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1.xml" ContentType="application/vnd.openxmlformats-officedocument.presentationml.tags+xml"/>
  <Override PartName="/ppt/notesSlides/notesSlide28.xml" ContentType="application/vnd.openxmlformats-officedocument.presentationml.notesSlide+xml"/>
  <Override PartName="/ppt/tags/tag2.xml" ContentType="application/vnd.openxmlformats-officedocument.presentationml.tags+xml"/>
  <Override PartName="/ppt/notesSlides/notesSlide29.xml" ContentType="application/vnd.openxmlformats-officedocument.presentationml.notesSlide+xml"/>
  <Override PartName="/ppt/tags/tag3.xml" ContentType="application/vnd.openxmlformats-officedocument.presentationml.tags+xml"/>
  <Override PartName="/ppt/notesSlides/notesSlide30.xml" ContentType="application/vnd.openxmlformats-officedocument.presentationml.notesSlide+xml"/>
  <Override PartName="/ppt/tags/tag4.xml" ContentType="application/vnd.openxmlformats-officedocument.presentationml.tags+xml"/>
  <Override PartName="/ppt/notesSlides/notesSlide31.xml" ContentType="application/vnd.openxmlformats-officedocument.presentationml.notesSlide+xml"/>
  <Override PartName="/ppt/tags/tag5.xml" ContentType="application/vnd.openxmlformats-officedocument.presentationml.tags+xml"/>
  <Override PartName="/ppt/notesSlides/notesSlide32.xml" ContentType="application/vnd.openxmlformats-officedocument.presentationml.notesSlide+xml"/>
  <Override PartName="/ppt/tags/tag6.xml" ContentType="application/vnd.openxmlformats-officedocument.presentationml.tags+xml"/>
  <Override PartName="/ppt/notesSlides/notesSlide33.xml" ContentType="application/vnd.openxmlformats-officedocument.presentationml.notesSlide+xml"/>
  <Override PartName="/ppt/tags/tag7.xml" ContentType="application/vnd.openxmlformats-officedocument.presentationml.tags+xml"/>
  <Override PartName="/ppt/notesSlides/notesSlide34.xml" ContentType="application/vnd.openxmlformats-officedocument.presentationml.notesSlide+xml"/>
  <Override PartName="/ppt/tags/tag8.xml" ContentType="application/vnd.openxmlformats-officedocument.presentationml.tags+xml"/>
  <Override PartName="/ppt/notesSlides/notesSlide35.xml" ContentType="application/vnd.openxmlformats-officedocument.presentationml.notesSlide+xml"/>
  <Override PartName="/ppt/tags/tag9.xml" ContentType="application/vnd.openxmlformats-officedocument.presentationml.tags+xml"/>
  <Override PartName="/ppt/notesSlides/notesSlide36.xml" ContentType="application/vnd.openxmlformats-officedocument.presentationml.notesSlide+xml"/>
  <Override PartName="/ppt/tags/tag10.xml" ContentType="application/vnd.openxmlformats-officedocument.presentationml.tags+xml"/>
  <Override PartName="/ppt/notesSlides/notesSlide37.xml" ContentType="application/vnd.openxmlformats-officedocument.presentationml.notesSlide+xml"/>
  <Override PartName="/ppt/tags/tag11.xml" ContentType="application/vnd.openxmlformats-officedocument.presentationml.tags+xml"/>
  <Override PartName="/ppt/notesSlides/notesSlide38.xml" ContentType="application/vnd.openxmlformats-officedocument.presentationml.notesSlide+xml"/>
  <Override PartName="/ppt/tags/tag12.xml" ContentType="application/vnd.openxmlformats-officedocument.presentationml.tags+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13.xml" ContentType="application/vnd.openxmlformats-officedocument.presentationml.tags+xml"/>
  <Override PartName="/ppt/notesSlides/notesSlide41.xml" ContentType="application/vnd.openxmlformats-officedocument.presentationml.notesSlide+xml"/>
  <Override PartName="/ppt/tags/tag14.xml" ContentType="application/vnd.openxmlformats-officedocument.presentationml.tags+xml"/>
  <Override PartName="/ppt/notesSlides/notesSlide42.xml" ContentType="application/vnd.openxmlformats-officedocument.presentationml.notesSlide+xml"/>
  <Override PartName="/ppt/tags/tag15.xml" ContentType="application/vnd.openxmlformats-officedocument.presentationml.tags+xml"/>
  <Override PartName="/ppt/notesSlides/notesSlide43.xml" ContentType="application/vnd.openxmlformats-officedocument.presentationml.notesSlide+xml"/>
  <Override PartName="/ppt/tags/tag16.xml" ContentType="application/vnd.openxmlformats-officedocument.presentationml.tags+xml"/>
  <Override PartName="/ppt/notesSlides/notesSlide44.xml" ContentType="application/vnd.openxmlformats-officedocument.presentationml.notesSlide+xml"/>
  <Override PartName="/ppt/tags/tag17.xml" ContentType="application/vnd.openxmlformats-officedocument.presentationml.tags+xml"/>
  <Override PartName="/ppt/notesSlides/notesSlide45.xml" ContentType="application/vnd.openxmlformats-officedocument.presentationml.notesSlide+xml"/>
  <Override PartName="/ppt/tags/tag18.xml" ContentType="application/vnd.openxmlformats-officedocument.presentationml.tags+xml"/>
  <Override PartName="/ppt/notesSlides/notesSlide46.xml" ContentType="application/vnd.openxmlformats-officedocument.presentationml.notesSlide+xml"/>
  <Override PartName="/ppt/tags/tag19.xml" ContentType="application/vnd.openxmlformats-officedocument.presentationml.tags+xml"/>
  <Override PartName="/ppt/notesSlides/notesSlide47.xml" ContentType="application/vnd.openxmlformats-officedocument.presentationml.notesSlide+xml"/>
  <Override PartName="/ppt/tags/tag20.xml" ContentType="application/vnd.openxmlformats-officedocument.presentationml.tags+xml"/>
  <Override PartName="/ppt/notesSlides/notesSlide48.xml" ContentType="application/vnd.openxmlformats-officedocument.presentationml.notesSlide+xml"/>
  <Override PartName="/ppt/tags/tag21.xml" ContentType="application/vnd.openxmlformats-officedocument.presentationml.tags+xml"/>
  <Override PartName="/ppt/notesSlides/notesSlide49.xml" ContentType="application/vnd.openxmlformats-officedocument.presentationml.notesSlide+xml"/>
  <Override PartName="/ppt/tags/tag22.xml" ContentType="application/vnd.openxmlformats-officedocument.presentationml.tags+xml"/>
  <Override PartName="/ppt/notesSlides/notesSlide50.xml" ContentType="application/vnd.openxmlformats-officedocument.presentationml.notesSlide+xml"/>
  <Override PartName="/ppt/tags/tag23.xml" ContentType="application/vnd.openxmlformats-officedocument.presentationml.tags+xml"/>
  <Override PartName="/ppt/notesSlides/notesSlide51.xml" ContentType="application/vnd.openxmlformats-officedocument.presentationml.notesSlide+xml"/>
  <Override PartName="/ppt/tags/tag24.xml" ContentType="application/vnd.openxmlformats-officedocument.presentationml.tags+xml"/>
  <Override PartName="/ppt/notesSlides/notesSlide52.xml" ContentType="application/vnd.openxmlformats-officedocument.presentationml.notesSlide+xml"/>
  <Override PartName="/ppt/tags/tag25.xml" ContentType="application/vnd.openxmlformats-officedocument.presentationml.tags+xml"/>
  <Override PartName="/ppt/notesSlides/notesSlide53.xml" ContentType="application/vnd.openxmlformats-officedocument.presentationml.notesSlide+xml"/>
  <Override PartName="/ppt/tags/tag26.xml" ContentType="application/vnd.openxmlformats-officedocument.presentationml.tags+xml"/>
  <Override PartName="/ppt/notesSlides/notesSlide54.xml" ContentType="application/vnd.openxmlformats-officedocument.presentationml.notesSlide+xml"/>
  <Override PartName="/ppt/tags/tag27.xml" ContentType="application/vnd.openxmlformats-officedocument.presentationml.tags+xml"/>
  <Override PartName="/ppt/notesSlides/notesSlide55.xml" ContentType="application/vnd.openxmlformats-officedocument.presentationml.notesSlide+xml"/>
  <Override PartName="/ppt/tags/tag28.xml" ContentType="application/vnd.openxmlformats-officedocument.presentationml.tags+xml"/>
  <Override PartName="/ppt/notesSlides/notesSlide56.xml" ContentType="application/vnd.openxmlformats-officedocument.presentationml.notesSlide+xml"/>
  <Override PartName="/ppt/tags/tag29.xml" ContentType="application/vnd.openxmlformats-officedocument.presentationml.tags+xml"/>
  <Override PartName="/ppt/notesSlides/notesSlide57.xml" ContentType="application/vnd.openxmlformats-officedocument.presentationml.notesSlide+xml"/>
  <Override PartName="/ppt/tags/tag30.xml" ContentType="application/vnd.openxmlformats-officedocument.presentationml.tags+xml"/>
  <Override PartName="/ppt/notesSlides/notesSlide58.xml" ContentType="application/vnd.openxmlformats-officedocument.presentationml.notesSlide+xml"/>
  <Override PartName="/ppt/tags/tag31.xml" ContentType="application/vnd.openxmlformats-officedocument.presentationml.tags+xml"/>
  <Override PartName="/ppt/notesSlides/notesSlide59.xml" ContentType="application/vnd.openxmlformats-officedocument.presentationml.notesSlide+xml"/>
  <Override PartName="/ppt/tags/tag32.xml" ContentType="application/vnd.openxmlformats-officedocument.presentationml.tags+xml"/>
  <Override PartName="/ppt/notesSlides/notesSlide60.xml" ContentType="application/vnd.openxmlformats-officedocument.presentationml.notesSlide+xml"/>
  <Override PartName="/ppt/tags/tag33.xml" ContentType="application/vnd.openxmlformats-officedocument.presentationml.tags+xml"/>
  <Override PartName="/ppt/notesSlides/notesSlide61.xml" ContentType="application/vnd.openxmlformats-officedocument.presentationml.notesSlide+xml"/>
  <Override PartName="/ppt/tags/tag34.xml" ContentType="application/vnd.openxmlformats-officedocument.presentationml.tags+xml"/>
  <Override PartName="/ppt/notesSlides/notesSlide62.xml" ContentType="application/vnd.openxmlformats-officedocument.presentationml.notesSlide+xml"/>
  <Override PartName="/ppt/tags/tag35.xml" ContentType="application/vnd.openxmlformats-officedocument.presentationml.tags+xml"/>
  <Override PartName="/ppt/notesSlides/notesSlide63.xml" ContentType="application/vnd.openxmlformats-officedocument.presentationml.notesSlide+xml"/>
  <Override PartName="/ppt/tags/tag36.xml" ContentType="application/vnd.openxmlformats-officedocument.presentationml.tags+xml"/>
  <Override PartName="/ppt/notesSlides/notesSlide64.xml" ContentType="application/vnd.openxmlformats-officedocument.presentationml.notesSlide+xml"/>
  <Override PartName="/ppt/tags/tag37.xml" ContentType="application/vnd.openxmlformats-officedocument.presentationml.tags+xml"/>
  <Override PartName="/ppt/notesSlides/notesSlide65.xml" ContentType="application/vnd.openxmlformats-officedocument.presentationml.notesSlide+xml"/>
  <Override PartName="/ppt/tags/tag38.xml" ContentType="application/vnd.openxmlformats-officedocument.presentationml.tags+xml"/>
  <Override PartName="/ppt/notesSlides/notesSlide66.xml" ContentType="application/vnd.openxmlformats-officedocument.presentationml.notesSlide+xml"/>
  <Override PartName="/ppt/tags/tag39.xml" ContentType="application/vnd.openxmlformats-officedocument.presentationml.tags+xml"/>
  <Override PartName="/ppt/notesSlides/notesSlide67.xml" ContentType="application/vnd.openxmlformats-officedocument.presentationml.notesSlide+xml"/>
  <Override PartName="/ppt/tags/tag40.xml" ContentType="application/vnd.openxmlformats-officedocument.presentationml.tags+xml"/>
  <Override PartName="/ppt/notesSlides/notesSlide68.xml" ContentType="application/vnd.openxmlformats-officedocument.presentationml.notesSlide+xml"/>
  <Override PartName="/ppt/tags/tag41.xml" ContentType="application/vnd.openxmlformats-officedocument.presentationml.tags+xml"/>
  <Override PartName="/ppt/notesSlides/notesSlide69.xml" ContentType="application/vnd.openxmlformats-officedocument.presentationml.notesSlide+xml"/>
  <Override PartName="/ppt/tags/tag42.xml" ContentType="application/vnd.openxmlformats-officedocument.presentationml.tags+xml"/>
  <Override PartName="/ppt/notesSlides/notesSlide70.xml" ContentType="application/vnd.openxmlformats-officedocument.presentationml.notesSlide+xml"/>
  <Override PartName="/ppt/tags/tag43.xml" ContentType="application/vnd.openxmlformats-officedocument.presentationml.tags+xml"/>
  <Override PartName="/ppt/notesSlides/notesSlide71.xml" ContentType="application/vnd.openxmlformats-officedocument.presentationml.notesSlide+xml"/>
  <Override PartName="/ppt/tags/tag44.xml" ContentType="application/vnd.openxmlformats-officedocument.presentationml.tags+xml"/>
  <Override PartName="/ppt/notesSlides/notesSlide72.xml" ContentType="application/vnd.openxmlformats-officedocument.presentationml.notesSlide+xml"/>
  <Override PartName="/ppt/tags/tag45.xml" ContentType="application/vnd.openxmlformats-officedocument.presentationml.tags+xml"/>
  <Override PartName="/ppt/notesSlides/notesSlide73.xml" ContentType="application/vnd.openxmlformats-officedocument.presentationml.notesSlide+xml"/>
  <Override PartName="/ppt/tags/tag46.xml" ContentType="application/vnd.openxmlformats-officedocument.presentationml.tags+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tags/tag47.xml" ContentType="application/vnd.openxmlformats-officedocument.presentationml.tags+xml"/>
  <Override PartName="/ppt/notesSlides/notesSlide76.xml" ContentType="application/vnd.openxmlformats-officedocument.presentationml.notesSlide+xml"/>
  <Override PartName="/ppt/tags/tag48.xml" ContentType="application/vnd.openxmlformats-officedocument.presentationml.tags+xml"/>
  <Override PartName="/ppt/notesSlides/notesSlide77.xml" ContentType="application/vnd.openxmlformats-officedocument.presentationml.notesSlide+xml"/>
  <Override PartName="/ppt/tags/tag49.xml" ContentType="application/vnd.openxmlformats-officedocument.presentationml.tags+xml"/>
  <Override PartName="/ppt/notesSlides/notesSlide78.xml" ContentType="application/vnd.openxmlformats-officedocument.presentationml.notesSlide+xml"/>
  <Override PartName="/ppt/tags/tag50.xml" ContentType="application/vnd.openxmlformats-officedocument.presentationml.tags+xml"/>
  <Override PartName="/ppt/notesSlides/notesSlide79.xml" ContentType="application/vnd.openxmlformats-officedocument.presentationml.notesSlide+xml"/>
  <Override PartName="/ppt/tags/tag51.xml" ContentType="application/vnd.openxmlformats-officedocument.presentationml.tags+xml"/>
  <Override PartName="/ppt/notesSlides/notesSlide80.xml" ContentType="application/vnd.openxmlformats-officedocument.presentationml.notesSlide+xml"/>
  <Override PartName="/ppt/tags/tag52.xml" ContentType="application/vnd.openxmlformats-officedocument.presentationml.tags+xml"/>
  <Override PartName="/ppt/notesSlides/notesSlide81.xml" ContentType="application/vnd.openxmlformats-officedocument.presentationml.notesSlide+xml"/>
  <Override PartName="/ppt/tags/tag53.xml" ContentType="application/vnd.openxmlformats-officedocument.presentationml.tags+xml"/>
  <Override PartName="/ppt/notesSlides/notesSlide82.xml" ContentType="application/vnd.openxmlformats-officedocument.presentationml.notesSlide+xml"/>
  <Override PartName="/ppt/tags/tag54.xml" ContentType="application/vnd.openxmlformats-officedocument.presentationml.tags+xml"/>
  <Override PartName="/ppt/notesSlides/notesSlide83.xml" ContentType="application/vnd.openxmlformats-officedocument.presentationml.notesSlide+xml"/>
  <Override PartName="/ppt/tags/tag55.xml" ContentType="application/vnd.openxmlformats-officedocument.presentationml.tags+xml"/>
  <Override PartName="/ppt/notesSlides/notesSlide84.xml" ContentType="application/vnd.openxmlformats-officedocument.presentationml.notesSlide+xml"/>
  <Override PartName="/ppt/tags/tag56.xml" ContentType="application/vnd.openxmlformats-officedocument.presentationml.tags+xml"/>
  <Override PartName="/ppt/notesSlides/notesSlide85.xml" ContentType="application/vnd.openxmlformats-officedocument.presentationml.notesSlide+xml"/>
  <Override PartName="/ppt/tags/tag57.xml" ContentType="application/vnd.openxmlformats-officedocument.presentationml.tags+xml"/>
  <Override PartName="/ppt/notesSlides/notesSlide86.xml" ContentType="application/vnd.openxmlformats-officedocument.presentationml.notesSlide+xml"/>
  <Override PartName="/ppt/tags/tag58.xml" ContentType="application/vnd.openxmlformats-officedocument.presentationml.tags+xml"/>
  <Override PartName="/ppt/notesSlides/notesSlide87.xml" ContentType="application/vnd.openxmlformats-officedocument.presentationml.notesSlide+xml"/>
  <Override PartName="/ppt/tags/tag59.xml" ContentType="application/vnd.openxmlformats-officedocument.presentationml.tags+xml"/>
  <Override PartName="/ppt/notesSlides/notesSlide88.xml" ContentType="application/vnd.openxmlformats-officedocument.presentationml.notesSlide+xml"/>
  <Override PartName="/ppt/tags/tag60.xml" ContentType="application/vnd.openxmlformats-officedocument.presentationml.tags+xml"/>
  <Override PartName="/ppt/notesSlides/notesSlide89.xml" ContentType="application/vnd.openxmlformats-officedocument.presentationml.notesSlide+xml"/>
  <Override PartName="/ppt/tags/tag61.xml" ContentType="application/vnd.openxmlformats-officedocument.presentationml.tags+xml"/>
  <Override PartName="/ppt/notesSlides/notesSlide90.xml" ContentType="application/vnd.openxmlformats-officedocument.presentationml.notesSlide+xml"/>
  <Override PartName="/ppt/tags/tag62.xml" ContentType="application/vnd.openxmlformats-officedocument.presentationml.tags+xml"/>
  <Override PartName="/ppt/notesSlides/notesSlide91.xml" ContentType="application/vnd.openxmlformats-officedocument.presentationml.notesSlide+xml"/>
  <Override PartName="/ppt/tags/tag63.xml" ContentType="application/vnd.openxmlformats-officedocument.presentationml.tags+xml"/>
  <Override PartName="/ppt/notesSlides/notesSlide92.xml" ContentType="application/vnd.openxmlformats-officedocument.presentationml.notesSlide+xml"/>
  <Override PartName="/ppt/tags/tag64.xml" ContentType="application/vnd.openxmlformats-officedocument.presentationml.tags+xml"/>
  <Override PartName="/ppt/notesSlides/notesSlide93.xml" ContentType="application/vnd.openxmlformats-officedocument.presentationml.notesSlide+xml"/>
  <Override PartName="/ppt/tags/tag65.xml" ContentType="application/vnd.openxmlformats-officedocument.presentationml.tags+xml"/>
  <Override PartName="/ppt/notesSlides/notesSlide94.xml" ContentType="application/vnd.openxmlformats-officedocument.presentationml.notesSlide+xml"/>
  <Override PartName="/ppt/tags/tag66.xml" ContentType="application/vnd.openxmlformats-officedocument.presentationml.tags+xml"/>
  <Override PartName="/ppt/notesSlides/notesSlide95.xml" ContentType="application/vnd.openxmlformats-officedocument.presentationml.notesSlide+xml"/>
  <Override PartName="/ppt/tags/tag67.xml" ContentType="application/vnd.openxmlformats-officedocument.presentationml.tags+xml"/>
  <Override PartName="/ppt/notesSlides/notesSlide96.xml" ContentType="application/vnd.openxmlformats-officedocument.presentationml.notesSlide+xml"/>
  <Override PartName="/ppt/tags/tag68.xml" ContentType="application/vnd.openxmlformats-officedocument.presentationml.tags+xml"/>
  <Override PartName="/ppt/notesSlides/notesSlide97.xml" ContentType="application/vnd.openxmlformats-officedocument.presentationml.notesSlide+xml"/>
  <Override PartName="/ppt/tags/tag69.xml" ContentType="application/vnd.openxmlformats-officedocument.presentationml.tags+xml"/>
  <Override PartName="/ppt/notesSlides/notesSlide98.xml" ContentType="application/vnd.openxmlformats-officedocument.presentationml.notesSlide+xml"/>
  <Override PartName="/ppt/tags/tag70.xml" ContentType="application/vnd.openxmlformats-officedocument.presentationml.tags+xml"/>
  <Override PartName="/ppt/notesSlides/notesSlide99.xml" ContentType="application/vnd.openxmlformats-officedocument.presentationml.notesSlide+xml"/>
  <Override PartName="/ppt/tags/tag71.xml" ContentType="application/vnd.openxmlformats-officedocument.presentationml.tags+xml"/>
  <Override PartName="/ppt/notesSlides/notesSlide100.xml" ContentType="application/vnd.openxmlformats-officedocument.presentationml.notesSlide+xml"/>
  <Override PartName="/ppt/tags/tag72.xml" ContentType="application/vnd.openxmlformats-officedocument.presentationml.tags+xml"/>
  <Override PartName="/ppt/notesSlides/notesSlide101.xml" ContentType="application/vnd.openxmlformats-officedocument.presentationml.notesSlide+xml"/>
  <Override PartName="/ppt/tags/tag73.xml" ContentType="application/vnd.openxmlformats-officedocument.presentationml.tags+xml"/>
  <Override PartName="/ppt/notesSlides/notesSlide102.xml" ContentType="application/vnd.openxmlformats-officedocument.presentationml.notesSlide+xml"/>
  <Override PartName="/ppt/tags/tag74.xml" ContentType="application/vnd.openxmlformats-officedocument.presentationml.tags+xml"/>
  <Override PartName="/ppt/notesSlides/notesSlide103.xml" ContentType="application/vnd.openxmlformats-officedocument.presentationml.notesSlide+xml"/>
  <Override PartName="/ppt/tags/tag75.xml" ContentType="application/vnd.openxmlformats-officedocument.presentationml.tags+xml"/>
  <Override PartName="/ppt/notesSlides/notesSlide104.xml" ContentType="application/vnd.openxmlformats-officedocument.presentationml.notesSlide+xml"/>
  <Override PartName="/ppt/tags/tag76.xml" ContentType="application/vnd.openxmlformats-officedocument.presentationml.tags+xml"/>
  <Override PartName="/ppt/notesSlides/notesSlide105.xml" ContentType="application/vnd.openxmlformats-officedocument.presentationml.notesSlide+xml"/>
  <Override PartName="/ppt/tags/tag77.xml" ContentType="application/vnd.openxmlformats-officedocument.presentationml.tags+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tags/tag78.xml" ContentType="application/vnd.openxmlformats-officedocument.presentationml.tags+xml"/>
  <Override PartName="/ppt/notesSlides/notesSlide110.xml" ContentType="application/vnd.openxmlformats-officedocument.presentationml.notesSlide+xml"/>
  <Override PartName="/ppt/tags/tag79.xml" ContentType="application/vnd.openxmlformats-officedocument.presentationml.tags+xml"/>
  <Override PartName="/ppt/notesSlides/notesSlide111.xml" ContentType="application/vnd.openxmlformats-officedocument.presentationml.notesSlide+xml"/>
  <Override PartName="/ppt/tags/tag80.xml" ContentType="application/vnd.openxmlformats-officedocument.presentationml.tags+xml"/>
  <Override PartName="/ppt/notesSlides/notesSlide112.xml" ContentType="application/vnd.openxmlformats-officedocument.presentationml.notesSlide+xml"/>
  <Override PartName="/ppt/tags/tag81.xml" ContentType="application/vnd.openxmlformats-officedocument.presentationml.tags+xml"/>
  <Override PartName="/ppt/notesSlides/notesSlide113.xml" ContentType="application/vnd.openxmlformats-officedocument.presentationml.notesSlide+xml"/>
  <Override PartName="/ppt/tags/tag82.xml" ContentType="application/vnd.openxmlformats-officedocument.presentationml.tags+xml"/>
  <Override PartName="/ppt/notesSlides/notesSlide114.xml" ContentType="application/vnd.openxmlformats-officedocument.presentationml.notesSlide+xml"/>
  <Override PartName="/ppt/tags/tag83.xml" ContentType="application/vnd.openxmlformats-officedocument.presentationml.tags+xml"/>
  <Override PartName="/ppt/notesSlides/notesSlide115.xml" ContentType="application/vnd.openxmlformats-officedocument.presentationml.notesSlide+xml"/>
  <Override PartName="/ppt/tags/tag84.xml" ContentType="application/vnd.openxmlformats-officedocument.presentationml.tags+xml"/>
  <Override PartName="/ppt/notesSlides/notesSlide116.xml" ContentType="application/vnd.openxmlformats-officedocument.presentationml.notesSlide+xml"/>
  <Override PartName="/ppt/tags/tag85.xml" ContentType="application/vnd.openxmlformats-officedocument.presentationml.tags+xml"/>
  <Override PartName="/ppt/notesSlides/notesSlide117.xml" ContentType="application/vnd.openxmlformats-officedocument.presentationml.notesSlide+xml"/>
  <Override PartName="/ppt/notesSlides/notesSlide1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4930" r:id="rId2"/>
  </p:sldMasterIdLst>
  <p:notesMasterIdLst>
    <p:notesMasterId r:id="rId143"/>
  </p:notesMasterIdLst>
  <p:handoutMasterIdLst>
    <p:handoutMasterId r:id="rId144"/>
  </p:handoutMasterIdLst>
  <p:sldIdLst>
    <p:sldId id="972" r:id="rId3"/>
    <p:sldId id="974" r:id="rId4"/>
    <p:sldId id="975" r:id="rId5"/>
    <p:sldId id="810" r:id="rId6"/>
    <p:sldId id="928" r:id="rId7"/>
    <p:sldId id="929" r:id="rId8"/>
    <p:sldId id="1108" r:id="rId9"/>
    <p:sldId id="1109" r:id="rId10"/>
    <p:sldId id="932" r:id="rId11"/>
    <p:sldId id="1110" r:id="rId12"/>
    <p:sldId id="1111" r:id="rId13"/>
    <p:sldId id="1112" r:id="rId14"/>
    <p:sldId id="1166" r:id="rId15"/>
    <p:sldId id="935" r:id="rId16"/>
    <p:sldId id="1113" r:id="rId17"/>
    <p:sldId id="1114" r:id="rId18"/>
    <p:sldId id="1115" r:id="rId19"/>
    <p:sldId id="1116" r:id="rId20"/>
    <p:sldId id="940" r:id="rId21"/>
    <p:sldId id="941" r:id="rId22"/>
    <p:sldId id="942" r:id="rId23"/>
    <p:sldId id="943" r:id="rId24"/>
    <p:sldId id="944" r:id="rId25"/>
    <p:sldId id="945" r:id="rId26"/>
    <p:sldId id="946" r:id="rId27"/>
    <p:sldId id="1117" r:id="rId28"/>
    <p:sldId id="948" r:id="rId29"/>
    <p:sldId id="949" r:id="rId30"/>
    <p:sldId id="950" r:id="rId31"/>
    <p:sldId id="951" r:id="rId32"/>
    <p:sldId id="953" r:id="rId33"/>
    <p:sldId id="954" r:id="rId34"/>
    <p:sldId id="952" r:id="rId35"/>
    <p:sldId id="955" r:id="rId36"/>
    <p:sldId id="956" r:id="rId37"/>
    <p:sldId id="957" r:id="rId38"/>
    <p:sldId id="1119" r:id="rId39"/>
    <p:sldId id="1120" r:id="rId40"/>
    <p:sldId id="1121" r:id="rId41"/>
    <p:sldId id="1122" r:id="rId42"/>
    <p:sldId id="1123" r:id="rId43"/>
    <p:sldId id="1160" r:id="rId44"/>
    <p:sldId id="1161" r:id="rId45"/>
    <p:sldId id="1159" r:id="rId46"/>
    <p:sldId id="1125" r:id="rId47"/>
    <p:sldId id="977" r:id="rId48"/>
    <p:sldId id="979" r:id="rId49"/>
    <p:sldId id="980" r:id="rId50"/>
    <p:sldId id="1156" r:id="rId51"/>
    <p:sldId id="981" r:id="rId52"/>
    <p:sldId id="982" r:id="rId53"/>
    <p:sldId id="983" r:id="rId54"/>
    <p:sldId id="984" r:id="rId55"/>
    <p:sldId id="985" r:id="rId56"/>
    <p:sldId id="986" r:id="rId57"/>
    <p:sldId id="987" r:id="rId58"/>
    <p:sldId id="989" r:id="rId59"/>
    <p:sldId id="990" r:id="rId60"/>
    <p:sldId id="1126" r:id="rId61"/>
    <p:sldId id="992" r:id="rId62"/>
    <p:sldId id="993" r:id="rId63"/>
    <p:sldId id="994" r:id="rId64"/>
    <p:sldId id="995" r:id="rId65"/>
    <p:sldId id="996" r:id="rId66"/>
    <p:sldId id="997" r:id="rId67"/>
    <p:sldId id="998" r:id="rId68"/>
    <p:sldId id="999" r:id="rId69"/>
    <p:sldId id="1153" r:id="rId70"/>
    <p:sldId id="1154" r:id="rId71"/>
    <p:sldId id="1132" r:id="rId72"/>
    <p:sldId id="1133" r:id="rId73"/>
    <p:sldId id="1134" r:id="rId74"/>
    <p:sldId id="1135" r:id="rId75"/>
    <p:sldId id="1136" r:id="rId76"/>
    <p:sldId id="1137" r:id="rId77"/>
    <p:sldId id="1138" r:id="rId78"/>
    <p:sldId id="1139" r:id="rId79"/>
    <p:sldId id="1140" r:id="rId80"/>
    <p:sldId id="1141" r:id="rId81"/>
    <p:sldId id="1143" r:id="rId82"/>
    <p:sldId id="1144" r:id="rId83"/>
    <p:sldId id="1145" r:id="rId84"/>
    <p:sldId id="1146" r:id="rId85"/>
    <p:sldId id="1147" r:id="rId86"/>
    <p:sldId id="1148" r:id="rId87"/>
    <p:sldId id="1149" r:id="rId88"/>
    <p:sldId id="1150" r:id="rId89"/>
    <p:sldId id="1151" r:id="rId90"/>
    <p:sldId id="1152" r:id="rId91"/>
    <p:sldId id="1047" r:id="rId92"/>
    <p:sldId id="1048" r:id="rId93"/>
    <p:sldId id="1155" r:id="rId94"/>
    <p:sldId id="1057" r:id="rId95"/>
    <p:sldId id="1010" r:id="rId96"/>
    <p:sldId id="1011" r:id="rId97"/>
    <p:sldId id="1012" r:id="rId98"/>
    <p:sldId id="1014" r:id="rId99"/>
    <p:sldId id="1015" r:id="rId100"/>
    <p:sldId id="1016" r:id="rId101"/>
    <p:sldId id="1017" r:id="rId102"/>
    <p:sldId id="1018" r:id="rId103"/>
    <p:sldId id="1019" r:id="rId104"/>
    <p:sldId id="1020" r:id="rId105"/>
    <p:sldId id="1021" r:id="rId106"/>
    <p:sldId id="1022" r:id="rId107"/>
    <p:sldId id="1023" r:id="rId108"/>
    <p:sldId id="1025" r:id="rId109"/>
    <p:sldId id="1024" r:id="rId110"/>
    <p:sldId id="1026" r:id="rId111"/>
    <p:sldId id="1027" r:id="rId112"/>
    <p:sldId id="1028" r:id="rId113"/>
    <p:sldId id="1029" r:id="rId114"/>
    <p:sldId id="1030" r:id="rId115"/>
    <p:sldId id="1031" r:id="rId116"/>
    <p:sldId id="1032" r:id="rId117"/>
    <p:sldId id="1033" r:id="rId118"/>
    <p:sldId id="1034" r:id="rId119"/>
    <p:sldId id="1035" r:id="rId120"/>
    <p:sldId id="1036" r:id="rId121"/>
    <p:sldId id="1037" r:id="rId122"/>
    <p:sldId id="1038" r:id="rId123"/>
    <p:sldId id="1040" r:id="rId124"/>
    <p:sldId id="1041" r:id="rId125"/>
    <p:sldId id="1042" r:id="rId126"/>
    <p:sldId id="1043" r:id="rId127"/>
    <p:sldId id="1165" r:id="rId128"/>
    <p:sldId id="1162" r:id="rId129"/>
    <p:sldId id="1163" r:id="rId130"/>
    <p:sldId id="1127" r:id="rId131"/>
    <p:sldId id="1059" r:id="rId132"/>
    <p:sldId id="1061" r:id="rId133"/>
    <p:sldId id="1062" r:id="rId134"/>
    <p:sldId id="1067" r:id="rId135"/>
    <p:sldId id="1068" r:id="rId136"/>
    <p:sldId id="1069" r:id="rId137"/>
    <p:sldId id="1070" r:id="rId138"/>
    <p:sldId id="1071" r:id="rId139"/>
    <p:sldId id="1164" r:id="rId140"/>
    <p:sldId id="1131" r:id="rId141"/>
    <p:sldId id="1157" r:id="rId142"/>
  </p:sldIdLst>
  <p:sldSz cx="9144000" cy="6858000" type="screen4x3"/>
  <p:notesSz cx="6858000" cy="9144000"/>
  <p:defaultTextStyle>
    <a:defPPr>
      <a:defRPr lang="zh-CN"/>
    </a:defPPr>
    <a:lvl1pPr algn="l" rtl="0" eaLnBrk="0" fontAlgn="base" hangingPunct="0">
      <a:spcBef>
        <a:spcPct val="0"/>
      </a:spcBef>
      <a:spcAft>
        <a:spcPct val="0"/>
      </a:spcAft>
      <a:defRPr sz="1400" kern="1200">
        <a:solidFill>
          <a:schemeClr val="tx1"/>
        </a:solidFill>
        <a:latin typeface="Verdana" panose="020B0604030504040204" pitchFamily="34" charset="0"/>
        <a:ea typeface="宋体" panose="02010600030101010101" pitchFamily="2" charset="-122"/>
        <a:cs typeface="+mn-cs"/>
      </a:defRPr>
    </a:lvl1pPr>
    <a:lvl2pPr marL="457200" algn="l" rtl="0" eaLnBrk="0" fontAlgn="base" hangingPunct="0">
      <a:spcBef>
        <a:spcPct val="0"/>
      </a:spcBef>
      <a:spcAft>
        <a:spcPct val="0"/>
      </a:spcAft>
      <a:defRPr sz="1400" kern="1200">
        <a:solidFill>
          <a:schemeClr val="tx1"/>
        </a:solidFill>
        <a:latin typeface="Verdana" panose="020B0604030504040204" pitchFamily="34" charset="0"/>
        <a:ea typeface="宋体" panose="02010600030101010101" pitchFamily="2" charset="-122"/>
        <a:cs typeface="+mn-cs"/>
      </a:defRPr>
    </a:lvl2pPr>
    <a:lvl3pPr marL="914400" algn="l" rtl="0" eaLnBrk="0" fontAlgn="base" hangingPunct="0">
      <a:spcBef>
        <a:spcPct val="0"/>
      </a:spcBef>
      <a:spcAft>
        <a:spcPct val="0"/>
      </a:spcAft>
      <a:defRPr sz="1400" kern="1200">
        <a:solidFill>
          <a:schemeClr val="tx1"/>
        </a:solidFill>
        <a:latin typeface="Verdana" panose="020B0604030504040204" pitchFamily="34" charset="0"/>
        <a:ea typeface="宋体" panose="02010600030101010101" pitchFamily="2" charset="-122"/>
        <a:cs typeface="+mn-cs"/>
      </a:defRPr>
    </a:lvl3pPr>
    <a:lvl4pPr marL="1371600" algn="l" rtl="0" eaLnBrk="0" fontAlgn="base" hangingPunct="0">
      <a:spcBef>
        <a:spcPct val="0"/>
      </a:spcBef>
      <a:spcAft>
        <a:spcPct val="0"/>
      </a:spcAft>
      <a:defRPr sz="1400" kern="1200">
        <a:solidFill>
          <a:schemeClr val="tx1"/>
        </a:solidFill>
        <a:latin typeface="Verdana" panose="020B0604030504040204" pitchFamily="34" charset="0"/>
        <a:ea typeface="宋体" panose="02010600030101010101" pitchFamily="2" charset="-122"/>
        <a:cs typeface="+mn-cs"/>
      </a:defRPr>
    </a:lvl4pPr>
    <a:lvl5pPr marL="1828800" algn="l" rtl="0" eaLnBrk="0" fontAlgn="base" hangingPunct="0">
      <a:spcBef>
        <a:spcPct val="0"/>
      </a:spcBef>
      <a:spcAft>
        <a:spcPct val="0"/>
      </a:spcAft>
      <a:defRPr sz="1400" kern="1200">
        <a:solidFill>
          <a:schemeClr val="tx1"/>
        </a:solidFill>
        <a:latin typeface="Verdana" panose="020B0604030504040204" pitchFamily="34" charset="0"/>
        <a:ea typeface="宋体" panose="02010600030101010101" pitchFamily="2" charset="-122"/>
        <a:cs typeface="+mn-cs"/>
      </a:defRPr>
    </a:lvl5pPr>
    <a:lvl6pPr marL="2286000" algn="l" defTabSz="914400" rtl="0" eaLnBrk="1" latinLnBrk="0" hangingPunct="1">
      <a:defRPr sz="1400" kern="1200">
        <a:solidFill>
          <a:schemeClr val="tx1"/>
        </a:solidFill>
        <a:latin typeface="Verdana" panose="020B0604030504040204" pitchFamily="34" charset="0"/>
        <a:ea typeface="宋体" panose="02010600030101010101" pitchFamily="2" charset="-122"/>
        <a:cs typeface="+mn-cs"/>
      </a:defRPr>
    </a:lvl6pPr>
    <a:lvl7pPr marL="2743200" algn="l" defTabSz="914400" rtl="0" eaLnBrk="1" latinLnBrk="0" hangingPunct="1">
      <a:defRPr sz="1400" kern="1200">
        <a:solidFill>
          <a:schemeClr val="tx1"/>
        </a:solidFill>
        <a:latin typeface="Verdana" panose="020B0604030504040204" pitchFamily="34" charset="0"/>
        <a:ea typeface="宋体" panose="02010600030101010101" pitchFamily="2" charset="-122"/>
        <a:cs typeface="+mn-cs"/>
      </a:defRPr>
    </a:lvl7pPr>
    <a:lvl8pPr marL="3200400" algn="l" defTabSz="914400" rtl="0" eaLnBrk="1" latinLnBrk="0" hangingPunct="1">
      <a:defRPr sz="1400" kern="1200">
        <a:solidFill>
          <a:schemeClr val="tx1"/>
        </a:solidFill>
        <a:latin typeface="Verdana" panose="020B0604030504040204" pitchFamily="34" charset="0"/>
        <a:ea typeface="宋体" panose="02010600030101010101" pitchFamily="2" charset="-122"/>
        <a:cs typeface="+mn-cs"/>
      </a:defRPr>
    </a:lvl8pPr>
    <a:lvl9pPr marL="3657600" algn="l" defTabSz="914400" rtl="0" eaLnBrk="1" latinLnBrk="0" hangingPunct="1">
      <a:defRPr sz="1400" kern="1200">
        <a:solidFill>
          <a:schemeClr val="tx1"/>
        </a:solidFill>
        <a:latin typeface="Verdana" panose="020B060403050404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61FB0"/>
    <a:srgbClr val="0000FF"/>
    <a:srgbClr val="1717B7"/>
    <a:srgbClr val="3680F7"/>
    <a:srgbClr val="DEDDDF"/>
    <a:srgbClr val="AEF77D"/>
    <a:srgbClr val="CCECFF"/>
    <a:srgbClr val="F6E7E7"/>
    <a:srgbClr val="0033CC"/>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64" autoAdjust="0"/>
    <p:restoredTop sz="85096" autoAdjust="0"/>
  </p:normalViewPr>
  <p:slideViewPr>
    <p:cSldViewPr snapToGrid="0">
      <p:cViewPr varScale="1">
        <p:scale>
          <a:sx n="107" d="100"/>
          <a:sy n="107" d="100"/>
        </p:scale>
        <p:origin x="1504" y="160"/>
      </p:cViewPr>
      <p:guideLst>
        <p:guide orient="horz" pos="2160"/>
        <p:guide pos="2880"/>
      </p:guideLst>
    </p:cSldViewPr>
  </p:slideViewPr>
  <p:outlineViewPr>
    <p:cViewPr>
      <p:scale>
        <a:sx n="33" d="100"/>
        <a:sy n="33" d="100"/>
      </p:scale>
      <p:origin x="0" y="6792"/>
    </p:cViewPr>
  </p:outlineViewPr>
  <p:notesTextViewPr>
    <p:cViewPr>
      <p:scale>
        <a:sx n="85" d="100"/>
        <a:sy n="85" d="100"/>
      </p:scale>
      <p:origin x="0" y="0"/>
    </p:cViewPr>
  </p:notesTextViewPr>
  <p:sorterViewPr>
    <p:cViewPr>
      <p:scale>
        <a:sx n="75" d="100"/>
        <a:sy n="75" d="100"/>
      </p:scale>
      <p:origin x="0" y="0"/>
    </p:cViewPr>
  </p:sorterViewPr>
  <p:notesViewPr>
    <p:cSldViewPr snapToGrid="0">
      <p:cViewPr varScale="1">
        <p:scale>
          <a:sx n="57" d="100"/>
          <a:sy n="57" d="100"/>
        </p:scale>
        <p:origin x="-1836"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notesMaster" Target="notesMasters/notesMaster1.xml"/><Relationship Id="rId14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6" Type="http://schemas.openxmlformats.org/officeDocument/2006/relationships/slide" Target="slides/slide14.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2.wmf"/><Relationship Id="rId1" Type="http://schemas.openxmlformats.org/officeDocument/2006/relationships/image" Target="../media/image14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7.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179.wmf"/><Relationship Id="rId3" Type="http://schemas.openxmlformats.org/officeDocument/2006/relationships/image" Target="../media/image174.wmf"/><Relationship Id="rId7" Type="http://schemas.openxmlformats.org/officeDocument/2006/relationships/image" Target="../media/image178.wmf"/><Relationship Id="rId2" Type="http://schemas.openxmlformats.org/officeDocument/2006/relationships/image" Target="../media/image173.wmf"/><Relationship Id="rId1" Type="http://schemas.openxmlformats.org/officeDocument/2006/relationships/image" Target="../media/image172.wmf"/><Relationship Id="rId6" Type="http://schemas.openxmlformats.org/officeDocument/2006/relationships/image" Target="../media/image177.wmf"/><Relationship Id="rId5" Type="http://schemas.openxmlformats.org/officeDocument/2006/relationships/image" Target="../media/image176.wmf"/><Relationship Id="rId4" Type="http://schemas.openxmlformats.org/officeDocument/2006/relationships/image" Target="../media/image175.wmf"/><Relationship Id="rId9" Type="http://schemas.openxmlformats.org/officeDocument/2006/relationships/image" Target="../media/image180.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26.wmf"/><Relationship Id="rId2" Type="http://schemas.openxmlformats.org/officeDocument/2006/relationships/image" Target="../media/image225.wmf"/><Relationship Id="rId1" Type="http://schemas.openxmlformats.org/officeDocument/2006/relationships/image" Target="../media/image224.wmf"/></Relationships>
</file>

<file path=ppt/drawings/_rels/vmlDrawing7.vml.rels><?xml version="1.0" encoding="UTF-8" standalone="yes"?>
<Relationships xmlns="http://schemas.openxmlformats.org/package/2006/relationships"><Relationship Id="rId8" Type="http://schemas.openxmlformats.org/officeDocument/2006/relationships/image" Target="../media/image259.wmf"/><Relationship Id="rId3" Type="http://schemas.openxmlformats.org/officeDocument/2006/relationships/image" Target="../media/image174.wmf"/><Relationship Id="rId7" Type="http://schemas.openxmlformats.org/officeDocument/2006/relationships/image" Target="../media/image258.wmf"/><Relationship Id="rId2" Type="http://schemas.openxmlformats.org/officeDocument/2006/relationships/image" Target="../media/image173.wmf"/><Relationship Id="rId1" Type="http://schemas.openxmlformats.org/officeDocument/2006/relationships/image" Target="../media/image172.wmf"/><Relationship Id="rId6" Type="http://schemas.openxmlformats.org/officeDocument/2006/relationships/image" Target="../media/image257.wmf"/><Relationship Id="rId5" Type="http://schemas.openxmlformats.org/officeDocument/2006/relationships/image" Target="../media/image176.wmf"/><Relationship Id="rId4" Type="http://schemas.openxmlformats.org/officeDocument/2006/relationships/image" Target="../media/image175.wmf"/><Relationship Id="rId9" Type="http://schemas.openxmlformats.org/officeDocument/2006/relationships/image" Target="../media/image260.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63.wmf"/><Relationship Id="rId2" Type="http://schemas.openxmlformats.org/officeDocument/2006/relationships/image" Target="../media/image262.wmf"/><Relationship Id="rId1" Type="http://schemas.openxmlformats.org/officeDocument/2006/relationships/image" Target="../media/image261.wmf"/><Relationship Id="rId4" Type="http://schemas.openxmlformats.org/officeDocument/2006/relationships/image" Target="../media/image264.wmf"/></Relationships>
</file>

<file path=ppt/drawings/_rels/vmlDrawing9.vml.rels><?xml version="1.0" encoding="UTF-8" standalone="yes"?>
<Relationships xmlns="http://schemas.openxmlformats.org/package/2006/relationships"><Relationship Id="rId8" Type="http://schemas.openxmlformats.org/officeDocument/2006/relationships/image" Target="../media/image263.wmf"/><Relationship Id="rId3" Type="http://schemas.openxmlformats.org/officeDocument/2006/relationships/image" Target="../media/image268.wmf"/><Relationship Id="rId7" Type="http://schemas.openxmlformats.org/officeDocument/2006/relationships/image" Target="../media/image272.wmf"/><Relationship Id="rId2" Type="http://schemas.openxmlformats.org/officeDocument/2006/relationships/image" Target="../media/image262.wmf"/><Relationship Id="rId1" Type="http://schemas.openxmlformats.org/officeDocument/2006/relationships/image" Target="../media/image261.wmf"/><Relationship Id="rId6" Type="http://schemas.openxmlformats.org/officeDocument/2006/relationships/image" Target="../media/image271.wmf"/><Relationship Id="rId5" Type="http://schemas.openxmlformats.org/officeDocument/2006/relationships/image" Target="../media/image270.wmf"/><Relationship Id="rId4" Type="http://schemas.openxmlformats.org/officeDocument/2006/relationships/image" Target="../media/image269.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73.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83.wmf"/><Relationship Id="rId2" Type="http://schemas.openxmlformats.org/officeDocument/2006/relationships/image" Target="../media/image282.wmf"/><Relationship Id="rId1" Type="http://schemas.openxmlformats.org/officeDocument/2006/relationships/image" Target="../media/image281.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9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08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Verdana" pitchFamily="34" charset="0"/>
                <a:ea typeface="宋体" pitchFamily="2" charset="-122"/>
              </a:defRPr>
            </a:lvl1pPr>
          </a:lstStyle>
          <a:p>
            <a:pPr>
              <a:defRPr/>
            </a:pPr>
            <a:endParaRPr lang="en-US" altLang="zh-CN"/>
          </a:p>
        </p:txBody>
      </p:sp>
      <p:sp>
        <p:nvSpPr>
          <p:cNvPr id="250883"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itchFamily="34" charset="0"/>
                <a:ea typeface="宋体" pitchFamily="2" charset="-122"/>
              </a:defRPr>
            </a:lvl1pPr>
          </a:lstStyle>
          <a:p>
            <a:pPr>
              <a:defRPr/>
            </a:pPr>
            <a:endParaRPr lang="en-US" altLang="zh-CN"/>
          </a:p>
        </p:txBody>
      </p:sp>
      <p:sp>
        <p:nvSpPr>
          <p:cNvPr id="250884"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Verdana" pitchFamily="34" charset="0"/>
                <a:ea typeface="宋体" pitchFamily="2" charset="-122"/>
              </a:defRPr>
            </a:lvl1pPr>
          </a:lstStyle>
          <a:p>
            <a:pPr>
              <a:defRPr/>
            </a:pPr>
            <a:endParaRPr lang="en-US" altLang="zh-CN"/>
          </a:p>
        </p:txBody>
      </p:sp>
      <p:sp>
        <p:nvSpPr>
          <p:cNvPr id="250885"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Verdana" charset="0"/>
                <a:ea typeface="宋体" charset="0"/>
              </a:defRPr>
            </a:lvl1pPr>
          </a:lstStyle>
          <a:p>
            <a:pPr>
              <a:defRPr/>
            </a:pPr>
            <a:fld id="{FA646B87-4FD0-4E59-BF0A-42175EDF476A}" type="slidenum">
              <a:rPr lang="en-US" altLang="zh-CN"/>
              <a:pPr>
                <a:defRPr/>
              </a:pPr>
              <a:t>‹#›</a:t>
            </a:fld>
            <a:endParaRPr lang="en-US" altLang="zh-CN"/>
          </a:p>
        </p:txBody>
      </p:sp>
    </p:spTree>
    <p:extLst>
      <p:ext uri="{BB962C8B-B14F-4D97-AF65-F5344CB8AC3E}">
        <p14:creationId xmlns:p14="http://schemas.microsoft.com/office/powerpoint/2010/main" val="22828140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94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Verdana" pitchFamily="34" charset="0"/>
                <a:ea typeface="宋体" pitchFamily="2" charset="-122"/>
              </a:defRPr>
            </a:lvl1pPr>
          </a:lstStyle>
          <a:p>
            <a:pPr>
              <a:defRPr/>
            </a:pPr>
            <a:endParaRPr lang="en-US" altLang="zh-CN"/>
          </a:p>
        </p:txBody>
      </p:sp>
      <p:sp>
        <p:nvSpPr>
          <p:cNvPr id="31949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itchFamily="34" charset="0"/>
                <a:ea typeface="宋体" pitchFamily="2" charset="-122"/>
              </a:defRPr>
            </a:lvl1pPr>
          </a:lstStyle>
          <a:p>
            <a:pPr>
              <a:defRPr/>
            </a:pPr>
            <a:endParaRPr lang="en-US" altLang="zh-CN"/>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949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31949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Verdana" pitchFamily="34" charset="0"/>
                <a:ea typeface="宋体" pitchFamily="2" charset="-122"/>
              </a:defRPr>
            </a:lvl1pPr>
          </a:lstStyle>
          <a:p>
            <a:pPr>
              <a:defRPr/>
            </a:pPr>
            <a:endParaRPr lang="en-US" altLang="zh-CN"/>
          </a:p>
        </p:txBody>
      </p:sp>
      <p:sp>
        <p:nvSpPr>
          <p:cNvPr id="31949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Verdana" charset="0"/>
                <a:ea typeface="宋体" charset="0"/>
              </a:defRPr>
            </a:lvl1pPr>
          </a:lstStyle>
          <a:p>
            <a:pPr>
              <a:defRPr/>
            </a:pPr>
            <a:fld id="{2F94D467-3326-49CD-82F2-206809211F79}" type="slidenum">
              <a:rPr lang="en-US" altLang="zh-CN"/>
              <a:pPr>
                <a:defRPr/>
              </a:pPr>
              <a:t>‹#›</a:t>
            </a:fld>
            <a:endParaRPr lang="en-US" altLang="zh-CN"/>
          </a:p>
        </p:txBody>
      </p:sp>
    </p:spTree>
    <p:extLst>
      <p:ext uri="{BB962C8B-B14F-4D97-AF65-F5344CB8AC3E}">
        <p14:creationId xmlns:p14="http://schemas.microsoft.com/office/powerpoint/2010/main" val="76860073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B6D2124D-79F5-4224-A1C3-6CE74ADF18D5}" type="slidenum">
              <a:rPr lang="en-US" altLang="zh-CN" smtClean="0">
                <a:latin typeface="Verdana" panose="020B0604030504040204" pitchFamily="34" charset="0"/>
              </a:rPr>
              <a:pPr>
                <a:spcBef>
                  <a:spcPct val="0"/>
                </a:spcBef>
              </a:pPr>
              <a:t>1</a:t>
            </a:fld>
            <a:endParaRPr lang="en-US" altLang="zh-CN">
              <a:latin typeface="Verdana" panose="020B0604030504040204" pitchFamily="34"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latin typeface="Arial" panose="020B0604020202020204" pitchFamily="34" charset="0"/>
            </a:endParaRPr>
          </a:p>
        </p:txBody>
      </p:sp>
    </p:spTree>
    <p:extLst>
      <p:ext uri="{BB962C8B-B14F-4D97-AF65-F5344CB8AC3E}">
        <p14:creationId xmlns:p14="http://schemas.microsoft.com/office/powerpoint/2010/main" val="1429409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2</a:t>
            </a:fld>
            <a:endParaRPr lang="en-US" altLang="zh-CN"/>
          </a:p>
        </p:txBody>
      </p:sp>
    </p:spTree>
    <p:extLst>
      <p:ext uri="{BB962C8B-B14F-4D97-AF65-F5344CB8AC3E}">
        <p14:creationId xmlns:p14="http://schemas.microsoft.com/office/powerpoint/2010/main" val="1472869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B6D2124D-79F5-4224-A1C3-6CE74ADF18D5}" type="slidenum">
              <a:rPr lang="en-US" altLang="zh-CN" smtClean="0">
                <a:latin typeface="Verdana" panose="020B0604030504040204" pitchFamily="34" charset="0"/>
              </a:rPr>
              <a:pPr>
                <a:spcBef>
                  <a:spcPct val="0"/>
                </a:spcBef>
              </a:pPr>
              <a:t>4</a:t>
            </a:fld>
            <a:endParaRPr lang="en-US" altLang="zh-CN">
              <a:latin typeface="Verdana" panose="020B0604030504040204" pitchFamily="34"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latin typeface="Arial" panose="020B0604020202020204" pitchFamily="34" charset="0"/>
            </a:endParaRPr>
          </a:p>
        </p:txBody>
      </p:sp>
    </p:spTree>
    <p:extLst>
      <p:ext uri="{BB962C8B-B14F-4D97-AF65-F5344CB8AC3E}">
        <p14:creationId xmlns:p14="http://schemas.microsoft.com/office/powerpoint/2010/main" val="3151426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9</a:t>
            </a:fld>
            <a:endParaRPr lang="en-US" altLang="zh-CN"/>
          </a:p>
        </p:txBody>
      </p:sp>
    </p:spTree>
    <p:extLst>
      <p:ext uri="{BB962C8B-B14F-4D97-AF65-F5344CB8AC3E}">
        <p14:creationId xmlns:p14="http://schemas.microsoft.com/office/powerpoint/2010/main" val="1935417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10</a:t>
            </a:fld>
            <a:endParaRPr lang="en-US" altLang="zh-CN"/>
          </a:p>
        </p:txBody>
      </p:sp>
    </p:spTree>
    <p:extLst>
      <p:ext uri="{BB962C8B-B14F-4D97-AF65-F5344CB8AC3E}">
        <p14:creationId xmlns:p14="http://schemas.microsoft.com/office/powerpoint/2010/main" val="5626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11</a:t>
            </a:fld>
            <a:endParaRPr lang="en-US" altLang="zh-CN"/>
          </a:p>
        </p:txBody>
      </p:sp>
    </p:spTree>
    <p:extLst>
      <p:ext uri="{BB962C8B-B14F-4D97-AF65-F5344CB8AC3E}">
        <p14:creationId xmlns:p14="http://schemas.microsoft.com/office/powerpoint/2010/main" val="2127978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12</a:t>
            </a:fld>
            <a:endParaRPr lang="en-US" altLang="zh-CN"/>
          </a:p>
        </p:txBody>
      </p:sp>
    </p:spTree>
    <p:extLst>
      <p:ext uri="{BB962C8B-B14F-4D97-AF65-F5344CB8AC3E}">
        <p14:creationId xmlns:p14="http://schemas.microsoft.com/office/powerpoint/2010/main" val="17236589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2F94D467-3326-49CD-82F2-206809211F79}" type="slidenum">
              <a:rPr lang="en-US" altLang="zh-CN" smtClean="0"/>
              <a:pPr>
                <a:defRPr/>
              </a:pPr>
              <a:t>13</a:t>
            </a:fld>
            <a:endParaRPr lang="en-US" altLang="zh-CN"/>
          </a:p>
        </p:txBody>
      </p:sp>
    </p:spTree>
    <p:extLst>
      <p:ext uri="{BB962C8B-B14F-4D97-AF65-F5344CB8AC3E}">
        <p14:creationId xmlns:p14="http://schemas.microsoft.com/office/powerpoint/2010/main" val="19537771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19</a:t>
            </a:fld>
            <a:endParaRPr lang="en-US" altLang="zh-CN"/>
          </a:p>
        </p:txBody>
      </p:sp>
    </p:spTree>
    <p:extLst>
      <p:ext uri="{BB962C8B-B14F-4D97-AF65-F5344CB8AC3E}">
        <p14:creationId xmlns:p14="http://schemas.microsoft.com/office/powerpoint/2010/main" val="1241348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22</a:t>
            </a:fld>
            <a:endParaRPr lang="en-US" altLang="zh-CN"/>
          </a:p>
        </p:txBody>
      </p:sp>
    </p:spTree>
    <p:extLst>
      <p:ext uri="{BB962C8B-B14F-4D97-AF65-F5344CB8AC3E}">
        <p14:creationId xmlns:p14="http://schemas.microsoft.com/office/powerpoint/2010/main" val="21023596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B6D2124D-79F5-4224-A1C3-6CE74ADF18D5}" type="slidenum">
              <a:rPr lang="en-US" altLang="zh-CN" smtClean="0">
                <a:latin typeface="Verdana" panose="020B0604030504040204" pitchFamily="34" charset="0"/>
              </a:rPr>
              <a:pPr>
                <a:spcBef>
                  <a:spcPct val="0"/>
                </a:spcBef>
              </a:pPr>
              <a:t>26</a:t>
            </a:fld>
            <a:endParaRPr lang="en-US" altLang="zh-CN">
              <a:latin typeface="Verdana" panose="020B0604030504040204" pitchFamily="34"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latin typeface="Arial" panose="020B0604020202020204" pitchFamily="34" charset="0"/>
            </a:endParaRPr>
          </a:p>
        </p:txBody>
      </p:sp>
    </p:spTree>
    <p:extLst>
      <p:ext uri="{BB962C8B-B14F-4D97-AF65-F5344CB8AC3E}">
        <p14:creationId xmlns:p14="http://schemas.microsoft.com/office/powerpoint/2010/main" val="17651699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29</a:t>
            </a:fld>
            <a:endParaRPr lang="en-US" altLang="zh-CN"/>
          </a:p>
        </p:txBody>
      </p:sp>
    </p:spTree>
    <p:extLst>
      <p:ext uri="{BB962C8B-B14F-4D97-AF65-F5344CB8AC3E}">
        <p14:creationId xmlns:p14="http://schemas.microsoft.com/office/powerpoint/2010/main" val="1278482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2F94D467-3326-49CD-82F2-206809211F79}" type="slidenum">
              <a:rPr lang="en-US" altLang="zh-CN" smtClean="0"/>
              <a:pPr>
                <a:defRPr/>
              </a:pPr>
              <a:t>30</a:t>
            </a:fld>
            <a:endParaRPr lang="en-US" altLang="zh-CN"/>
          </a:p>
        </p:txBody>
      </p:sp>
    </p:spTree>
    <p:extLst>
      <p:ext uri="{BB962C8B-B14F-4D97-AF65-F5344CB8AC3E}">
        <p14:creationId xmlns:p14="http://schemas.microsoft.com/office/powerpoint/2010/main" val="539176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2F94D467-3326-49CD-82F2-206809211F79}" type="slidenum">
              <a:rPr lang="en-US" altLang="zh-CN" smtClean="0"/>
              <a:pPr>
                <a:defRPr/>
              </a:pPr>
              <a:t>31</a:t>
            </a:fld>
            <a:endParaRPr lang="en-US" altLang="zh-CN"/>
          </a:p>
        </p:txBody>
      </p:sp>
    </p:spTree>
    <p:extLst>
      <p:ext uri="{BB962C8B-B14F-4D97-AF65-F5344CB8AC3E}">
        <p14:creationId xmlns:p14="http://schemas.microsoft.com/office/powerpoint/2010/main" val="3695921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32</a:t>
            </a:fld>
            <a:endParaRPr lang="en-US" altLang="zh-CN"/>
          </a:p>
        </p:txBody>
      </p:sp>
    </p:spTree>
    <p:extLst>
      <p:ext uri="{BB962C8B-B14F-4D97-AF65-F5344CB8AC3E}">
        <p14:creationId xmlns:p14="http://schemas.microsoft.com/office/powerpoint/2010/main" val="1873949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a:defRPr/>
            </a:pPr>
            <a:fld id="{2F94D467-3326-49CD-82F2-206809211F79}" type="slidenum">
              <a:rPr lang="en-US" altLang="zh-CN" smtClean="0"/>
              <a:pPr>
                <a:defRPr/>
              </a:pPr>
              <a:t>33</a:t>
            </a:fld>
            <a:endParaRPr lang="en-US" altLang="zh-CN"/>
          </a:p>
        </p:txBody>
      </p:sp>
    </p:spTree>
    <p:extLst>
      <p:ext uri="{BB962C8B-B14F-4D97-AF65-F5344CB8AC3E}">
        <p14:creationId xmlns:p14="http://schemas.microsoft.com/office/powerpoint/2010/main" val="3521374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然而，序列图关系较大，无法直接进行计算。</a:t>
            </a:r>
            <a:endParaRPr kumimoji="1" lang="en-US" altLang="zh-CN" dirty="0"/>
          </a:p>
          <a:p>
            <a:r>
              <a:rPr kumimoji="1" lang="zh-CN" altLang="en-US" dirty="0"/>
              <a:t>因此，采用了</a:t>
            </a:r>
            <a:r>
              <a:rPr kumimoji="1" lang="en-US" altLang="zh-CN" dirty="0"/>
              <a:t>landmark</a:t>
            </a:r>
            <a:r>
              <a:rPr kumimoji="1" lang="zh-CN" altLang="en-US" dirty="0"/>
              <a:t>，用</a:t>
            </a:r>
            <a:r>
              <a:rPr kumimoji="1" lang="en-US" altLang="zh-CN" dirty="0"/>
              <a:t>query</a:t>
            </a:r>
            <a:r>
              <a:rPr kumimoji="1" lang="zh-CN" altLang="en-US" dirty="0"/>
              <a:t>于</a:t>
            </a:r>
            <a:r>
              <a:rPr kumimoji="1" lang="en-US" altLang="zh-CN" dirty="0"/>
              <a:t>landmark</a:t>
            </a:r>
            <a:r>
              <a:rPr kumimoji="1" lang="zh-CN" altLang="en-US" dirty="0"/>
              <a:t>之间的关系近似估计全局序列关系。这样操作能将序列关系从</a:t>
            </a:r>
            <a:r>
              <a:rPr kumimoji="1" lang="en-US" altLang="zh-CN" dirty="0"/>
              <a:t>[n^4]</a:t>
            </a:r>
            <a:r>
              <a:rPr kumimoji="1" lang="zh-CN" altLang="en-US" dirty="0"/>
              <a:t>降低到</a:t>
            </a:r>
            <a:r>
              <a:rPr kumimoji="1" lang="en-US" altLang="zh-CN" dirty="0"/>
              <a:t>[n * L^2]</a:t>
            </a:r>
          </a:p>
          <a:p>
            <a:endParaRPr kumimoji="1" lang="en-US" altLang="zh-CN" dirty="0"/>
          </a:p>
          <a:p>
            <a:r>
              <a:rPr kumimoji="1" lang="zh-CN" altLang="en-US" dirty="0"/>
              <a:t>进而构建目标函数，目标函数不仅考虑了</a:t>
            </a:r>
            <a:r>
              <a:rPr kumimoji="1" lang="en-US" altLang="zh-CN" dirty="0"/>
              <a:t>query</a:t>
            </a:r>
            <a:r>
              <a:rPr kumimoji="1" lang="zh-CN" altLang="en-US" dirty="0"/>
              <a:t>与</a:t>
            </a:r>
            <a:r>
              <a:rPr kumimoji="1" lang="en-US" altLang="zh-CN" dirty="0"/>
              <a:t>landmark</a:t>
            </a:r>
            <a:r>
              <a:rPr kumimoji="1" lang="zh-CN" altLang="en-US" dirty="0"/>
              <a:t>之间的序列关系，也考虑了</a:t>
            </a:r>
            <a:r>
              <a:rPr kumimoji="1" lang="en-US" altLang="zh-CN" dirty="0"/>
              <a:t>landmark</a:t>
            </a:r>
            <a:r>
              <a:rPr kumimoji="1" lang="zh-CN" altLang="en-US" dirty="0"/>
              <a:t>之间的序列关系。</a:t>
            </a:r>
            <a:endParaRPr kumimoji="1" lang="en-US" altLang="zh-CN" dirty="0"/>
          </a:p>
        </p:txBody>
      </p:sp>
      <p:sp>
        <p:nvSpPr>
          <p:cNvPr id="4" name="灯片编号占位符 3"/>
          <p:cNvSpPr>
            <a:spLocks noGrp="1"/>
          </p:cNvSpPr>
          <p:nvPr>
            <p:ph type="sldNum" sz="quarter" idx="5"/>
          </p:nvPr>
        </p:nvSpPr>
        <p:spPr/>
        <p:txBody>
          <a:bodyPr/>
          <a:lstStyle/>
          <a:p>
            <a:pPr>
              <a:defRPr/>
            </a:pPr>
            <a:fld id="{2F94D467-3326-49CD-82F2-206809211F79}" type="slidenum">
              <a:rPr lang="en-US" altLang="zh-CN" smtClean="0"/>
              <a:pPr>
                <a:defRPr/>
              </a:pPr>
              <a:t>34</a:t>
            </a:fld>
            <a:endParaRPr lang="en-US" altLang="zh-CN"/>
          </a:p>
        </p:txBody>
      </p:sp>
    </p:spTree>
    <p:extLst>
      <p:ext uri="{BB962C8B-B14F-4D97-AF65-F5344CB8AC3E}">
        <p14:creationId xmlns:p14="http://schemas.microsoft.com/office/powerpoint/2010/main" val="9464756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离散优化无法实现，因此首先做松弛操作，分别对哈希函数、</a:t>
            </a:r>
            <a:r>
              <a:rPr kumimoji="1" lang="en-US" altLang="zh-CN" dirty="0"/>
              <a:t>max</a:t>
            </a:r>
            <a:r>
              <a:rPr kumimoji="1" lang="zh-CN" altLang="en-US" dirty="0"/>
              <a:t>函数和汉明距离做松弛计算</a:t>
            </a:r>
            <a:endParaRPr kumimoji="1" lang="en-US" altLang="zh-CN" dirty="0"/>
          </a:p>
          <a:p>
            <a:endParaRPr kumimoji="1" lang="en-US" altLang="zh-CN" dirty="0"/>
          </a:p>
          <a:p>
            <a:r>
              <a:rPr kumimoji="1" lang="zh-CN" altLang="en-US" dirty="0"/>
              <a:t>在松弛后的目标函数加上那个正则约束，防止过拟合</a:t>
            </a:r>
            <a:endParaRPr kumimoji="1" lang="en-US" altLang="zh-CN" dirty="0"/>
          </a:p>
          <a:p>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35</a:t>
            </a:fld>
            <a:endParaRPr lang="en-US" altLang="zh-CN"/>
          </a:p>
        </p:txBody>
      </p:sp>
    </p:spTree>
    <p:extLst>
      <p:ext uri="{BB962C8B-B14F-4D97-AF65-F5344CB8AC3E}">
        <p14:creationId xmlns:p14="http://schemas.microsoft.com/office/powerpoint/2010/main" val="1305983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我们方法效果提明显，我们在</a:t>
            </a:r>
            <a:r>
              <a:rPr kumimoji="1" lang="en-US" altLang="zh-CN" dirty="0" err="1"/>
              <a:t>mirex</a:t>
            </a:r>
            <a:r>
              <a:rPr kumimoji="1" lang="zh-CN" altLang="en-US" dirty="0"/>
              <a:t>比赛的公开数据集上测试，在性能变化不大的条件下，大幅度提升检索的时间。</a:t>
            </a:r>
          </a:p>
        </p:txBody>
      </p:sp>
      <p:sp>
        <p:nvSpPr>
          <p:cNvPr id="4" name="灯片编号占位符 3"/>
          <p:cNvSpPr>
            <a:spLocks noGrp="1"/>
          </p:cNvSpPr>
          <p:nvPr>
            <p:ph type="sldNum" sz="quarter" idx="5"/>
          </p:nvPr>
        </p:nvSpPr>
        <p:spPr/>
        <p:txBody>
          <a:bodyPr/>
          <a:lstStyle/>
          <a:p>
            <a:pPr>
              <a:defRPr/>
            </a:pPr>
            <a:fld id="{2F94D467-3326-49CD-82F2-206809211F79}" type="slidenum">
              <a:rPr lang="en-US" altLang="zh-CN" smtClean="0"/>
              <a:pPr>
                <a:defRPr/>
              </a:pPr>
              <a:t>36</a:t>
            </a:fld>
            <a:endParaRPr lang="en-US" altLang="zh-CN"/>
          </a:p>
        </p:txBody>
      </p:sp>
    </p:spTree>
    <p:extLst>
      <p:ext uri="{BB962C8B-B14F-4D97-AF65-F5344CB8AC3E}">
        <p14:creationId xmlns:p14="http://schemas.microsoft.com/office/powerpoint/2010/main" val="1209983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dirty="0"/>
              <a:t>AAAI16</a:t>
            </a:r>
            <a:r>
              <a:rPr kumimoji="1" lang="zh-CN" altLang="en-US" dirty="0"/>
              <a:t>年的</a:t>
            </a:r>
            <a:r>
              <a:rPr kumimoji="1" lang="en-US" altLang="zh-CN" dirty="0"/>
              <a:t>OEH</a:t>
            </a:r>
            <a:r>
              <a:rPr kumimoji="1" lang="zh-CN" altLang="en-US" dirty="0"/>
              <a:t>仍然存在 时间复杂度高，同时需要随机选择训练点和</a:t>
            </a:r>
            <a:r>
              <a:rPr kumimoji="1" lang="en-US" altLang="zh-CN" dirty="0"/>
              <a:t>landmark</a:t>
            </a:r>
            <a:r>
              <a:rPr kumimoji="1" lang="zh-CN" altLang="en-US" dirty="0"/>
              <a:t>因此，我们一步探讨更加有效模型。在</a:t>
            </a:r>
            <a:r>
              <a:rPr kumimoji="1" lang="en-US" altLang="zh-CN" dirty="0"/>
              <a:t>18</a:t>
            </a:r>
            <a:r>
              <a:rPr kumimoji="1" lang="zh-CN" altLang="en-US" dirty="0"/>
              <a:t>年</a:t>
            </a:r>
            <a:r>
              <a:rPr kumimoji="1" lang="en-US" altLang="zh-CN" dirty="0"/>
              <a:t>PAMI</a:t>
            </a:r>
            <a:r>
              <a:rPr kumimoji="1" lang="zh-CN" altLang="en-US" dirty="0"/>
              <a:t>中，我们的探索高阶的序列关系，并重点解决以下两个子问题：</a:t>
            </a:r>
            <a:r>
              <a:rPr kumimoji="1" lang="en-US" altLang="zh-CN" dirty="0"/>
              <a:t>1. </a:t>
            </a:r>
            <a:r>
              <a:rPr kumimoji="1" lang="zh-CN" altLang="en-US" dirty="0"/>
              <a:t>序列关系的如何高效表示，</a:t>
            </a:r>
            <a:r>
              <a:rPr kumimoji="1" lang="en-US" altLang="zh-CN" dirty="0"/>
              <a:t>2. </a:t>
            </a:r>
            <a:r>
              <a:rPr kumimoji="1" lang="zh-CN" altLang="en-US" dirty="0"/>
              <a:t>如何缩减序列关系的数量算法框图如图。首先，采用</a:t>
            </a:r>
            <a:r>
              <a:rPr kumimoji="1" lang="en-US" altLang="zh-CN" dirty="0"/>
              <a:t>OCP</a:t>
            </a:r>
            <a:r>
              <a:rPr kumimoji="1" lang="zh-CN" altLang="en-US" dirty="0"/>
              <a:t>投影聚类中心，然后在低维度特征空间构建张量序列图，依据序列图的约束学习哈希函数。</a:t>
            </a:r>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37</a:t>
            </a:fld>
            <a:endParaRPr lang="en-US" altLang="zh-CN"/>
          </a:p>
        </p:txBody>
      </p:sp>
    </p:spTree>
    <p:extLst>
      <p:ext uri="{BB962C8B-B14F-4D97-AF65-F5344CB8AC3E}">
        <p14:creationId xmlns:p14="http://schemas.microsoft.com/office/powerpoint/2010/main" val="16637443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对于第一个问题，我们提出了张量序列图。首先构建相似度矩阵</a:t>
            </a:r>
            <a:r>
              <a:rPr kumimoji="1" lang="en-US" altLang="zh-CN" dirty="0"/>
              <a:t>S</a:t>
            </a:r>
            <a:r>
              <a:rPr kumimoji="1" lang="zh-CN" altLang="en-US" dirty="0"/>
              <a:t>和逆相似度矩阵</a:t>
            </a:r>
            <a:r>
              <a:rPr kumimoji="1" lang="en-US" altLang="zh-CN" dirty="0"/>
              <a:t>DS</a:t>
            </a:r>
            <a:r>
              <a:rPr kumimoji="1" lang="zh-CN" altLang="en-US" dirty="0"/>
              <a:t>，</a:t>
            </a:r>
            <a:r>
              <a:rPr kumimoji="1" lang="en-US" altLang="zh-CN" dirty="0"/>
              <a:t>DS</a:t>
            </a:r>
            <a:r>
              <a:rPr kumimoji="1" lang="zh-CN" altLang="en-US" dirty="0"/>
              <a:t>中的每个元素是</a:t>
            </a:r>
            <a:r>
              <a:rPr kumimoji="1" lang="en-US" altLang="zh-CN" dirty="0"/>
              <a:t>S</a:t>
            </a:r>
            <a:r>
              <a:rPr kumimoji="1" lang="zh-CN" altLang="en-US" dirty="0"/>
              <a:t>中的倒数，两个矩阵做克罗内克积得到张量图</a:t>
            </a:r>
            <a:r>
              <a:rPr kumimoji="1" lang="en-US" altLang="zh-CN" dirty="0"/>
              <a:t>G</a:t>
            </a:r>
            <a:r>
              <a:rPr kumimoji="1" lang="zh-CN" altLang="en-US" dirty="0"/>
              <a:t>，通过判断</a:t>
            </a:r>
            <a:r>
              <a:rPr kumimoji="1" lang="en-US" altLang="zh-CN" dirty="0"/>
              <a:t>G</a:t>
            </a:r>
            <a:r>
              <a:rPr kumimoji="1" lang="zh-CN" altLang="en-US" dirty="0"/>
              <a:t>中的元素与</a:t>
            </a:r>
            <a:r>
              <a:rPr kumimoji="1" lang="en-US" altLang="zh-CN" dirty="0"/>
              <a:t>1</a:t>
            </a:r>
            <a:r>
              <a:rPr kumimoji="1" lang="zh-CN" altLang="en-US" dirty="0"/>
              <a:t>的大小比较，直接得出序列的关系。如图</a:t>
            </a:r>
            <a:r>
              <a:rPr kumimoji="1" lang="en-US" altLang="zh-CN" dirty="0"/>
              <a:t>2</a:t>
            </a:r>
            <a:r>
              <a:rPr kumimoji="1" lang="zh-CN" altLang="en-US" dirty="0"/>
              <a:t>中的例子，</a:t>
            </a:r>
            <a:r>
              <a:rPr kumimoji="1" lang="en-US" altLang="zh-CN" dirty="0" err="1"/>
              <a:t>i,j,k</a:t>
            </a:r>
            <a:r>
              <a:rPr kumimoji="1" lang="zh-CN" altLang="en-US" dirty="0"/>
              <a:t>的关系表示，传统序列关系需要遍历对比距离的大小，而张量图可以一步计算出</a:t>
            </a:r>
            <a:r>
              <a:rPr kumimoji="1" lang="en-US" altLang="zh-CN" dirty="0" err="1"/>
              <a:t>i,j,k</a:t>
            </a:r>
            <a:r>
              <a:rPr kumimoji="1" lang="zh-CN" altLang="en-US" dirty="0"/>
              <a:t>中的所有序列关系。</a:t>
            </a:r>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38</a:t>
            </a:fld>
            <a:endParaRPr lang="en-US" altLang="zh-CN"/>
          </a:p>
        </p:txBody>
      </p:sp>
    </p:spTree>
    <p:extLst>
      <p:ext uri="{BB962C8B-B14F-4D97-AF65-F5344CB8AC3E}">
        <p14:creationId xmlns:p14="http://schemas.microsoft.com/office/powerpoint/2010/main" val="167042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对于第二个问题，我们提出了序列约束投影。将序列关系数学形式化，四元组之间的序列关系，可以转换为两个三元组距离关系的对比，并统计所有满足序列图中的关系。</a:t>
            </a:r>
            <a:endParaRPr kumimoji="1" lang="en-US" altLang="zh-CN" dirty="0"/>
          </a:p>
          <a:p>
            <a:r>
              <a:rPr kumimoji="1" lang="zh-CN" altLang="en-US" dirty="0"/>
              <a:t>通过整理归纳，（</a:t>
            </a:r>
            <a:r>
              <a:rPr kumimoji="1" lang="en-US" altLang="zh-CN" dirty="0" err="1"/>
              <a:t>i,j,k,l</a:t>
            </a:r>
            <a:r>
              <a:rPr kumimoji="1" lang="zh-CN" altLang="en-US" dirty="0"/>
              <a:t>）四元组之间的序列关系等同于投影后的子空间中的</a:t>
            </a:r>
            <a:r>
              <a:rPr kumimoji="1" lang="en-US" altLang="zh-CN" dirty="0"/>
              <a:t>(</a:t>
            </a:r>
            <a:r>
              <a:rPr kumimoji="1" lang="en-US" altLang="zh-CN" dirty="0" err="1"/>
              <a:t>j,k,l</a:t>
            </a:r>
            <a:r>
              <a:rPr kumimoji="1" lang="en-US" altLang="zh-CN" dirty="0"/>
              <a:t>)</a:t>
            </a:r>
            <a:r>
              <a:rPr kumimoji="1" lang="zh-CN" altLang="en-US" dirty="0"/>
              <a:t>的三元组之间的关系。</a:t>
            </a:r>
            <a:r>
              <a:rPr kumimoji="1" lang="en-US" altLang="zh-CN" dirty="0"/>
              <a:t>OCP</a:t>
            </a:r>
            <a:r>
              <a:rPr kumimoji="1" lang="zh-CN" altLang="en-US" dirty="0"/>
              <a:t>的投影矩阵可以通过对样本的协方差做</a:t>
            </a:r>
            <a:r>
              <a:rPr kumimoji="1" lang="en-US" altLang="zh-CN" dirty="0"/>
              <a:t>SVD</a:t>
            </a:r>
            <a:r>
              <a:rPr kumimoji="1" lang="zh-CN" altLang="en-US" dirty="0"/>
              <a:t>得到。</a:t>
            </a:r>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39</a:t>
            </a:fld>
            <a:endParaRPr lang="en-US" altLang="zh-CN"/>
          </a:p>
        </p:txBody>
      </p:sp>
    </p:spTree>
    <p:extLst>
      <p:ext uri="{BB962C8B-B14F-4D97-AF65-F5344CB8AC3E}">
        <p14:creationId xmlns:p14="http://schemas.microsoft.com/office/powerpoint/2010/main" val="7170615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a:t>整合</a:t>
            </a:r>
            <a:r>
              <a:rPr kumimoji="1" lang="en-US" altLang="zh-CN" dirty="0"/>
              <a:t>OCP</a:t>
            </a:r>
            <a:r>
              <a:rPr kumimoji="1" lang="zh-CN" altLang="en-US" dirty="0"/>
              <a:t>和</a:t>
            </a:r>
            <a:r>
              <a:rPr kumimoji="1" lang="en-US" altLang="zh-CN" dirty="0"/>
              <a:t>TOG</a:t>
            </a:r>
            <a:r>
              <a:rPr kumimoji="1" lang="zh-CN" altLang="en-US" dirty="0"/>
              <a:t>，我们可以重新构建模型，该模型仅仅用少量的</a:t>
            </a:r>
            <a:r>
              <a:rPr kumimoji="1" lang="en-US" altLang="zh-CN" dirty="0"/>
              <a:t>landmark</a:t>
            </a:r>
            <a:r>
              <a:rPr kumimoji="1" lang="zh-CN" altLang="en-US" dirty="0"/>
              <a:t>的序列关系估计整个样本空间的序列关系。</a:t>
            </a:r>
            <a:endParaRPr kumimoji="1" lang="en-US" altLang="zh-CN" dirty="0"/>
          </a:p>
          <a:p>
            <a:r>
              <a:rPr kumimoji="1" lang="zh-CN" altLang="en-US" dirty="0"/>
              <a:t>核心目标直接统计汉明空间中序列关系错误的数量，使其越小越好。</a:t>
            </a:r>
            <a:endParaRPr kumimoji="1" lang="en-US" altLang="zh-CN" dirty="0"/>
          </a:p>
          <a:p>
            <a:r>
              <a:rPr kumimoji="1" lang="zh-CN" altLang="en-US" dirty="0"/>
              <a:t>时间复杂度为</a:t>
            </a:r>
            <a:r>
              <a:rPr kumimoji="1" lang="en-US" altLang="zh-CN" dirty="0"/>
              <a:t>L^3</a:t>
            </a:r>
            <a:r>
              <a:rPr kumimoji="1" lang="zh-CN" altLang="en-US" dirty="0"/>
              <a:t>，远小于</a:t>
            </a:r>
            <a:r>
              <a:rPr kumimoji="1" lang="en-US" altLang="zh-CN" dirty="0"/>
              <a:t>OEH</a:t>
            </a:r>
            <a:r>
              <a:rPr kumimoji="1" lang="zh-CN" altLang="en-US" dirty="0"/>
              <a:t>的 </a:t>
            </a:r>
            <a:r>
              <a:rPr kumimoji="1" lang="en-US" altLang="zh-CN" dirty="0"/>
              <a:t>nL^2</a:t>
            </a:r>
            <a:endParaRPr kumimoji="1" lang="zh-CN" altLang="en-US" dirty="0"/>
          </a:p>
        </p:txBody>
      </p:sp>
      <p:sp>
        <p:nvSpPr>
          <p:cNvPr id="4" name="幻灯片编号占位符 3"/>
          <p:cNvSpPr>
            <a:spLocks noGrp="1"/>
          </p:cNvSpPr>
          <p:nvPr>
            <p:ph type="sldNum" sz="quarter" idx="10"/>
          </p:nvPr>
        </p:nvSpPr>
        <p:spPr/>
        <p:txBody>
          <a:bodyPr/>
          <a:lstStyle/>
          <a:p>
            <a:pPr>
              <a:defRPr/>
            </a:pPr>
            <a:fld id="{2F94D467-3326-49CD-82F2-206809211F79}" type="slidenum">
              <a:rPr lang="en-US" altLang="zh-CN" smtClean="0"/>
              <a:pPr>
                <a:defRPr/>
              </a:pPr>
              <a:t>40</a:t>
            </a:fld>
            <a:endParaRPr lang="en-US" altLang="zh-CN"/>
          </a:p>
        </p:txBody>
      </p:sp>
    </p:spTree>
    <p:extLst>
      <p:ext uri="{BB962C8B-B14F-4D97-AF65-F5344CB8AC3E}">
        <p14:creationId xmlns:p14="http://schemas.microsoft.com/office/powerpoint/2010/main" val="21226098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2F94D467-3326-49CD-82F2-206809211F79}" type="slidenum">
              <a:rPr lang="en-US" altLang="zh-CN" smtClean="0"/>
              <a:pPr>
                <a:defRPr/>
              </a:pPr>
              <a:t>42</a:t>
            </a:fld>
            <a:endParaRPr lang="en-US" altLang="zh-CN"/>
          </a:p>
        </p:txBody>
      </p:sp>
    </p:spTree>
    <p:extLst>
      <p:ext uri="{BB962C8B-B14F-4D97-AF65-F5344CB8AC3E}">
        <p14:creationId xmlns:p14="http://schemas.microsoft.com/office/powerpoint/2010/main" val="11687389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43</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357031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2F94D467-3326-49CD-82F2-206809211F79}" type="slidenum">
              <a:rPr lang="en-US" altLang="zh-CN" smtClean="0"/>
              <a:pPr>
                <a:defRPr/>
              </a:pPr>
              <a:t>44</a:t>
            </a:fld>
            <a:endParaRPr lang="en-US" altLang="zh-CN"/>
          </a:p>
        </p:txBody>
      </p:sp>
    </p:spTree>
    <p:extLst>
      <p:ext uri="{BB962C8B-B14F-4D97-AF65-F5344CB8AC3E}">
        <p14:creationId xmlns:p14="http://schemas.microsoft.com/office/powerpoint/2010/main" val="9068723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a:ln/>
        </p:spPr>
      </p:sp>
      <p:sp>
        <p:nvSpPr>
          <p:cNvPr id="1024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latin typeface="Arial" panose="020B0604020202020204" pitchFamily="34" charset="0"/>
            </a:endParaRPr>
          </a:p>
        </p:txBody>
      </p:sp>
      <p:sp>
        <p:nvSpPr>
          <p:cNvPr id="1024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8B22E363-59EF-4C18-A549-984CEA25C653}" type="slidenum">
              <a:rPr lang="en-US" altLang="zh-CN" smtClean="0">
                <a:latin typeface="Verdana" panose="020B0604030504040204" pitchFamily="34" charset="0"/>
              </a:rPr>
              <a:pPr>
                <a:spcBef>
                  <a:spcPct val="0"/>
                </a:spcBef>
              </a:pPr>
              <a:t>46</a:t>
            </a:fld>
            <a:endParaRPr lang="en-US" altLang="zh-CN">
              <a:latin typeface="Verdana" panose="020B0604030504040204" pitchFamily="34" charset="0"/>
            </a:endParaRPr>
          </a:p>
        </p:txBody>
      </p:sp>
    </p:spTree>
    <p:extLst>
      <p:ext uri="{BB962C8B-B14F-4D97-AF65-F5344CB8AC3E}">
        <p14:creationId xmlns:p14="http://schemas.microsoft.com/office/powerpoint/2010/main" val="27439706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47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dirty="0">
              <a:latin typeface="Arial" panose="020B0604020202020204" pitchFamily="34" charset="0"/>
            </a:endParaRPr>
          </a:p>
        </p:txBody>
      </p:sp>
    </p:spTree>
    <p:extLst>
      <p:ext uri="{BB962C8B-B14F-4D97-AF65-F5344CB8AC3E}">
        <p14:creationId xmlns:p14="http://schemas.microsoft.com/office/powerpoint/2010/main" val="29496314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48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dirty="0">
              <a:latin typeface="Arial" panose="020B0604020202020204" pitchFamily="34" charset="0"/>
            </a:endParaRPr>
          </a:p>
        </p:txBody>
      </p:sp>
    </p:spTree>
    <p:extLst>
      <p:ext uri="{BB962C8B-B14F-4D97-AF65-F5344CB8AC3E}">
        <p14:creationId xmlns:p14="http://schemas.microsoft.com/office/powerpoint/2010/main" val="11626345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49</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zh-CN" altLang="en-US" dirty="0">
                <a:latin typeface="Verdana" panose="020B0604030504040204" pitchFamily="34" charset="0"/>
                <a:ea typeface="宋体" panose="02010600030101010101" pitchFamily="2" charset="-122"/>
              </a:rPr>
              <a:t>此外，还有</a:t>
            </a:r>
            <a:r>
              <a:rPr lang="en-US" altLang="zh-CN" dirty="0">
                <a:latin typeface="Verdana" panose="020B0604030504040204" pitchFamily="34" charset="0"/>
                <a:ea typeface="宋体" panose="02010600030101010101" pitchFamily="2" charset="-122"/>
              </a:rPr>
              <a:t>inception v3</a:t>
            </a:r>
            <a:r>
              <a:rPr lang="zh-CN" altLang="en-US" dirty="0">
                <a:latin typeface="Verdana" panose="020B0604030504040204" pitchFamily="34" charset="0"/>
                <a:ea typeface="宋体" panose="02010600030101010101" pitchFamily="2" charset="-122"/>
              </a:rPr>
              <a:t>， </a:t>
            </a:r>
            <a:r>
              <a:rPr lang="en-US" altLang="zh-CN" dirty="0" err="1">
                <a:latin typeface="Verdana" panose="020B0604030504040204" pitchFamily="34" charset="0"/>
                <a:ea typeface="宋体" panose="02010600030101010101" pitchFamily="2" charset="-122"/>
              </a:rPr>
              <a:t>PolyNet</a:t>
            </a:r>
            <a:r>
              <a:rPr lang="zh-CN" altLang="en-US" dirty="0">
                <a:latin typeface="Verdana" panose="020B0604030504040204" pitchFamily="34" charset="0"/>
                <a:ea typeface="宋体" panose="02010600030101010101" pitchFamily="2" charset="-122"/>
              </a:rPr>
              <a:t>， </a:t>
            </a:r>
            <a:r>
              <a:rPr lang="en-US" altLang="zh-CN" dirty="0" err="1">
                <a:latin typeface="Verdana" panose="020B0604030504040204" pitchFamily="34" charset="0"/>
                <a:ea typeface="宋体" panose="02010600030101010101" pitchFamily="2" charset="-122"/>
              </a:rPr>
              <a:t>DenseNet</a:t>
            </a:r>
            <a:r>
              <a:rPr lang="zh-CN" altLang="en-US" dirty="0">
                <a:latin typeface="Verdana" panose="020B0604030504040204" pitchFamily="34" charset="0"/>
                <a:ea typeface="宋体" panose="02010600030101010101" pitchFamily="2" charset="-122"/>
              </a:rPr>
              <a:t>等深度神经网络</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1222376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zh-CN" sz="1200" b="0" i="0" u="none" strike="noStrike" kern="1200" baseline="0" dirty="0" err="1">
                <a:solidFill>
                  <a:schemeClr val="tx1"/>
                </a:solidFill>
                <a:latin typeface="Arial" pitchFamily="34" charset="0"/>
                <a:ea typeface="宋体" charset="0"/>
                <a:cs typeface="宋体" charset="0"/>
              </a:rPr>
              <a:t>AlexNet</a:t>
            </a:r>
            <a:r>
              <a:rPr lang="en-US" altLang="zh-CN" sz="1200" b="0" i="0" u="none" strike="noStrike" kern="1200" baseline="0" dirty="0">
                <a:solidFill>
                  <a:schemeClr val="tx1"/>
                </a:solidFill>
                <a:latin typeface="Arial" pitchFamily="34" charset="0"/>
                <a:ea typeface="宋体" charset="0"/>
                <a:cs typeface="宋体" charset="0"/>
              </a:rPr>
              <a:t>: </a:t>
            </a:r>
            <a:r>
              <a:rPr lang="en-US" altLang="zh-CN" sz="1200" b="1" i="0" kern="1200" dirty="0">
                <a:solidFill>
                  <a:schemeClr val="tx1"/>
                </a:solidFill>
                <a:effectLst/>
                <a:latin typeface="Arial" pitchFamily="34" charset="0"/>
                <a:ea typeface="宋体" charset="0"/>
                <a:cs typeface="宋体" charset="0"/>
              </a:rPr>
              <a:t>Large Scale Visual Recognition Challenge 2012 (ILSVRC2012)</a:t>
            </a:r>
            <a:r>
              <a:rPr lang="zh-CN" altLang="en-US" sz="1200" b="0" i="0" kern="1200" dirty="0">
                <a:solidFill>
                  <a:schemeClr val="tx1"/>
                </a:solidFill>
                <a:effectLst/>
                <a:latin typeface="Arial" pitchFamily="34" charset="0"/>
                <a:ea typeface="宋体" charset="0"/>
                <a:cs typeface="宋体" charset="0"/>
              </a:rPr>
              <a:t>冠军，该模型为后续视觉方向各种应用奠定坚实的基础。</a:t>
            </a:r>
            <a:endParaRPr lang="en-US" altLang="zh-CN" sz="1200" b="1" i="0" kern="1200" dirty="0">
              <a:solidFill>
                <a:schemeClr val="tx1"/>
              </a:solidFill>
              <a:effectLst/>
              <a:latin typeface="Arial" pitchFamily="34" charset="0"/>
              <a:ea typeface="宋体" charset="0"/>
              <a:cs typeface="宋体" charset="0"/>
            </a:endParaRPr>
          </a:p>
          <a:p>
            <a:r>
              <a:rPr lang="en-US" altLang="zh-CN" sz="1200" kern="1200" baseline="0" dirty="0" err="1">
                <a:solidFill>
                  <a:schemeClr val="tx1"/>
                </a:solidFill>
                <a:latin typeface="Arial" pitchFamily="34" charset="0"/>
                <a:ea typeface="宋体" charset="0"/>
                <a:cs typeface="宋体" charset="0"/>
              </a:rPr>
              <a:t>AlexNet</a:t>
            </a:r>
            <a:r>
              <a:rPr lang="zh-CN" altLang="en-US" sz="1200" kern="1200" baseline="0" dirty="0">
                <a:solidFill>
                  <a:schemeClr val="tx1"/>
                </a:solidFill>
                <a:latin typeface="Arial" pitchFamily="34" charset="0"/>
                <a:ea typeface="宋体" charset="0"/>
                <a:cs typeface="宋体" charset="0"/>
              </a:rPr>
              <a:t>引入了很多技巧加速训练和提高分类精度，如：</a:t>
            </a:r>
            <a:endParaRPr lang="en-US" altLang="zh-CN" sz="1200" kern="1200" baseline="0" dirty="0">
              <a:solidFill>
                <a:schemeClr val="tx1"/>
              </a:solidFill>
              <a:latin typeface="Arial" pitchFamily="34" charset="0"/>
              <a:ea typeface="宋体" charset="0"/>
              <a:cs typeface="宋体" charset="0"/>
            </a:endParaRPr>
          </a:p>
          <a:p>
            <a:pPr marL="228600" indent="-228600">
              <a:buAutoNum type="arabicPeriod"/>
            </a:pPr>
            <a:r>
              <a:rPr lang="zh-CN" altLang="en-US" sz="1200" kern="1200" baseline="0" dirty="0">
                <a:solidFill>
                  <a:schemeClr val="tx1"/>
                </a:solidFill>
                <a:latin typeface="Arial" pitchFamily="34" charset="0"/>
                <a:ea typeface="宋体" charset="0"/>
                <a:cs typeface="宋体" charset="0"/>
              </a:rPr>
              <a:t>引入</a:t>
            </a:r>
            <a:r>
              <a:rPr lang="en-US" altLang="zh-CN" sz="1200" kern="1200" baseline="0" dirty="0" err="1">
                <a:solidFill>
                  <a:schemeClr val="tx1"/>
                </a:solidFill>
                <a:latin typeface="Arial" pitchFamily="34" charset="0"/>
                <a:ea typeface="宋体" charset="0"/>
                <a:cs typeface="宋体" charset="0"/>
              </a:rPr>
              <a:t>ReLU</a:t>
            </a:r>
            <a:r>
              <a:rPr lang="zh-CN" altLang="en-US" sz="1200" kern="1200" baseline="0" dirty="0">
                <a:solidFill>
                  <a:schemeClr val="tx1"/>
                </a:solidFill>
                <a:latin typeface="Arial" pitchFamily="34" charset="0"/>
                <a:ea typeface="宋体" charset="0"/>
                <a:cs typeface="宋体" charset="0"/>
              </a:rPr>
              <a:t>非线性激活函数</a:t>
            </a:r>
            <a:endParaRPr lang="en-US" altLang="zh-CN" sz="1200" kern="1200" baseline="0" dirty="0">
              <a:solidFill>
                <a:schemeClr val="tx1"/>
              </a:solidFill>
              <a:latin typeface="Arial" pitchFamily="34" charset="0"/>
              <a:ea typeface="宋体" charset="0"/>
              <a:cs typeface="宋体" charset="0"/>
            </a:endParaRPr>
          </a:p>
          <a:p>
            <a:pPr marL="228600" indent="-228600">
              <a:buAutoNum type="arabicPeriod"/>
            </a:pPr>
            <a:r>
              <a:rPr lang="en-US" altLang="zh-CN" sz="1200" kern="1200" baseline="0" dirty="0">
                <a:solidFill>
                  <a:schemeClr val="tx1"/>
                </a:solidFill>
                <a:latin typeface="Arial" pitchFamily="34" charset="0"/>
                <a:ea typeface="宋体" charset="0"/>
                <a:cs typeface="宋体" charset="0"/>
              </a:rPr>
              <a:t>Local Response Normalization</a:t>
            </a:r>
          </a:p>
          <a:p>
            <a:pPr marL="228600" indent="-228600">
              <a:buAutoNum type="arabicPeriod"/>
            </a:pPr>
            <a:r>
              <a:rPr lang="zh-CN" altLang="en-US" sz="1200" kern="1200" baseline="0" dirty="0">
                <a:solidFill>
                  <a:schemeClr val="tx1"/>
                </a:solidFill>
                <a:latin typeface="Arial" pitchFamily="34" charset="0"/>
                <a:ea typeface="宋体" charset="0"/>
                <a:cs typeface="宋体" charset="0"/>
              </a:rPr>
              <a:t>两个</a:t>
            </a:r>
            <a:r>
              <a:rPr lang="en-US" altLang="zh-CN" sz="1200" kern="1200" baseline="0" dirty="0">
                <a:solidFill>
                  <a:schemeClr val="tx1"/>
                </a:solidFill>
                <a:latin typeface="Arial" pitchFamily="34" charset="0"/>
                <a:ea typeface="宋体" charset="0"/>
                <a:cs typeface="宋体" charset="0"/>
              </a:rPr>
              <a:t>GPU</a:t>
            </a:r>
            <a:r>
              <a:rPr lang="zh-CN" altLang="en-US" sz="1200" kern="1200" baseline="0" dirty="0">
                <a:solidFill>
                  <a:schemeClr val="tx1"/>
                </a:solidFill>
                <a:latin typeface="Arial" pitchFamily="34" charset="0"/>
                <a:ea typeface="宋体" charset="0"/>
                <a:cs typeface="宋体" charset="0"/>
              </a:rPr>
              <a:t>加速训练</a:t>
            </a:r>
            <a:endParaRPr lang="en-US" altLang="zh-CN" sz="1200" kern="1200" baseline="0" dirty="0">
              <a:solidFill>
                <a:schemeClr val="tx1"/>
              </a:solidFill>
              <a:latin typeface="Arial" pitchFamily="34" charset="0"/>
              <a:ea typeface="宋体" charset="0"/>
              <a:cs typeface="宋体" charset="0"/>
            </a:endParaRPr>
          </a:p>
          <a:p>
            <a:pPr marL="228600" indent="-228600">
              <a:buAutoNum type="arabicPeriod"/>
            </a:pPr>
            <a:r>
              <a:rPr lang="zh-CN" altLang="en-US" sz="1200" kern="1200" baseline="0" dirty="0">
                <a:solidFill>
                  <a:schemeClr val="tx1"/>
                </a:solidFill>
                <a:latin typeface="Arial" pitchFamily="34" charset="0"/>
                <a:ea typeface="宋体" charset="0"/>
                <a:cs typeface="宋体" charset="0"/>
              </a:rPr>
              <a:t>防止过拟合引入两个</a:t>
            </a:r>
            <a:r>
              <a:rPr lang="en-US" altLang="zh-CN" sz="1200" kern="1200" baseline="0" dirty="0">
                <a:solidFill>
                  <a:schemeClr val="tx1"/>
                </a:solidFill>
                <a:latin typeface="Arial" pitchFamily="34" charset="0"/>
                <a:ea typeface="宋体" charset="0"/>
                <a:cs typeface="宋体" charset="0"/>
              </a:rPr>
              <a:t>trick</a:t>
            </a:r>
            <a:r>
              <a:rPr lang="zh-CN" altLang="en-US" sz="1200" kern="1200" baseline="0" dirty="0">
                <a:solidFill>
                  <a:schemeClr val="tx1"/>
                </a:solidFill>
                <a:latin typeface="Arial" pitchFamily="34" charset="0"/>
                <a:ea typeface="宋体" charset="0"/>
                <a:cs typeface="宋体" charset="0"/>
              </a:rPr>
              <a:t>：扩大样本数和</a:t>
            </a:r>
            <a:r>
              <a:rPr lang="en-US" altLang="zh-CN" sz="1200" kern="1200" baseline="0" dirty="0">
                <a:solidFill>
                  <a:schemeClr val="tx1"/>
                </a:solidFill>
                <a:latin typeface="Arial" pitchFamily="34" charset="0"/>
                <a:ea typeface="宋体" charset="0"/>
                <a:cs typeface="宋体" charset="0"/>
              </a:rPr>
              <a:t>Dropout</a:t>
            </a:r>
            <a:endParaRPr lang="zh-CN" altLang="en-US" dirty="0"/>
          </a:p>
        </p:txBody>
      </p:sp>
    </p:spTree>
    <p:extLst>
      <p:ext uri="{BB962C8B-B14F-4D97-AF65-F5344CB8AC3E}">
        <p14:creationId xmlns:p14="http://schemas.microsoft.com/office/powerpoint/2010/main" val="11571047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zh-CN" dirty="0">
                <a:latin typeface="Verdana" panose="020B0604030504040204" pitchFamily="34" charset="0"/>
                <a:ea typeface="宋体" panose="02010600030101010101" pitchFamily="2" charset="-122"/>
              </a:rPr>
              <a:t>2014</a:t>
            </a:r>
            <a:r>
              <a:rPr lang="zh-CN" altLang="en-US" dirty="0">
                <a:latin typeface="Verdana" panose="020B0604030504040204" pitchFamily="34" charset="0"/>
                <a:ea typeface="宋体" panose="02010600030101010101" pitchFamily="2" charset="-122"/>
              </a:rPr>
              <a:t>年，</a:t>
            </a:r>
            <a:r>
              <a:rPr lang="en-US" altLang="zh-CN" dirty="0" err="1">
                <a:latin typeface="Verdana" panose="020B0604030504040204" pitchFamily="34" charset="0"/>
                <a:ea typeface="宋体" panose="02010600030101010101" pitchFamily="2" charset="-122"/>
              </a:rPr>
              <a:t>VGGNet</a:t>
            </a:r>
            <a:r>
              <a:rPr lang="zh-CN" altLang="en-US" dirty="0">
                <a:latin typeface="Verdana" panose="020B0604030504040204" pitchFamily="34" charset="0"/>
                <a:ea typeface="宋体" panose="02010600030101010101" pitchFamily="2" charset="-122"/>
              </a:rPr>
              <a:t>成功地构筑了</a:t>
            </a:r>
            <a:r>
              <a:rPr lang="en-US" altLang="zh-CN" dirty="0">
                <a:latin typeface="Verdana" panose="020B0604030504040204" pitchFamily="34" charset="0"/>
                <a:ea typeface="宋体" panose="02010600030101010101" pitchFamily="2" charset="-122"/>
              </a:rPr>
              <a:t>16</a:t>
            </a:r>
            <a:r>
              <a:rPr lang="zh-CN" altLang="en-US" dirty="0">
                <a:latin typeface="Verdana" panose="020B0604030504040204" pitchFamily="34" charset="0"/>
                <a:ea typeface="宋体" panose="02010600030101010101" pitchFamily="2" charset="-122"/>
              </a:rPr>
              <a:t>或</a:t>
            </a:r>
            <a:r>
              <a:rPr lang="en-US" altLang="zh-CN" dirty="0">
                <a:latin typeface="Verdana" panose="020B0604030504040204" pitchFamily="34" charset="0"/>
                <a:ea typeface="宋体" panose="02010600030101010101" pitchFamily="2" charset="-122"/>
              </a:rPr>
              <a:t>19</a:t>
            </a:r>
            <a:r>
              <a:rPr lang="zh-CN" altLang="en-US" dirty="0">
                <a:latin typeface="Verdana" panose="020B0604030504040204" pitchFamily="34" charset="0"/>
                <a:ea typeface="宋体" panose="02010600030101010101" pitchFamily="2" charset="-122"/>
              </a:rPr>
              <a:t>层深的卷积神经网络，并取得了</a:t>
            </a:r>
            <a:r>
              <a:rPr lang="en-US" altLang="zh-CN" dirty="0">
                <a:latin typeface="Verdana" panose="020B0604030504040204" pitchFamily="34" charset="0"/>
                <a:ea typeface="宋体" panose="02010600030101010101" pitchFamily="2" charset="-122"/>
              </a:rPr>
              <a:t>ILSVRC2014</a:t>
            </a:r>
            <a:r>
              <a:rPr lang="zh-CN" altLang="en-US" dirty="0">
                <a:latin typeface="Verdana" panose="020B0604030504040204" pitchFamily="34" charset="0"/>
                <a:ea typeface="宋体" panose="02010600030101010101" pitchFamily="2" charset="-122"/>
              </a:rPr>
              <a:t>比赛分类项目的第</a:t>
            </a:r>
            <a:r>
              <a:rPr lang="en-US" altLang="zh-CN" dirty="0">
                <a:latin typeface="Verdana" panose="020B0604030504040204" pitchFamily="34" charset="0"/>
                <a:ea typeface="宋体" panose="02010600030101010101" pitchFamily="2" charset="-122"/>
              </a:rPr>
              <a:t>2</a:t>
            </a:r>
            <a:r>
              <a:rPr lang="zh-CN" altLang="en-US" dirty="0">
                <a:latin typeface="Verdana" panose="020B0604030504040204" pitchFamily="34" charset="0"/>
                <a:ea typeface="宋体" panose="02010600030101010101" pitchFamily="2" charset="-122"/>
              </a:rPr>
              <a:t>名和定位项目的第</a:t>
            </a:r>
            <a:r>
              <a:rPr lang="en-US" altLang="zh-CN" dirty="0">
                <a:latin typeface="Verdana" panose="020B0604030504040204" pitchFamily="34" charset="0"/>
                <a:ea typeface="宋体" panose="02010600030101010101" pitchFamily="2" charset="-122"/>
              </a:rPr>
              <a:t>1</a:t>
            </a:r>
            <a:r>
              <a:rPr lang="zh-CN" altLang="en-US" dirty="0">
                <a:latin typeface="Verdana" panose="020B0604030504040204" pitchFamily="34" charset="0"/>
                <a:ea typeface="宋体" panose="02010600030101010101" pitchFamily="2" charset="-122"/>
              </a:rPr>
              <a:t>名。同时</a:t>
            </a:r>
            <a:r>
              <a:rPr lang="en-US" altLang="zh-CN" dirty="0" err="1">
                <a:latin typeface="Verdana" panose="020B0604030504040204" pitchFamily="34" charset="0"/>
                <a:ea typeface="宋体" panose="02010600030101010101" pitchFamily="2" charset="-122"/>
              </a:rPr>
              <a:t>VGGNet</a:t>
            </a:r>
            <a:r>
              <a:rPr lang="zh-CN" altLang="en-US" dirty="0">
                <a:latin typeface="Verdana" panose="020B0604030504040204" pitchFamily="34" charset="0"/>
                <a:ea typeface="宋体" panose="02010600030101010101" pitchFamily="2" charset="-122"/>
              </a:rPr>
              <a:t>的拓展性很强，迁移到其它图片数据上的泛化性好，因此经常被用于提取图像特征，或在</a:t>
            </a:r>
            <a:r>
              <a:rPr lang="en-US" altLang="zh-CN" dirty="0">
                <a:latin typeface="Verdana" panose="020B0604030504040204" pitchFamily="34" charset="0"/>
                <a:ea typeface="宋体" panose="02010600030101010101" pitchFamily="2" charset="-122"/>
              </a:rPr>
              <a:t>domain</a:t>
            </a:r>
            <a:r>
              <a:rPr lang="en-US" altLang="zh-CN" baseline="0" dirty="0">
                <a:latin typeface="Verdana" panose="020B0604030504040204" pitchFamily="34" charset="0"/>
                <a:ea typeface="宋体" panose="02010600030101010101" pitchFamily="2" charset="-122"/>
              </a:rPr>
              <a:t> specific</a:t>
            </a:r>
            <a:r>
              <a:rPr lang="zh-CN" altLang="en-US" baseline="0" dirty="0">
                <a:latin typeface="Verdana" panose="020B0604030504040204" pitchFamily="34" charset="0"/>
                <a:ea typeface="宋体" panose="02010600030101010101" pitchFamily="2" charset="-122"/>
              </a:rPr>
              <a:t>图像分类上的</a:t>
            </a:r>
            <a:r>
              <a:rPr lang="en-US" altLang="zh-CN" baseline="0" dirty="0">
                <a:latin typeface="Verdana" panose="020B0604030504040204" pitchFamily="34" charset="0"/>
                <a:ea typeface="宋体" panose="02010600030101010101" pitchFamily="2" charset="-122"/>
              </a:rPr>
              <a:t>pre-train model</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4663395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传统意义上，要想提高深度网络的性能必须通过增加网络的深度和每层的节点个数，但会产生</a:t>
            </a:r>
            <a:r>
              <a:rPr lang="en-US" altLang="zh-CN" dirty="0" err="1"/>
              <a:t>overfitting</a:t>
            </a:r>
            <a:r>
              <a:rPr lang="zh-CN" altLang="en-US" dirty="0"/>
              <a:t>和增加计算量</a:t>
            </a:r>
            <a:endParaRPr lang="en-US" altLang="zh-CN" dirty="0"/>
          </a:p>
          <a:p>
            <a:r>
              <a:rPr lang="zh-CN" altLang="en-US" dirty="0"/>
              <a:t>因此</a:t>
            </a:r>
            <a:r>
              <a:rPr lang="en-US" altLang="zh-CN" dirty="0" err="1"/>
              <a:t>GoogLeNet</a:t>
            </a:r>
            <a:r>
              <a:rPr lang="zh-CN" altLang="en-US" dirty="0"/>
              <a:t>提出了一种新的想法（</a:t>
            </a:r>
            <a:r>
              <a:rPr lang="en-US" altLang="zh-CN" dirty="0"/>
              <a:t>Inception Module</a:t>
            </a:r>
            <a:r>
              <a:rPr lang="zh-CN" altLang="en-US" dirty="0"/>
              <a:t>）</a:t>
            </a:r>
            <a:r>
              <a:rPr lang="en-US" altLang="zh-CN" dirty="0"/>
              <a:t>,</a:t>
            </a:r>
            <a:r>
              <a:rPr lang="en-US" altLang="zh-CN" baseline="0" dirty="0"/>
              <a:t> Inception Module </a:t>
            </a:r>
            <a:r>
              <a:rPr lang="zh-CN" altLang="en-US" baseline="0" dirty="0"/>
              <a:t>的基本结构模仿</a:t>
            </a:r>
            <a:r>
              <a:rPr lang="en-US" altLang="zh-CN" baseline="0" dirty="0"/>
              <a:t>NIN</a:t>
            </a:r>
            <a:r>
              <a:rPr lang="zh-CN" altLang="en-US" baseline="0" dirty="0"/>
              <a:t>中的</a:t>
            </a:r>
            <a:r>
              <a:rPr lang="en-US" altLang="zh-CN" baseline="0" dirty="0"/>
              <a:t>inception</a:t>
            </a:r>
            <a:r>
              <a:rPr lang="zh-CN" altLang="en-US" baseline="0" dirty="0"/>
              <a:t>思想，并通过扩展，包含</a:t>
            </a:r>
            <a:r>
              <a:rPr lang="en-US" altLang="zh-CN" baseline="0" dirty="0"/>
              <a:t>3</a:t>
            </a:r>
            <a:r>
              <a:rPr lang="zh-CN" altLang="en-US" baseline="0" dirty="0"/>
              <a:t>中不同尺度卷积和一个最大池化，增加网络对不同尺度的适应性</a:t>
            </a:r>
            <a:r>
              <a:rPr lang="zh-CN" altLang="en-US" dirty="0"/>
              <a:t>。另外，</a:t>
            </a:r>
            <a:r>
              <a:rPr lang="en-US" altLang="zh-CN" dirty="0"/>
              <a:t>Inception Module</a:t>
            </a:r>
            <a:r>
              <a:rPr lang="zh-CN" altLang="en-US" dirty="0"/>
              <a:t>可以让网络的深度和宽度高效率地扩充，提升准确率且不至于过拟合</a:t>
            </a:r>
            <a:r>
              <a:rPr lang="zh-CN" altLang="en-US" dirty="0">
                <a:latin typeface="Verdana" panose="020B0604030504040204" pitchFamily="34" charset="0"/>
                <a:ea typeface="宋体" panose="02010600030101010101" pitchFamily="2" charset="-122"/>
              </a:rPr>
              <a:t>。</a:t>
            </a:r>
            <a:endParaRPr lang="en-US" altLang="zh-CN" dirty="0"/>
          </a:p>
        </p:txBody>
      </p:sp>
    </p:spTree>
    <p:extLst>
      <p:ext uri="{BB962C8B-B14F-4D97-AF65-F5344CB8AC3E}">
        <p14:creationId xmlns:p14="http://schemas.microsoft.com/office/powerpoint/2010/main" val="542632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CN" dirty="0" err="1">
                <a:latin typeface="Verdana" panose="020B0604030504040204" pitchFamily="34" charset="0"/>
                <a:ea typeface="宋体" panose="02010600030101010101" pitchFamily="2" charset="-122"/>
              </a:rPr>
              <a:t>ResNet</a:t>
            </a:r>
            <a:r>
              <a:rPr lang="zh-CN" altLang="en-US" dirty="0">
                <a:latin typeface="Verdana" panose="020B0604030504040204" pitchFamily="34" charset="0"/>
                <a:ea typeface="宋体" panose="02010600030101010101" pitchFamily="2" charset="-122"/>
              </a:rPr>
              <a:t>的提出为了解决训练过程中的退化问题，</a:t>
            </a:r>
            <a:r>
              <a:rPr lang="zh-CN" altLang="en-US" baseline="0" dirty="0">
                <a:latin typeface="Verdana" panose="020B0604030504040204" pitchFamily="34" charset="0"/>
                <a:ea typeface="宋体" panose="02010600030101010101" pitchFamily="2" charset="-122"/>
              </a:rPr>
              <a:t>即随着网络深度的加速，准确率会先上升然后达到饱和，再持续增加深度会导致准确率下降。</a:t>
            </a:r>
            <a:r>
              <a:rPr lang="en-US" altLang="zh-CN" dirty="0">
                <a:latin typeface="Verdana" panose="020B0604030504040204" pitchFamily="34" charset="0"/>
                <a:ea typeface="宋体" panose="02010600030101010101" pitchFamily="2" charset="-122"/>
              </a:rPr>
              <a:t>Degradation problem</a:t>
            </a:r>
            <a:r>
              <a:rPr lang="en-US" altLang="zh-CN" baseline="0" dirty="0">
                <a:latin typeface="Verdana" panose="020B0604030504040204" pitchFamily="34" charset="0"/>
                <a:ea typeface="宋体" panose="02010600030101010101" pitchFamily="2" charset="-122"/>
              </a:rPr>
              <a:t> </a:t>
            </a:r>
            <a:r>
              <a:rPr lang="zh-CN" altLang="en-US" baseline="0" dirty="0">
                <a:latin typeface="Verdana" panose="020B0604030504040204" pitchFamily="34" charset="0"/>
                <a:ea typeface="宋体" panose="02010600030101010101" pitchFamily="2" charset="-122"/>
              </a:rPr>
              <a:t>体现在两个方面：</a:t>
            </a:r>
            <a:r>
              <a:rPr lang="en-US" altLang="zh-CN" baseline="0" dirty="0">
                <a:latin typeface="Verdana" panose="020B0604030504040204" pitchFamily="34" charset="0"/>
                <a:ea typeface="宋体" panose="02010600030101010101" pitchFamily="2" charset="-122"/>
              </a:rPr>
              <a:t>1. </a:t>
            </a:r>
            <a:r>
              <a:rPr lang="zh-CN" altLang="en-US" baseline="0" dirty="0">
                <a:latin typeface="Verdana" panose="020B0604030504040204" pitchFamily="34" charset="0"/>
                <a:ea typeface="宋体" panose="02010600030101010101" pitchFamily="2" charset="-122"/>
              </a:rPr>
              <a:t>更深的网络没能获得更低的分类错误率</a:t>
            </a:r>
            <a:endParaRPr lang="en-US" altLang="zh-CN" baseline="0" dirty="0">
              <a:latin typeface="Verdana" panose="020B0604030504040204" pitchFamily="34" charset="0"/>
              <a:ea typeface="宋体" panose="02010600030101010101" pitchFamily="2" charset="-122"/>
            </a:endParaRPr>
          </a:p>
          <a:p>
            <a:pPr eaLnBrk="1" hangingPunct="1"/>
            <a:r>
              <a:rPr lang="en-US" altLang="zh-CN" baseline="0" dirty="0">
                <a:latin typeface="Verdana" panose="020B0604030504040204" pitchFamily="34" charset="0"/>
                <a:ea typeface="宋体" panose="02010600030101010101" pitchFamily="2" charset="-122"/>
              </a:rPr>
              <a:t>2. </a:t>
            </a:r>
            <a:r>
              <a:rPr lang="zh-CN" altLang="en-US" baseline="0" dirty="0">
                <a:latin typeface="Verdana" panose="020B0604030504040204" pitchFamily="34" charset="0"/>
                <a:ea typeface="宋体" panose="02010600030101010101" pitchFamily="2" charset="-122"/>
              </a:rPr>
              <a:t>优化困难：当网络变深时，</a:t>
            </a:r>
            <a:r>
              <a:rPr lang="en-US" altLang="zh-CN" baseline="0" dirty="0">
                <a:latin typeface="Verdana" panose="020B0604030504040204" pitchFamily="34" charset="0"/>
                <a:ea typeface="宋体" panose="02010600030101010101" pitchFamily="2" charset="-122"/>
              </a:rPr>
              <a:t>solver</a:t>
            </a:r>
            <a:r>
              <a:rPr lang="zh-CN" altLang="en-US" baseline="0" dirty="0">
                <a:latin typeface="Verdana" panose="020B0604030504040204" pitchFamily="34" charset="0"/>
                <a:ea typeface="宋体" panose="02010600030101010101" pitchFamily="2" charset="-122"/>
              </a:rPr>
              <a:t>（优化方法）无法找到局部最优解</a:t>
            </a:r>
            <a:endParaRPr lang="en-US" altLang="zh-CN" baseline="0" dirty="0">
              <a:latin typeface="Verdana" panose="020B0604030504040204" pitchFamily="34" charset="0"/>
              <a:ea typeface="宋体" panose="02010600030101010101" pitchFamily="2" charset="-122"/>
            </a:endParaRPr>
          </a:p>
          <a:p>
            <a:pPr eaLnBrk="1" hangingPunct="1"/>
            <a:endParaRPr lang="en-US" altLang="zh-CN" baseline="0" dirty="0">
              <a:latin typeface="Verdana" panose="020B0604030504040204" pitchFamily="34" charset="0"/>
              <a:ea typeface="宋体" panose="02010600030101010101" pitchFamily="2" charset="-122"/>
            </a:endParaRPr>
          </a:p>
          <a:p>
            <a:pPr eaLnBrk="1" hangingPunct="1"/>
            <a:r>
              <a:rPr lang="zh-CN" altLang="en-US" baseline="0" dirty="0">
                <a:latin typeface="Verdana" panose="020B0604030504040204" pitchFamily="34" charset="0"/>
                <a:ea typeface="宋体" panose="02010600030101010101" pitchFamily="2" charset="-122"/>
              </a:rPr>
              <a:t>因此提出了</a:t>
            </a:r>
            <a:r>
              <a:rPr lang="en-US" altLang="zh-CN" baseline="0" dirty="0">
                <a:latin typeface="Verdana" panose="020B0604030504040204" pitchFamily="34" charset="0"/>
                <a:ea typeface="宋体" panose="02010600030101010101" pitchFamily="2" charset="-122"/>
              </a:rPr>
              <a:t>deep residual learning </a:t>
            </a:r>
            <a:r>
              <a:rPr lang="zh-CN" altLang="en-US" baseline="0" dirty="0">
                <a:latin typeface="Verdana" panose="020B0604030504040204" pitchFamily="34" charset="0"/>
                <a:ea typeface="宋体" panose="02010600030101010101" pitchFamily="2" charset="-122"/>
              </a:rPr>
              <a:t>框架，通过构建一种残差映射，解决</a:t>
            </a:r>
            <a:r>
              <a:rPr lang="en-US" altLang="zh-CN" baseline="0" dirty="0">
                <a:latin typeface="Verdana" panose="020B0604030504040204" pitchFamily="34" charset="0"/>
                <a:ea typeface="宋体" panose="02010600030101010101" pitchFamily="2" charset="-122"/>
              </a:rPr>
              <a:t>degradation problem</a:t>
            </a:r>
            <a:r>
              <a:rPr lang="zh-CN" altLang="en-US" baseline="0" dirty="0">
                <a:latin typeface="Verdana" panose="020B0604030504040204" pitchFamily="34" charset="0"/>
                <a:ea typeface="宋体" panose="02010600030101010101" pitchFamily="2" charset="-122"/>
              </a:rPr>
              <a:t>，模型深度达到了</a:t>
            </a:r>
            <a:r>
              <a:rPr lang="en-US" altLang="zh-CN" baseline="0" dirty="0">
                <a:latin typeface="Verdana" panose="020B0604030504040204" pitchFamily="34" charset="0"/>
                <a:ea typeface="宋体" panose="02010600030101010101" pitchFamily="2" charset="-122"/>
              </a:rPr>
              <a:t>152</a:t>
            </a:r>
            <a:r>
              <a:rPr lang="zh-CN" altLang="en-US" baseline="0" dirty="0">
                <a:latin typeface="Verdana" panose="020B0604030504040204" pitchFamily="34" charset="0"/>
                <a:ea typeface="宋体" panose="02010600030101010101" pitchFamily="2" charset="-122"/>
              </a:rPr>
              <a:t>层，获得了</a:t>
            </a:r>
            <a:r>
              <a:rPr lang="en-US" altLang="zh-CN" baseline="0" dirty="0">
                <a:latin typeface="Verdana" panose="020B0604030504040204" pitchFamily="34" charset="0"/>
                <a:ea typeface="宋体" panose="02010600030101010101" pitchFamily="2" charset="-122"/>
              </a:rPr>
              <a:t>15</a:t>
            </a:r>
            <a:r>
              <a:rPr lang="zh-CN" altLang="en-US" baseline="0" dirty="0">
                <a:latin typeface="Verdana" panose="020B0604030504040204" pitchFamily="34" charset="0"/>
                <a:ea typeface="宋体" panose="02010600030101010101" pitchFamily="2" charset="-122"/>
              </a:rPr>
              <a:t>年的</a:t>
            </a:r>
            <a:r>
              <a:rPr lang="en-US" altLang="zh-CN" baseline="0" dirty="0">
                <a:latin typeface="Verdana" panose="020B0604030504040204" pitchFamily="34" charset="0"/>
                <a:ea typeface="宋体" panose="02010600030101010101" pitchFamily="2" charset="-122"/>
              </a:rPr>
              <a:t>ILSVRC</a:t>
            </a:r>
            <a:r>
              <a:rPr lang="zh-CN" altLang="en-US" baseline="0" dirty="0">
                <a:latin typeface="Verdana" panose="020B0604030504040204" pitchFamily="34" charset="0"/>
                <a:ea typeface="宋体" panose="02010600030101010101" pitchFamily="2" charset="-122"/>
              </a:rPr>
              <a:t>的冠军</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9664707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CN" dirty="0">
                <a:latin typeface="Verdana" panose="020B0604030504040204" pitchFamily="34" charset="0"/>
                <a:ea typeface="宋体" panose="02010600030101010101" pitchFamily="2" charset="-122"/>
              </a:rPr>
              <a:t>2017</a:t>
            </a:r>
            <a:r>
              <a:rPr lang="zh-CN" altLang="en-US" dirty="0">
                <a:latin typeface="Verdana" panose="020B0604030504040204" pitchFamily="34" charset="0"/>
                <a:ea typeface="宋体" panose="02010600030101010101" pitchFamily="2" charset="-122"/>
              </a:rPr>
              <a:t>年，</a:t>
            </a:r>
            <a:r>
              <a:rPr lang="en-US" altLang="zh-CN" baseline="0" dirty="0">
                <a:latin typeface="Verdana" panose="020B0604030504040204" pitchFamily="34" charset="0"/>
                <a:ea typeface="宋体" panose="02010600030101010101" pitchFamily="2" charset="-122"/>
              </a:rPr>
              <a:t>Facebook</a:t>
            </a:r>
            <a:r>
              <a:rPr lang="zh-CN" altLang="en-US" baseline="0" dirty="0">
                <a:latin typeface="Verdana" panose="020B0604030504040204" pitchFamily="34" charset="0"/>
                <a:ea typeface="宋体" panose="02010600030101010101" pitchFamily="2" charset="-122"/>
              </a:rPr>
              <a:t>组提出一种基于</a:t>
            </a:r>
            <a:r>
              <a:rPr lang="en-US" altLang="zh-CN" baseline="0" dirty="0" err="1">
                <a:latin typeface="Verdana" panose="020B0604030504040204" pitchFamily="34" charset="0"/>
                <a:ea typeface="宋体" panose="02010600030101010101" pitchFamily="2" charset="-122"/>
              </a:rPr>
              <a:t>ResNet</a:t>
            </a:r>
            <a:r>
              <a:rPr lang="zh-CN" altLang="en-US" baseline="0" dirty="0">
                <a:latin typeface="Verdana" panose="020B0604030504040204" pitchFamily="34" charset="0"/>
                <a:ea typeface="宋体" panose="02010600030101010101" pitchFamily="2" charset="-122"/>
              </a:rPr>
              <a:t>改造的新的网络结构</a:t>
            </a:r>
            <a:r>
              <a:rPr lang="en-US" altLang="zh-CN" baseline="0" dirty="0" err="1">
                <a:latin typeface="Verdana" panose="020B0604030504040204" pitchFamily="34" charset="0"/>
                <a:ea typeface="宋体" panose="02010600030101010101" pitchFamily="2" charset="-122"/>
              </a:rPr>
              <a:t>ResNeXt</a:t>
            </a:r>
            <a:r>
              <a:rPr lang="zh-CN" altLang="en-US" baseline="0" dirty="0">
                <a:latin typeface="Verdana" panose="020B0604030504040204" pitchFamily="34" charset="0"/>
                <a:ea typeface="宋体" panose="02010600030101010101" pitchFamily="2" charset="-122"/>
              </a:rPr>
              <a:t>，</a:t>
            </a:r>
            <a:r>
              <a:rPr lang="en-US" altLang="zh-CN" baseline="0" dirty="0" err="1">
                <a:latin typeface="Verdana" panose="020B0604030504040204" pitchFamily="34" charset="0"/>
                <a:ea typeface="宋体" panose="02010600030101010101" pitchFamily="2" charset="-122"/>
              </a:rPr>
              <a:t>ResNeXt</a:t>
            </a:r>
            <a:r>
              <a:rPr lang="zh-CN" altLang="en-US" baseline="0" dirty="0">
                <a:latin typeface="Verdana" panose="020B0604030504040204" pitchFamily="34" charset="0"/>
                <a:ea typeface="宋体" panose="02010600030101010101" pitchFamily="2" charset="-122"/>
              </a:rPr>
              <a:t>网络结构是一种同构、多分枝的结构，同构意味着每个</a:t>
            </a:r>
            <a:r>
              <a:rPr lang="en-US" altLang="zh-CN" baseline="0" dirty="0">
                <a:latin typeface="Verdana" panose="020B0604030504040204" pitchFamily="34" charset="0"/>
                <a:ea typeface="宋体" panose="02010600030101010101" pitchFamily="2" charset="-122"/>
              </a:rPr>
              <a:t>block</a:t>
            </a:r>
            <a:r>
              <a:rPr lang="zh-CN" altLang="en-US" baseline="0" dirty="0">
                <a:latin typeface="Verdana" panose="020B0604030504040204" pitchFamily="34" charset="0"/>
                <a:ea typeface="宋体" panose="02010600030101010101" pitchFamily="2" charset="-122"/>
              </a:rPr>
              <a:t>中的分枝都是相同的结构组合，多分支意味着引入了另外一种维度信息基数</a:t>
            </a:r>
            <a:r>
              <a:rPr lang="en-US" altLang="zh-CN" baseline="0" dirty="0">
                <a:latin typeface="Verdana" panose="020B0604030504040204" pitchFamily="34" charset="0"/>
                <a:ea typeface="宋体" panose="02010600030101010101" pitchFamily="2" charset="-122"/>
              </a:rPr>
              <a:t>Cardinality</a:t>
            </a:r>
            <a:r>
              <a:rPr lang="zh-CN" altLang="en-US" baseline="0" dirty="0">
                <a:latin typeface="Verdana" panose="020B0604030504040204" pitchFamily="34" charset="0"/>
                <a:ea typeface="宋体" panose="02010600030101010101" pitchFamily="2" charset="-122"/>
              </a:rPr>
              <a:t>，它比</a:t>
            </a:r>
            <a:r>
              <a:rPr lang="en-US" altLang="zh-CN" baseline="0" dirty="0">
                <a:latin typeface="Verdana" panose="020B0604030504040204" pitchFamily="34" charset="0"/>
                <a:ea typeface="宋体" panose="02010600030101010101" pitchFamily="2" charset="-122"/>
              </a:rPr>
              <a:t>depth</a:t>
            </a:r>
            <a:r>
              <a:rPr lang="zh-CN" altLang="en-US" baseline="0" dirty="0">
                <a:latin typeface="Verdana" panose="020B0604030504040204" pitchFamily="34" charset="0"/>
                <a:ea typeface="宋体" panose="02010600030101010101" pitchFamily="2" charset="-122"/>
              </a:rPr>
              <a:t>和</a:t>
            </a:r>
            <a:r>
              <a:rPr lang="en-US" altLang="zh-CN" baseline="0" dirty="0">
                <a:latin typeface="Verdana" panose="020B0604030504040204" pitchFamily="34" charset="0"/>
                <a:ea typeface="宋体" panose="02010600030101010101" pitchFamily="2" charset="-122"/>
              </a:rPr>
              <a:t>width</a:t>
            </a:r>
            <a:r>
              <a:rPr lang="zh-CN" altLang="en-US" baseline="0" dirty="0">
                <a:latin typeface="Verdana" panose="020B0604030504040204" pitchFamily="34" charset="0"/>
                <a:ea typeface="宋体" panose="02010600030101010101" pitchFamily="2" charset="-122"/>
              </a:rPr>
              <a:t>在提高网络</a:t>
            </a:r>
            <a:r>
              <a:rPr lang="en-US" altLang="zh-CN" baseline="0" dirty="0">
                <a:latin typeface="Verdana" panose="020B0604030504040204" pitchFamily="34" charset="0"/>
                <a:ea typeface="宋体" panose="02010600030101010101" pitchFamily="2" charset="-122"/>
              </a:rPr>
              <a:t>performance</a:t>
            </a:r>
            <a:r>
              <a:rPr lang="zh-CN" altLang="en-US" baseline="0" dirty="0">
                <a:latin typeface="Verdana" panose="020B0604030504040204" pitchFamily="34" charset="0"/>
                <a:ea typeface="宋体" panose="02010600030101010101" pitchFamily="2" charset="-122"/>
              </a:rPr>
              <a:t>中更为有效，该模型在</a:t>
            </a:r>
            <a:r>
              <a:rPr lang="en-US" altLang="zh-CN" baseline="0" dirty="0">
                <a:latin typeface="Verdana" panose="020B0604030504040204" pitchFamily="34" charset="0"/>
                <a:ea typeface="宋体" panose="02010600030101010101" pitchFamily="2" charset="-122"/>
              </a:rPr>
              <a:t>ILSVRC 2016</a:t>
            </a:r>
            <a:r>
              <a:rPr lang="zh-CN" altLang="en-US" baseline="0" dirty="0">
                <a:latin typeface="Verdana" panose="020B0604030504040204" pitchFamily="34" charset="0"/>
                <a:ea typeface="宋体" panose="02010600030101010101" pitchFamily="2" charset="-122"/>
              </a:rPr>
              <a:t>上也取得了分类项目组第</a:t>
            </a:r>
            <a:r>
              <a:rPr lang="en-US" altLang="zh-CN" baseline="0" dirty="0">
                <a:latin typeface="Verdana" panose="020B0604030504040204" pitchFamily="34" charset="0"/>
                <a:ea typeface="宋体" panose="02010600030101010101" pitchFamily="2" charset="-122"/>
              </a:rPr>
              <a:t>2</a:t>
            </a:r>
            <a:r>
              <a:rPr lang="zh-CN" altLang="en-US" baseline="0" dirty="0">
                <a:latin typeface="Verdana" panose="020B0604030504040204" pitchFamily="34" charset="0"/>
                <a:ea typeface="宋体" panose="02010600030101010101" pitchFamily="2" charset="-122"/>
              </a:rPr>
              <a:t>名。</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8201951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CN" dirty="0">
                <a:latin typeface="Verdana" panose="020B0604030504040204" pitchFamily="34" charset="0"/>
                <a:ea typeface="宋体" panose="02010600030101010101" pitchFamily="2" charset="-122"/>
              </a:rPr>
              <a:t>Inception-</a:t>
            </a:r>
            <a:r>
              <a:rPr lang="en-US" altLang="zh-CN" dirty="0" err="1">
                <a:latin typeface="Verdana" panose="020B0604030504040204" pitchFamily="34" charset="0"/>
                <a:ea typeface="宋体" panose="02010600030101010101" pitchFamily="2" charset="-122"/>
              </a:rPr>
              <a:t>ResNet</a:t>
            </a:r>
            <a:r>
              <a:rPr lang="zh-CN" altLang="en-US" dirty="0">
                <a:latin typeface="Verdana" panose="020B0604030504040204" pitchFamily="34" charset="0"/>
                <a:ea typeface="宋体" panose="02010600030101010101" pitchFamily="2" charset="-122"/>
              </a:rPr>
              <a:t>从名字中就可以知道，该模型是</a:t>
            </a:r>
            <a:r>
              <a:rPr lang="en-US" altLang="zh-CN" dirty="0" err="1">
                <a:latin typeface="Verdana" panose="020B0604030504040204" pitchFamily="34" charset="0"/>
                <a:ea typeface="宋体" panose="02010600030101010101" pitchFamily="2" charset="-122"/>
              </a:rPr>
              <a:t>GoogLeNet</a:t>
            </a:r>
            <a:r>
              <a:rPr lang="zh-CN" altLang="en-US" dirty="0">
                <a:latin typeface="Verdana" panose="020B0604030504040204" pitchFamily="34" charset="0"/>
                <a:ea typeface="宋体" panose="02010600030101010101" pitchFamily="2" charset="-122"/>
              </a:rPr>
              <a:t>的</a:t>
            </a:r>
            <a:r>
              <a:rPr lang="en-US" altLang="zh-CN" dirty="0">
                <a:latin typeface="Verdana" panose="020B0604030504040204" pitchFamily="34" charset="0"/>
                <a:ea typeface="宋体" panose="02010600030101010101" pitchFamily="2" charset="-122"/>
              </a:rPr>
              <a:t>Inception</a:t>
            </a:r>
            <a:r>
              <a:rPr lang="zh-CN" altLang="en-US" dirty="0">
                <a:latin typeface="Verdana" panose="020B0604030504040204" pitchFamily="34" charset="0"/>
                <a:ea typeface="宋体" panose="02010600030101010101" pitchFamily="2" charset="-122"/>
              </a:rPr>
              <a:t>结构和</a:t>
            </a:r>
            <a:r>
              <a:rPr lang="en-US" altLang="zh-CN" dirty="0" err="1">
                <a:latin typeface="Verdana" panose="020B0604030504040204" pitchFamily="34" charset="0"/>
                <a:ea typeface="宋体" panose="02010600030101010101" pitchFamily="2" charset="-122"/>
              </a:rPr>
              <a:t>ResNet</a:t>
            </a:r>
            <a:r>
              <a:rPr lang="zh-CN" altLang="en-US" dirty="0">
                <a:latin typeface="Verdana" panose="020B0604030504040204" pitchFamily="34" charset="0"/>
                <a:ea typeface="宋体" panose="02010600030101010101" pitchFamily="2" charset="-122"/>
              </a:rPr>
              <a:t>的</a:t>
            </a:r>
            <a:r>
              <a:rPr lang="en-US" altLang="zh-CN" dirty="0">
                <a:latin typeface="Verdana" panose="020B0604030504040204" pitchFamily="34" charset="0"/>
                <a:ea typeface="宋体" panose="02010600030101010101" pitchFamily="2" charset="-122"/>
              </a:rPr>
              <a:t>residual</a:t>
            </a:r>
            <a:r>
              <a:rPr lang="zh-CN" altLang="en-US" dirty="0">
                <a:latin typeface="Verdana" panose="020B0604030504040204" pitchFamily="34" charset="0"/>
                <a:ea typeface="宋体" panose="02010600030101010101" pitchFamily="2" charset="-122"/>
              </a:rPr>
              <a:t>结构的组合。</a:t>
            </a:r>
            <a:r>
              <a:rPr lang="en-US" altLang="zh-CN" dirty="0">
                <a:latin typeface="Verdana" panose="020B0604030504040204" pitchFamily="34" charset="0"/>
                <a:ea typeface="宋体" panose="02010600030101010101" pitchFamily="2" charset="-122"/>
              </a:rPr>
              <a:t>Inception-</a:t>
            </a:r>
            <a:r>
              <a:rPr lang="en-US" altLang="zh-CN" dirty="0" err="1">
                <a:latin typeface="Verdana" panose="020B0604030504040204" pitchFamily="34" charset="0"/>
                <a:ea typeface="宋体" panose="02010600030101010101" pitchFamily="2" charset="-122"/>
              </a:rPr>
              <a:t>ResNet</a:t>
            </a:r>
            <a:r>
              <a:rPr lang="zh-CN" altLang="en-US" dirty="0">
                <a:latin typeface="Verdana" panose="020B0604030504040204" pitchFamily="34" charset="0"/>
                <a:ea typeface="宋体" panose="02010600030101010101" pitchFamily="2" charset="-122"/>
              </a:rPr>
              <a:t>利用</a:t>
            </a:r>
            <a:r>
              <a:rPr lang="en-US" altLang="zh-CN" dirty="0">
                <a:latin typeface="Verdana" panose="020B0604030504040204" pitchFamily="34" charset="0"/>
                <a:ea typeface="宋体" panose="02010600030101010101" pitchFamily="2" charset="-122"/>
              </a:rPr>
              <a:t>residual</a:t>
            </a:r>
            <a:r>
              <a:rPr lang="zh-CN" altLang="en-US" dirty="0">
                <a:latin typeface="Verdana" panose="020B0604030504040204" pitchFamily="34" charset="0"/>
                <a:ea typeface="宋体" panose="02010600030101010101" pitchFamily="2" charset="-122"/>
              </a:rPr>
              <a:t>连接机制改变原始</a:t>
            </a:r>
            <a:r>
              <a:rPr lang="en-US" altLang="zh-CN" dirty="0">
                <a:latin typeface="Verdana" panose="020B0604030504040204" pitchFamily="34" charset="0"/>
                <a:ea typeface="宋体" panose="02010600030101010101" pitchFamily="2" charset="-122"/>
              </a:rPr>
              <a:t>Inception</a:t>
            </a:r>
            <a:r>
              <a:rPr lang="zh-CN" altLang="en-US" dirty="0">
                <a:latin typeface="Verdana" panose="020B0604030504040204" pitchFamily="34" charset="0"/>
                <a:ea typeface="宋体" panose="02010600030101010101" pitchFamily="2" charset="-122"/>
              </a:rPr>
              <a:t>结构的</a:t>
            </a:r>
            <a:r>
              <a:rPr lang="en-US" altLang="zh-CN" dirty="0">
                <a:latin typeface="Verdana" panose="020B0604030504040204" pitchFamily="34" charset="0"/>
                <a:ea typeface="宋体" panose="02010600030101010101" pitchFamily="2" charset="-122"/>
              </a:rPr>
              <a:t>concatenation</a:t>
            </a:r>
            <a:r>
              <a:rPr lang="zh-CN" altLang="en-US" dirty="0">
                <a:latin typeface="Verdana" panose="020B0604030504040204" pitchFamily="34" charset="0"/>
                <a:ea typeface="宋体" panose="02010600030101010101" pitchFamily="2" charset="-122"/>
              </a:rPr>
              <a:t>，从而提高网络的计算有效性和分类性能。</a:t>
            </a:r>
            <a:r>
              <a:rPr lang="en-US" altLang="zh-CN" dirty="0">
                <a:latin typeface="Verdana" panose="020B0604030504040204" pitchFamily="34" charset="0"/>
                <a:ea typeface="宋体" panose="02010600030101010101" pitchFamily="2" charset="-122"/>
              </a:rPr>
              <a:t>35</a:t>
            </a:r>
            <a:r>
              <a:rPr lang="zh-CN" altLang="en-US" dirty="0">
                <a:latin typeface="Verdana" panose="020B0604030504040204" pitchFamily="34" charset="0"/>
                <a:ea typeface="宋体" panose="02010600030101010101" pitchFamily="2" charset="-122"/>
              </a:rPr>
              <a:t>*</a:t>
            </a:r>
            <a:r>
              <a:rPr lang="en-US" altLang="zh-CN" dirty="0">
                <a:latin typeface="Verdana" panose="020B0604030504040204" pitchFamily="34" charset="0"/>
                <a:ea typeface="宋体" panose="02010600030101010101" pitchFamily="2" charset="-122"/>
              </a:rPr>
              <a:t>35,17</a:t>
            </a:r>
            <a:r>
              <a:rPr lang="zh-CN" altLang="en-US" dirty="0">
                <a:latin typeface="Verdana" panose="020B0604030504040204" pitchFamily="34" charset="0"/>
                <a:ea typeface="宋体" panose="02010600030101010101" pitchFamily="2" charset="-122"/>
              </a:rPr>
              <a:t>*</a:t>
            </a:r>
            <a:r>
              <a:rPr lang="en-US" altLang="zh-CN" dirty="0">
                <a:latin typeface="Verdana" panose="020B0604030504040204" pitchFamily="34" charset="0"/>
                <a:ea typeface="宋体" panose="02010600030101010101" pitchFamily="2" charset="-122"/>
              </a:rPr>
              <a:t>17,8</a:t>
            </a:r>
            <a:r>
              <a:rPr lang="zh-CN" altLang="en-US" dirty="0">
                <a:latin typeface="Verdana" panose="020B0604030504040204" pitchFamily="34" charset="0"/>
                <a:ea typeface="宋体" panose="02010600030101010101" pitchFamily="2" charset="-122"/>
              </a:rPr>
              <a:t>*</a:t>
            </a:r>
            <a:r>
              <a:rPr lang="en-US" altLang="zh-CN" dirty="0">
                <a:latin typeface="Verdana" panose="020B0604030504040204" pitchFamily="34" charset="0"/>
                <a:ea typeface="宋体" panose="02010600030101010101" pitchFamily="2" charset="-122"/>
              </a:rPr>
              <a:t>8</a:t>
            </a:r>
            <a:r>
              <a:rPr lang="zh-CN" altLang="en-US" dirty="0">
                <a:latin typeface="Verdana" panose="020B0604030504040204" pitchFamily="34" charset="0"/>
                <a:ea typeface="宋体" panose="02010600030101010101" pitchFamily="2" charset="-122"/>
              </a:rPr>
              <a:t>表示不同的网络输入尺寸时，采用的不同的</a:t>
            </a:r>
            <a:r>
              <a:rPr lang="en-US" altLang="zh-CN" dirty="0">
                <a:latin typeface="Verdana" panose="020B0604030504040204" pitchFamily="34" charset="0"/>
                <a:ea typeface="宋体" panose="02010600030101010101" pitchFamily="2" charset="-122"/>
              </a:rPr>
              <a:t>Inception-</a:t>
            </a:r>
            <a:r>
              <a:rPr lang="en-US" altLang="zh-CN" dirty="0" err="1">
                <a:latin typeface="Verdana" panose="020B0604030504040204" pitchFamily="34" charset="0"/>
                <a:ea typeface="宋体" panose="02010600030101010101" pitchFamily="2" charset="-122"/>
              </a:rPr>
              <a:t>ResNet</a:t>
            </a:r>
            <a:r>
              <a:rPr lang="zh-CN" altLang="en-US" dirty="0">
                <a:latin typeface="Verdana" panose="020B0604030504040204" pitchFamily="34" charset="0"/>
                <a:ea typeface="宋体" panose="02010600030101010101" pitchFamily="2" charset="-122"/>
              </a:rPr>
              <a:t>的核心组件。</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8371898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zh-CN" altLang="en-US" dirty="0">
                <a:latin typeface="Verdana" panose="020B0604030504040204" pitchFamily="34" charset="0"/>
                <a:ea typeface="宋体" panose="02010600030101010101" pitchFamily="2" charset="-122"/>
              </a:rPr>
              <a:t>此外，还有</a:t>
            </a:r>
            <a:r>
              <a:rPr lang="en-US" altLang="zh-CN" dirty="0">
                <a:latin typeface="Verdana" panose="020B0604030504040204" pitchFamily="34" charset="0"/>
                <a:ea typeface="宋体" panose="02010600030101010101" pitchFamily="2" charset="-122"/>
              </a:rPr>
              <a:t>inception v3</a:t>
            </a:r>
            <a:r>
              <a:rPr lang="zh-CN" altLang="en-US" dirty="0">
                <a:latin typeface="Verdana" panose="020B0604030504040204" pitchFamily="34" charset="0"/>
                <a:ea typeface="宋体" panose="02010600030101010101" pitchFamily="2" charset="-122"/>
              </a:rPr>
              <a:t>， </a:t>
            </a:r>
            <a:r>
              <a:rPr lang="en-US" altLang="zh-CN" dirty="0" err="1">
                <a:latin typeface="Verdana" panose="020B0604030504040204" pitchFamily="34" charset="0"/>
                <a:ea typeface="宋体" panose="02010600030101010101" pitchFamily="2" charset="-122"/>
              </a:rPr>
              <a:t>PolyNet</a:t>
            </a:r>
            <a:r>
              <a:rPr lang="zh-CN" altLang="en-US" dirty="0">
                <a:latin typeface="Verdana" panose="020B0604030504040204" pitchFamily="34" charset="0"/>
                <a:ea typeface="宋体" panose="02010600030101010101" pitchFamily="2" charset="-122"/>
              </a:rPr>
              <a:t>， </a:t>
            </a:r>
            <a:r>
              <a:rPr lang="en-US" altLang="zh-CN" dirty="0" err="1">
                <a:latin typeface="Verdana" panose="020B0604030504040204" pitchFamily="34" charset="0"/>
                <a:ea typeface="宋体" panose="02010600030101010101" pitchFamily="2" charset="-122"/>
              </a:rPr>
              <a:t>DenseNet</a:t>
            </a:r>
            <a:r>
              <a:rPr lang="zh-CN" altLang="en-US" dirty="0">
                <a:latin typeface="Verdana" panose="020B0604030504040204" pitchFamily="34" charset="0"/>
                <a:ea typeface="宋体" panose="02010600030101010101" pitchFamily="2" charset="-122"/>
              </a:rPr>
              <a:t>等深度神经网络</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40918833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buAutoNum type="arabicPeriod"/>
            </a:pPr>
            <a:r>
              <a:rPr lang="zh-CN" altLang="en-US" baseline="0" dirty="0">
                <a:latin typeface="Verdana" panose="020B0604030504040204" pitchFamily="34" charset="0"/>
                <a:ea typeface="宋体" panose="02010600030101010101" pitchFamily="2" charset="-122"/>
              </a:rPr>
              <a:t>小样本学习</a:t>
            </a:r>
            <a:r>
              <a:rPr lang="en-US" altLang="zh-CN" baseline="0" dirty="0">
                <a:latin typeface="Verdana" panose="020B0604030504040204" pitchFamily="34" charset="0"/>
                <a:ea typeface="宋体" panose="02010600030101010101" pitchFamily="2" charset="-122"/>
              </a:rPr>
              <a:t>:</a:t>
            </a:r>
            <a:r>
              <a:rPr lang="zh-CN" altLang="en-US" baseline="0" dirty="0">
                <a:latin typeface="Verdana" panose="020B0604030504040204" pitchFamily="34" charset="0"/>
                <a:ea typeface="宋体" panose="02010600030101010101" pitchFamily="2" charset="-122"/>
              </a:rPr>
              <a:t>深度学习还无法学习少样本情况下的学习问题，但这种少样本情况实际在生活中是经常见到的，如何将深度学习应用于少样本情况，将是非常值得研究的问题</a:t>
            </a:r>
            <a:endParaRPr lang="en-US" altLang="zh-CN" baseline="0" dirty="0">
              <a:latin typeface="Verdana" panose="020B0604030504040204" pitchFamily="34" charset="0"/>
              <a:ea typeface="宋体" panose="02010600030101010101" pitchFamily="2" charset="-122"/>
            </a:endParaRPr>
          </a:p>
          <a:p>
            <a:pPr marL="228600" indent="-228600" eaLnBrk="1" hangingPunct="1">
              <a:buAutoNum type="arabicPeriod"/>
            </a:pPr>
            <a:r>
              <a:rPr lang="zh-CN" altLang="en-US" baseline="0" dirty="0">
                <a:latin typeface="Verdana" panose="020B0604030504040204" pitchFamily="34" charset="0"/>
                <a:ea typeface="宋体" panose="02010600030101010101" pitchFamily="2" charset="-122"/>
              </a:rPr>
              <a:t>有偏差样本分布</a:t>
            </a:r>
            <a:r>
              <a:rPr lang="en-US" altLang="zh-CN" baseline="0" dirty="0">
                <a:latin typeface="Verdana" panose="020B0604030504040204" pitchFamily="34" charset="0"/>
                <a:ea typeface="宋体" panose="02010600030101010101" pitchFamily="2" charset="-122"/>
              </a:rPr>
              <a:t>: </a:t>
            </a:r>
            <a:r>
              <a:rPr lang="zh-CN" altLang="en-US" baseline="0" dirty="0">
                <a:latin typeface="Verdana" panose="020B0604030504040204" pitchFamily="34" charset="0"/>
                <a:ea typeface="宋体" panose="02010600030101010101" pitchFamily="2" charset="-122"/>
              </a:rPr>
              <a:t>正常情况下，深度模型的训练通常是多于均衡样本的情况，但如何对单一样本进行训练（即泛化性问题）方面还存在很大的问题。因此如何能在只知道单一样本情况下，能够学习到很好的深度模型，将对整个领域产生巨大的影响。</a:t>
            </a:r>
            <a:endParaRPr lang="en-US" altLang="zh-CN" baseline="0" dirty="0">
              <a:latin typeface="Verdana" panose="020B0604030504040204" pitchFamily="34" charset="0"/>
              <a:ea typeface="宋体" panose="02010600030101010101" pitchFamily="2" charset="-122"/>
            </a:endParaRPr>
          </a:p>
          <a:p>
            <a:pPr marL="228600" indent="-228600" eaLnBrk="1" hangingPunct="1">
              <a:buAutoNum type="arabicPeriod"/>
            </a:pPr>
            <a:r>
              <a:rPr lang="zh-CN" altLang="en-US" baseline="0" dirty="0">
                <a:latin typeface="Verdana" panose="020B0604030504040204" pitchFamily="34" charset="0"/>
                <a:ea typeface="宋体" panose="02010600030101010101" pitchFamily="2" charset="-122"/>
              </a:rPr>
              <a:t>在线学习</a:t>
            </a:r>
            <a:r>
              <a:rPr lang="en-US" altLang="zh-CN" baseline="0" dirty="0">
                <a:latin typeface="Verdana" panose="020B0604030504040204" pitchFamily="34" charset="0"/>
                <a:ea typeface="宋体" panose="02010600030101010101" pitchFamily="2" charset="-122"/>
              </a:rPr>
              <a:t>:</a:t>
            </a:r>
            <a:r>
              <a:rPr lang="zh-CN" altLang="en-US" baseline="0" dirty="0">
                <a:latin typeface="Verdana" panose="020B0604030504040204" pitchFamily="34" charset="0"/>
                <a:ea typeface="宋体" panose="02010600030101010101" pitchFamily="2" charset="-122"/>
              </a:rPr>
              <a:t>如何在原始的</a:t>
            </a:r>
            <a:r>
              <a:rPr lang="en-US" altLang="zh-CN" baseline="0" dirty="0">
                <a:latin typeface="Verdana" panose="020B0604030504040204" pitchFamily="34" charset="0"/>
                <a:ea typeface="宋体" panose="02010600030101010101" pitchFamily="2" charset="-122"/>
              </a:rPr>
              <a:t>model</a:t>
            </a:r>
            <a:r>
              <a:rPr lang="zh-CN" altLang="en-US" baseline="0" dirty="0">
                <a:latin typeface="Verdana" panose="020B0604030504040204" pitchFamily="34" charset="0"/>
                <a:ea typeface="宋体" panose="02010600030101010101" pitchFamily="2" charset="-122"/>
              </a:rPr>
              <a:t>基础上直接</a:t>
            </a:r>
            <a:r>
              <a:rPr lang="en-US" altLang="zh-CN" baseline="0" dirty="0">
                <a:latin typeface="Verdana" panose="020B0604030504040204" pitchFamily="34" charset="0"/>
                <a:ea typeface="宋体" panose="02010600030101010101" pitchFamily="2" charset="-122"/>
              </a:rPr>
              <a:t>online</a:t>
            </a:r>
            <a:r>
              <a:rPr lang="zh-CN" altLang="en-US" baseline="0" dirty="0">
                <a:latin typeface="Verdana" panose="020B0604030504040204" pitchFamily="34" charset="0"/>
                <a:ea typeface="宋体" panose="02010600030101010101" pitchFamily="2" charset="-122"/>
              </a:rPr>
              <a:t>更新到</a:t>
            </a:r>
            <a:r>
              <a:rPr lang="en-US" altLang="zh-CN" baseline="0" dirty="0">
                <a:latin typeface="Verdana" panose="020B0604030504040204" pitchFamily="34" charset="0"/>
                <a:ea typeface="宋体" panose="02010600030101010101" pitchFamily="2" charset="-122"/>
              </a:rPr>
              <a:t>1001</a:t>
            </a:r>
            <a:r>
              <a:rPr lang="zh-CN" altLang="en-US" baseline="0" dirty="0">
                <a:latin typeface="Verdana" panose="020B0604030504040204" pitchFamily="34" charset="0"/>
                <a:ea typeface="宋体" panose="02010600030101010101" pitchFamily="2" charset="-122"/>
              </a:rPr>
              <a:t>个类别上</a:t>
            </a:r>
            <a:endParaRPr lang="en-US" altLang="zh-CN" baseline="0" dirty="0">
              <a:latin typeface="Verdana" panose="020B0604030504040204" pitchFamily="34" charset="0"/>
              <a:ea typeface="宋体" panose="02010600030101010101" pitchFamily="2" charset="-122"/>
            </a:endParaRPr>
          </a:p>
          <a:p>
            <a:pPr marL="228600" indent="-228600" eaLnBrk="1" hangingPunct="1">
              <a:buAutoNum type="arabicPeriod"/>
            </a:pPr>
            <a:r>
              <a:rPr lang="zh-CN" altLang="en-US" dirty="0">
                <a:latin typeface="Verdana" panose="020B0604030504040204" pitchFamily="34" charset="0"/>
                <a:ea typeface="宋体" panose="02010600030101010101" pitchFamily="2" charset="-122"/>
              </a:rPr>
              <a:t>深度学习在无监督或弱监督学习方面的应用甚少，如何从杂乱的、脏的、有部分错误的样本中学习到真正的类别问题，这个也是值得探讨的</a:t>
            </a:r>
            <a:endParaRPr lang="en-US" altLang="zh-CN" dirty="0">
              <a:latin typeface="Verdana" panose="020B0604030504040204" pitchFamily="34" charset="0"/>
              <a:ea typeface="宋体" panose="02010600030101010101" pitchFamily="2" charset="-122"/>
            </a:endParaRPr>
          </a:p>
          <a:p>
            <a:pPr marL="228600" indent="-228600" eaLnBrk="1" hangingPunct="1">
              <a:buAutoNum type="arabicPeriod"/>
            </a:pPr>
            <a:r>
              <a:rPr lang="zh-CN" altLang="en-US" dirty="0">
                <a:latin typeface="Verdana" panose="020B0604030504040204" pitchFamily="34" charset="0"/>
                <a:ea typeface="宋体" panose="02010600030101010101" pitchFamily="2" charset="-122"/>
              </a:rPr>
              <a:t>如何解释深度学习黑盒子问题，让工业届少质疑深度学习的、敢于用深度学习解决问题</a:t>
            </a:r>
            <a:endParaRPr lang="en-US" altLang="zh-CN" dirty="0">
              <a:latin typeface="Verdana" panose="020B0604030504040204" pitchFamily="34" charset="0"/>
              <a:ea typeface="宋体" panose="02010600030101010101" pitchFamily="2" charset="-122"/>
            </a:endParaRPr>
          </a:p>
          <a:p>
            <a:pPr marL="228600" indent="-228600" eaLnBrk="1" hangingPunct="1">
              <a:buAutoNum type="arabicPeriod"/>
            </a:pPr>
            <a:r>
              <a:rPr lang="en-US" altLang="zh-CN" dirty="0">
                <a:latin typeface="Verdana" panose="020B0604030504040204" pitchFamily="34" charset="0"/>
                <a:ea typeface="宋体" panose="02010600030101010101" pitchFamily="2" charset="-122"/>
              </a:rPr>
              <a:t>DNN</a:t>
            </a:r>
            <a:r>
              <a:rPr lang="zh-CN" altLang="en-US" dirty="0">
                <a:latin typeface="Verdana" panose="020B0604030504040204" pitchFamily="34" charset="0"/>
                <a:ea typeface="宋体" panose="02010600030101010101" pitchFamily="2" charset="-122"/>
              </a:rPr>
              <a:t>的模型具有很大的复杂度，主要体现在参数和高度的浮点型运算，</a:t>
            </a:r>
            <a:r>
              <a:rPr lang="en-US" altLang="zh-CN" dirty="0">
                <a:latin typeface="Verdana" panose="020B0604030504040204" pitchFamily="34" charset="0"/>
                <a:ea typeface="宋体" panose="02010600030101010101" pitchFamily="2" charset="-122"/>
              </a:rPr>
              <a:t>for</a:t>
            </a:r>
            <a:r>
              <a:rPr lang="en-US" altLang="zh-CN" baseline="0" dirty="0">
                <a:latin typeface="Verdana" panose="020B0604030504040204" pitchFamily="34" charset="0"/>
                <a:ea typeface="宋体" panose="02010600030101010101" pitchFamily="2" charset="-122"/>
              </a:rPr>
              <a:t> example, …</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5970764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58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None/>
            </a:pPr>
            <a:r>
              <a:rPr lang="zh-CN" altLang="en-US" dirty="0">
                <a:latin typeface="Verdana" panose="020B0604030504040204" pitchFamily="34" charset="0"/>
                <a:ea typeface="宋体" panose="02010600030101010101" pitchFamily="2" charset="-122"/>
              </a:rPr>
              <a:t>例如这几年</a:t>
            </a:r>
            <a:r>
              <a:rPr lang="en-US" altLang="zh-CN" dirty="0" err="1">
                <a:latin typeface="Verdana" panose="020B0604030504040204" pitchFamily="34" charset="0"/>
                <a:ea typeface="宋体" panose="02010600030101010101" pitchFamily="2" charset="-122"/>
              </a:rPr>
              <a:t>ImageNet</a:t>
            </a:r>
            <a:r>
              <a:rPr lang="zh-CN" altLang="en-US" dirty="0">
                <a:latin typeface="Verdana" panose="020B0604030504040204" pitchFamily="34" charset="0"/>
                <a:ea typeface="宋体" panose="02010600030101010101" pitchFamily="2" charset="-122"/>
              </a:rPr>
              <a:t>冠军网络在参数上达到了惊人的百万参数数量级，浮点型计算次数达到了亿次数量级，无法直接使用于资源有限的云端或移动式嵌入端的应用需求，所以需要</a:t>
            </a:r>
            <a:endParaRPr lang="en-US" altLang="zh-CN" dirty="0">
              <a:latin typeface="Verdana" panose="020B0604030504040204" pitchFamily="34" charset="0"/>
              <a:ea typeface="宋体" panose="02010600030101010101" pitchFamily="2" charset="-122"/>
            </a:endParaRPr>
          </a:p>
          <a:p>
            <a:pPr marL="0" indent="0" eaLnBrk="1" hangingPunct="1">
              <a:buNone/>
            </a:pPr>
            <a:r>
              <a:rPr lang="en-US" altLang="zh-CN" dirty="0">
                <a:latin typeface="Verdana" panose="020B0604030504040204" pitchFamily="34" charset="0"/>
                <a:ea typeface="宋体" panose="02010600030101010101" pitchFamily="2" charset="-122"/>
              </a:rPr>
              <a:t>1.</a:t>
            </a:r>
            <a:r>
              <a:rPr lang="zh-CN" altLang="en-US" dirty="0">
                <a:latin typeface="Verdana" panose="020B0604030504040204" pitchFamily="34" charset="0"/>
                <a:ea typeface="宋体" panose="02010600030101010101" pitchFamily="2" charset="-122"/>
              </a:rPr>
              <a:t>对深度模型进行压缩，减少模型的参数量。</a:t>
            </a:r>
            <a:endParaRPr lang="en-US" altLang="zh-CN" dirty="0">
              <a:latin typeface="Verdana" panose="020B0604030504040204" pitchFamily="34" charset="0"/>
              <a:ea typeface="宋体" panose="02010600030101010101" pitchFamily="2" charset="-122"/>
            </a:endParaRPr>
          </a:p>
          <a:p>
            <a:pPr marL="0" indent="0" eaLnBrk="1" hangingPunct="1">
              <a:buNone/>
            </a:pPr>
            <a:r>
              <a:rPr lang="en-US" altLang="zh-CN" dirty="0">
                <a:latin typeface="Verdana" panose="020B0604030504040204" pitchFamily="34" charset="0"/>
                <a:ea typeface="宋体" panose="02010600030101010101" pitchFamily="2" charset="-122"/>
              </a:rPr>
              <a:t>2.</a:t>
            </a:r>
            <a:r>
              <a:rPr lang="zh-CN" altLang="en-US" dirty="0">
                <a:latin typeface="Verdana" panose="020B0604030504040204" pitchFamily="34" charset="0"/>
                <a:ea typeface="宋体" panose="02010600030101010101" pitchFamily="2" charset="-122"/>
              </a:rPr>
              <a:t>对深度模型进行加速，加快模型的计算速度。</a:t>
            </a: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7621729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a:ln/>
        </p:spPr>
      </p:sp>
      <p:sp>
        <p:nvSpPr>
          <p:cNvPr id="1024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latin typeface="Arial" panose="020B0604020202020204" pitchFamily="34" charset="0"/>
            </a:endParaRPr>
          </a:p>
        </p:txBody>
      </p:sp>
      <p:sp>
        <p:nvSpPr>
          <p:cNvPr id="1024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8B22E363-59EF-4C18-A549-984CEA25C653}" type="slidenum">
              <a:rPr lang="en-US" altLang="zh-CN" smtClean="0">
                <a:latin typeface="Verdana" panose="020B0604030504040204" pitchFamily="34" charset="0"/>
              </a:rPr>
              <a:pPr>
                <a:spcBef>
                  <a:spcPct val="0"/>
                </a:spcBef>
              </a:pPr>
              <a:t>59</a:t>
            </a:fld>
            <a:endParaRPr lang="en-US" altLang="zh-CN">
              <a:latin typeface="Verdana" panose="020B0604030504040204" pitchFamily="34" charset="0"/>
            </a:endParaRPr>
          </a:p>
        </p:txBody>
      </p:sp>
    </p:spTree>
    <p:extLst>
      <p:ext uri="{BB962C8B-B14F-4D97-AF65-F5344CB8AC3E}">
        <p14:creationId xmlns:p14="http://schemas.microsoft.com/office/powerpoint/2010/main" val="38683099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buAutoNum type="arabicPeriod"/>
            </a:pP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40530975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主要想法：学习一个</a:t>
            </a:r>
            <a:r>
              <a:rPr lang="en-US" altLang="zh-CN" dirty="0"/>
              <a:t>hash</a:t>
            </a:r>
            <a:r>
              <a:rPr lang="zh-CN" altLang="en-US" dirty="0"/>
              <a:t>函数用于映射原始</a:t>
            </a:r>
            <a:r>
              <a:rPr lang="en-US" altLang="zh-CN" dirty="0"/>
              <a:t>weight</a:t>
            </a:r>
            <a:r>
              <a:rPr lang="zh-CN" altLang="en-US" dirty="0"/>
              <a:t>到</a:t>
            </a:r>
            <a:r>
              <a:rPr lang="en-US" altLang="zh-CN" dirty="0"/>
              <a:t>hash</a:t>
            </a:r>
            <a:r>
              <a:rPr lang="en-US" altLang="zh-CN" baseline="0" dirty="0"/>
              <a:t> bucket</a:t>
            </a:r>
            <a:r>
              <a:rPr lang="zh-CN" altLang="en-US" baseline="0" dirty="0"/>
              <a:t>，用于共享其中的权值，使得只需要保存少量的</a:t>
            </a:r>
            <a:r>
              <a:rPr lang="en-US" altLang="zh-CN" baseline="0" dirty="0"/>
              <a:t>read weights</a:t>
            </a:r>
            <a:r>
              <a:rPr lang="zh-CN" altLang="en-US" baseline="0" dirty="0"/>
              <a:t>和</a:t>
            </a:r>
            <a:r>
              <a:rPr lang="en-US" altLang="zh-CN" baseline="0" dirty="0"/>
              <a:t>low-cost </a:t>
            </a:r>
            <a:r>
              <a:rPr lang="zh-CN" altLang="en-US" baseline="0" dirty="0"/>
              <a:t>的</a:t>
            </a:r>
            <a:r>
              <a:rPr lang="en-US" altLang="zh-CN" baseline="0" dirty="0"/>
              <a:t>hash function</a:t>
            </a: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baseline="0" dirty="0"/>
              <a:t>具体的实现可通过随机权重共享，</a:t>
            </a:r>
            <a:r>
              <a:rPr lang="zh-CN" altLang="en-US" dirty="0"/>
              <a:t>引入两个</a:t>
            </a:r>
            <a:r>
              <a:rPr lang="en-US" altLang="zh-CN" dirty="0"/>
              <a:t>hash</a:t>
            </a:r>
            <a:r>
              <a:rPr lang="en-US" altLang="zh-CN" baseline="0" dirty="0"/>
              <a:t> function</a:t>
            </a:r>
            <a:r>
              <a:rPr lang="zh-CN" altLang="en-US" baseline="0" dirty="0"/>
              <a:t>，第一个用于构造</a:t>
            </a:r>
            <a:r>
              <a:rPr lang="en-US" altLang="zh-CN" baseline="0" dirty="0"/>
              <a:t>index</a:t>
            </a:r>
            <a:r>
              <a:rPr lang="zh-CN" altLang="en-US" baseline="0" dirty="0"/>
              <a:t>的映射，例如，</a:t>
            </a:r>
            <a:r>
              <a:rPr lang="en-US" altLang="zh-CN" baseline="0" dirty="0"/>
              <a:t>V1</a:t>
            </a:r>
            <a:r>
              <a:rPr lang="zh-CN" altLang="en-US" baseline="0" dirty="0"/>
              <a:t>中的（</a:t>
            </a:r>
            <a:r>
              <a:rPr lang="en-US" altLang="zh-CN" baseline="0" dirty="0"/>
              <a:t>2,1</a:t>
            </a:r>
            <a:r>
              <a:rPr lang="zh-CN" altLang="en-US" baseline="0" dirty="0"/>
              <a:t>）元素对应于</a:t>
            </a:r>
            <a:r>
              <a:rPr lang="en-US" altLang="zh-CN" baseline="0" dirty="0"/>
              <a:t>w1</a:t>
            </a:r>
            <a:r>
              <a:rPr lang="zh-CN" altLang="en-US" baseline="0" dirty="0"/>
              <a:t>中的第</a:t>
            </a:r>
            <a:r>
              <a:rPr lang="en-US" altLang="zh-CN" baseline="0" dirty="0"/>
              <a:t>1</a:t>
            </a:r>
            <a:r>
              <a:rPr lang="zh-CN" altLang="en-US" baseline="0" dirty="0"/>
              <a:t>个元素。第二个</a:t>
            </a:r>
            <a:r>
              <a:rPr lang="en-US" altLang="zh-CN" baseline="0" dirty="0"/>
              <a:t>hash function</a:t>
            </a:r>
            <a:r>
              <a:rPr lang="zh-CN" altLang="en-US" baseline="0" dirty="0"/>
              <a:t>，用于移除</a:t>
            </a:r>
            <a:r>
              <a:rPr lang="en-US" altLang="zh-CN" baseline="0" dirty="0"/>
              <a:t>hash</a:t>
            </a:r>
            <a:r>
              <a:rPr lang="zh-CN" altLang="en-US" baseline="0" dirty="0"/>
              <a:t>内积的偏差，从而实现</a:t>
            </a:r>
            <a:r>
              <a:rPr lang="en-US" altLang="zh-CN" baseline="0" dirty="0"/>
              <a:t>compress neural network</a:t>
            </a:r>
            <a:r>
              <a:rPr lang="zh-CN" altLang="en-US" baseline="0" dirty="0"/>
              <a:t>。</a:t>
            </a:r>
            <a:endParaRPr lang="en-US" altLang="zh-CN" baseline="0" dirty="0"/>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baseline="0" dirty="0"/>
              <a:t>网络训练依赖于传统的</a:t>
            </a:r>
            <a:r>
              <a:rPr lang="en-US" altLang="zh-CN" baseline="0" dirty="0"/>
              <a:t>SGD</a:t>
            </a:r>
            <a:r>
              <a:rPr lang="zh-CN" altLang="en-US" baseline="0" dirty="0"/>
              <a:t>方法，利用</a:t>
            </a:r>
            <a:r>
              <a:rPr lang="en-US" altLang="zh-CN" baseline="0" dirty="0"/>
              <a:t>BP</a:t>
            </a:r>
            <a:r>
              <a:rPr lang="zh-CN" altLang="en-US" baseline="0" dirty="0"/>
              <a:t>算法求得误差项，利用链式法则求出网络输出对共享参数的真实值的偏导。</a:t>
            </a:r>
            <a:endParaRPr lang="zh-CN" altLang="en-US" dirty="0"/>
          </a:p>
          <a:p>
            <a:pPr marL="228600" indent="-228600" eaLnBrk="1" hangingPunct="1">
              <a:buAutoNum type="arabicPeriod"/>
            </a:pP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342455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err="1"/>
              <a:t>Yunchao</a:t>
            </a:r>
            <a:r>
              <a:rPr lang="en-US" altLang="zh-CN" baseline="0" dirty="0"/>
              <a:t> Gong</a:t>
            </a:r>
            <a:r>
              <a:rPr lang="zh-CN" altLang="en-US" baseline="0" dirty="0"/>
              <a:t>提出了利用向量量化的方法，实现参数共享，减少内部参数的冗余性。其中，最简单的方式通过二值化量化，即将原始的浮点型参数量化成二值化的参数，做法也很简单，通过将原始参数与阈值</a:t>
            </a:r>
            <a:r>
              <a:rPr lang="en-US" altLang="zh-CN" baseline="0" dirty="0"/>
              <a:t>0</a:t>
            </a:r>
            <a:r>
              <a:rPr lang="zh-CN" altLang="en-US" baseline="0" dirty="0"/>
              <a:t>进行比较，直接量化成二值的参数。这种非常简单，通过实验发现也能取得一定的效果。</a:t>
            </a:r>
            <a:endParaRPr lang="en-US" altLang="zh-CN" baseline="0" dirty="0"/>
          </a:p>
          <a:p>
            <a:endParaRPr lang="en-US" altLang="zh-CN" baseline="0" dirty="0"/>
          </a:p>
          <a:p>
            <a:r>
              <a:rPr lang="zh-CN" altLang="en-US" baseline="0" dirty="0"/>
              <a:t>另外，也提出了利用乘积量化的方法，首先将原始的权重</a:t>
            </a:r>
            <a:r>
              <a:rPr lang="en-US" altLang="zh-CN" baseline="0" dirty="0"/>
              <a:t>W</a:t>
            </a:r>
            <a:r>
              <a:rPr lang="zh-CN" altLang="en-US" baseline="0" dirty="0"/>
              <a:t>分解成</a:t>
            </a:r>
            <a:r>
              <a:rPr lang="en-US" altLang="zh-CN" baseline="0" dirty="0"/>
              <a:t>m</a:t>
            </a:r>
            <a:r>
              <a:rPr lang="zh-CN" altLang="en-US" baseline="0" dirty="0"/>
              <a:t>个不同的子矩阵，通过对每个子矩阵进行</a:t>
            </a:r>
            <a:r>
              <a:rPr lang="en-US" altLang="zh-CN" baseline="0" dirty="0"/>
              <a:t>k-means</a:t>
            </a:r>
            <a:r>
              <a:rPr lang="zh-CN" altLang="en-US" baseline="0" dirty="0"/>
              <a:t>聚类，得到子字典和相对于字典的索引值。当字典单词的个数较小时，就可以实现压缩参数的目的。</a:t>
            </a:r>
            <a:endParaRPr lang="zh-CN" altLang="en-US" dirty="0"/>
          </a:p>
        </p:txBody>
      </p:sp>
    </p:spTree>
    <p:extLst>
      <p:ext uri="{BB962C8B-B14F-4D97-AF65-F5344CB8AC3E}">
        <p14:creationId xmlns:p14="http://schemas.microsoft.com/office/powerpoint/2010/main" val="14005322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Song Han</a:t>
            </a:r>
            <a:r>
              <a:rPr lang="zh-CN" altLang="en-US" dirty="0"/>
              <a:t>等人在</a:t>
            </a:r>
            <a:r>
              <a:rPr lang="en-US" altLang="zh-CN" dirty="0"/>
              <a:t>ICLR 2017</a:t>
            </a:r>
            <a:r>
              <a:rPr lang="zh-CN" altLang="en-US" dirty="0"/>
              <a:t>上提出了一种三值量化网络，基本想法是为了克服二值化网络比如</a:t>
            </a:r>
            <a:r>
              <a:rPr lang="en-US" altLang="zh-CN" dirty="0"/>
              <a:t>XNOR</a:t>
            </a:r>
            <a:r>
              <a:rPr lang="en-US" altLang="zh-CN" baseline="0" dirty="0"/>
              <a:t>-Net</a:t>
            </a:r>
            <a:r>
              <a:rPr lang="zh-CN" altLang="en-US" baseline="0" dirty="0"/>
              <a:t>， </a:t>
            </a:r>
            <a:r>
              <a:rPr lang="en-US" altLang="zh-CN" baseline="0" dirty="0"/>
              <a:t>BNN</a:t>
            </a:r>
            <a:r>
              <a:rPr lang="zh-CN" altLang="en-US" baseline="0" dirty="0"/>
              <a:t>等造成分类准确率大量下降的缺点，通过设计一个非对称的量化值</a:t>
            </a:r>
            <a:r>
              <a:rPr lang="en-US" altLang="zh-CN" baseline="0" dirty="0" err="1"/>
              <a:t>Wn</a:t>
            </a:r>
            <a:r>
              <a:rPr lang="zh-CN" altLang="en-US" baseline="0" dirty="0"/>
              <a:t>和</a:t>
            </a:r>
            <a:r>
              <a:rPr lang="en-US" altLang="zh-CN" baseline="0" dirty="0" err="1"/>
              <a:t>Wp</a:t>
            </a:r>
            <a:r>
              <a:rPr lang="zh-CN" altLang="en-US" baseline="0" dirty="0"/>
              <a:t>及</a:t>
            </a:r>
            <a:r>
              <a:rPr lang="en-US" altLang="zh-CN" baseline="0" dirty="0"/>
              <a:t>0</a:t>
            </a:r>
            <a:r>
              <a:rPr lang="zh-CN" altLang="en-US" baseline="0" dirty="0"/>
              <a:t>，并在网络训练过程中自适应的学习该参数。与此同时，引入另外一个梯度用于学习该三值网络的索引。由此提高网络的准确率，同时将网络压缩成原来的</a:t>
            </a:r>
            <a:r>
              <a:rPr lang="en-US" altLang="zh-CN" baseline="0" dirty="0"/>
              <a:t>16</a:t>
            </a:r>
            <a:r>
              <a:rPr lang="zh-CN" altLang="en-US" baseline="0" dirty="0"/>
              <a:t>倍。</a:t>
            </a:r>
            <a:endParaRPr lang="zh-CN" altLang="en-US" dirty="0"/>
          </a:p>
        </p:txBody>
      </p:sp>
    </p:spTree>
    <p:extLst>
      <p:ext uri="{BB962C8B-B14F-4D97-AF65-F5344CB8AC3E}">
        <p14:creationId xmlns:p14="http://schemas.microsoft.com/office/powerpoint/2010/main" val="29215612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Data-free</a:t>
            </a:r>
            <a:r>
              <a:rPr lang="zh-CN" altLang="en-US" dirty="0"/>
              <a:t>剪枝是一种无需训练数据的剪枝方法，基于以下原则：</a:t>
            </a:r>
            <a:endParaRPr lang="en-US" altLang="zh-CN" dirty="0"/>
          </a:p>
          <a:p>
            <a:r>
              <a:rPr lang="en-US" altLang="zh-CN" dirty="0"/>
              <a:t>1.</a:t>
            </a:r>
            <a:r>
              <a:rPr lang="zh-CN" altLang="en-US" dirty="0"/>
              <a:t>如果神经元激活相同，则直接移除其中一个神经元，如图显示</a:t>
            </a:r>
            <a:r>
              <a:rPr lang="en-US" altLang="zh-CN" dirty="0"/>
              <a:t>a1</a:t>
            </a:r>
            <a:r>
              <a:rPr lang="zh-CN" altLang="en-US" dirty="0"/>
              <a:t>和</a:t>
            </a:r>
            <a:r>
              <a:rPr lang="en-US" altLang="zh-CN" dirty="0"/>
              <a:t>a4</a:t>
            </a:r>
            <a:r>
              <a:rPr lang="zh-CN" altLang="en-US" dirty="0"/>
              <a:t>拥有相同的激活值，可直接移除</a:t>
            </a:r>
            <a:r>
              <a:rPr lang="en-US" altLang="zh-CN" dirty="0"/>
              <a:t>a4</a:t>
            </a:r>
            <a:r>
              <a:rPr lang="zh-CN" altLang="en-US" dirty="0"/>
              <a:t>神经元，并将相应的输出值加入</a:t>
            </a:r>
            <a:r>
              <a:rPr lang="en-US" altLang="zh-CN" dirty="0"/>
              <a:t>a1</a:t>
            </a:r>
            <a:r>
              <a:rPr lang="zh-CN" altLang="en-US" dirty="0"/>
              <a:t>中。</a:t>
            </a:r>
            <a:endParaRPr lang="en-US" altLang="zh-CN" dirty="0"/>
          </a:p>
          <a:p>
            <a:r>
              <a:rPr lang="en-US" altLang="zh-CN" dirty="0"/>
              <a:t>2.</a:t>
            </a:r>
            <a:r>
              <a:rPr lang="zh-CN" altLang="en-US" dirty="0"/>
              <a:t>针对非相似的神经元激活，可以通过计算显著性对称矩阵</a:t>
            </a:r>
            <a:r>
              <a:rPr lang="en-US" altLang="zh-CN" dirty="0"/>
              <a:t>s</a:t>
            </a:r>
            <a:r>
              <a:rPr lang="zh-CN" altLang="en-US" dirty="0"/>
              <a:t>，删除矩阵中最小的元素所对应的神经元。</a:t>
            </a:r>
          </a:p>
        </p:txBody>
      </p:sp>
    </p:spTree>
    <p:extLst>
      <p:ext uri="{BB962C8B-B14F-4D97-AF65-F5344CB8AC3E}">
        <p14:creationId xmlns:p14="http://schemas.microsoft.com/office/powerpoint/2010/main" val="311253135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Deep compression</a:t>
            </a:r>
            <a:r>
              <a:rPr lang="zh-CN" altLang="en-US" dirty="0"/>
              <a:t>是</a:t>
            </a:r>
            <a:r>
              <a:rPr lang="en-US" altLang="zh-CN" dirty="0"/>
              <a:t>ICLR 2016</a:t>
            </a:r>
            <a:r>
              <a:rPr lang="zh-CN" altLang="en-US" dirty="0"/>
              <a:t>的</a:t>
            </a:r>
            <a:r>
              <a:rPr lang="en-US" altLang="zh-CN" dirty="0"/>
              <a:t>best paper</a:t>
            </a:r>
            <a:r>
              <a:rPr lang="zh-CN" altLang="en-US" dirty="0"/>
              <a:t>，他采用了三段式组合压缩，首先，利用剪枝技术（当前作者的</a:t>
            </a:r>
            <a:r>
              <a:rPr lang="en-US" altLang="zh-CN" dirty="0"/>
              <a:t>NIPS15</a:t>
            </a:r>
            <a:r>
              <a:rPr lang="zh-CN" altLang="en-US" dirty="0"/>
              <a:t>年的迭代式删减权值较小的权重），使得网络连接变稀疏。然后，量化稀疏网络权值，使得参数达到共享。最后，采用无损压缩的霍夫曼编码进行进一步的压缩参数。</a:t>
            </a:r>
          </a:p>
        </p:txBody>
      </p:sp>
    </p:spTree>
    <p:extLst>
      <p:ext uri="{BB962C8B-B14F-4D97-AF65-F5344CB8AC3E}">
        <p14:creationId xmlns:p14="http://schemas.microsoft.com/office/powerpoint/2010/main" val="65667643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在</a:t>
            </a:r>
            <a:r>
              <a:rPr lang="en-US" altLang="zh-CN" dirty="0"/>
              <a:t>NIPS13</a:t>
            </a:r>
            <a:r>
              <a:rPr lang="zh-CN" altLang="en-US" dirty="0"/>
              <a:t>年的会议上，从理论与实验方面验证</a:t>
            </a:r>
            <a:r>
              <a:rPr lang="en-US" altLang="zh-CN" dirty="0"/>
              <a:t>DNN</a:t>
            </a:r>
            <a:r>
              <a:rPr lang="zh-CN" altLang="en-US" dirty="0"/>
              <a:t>中存在大量的冗余信息，只有少量的参数需要学习，大部分的参数都可以根据已知参数直接得到，不需要通过额外的学习。另外，提出了利用低秩分解技术压缩网络模型，通过将原始较大的网络参数，分解成两个小型的矩阵相乘，从而达到压缩网络的目的</a:t>
            </a:r>
          </a:p>
        </p:txBody>
      </p:sp>
    </p:spTree>
    <p:extLst>
      <p:ext uri="{BB962C8B-B14F-4D97-AF65-F5344CB8AC3E}">
        <p14:creationId xmlns:p14="http://schemas.microsoft.com/office/powerpoint/2010/main" val="352117053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这篇文章主要介绍了利用特殊的</a:t>
            </a:r>
            <a:r>
              <a:rPr lang="en-US" altLang="zh-CN" dirty="0"/>
              <a:t>TT-format</a:t>
            </a:r>
            <a:r>
              <a:rPr lang="zh-CN" altLang="en-US" dirty="0"/>
              <a:t>格式存储全连接层的</a:t>
            </a:r>
            <a:r>
              <a:rPr lang="en-US" altLang="zh-CN" dirty="0"/>
              <a:t>dense</a:t>
            </a:r>
            <a:r>
              <a:rPr lang="zh-CN" altLang="en-US" baseline="0" dirty="0"/>
              <a:t>权重矩阵， </a:t>
            </a:r>
            <a:r>
              <a:rPr lang="en-US" altLang="zh-CN" baseline="0" dirty="0"/>
              <a:t>TT-format</a:t>
            </a:r>
            <a:r>
              <a:rPr lang="zh-CN" altLang="en-US" baseline="0" dirty="0"/>
              <a:t>的</a:t>
            </a:r>
            <a:r>
              <a:rPr lang="en-US" altLang="zh-CN" baseline="0" dirty="0"/>
              <a:t>weigh</a:t>
            </a:r>
            <a:r>
              <a:rPr lang="zh-CN" altLang="en-US" baseline="0" dirty="0"/>
              <a:t>具有拥有很少的参数，而且在</a:t>
            </a:r>
            <a:r>
              <a:rPr lang="en-US" altLang="zh-CN" baseline="0" dirty="0"/>
              <a:t>BP</a:t>
            </a:r>
            <a:r>
              <a:rPr lang="zh-CN" altLang="en-US" baseline="0" dirty="0"/>
              <a:t>过程中也能比较容易求出偏导，兼容性较强。</a:t>
            </a:r>
            <a:endParaRPr lang="en-US" altLang="zh-CN" baseline="0" dirty="0"/>
          </a:p>
          <a:p>
            <a:endParaRPr lang="en-US" altLang="zh-CN" baseline="0" dirty="0"/>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dirty="0"/>
              <a:t>通过</a:t>
            </a:r>
            <a:r>
              <a:rPr lang="en-US" altLang="zh-CN" dirty="0"/>
              <a:t>TT-format</a:t>
            </a:r>
            <a:r>
              <a:rPr lang="zh-CN" altLang="en-US" dirty="0"/>
              <a:t>是将每一个元素转换成矩阵的乘积，由此可以构造</a:t>
            </a:r>
            <a:r>
              <a:rPr lang="en-US" altLang="zh-CN" dirty="0"/>
              <a:t>TT-layer</a:t>
            </a:r>
            <a:r>
              <a:rPr lang="zh-CN" altLang="en-US" dirty="0"/>
              <a:t>，只要将原来的线性变换中的每一个变量转化成为</a:t>
            </a:r>
            <a:r>
              <a:rPr lang="en-US" altLang="zh-CN" dirty="0"/>
              <a:t>TT-format</a:t>
            </a:r>
            <a:r>
              <a:rPr lang="zh-CN" altLang="en-US" dirty="0"/>
              <a:t>格式，并通过简单的</a:t>
            </a:r>
            <a:r>
              <a:rPr lang="en-US" altLang="zh-CN" dirty="0"/>
              <a:t>SGD</a:t>
            </a:r>
            <a:r>
              <a:rPr lang="zh-CN" altLang="en-US" dirty="0"/>
              <a:t>就可以得到很好的</a:t>
            </a:r>
            <a:r>
              <a:rPr lang="en-US" altLang="zh-CN" dirty="0"/>
              <a:t>TT-parameters</a:t>
            </a:r>
            <a:r>
              <a:rPr lang="zh-CN" altLang="en-US" dirty="0"/>
              <a:t>。</a:t>
            </a:r>
            <a:endParaRPr lang="en-US" altLang="zh-CN" dirty="0"/>
          </a:p>
        </p:txBody>
      </p:sp>
    </p:spTree>
    <p:extLst>
      <p:ext uri="{BB962C8B-B14F-4D97-AF65-F5344CB8AC3E}">
        <p14:creationId xmlns:p14="http://schemas.microsoft.com/office/powerpoint/2010/main" val="101093510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在</a:t>
            </a:r>
            <a:r>
              <a:rPr lang="en-US" altLang="zh-CN" dirty="0"/>
              <a:t>ICLR2017</a:t>
            </a:r>
            <a:r>
              <a:rPr lang="zh-CN" altLang="en-US" dirty="0"/>
              <a:t>上，第一次有人利用基于</a:t>
            </a:r>
            <a:r>
              <a:rPr lang="en-US" altLang="zh-CN" dirty="0"/>
              <a:t>RNN</a:t>
            </a:r>
            <a:r>
              <a:rPr lang="zh-CN" altLang="en-US" dirty="0"/>
              <a:t>的强化学习来探索神经网络结构，在</a:t>
            </a:r>
            <a:r>
              <a:rPr lang="en-US" altLang="zh-CN" dirty="0"/>
              <a:t>cifar10</a:t>
            </a:r>
            <a:r>
              <a:rPr lang="zh-CN" altLang="en-US" dirty="0"/>
              <a:t>，以及一些文本处理的数据集上达到了</a:t>
            </a:r>
            <a:r>
              <a:rPr lang="en-US" altLang="zh-CN" dirty="0" err="1"/>
              <a:t>sota</a:t>
            </a:r>
            <a:r>
              <a:rPr lang="zh-CN" altLang="en-US" dirty="0"/>
              <a:t>的分类结果。该方法主要分为两个部分，定义一个</a:t>
            </a:r>
            <a:r>
              <a:rPr lang="en-US" altLang="zh-CN" dirty="0"/>
              <a:t>RNN</a:t>
            </a:r>
            <a:r>
              <a:rPr lang="zh-CN" altLang="en-US" dirty="0"/>
              <a:t>控制器，设定一些可能的网络结构变化参数，利用控制器</a:t>
            </a:r>
            <a:r>
              <a:rPr lang="en-US" altLang="zh-CN" dirty="0"/>
              <a:t>RNN</a:t>
            </a:r>
            <a:r>
              <a:rPr lang="zh-CN" altLang="en-US" dirty="0"/>
              <a:t>对网络结构进行随机采样，采样完成后进行训练，对结果进行测试，反馈给</a:t>
            </a:r>
            <a:r>
              <a:rPr lang="en-US" altLang="zh-CN" dirty="0"/>
              <a:t>RNN</a:t>
            </a:r>
            <a:r>
              <a:rPr lang="zh-CN" altLang="en-US" dirty="0"/>
              <a:t>控制器，进行策略梯度的更新。从而在巨大的网络结构空间中，逼近对于当前任务的最优的网络结构。</a:t>
            </a:r>
            <a:endParaRPr lang="en-US" altLang="zh-CN" dirty="0"/>
          </a:p>
        </p:txBody>
      </p:sp>
    </p:spTree>
    <p:extLst>
      <p:ext uri="{BB962C8B-B14F-4D97-AF65-F5344CB8AC3E}">
        <p14:creationId xmlns:p14="http://schemas.microsoft.com/office/powerpoint/2010/main" val="99758910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69</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在上一篇文章的基础上，这篇文章提出了基于平台感知的神经网络架构搜索，即，在搜索精度的同时，希望在运行速度上进行一定限制。这是一个多任务网络结构搜索问题，因此非常适用于帕累托最优改进，也就是可以直接针对两个目标，利用帕累托最优融合为一个损失函数，融合前后的最</a:t>
            </a:r>
            <a:r>
              <a:rPr lang="zh-CN" altLang="en-US"/>
              <a:t>优解一致。</a:t>
            </a:r>
            <a:endParaRPr lang="en-US" altLang="zh-CN" dirty="0"/>
          </a:p>
        </p:txBody>
      </p:sp>
    </p:spTree>
    <p:extLst>
      <p:ext uri="{BB962C8B-B14F-4D97-AF65-F5344CB8AC3E}">
        <p14:creationId xmlns:p14="http://schemas.microsoft.com/office/powerpoint/2010/main" val="12923738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229592376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273409510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Tree>
    <p:extLst>
      <p:ext uri="{BB962C8B-B14F-4D97-AF65-F5344CB8AC3E}">
        <p14:creationId xmlns:p14="http://schemas.microsoft.com/office/powerpoint/2010/main" val="116562636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Tree>
    <p:extLst>
      <p:ext uri="{BB962C8B-B14F-4D97-AF65-F5344CB8AC3E}">
        <p14:creationId xmlns:p14="http://schemas.microsoft.com/office/powerpoint/2010/main" val="420340540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原始的</a:t>
            </a:r>
            <a:r>
              <a:rPr lang="en-US" altLang="zh-CN" dirty="0"/>
              <a:t>d*d</a:t>
            </a:r>
            <a:r>
              <a:rPr lang="zh-CN" altLang="en-US" dirty="0"/>
              <a:t>卷积计算可近似等价两个小卷积</a:t>
            </a:r>
            <a:r>
              <a:rPr lang="en-US" altLang="zh-CN" dirty="0"/>
              <a:t>1*d</a:t>
            </a:r>
            <a:r>
              <a:rPr lang="zh-CN" altLang="en-US" dirty="0"/>
              <a:t>和</a:t>
            </a:r>
            <a:r>
              <a:rPr lang="en-US" altLang="zh-CN" dirty="0"/>
              <a:t>d*1</a:t>
            </a:r>
            <a:r>
              <a:rPr lang="zh-CN" altLang="en-US" dirty="0"/>
              <a:t>计算，为了得到这两个小卷积核，我们可以构建以下目标函数（</a:t>
            </a:r>
            <a:r>
              <a:rPr lang="en-US" altLang="zh-CN" dirty="0"/>
              <a:t>R</a:t>
            </a:r>
            <a:r>
              <a:rPr lang="zh-CN" altLang="en-US" dirty="0"/>
              <a:t>是我们指定的秩），通过定理</a:t>
            </a:r>
            <a:r>
              <a:rPr lang="en-US" altLang="zh-CN" dirty="0"/>
              <a:t>1</a:t>
            </a:r>
            <a:r>
              <a:rPr lang="zh-CN" altLang="en-US" dirty="0"/>
              <a:t>，构建矩阵与原始卷积核张量之间的索引映射，并利用</a:t>
            </a:r>
            <a:r>
              <a:rPr lang="en-US" altLang="zh-CN" dirty="0"/>
              <a:t>SVD</a:t>
            </a:r>
            <a:r>
              <a:rPr lang="zh-CN" altLang="en-US" dirty="0"/>
              <a:t>分解技术，可以得到目标函数的闭式解。</a:t>
            </a:r>
          </a:p>
        </p:txBody>
      </p:sp>
    </p:spTree>
    <p:extLst>
      <p:ext uri="{BB962C8B-B14F-4D97-AF65-F5344CB8AC3E}">
        <p14:creationId xmlns:p14="http://schemas.microsoft.com/office/powerpoint/2010/main" val="92726171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相似的，全连接层的权值，也可以通过</a:t>
            </a:r>
            <a:r>
              <a:rPr lang="en-US" altLang="zh-CN" dirty="0"/>
              <a:t>SVD</a:t>
            </a:r>
            <a:r>
              <a:rPr lang="zh-CN" altLang="en-US" dirty="0"/>
              <a:t>分解，选择主要的奇异向量，构建两个低秩的矩阵。</a:t>
            </a:r>
          </a:p>
        </p:txBody>
      </p:sp>
    </p:spTree>
    <p:extLst>
      <p:ext uri="{BB962C8B-B14F-4D97-AF65-F5344CB8AC3E}">
        <p14:creationId xmlns:p14="http://schemas.microsoft.com/office/powerpoint/2010/main" val="42528449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为了有效的减少重建误差损失，传统做法采用知识蒸馏，没有考虑局部损失，极易造成深度网络训练梯度消失。另外不同于</a:t>
            </a:r>
            <a:r>
              <a:rPr lang="en-US" altLang="zh-CN" dirty="0" err="1"/>
              <a:t>FitNet</a:t>
            </a:r>
            <a:r>
              <a:rPr lang="zh-CN" altLang="en-US" dirty="0"/>
              <a:t>，我们加入了局部损失信息，同时不再引入额外的回归因子，采用</a:t>
            </a:r>
            <a:r>
              <a:rPr lang="en-US" altLang="zh-CN" dirty="0"/>
              <a:t>end-to-end</a:t>
            </a:r>
            <a:r>
              <a:rPr lang="zh-CN" altLang="en-US" dirty="0"/>
              <a:t>方式直接训练压缩后的网络，提高模型的精度。</a:t>
            </a:r>
          </a:p>
        </p:txBody>
      </p:sp>
    </p:spTree>
    <p:extLst>
      <p:ext uri="{BB962C8B-B14F-4D97-AF65-F5344CB8AC3E}">
        <p14:creationId xmlns:p14="http://schemas.microsoft.com/office/powerpoint/2010/main" val="108791937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10851511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为了有效验证</a:t>
            </a:r>
            <a:r>
              <a:rPr lang="en-US" altLang="zh-CN" dirty="0"/>
              <a:t>LRD</a:t>
            </a:r>
            <a:r>
              <a:rPr lang="zh-CN" altLang="en-US" dirty="0"/>
              <a:t>和</a:t>
            </a:r>
            <a:r>
              <a:rPr lang="en-US" altLang="zh-CN" dirty="0"/>
              <a:t>KT</a:t>
            </a:r>
            <a:r>
              <a:rPr lang="zh-CN" altLang="en-US" dirty="0"/>
              <a:t>的有效组合，我们首先验证</a:t>
            </a:r>
            <a:r>
              <a:rPr lang="en-US" altLang="zh-CN" dirty="0"/>
              <a:t>LRD</a:t>
            </a:r>
            <a:r>
              <a:rPr lang="zh-CN" altLang="en-US" dirty="0"/>
              <a:t>的重要性，表中列出了在</a:t>
            </a:r>
            <a:r>
              <a:rPr lang="en-US" altLang="zh-CN" dirty="0" err="1"/>
              <a:t>AlexNet</a:t>
            </a:r>
            <a:r>
              <a:rPr lang="zh-CN" altLang="en-US" dirty="0"/>
              <a:t>上，提出的闭合式分解</a:t>
            </a:r>
            <a:r>
              <a:rPr lang="en-US" altLang="zh-CN" dirty="0"/>
              <a:t>LRD</a:t>
            </a:r>
            <a:r>
              <a:rPr lang="zh-CN" altLang="en-US" sz="1200" dirty="0"/>
              <a:t>较迭代式优化</a:t>
            </a:r>
            <a:r>
              <a:rPr lang="en-US" altLang="zh-CN" sz="1200" dirty="0"/>
              <a:t>LRE</a:t>
            </a:r>
            <a:r>
              <a:rPr lang="zh-CN" altLang="en-US" sz="1200" dirty="0"/>
              <a:t>，需要更短时间同时获得更低错误率。</a:t>
            </a:r>
            <a:endParaRPr lang="en-US" altLang="zh-CN" dirty="0"/>
          </a:p>
        </p:txBody>
      </p:sp>
    </p:spTree>
    <p:extLst>
      <p:ext uri="{BB962C8B-B14F-4D97-AF65-F5344CB8AC3E}">
        <p14:creationId xmlns:p14="http://schemas.microsoft.com/office/powerpoint/2010/main" val="142474947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79</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379931858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422723722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412070029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358660858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237888680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356772885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270858330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350764265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365393612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KT</a:t>
            </a:r>
            <a:r>
              <a:rPr lang="zh-CN" altLang="en-US" dirty="0"/>
              <a:t>（红）由局部（蓝）和全局（紫）误差组成，局部损失能够有效补充梯度，避免训练时出现梯度消失，使得训练压缩网络更加有效。</a:t>
            </a:r>
            <a:endParaRPr lang="en-US" altLang="zh-CN" dirty="0"/>
          </a:p>
        </p:txBody>
      </p:sp>
    </p:spTree>
    <p:extLst>
      <p:ext uri="{BB962C8B-B14F-4D97-AF65-F5344CB8AC3E}">
        <p14:creationId xmlns:p14="http://schemas.microsoft.com/office/powerpoint/2010/main" val="73974333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89</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同时，压缩后的模型具有很强的泛化能力，例如细粒度分类上，目标检测上都能取得了较好的效果，此外也验证了压缩后的模型在手机端和</a:t>
            </a:r>
            <a:r>
              <a:rPr lang="en-US" altLang="zh-CN" dirty="0"/>
              <a:t>PC</a:t>
            </a:r>
            <a:r>
              <a:rPr lang="zh-CN" altLang="en-US" dirty="0"/>
              <a:t>的加速对比，在</a:t>
            </a:r>
            <a:r>
              <a:rPr lang="en-US" altLang="zh-CN" dirty="0"/>
              <a:t>0.5%</a:t>
            </a:r>
            <a:r>
              <a:rPr lang="zh-CN" altLang="en-US" dirty="0"/>
              <a:t>精度情况下，</a:t>
            </a:r>
            <a:r>
              <a:rPr lang="en-US" altLang="zh-CN" dirty="0"/>
              <a:t>ARM</a:t>
            </a:r>
            <a:r>
              <a:rPr lang="zh-CN" altLang="en-US" dirty="0"/>
              <a:t>平台</a:t>
            </a:r>
            <a:r>
              <a:rPr lang="en-US" altLang="zh-CN" dirty="0" err="1"/>
              <a:t>iphon</a:t>
            </a:r>
            <a:r>
              <a:rPr lang="en-US" altLang="zh-CN" dirty="0"/>
              <a:t> 6s A9</a:t>
            </a:r>
            <a:r>
              <a:rPr lang="zh-CN" altLang="en-US" dirty="0"/>
              <a:t>获得了</a:t>
            </a:r>
            <a:r>
              <a:rPr lang="en-US" altLang="zh-CN" dirty="0"/>
              <a:t>3.4</a:t>
            </a:r>
            <a:r>
              <a:rPr lang="zh-CN" altLang="en-US" dirty="0"/>
              <a:t>倍（</a:t>
            </a:r>
            <a:r>
              <a:rPr lang="en-US" altLang="zh-CN" dirty="0"/>
              <a:t>936ms</a:t>
            </a:r>
            <a:r>
              <a:rPr lang="zh-CN" altLang="en-US" dirty="0"/>
              <a:t>）的加速比，远远好于</a:t>
            </a:r>
            <a:r>
              <a:rPr lang="en-US" altLang="zh-CN" dirty="0"/>
              <a:t>2.88</a:t>
            </a:r>
            <a:r>
              <a:rPr lang="zh-CN" altLang="en-US" dirty="0"/>
              <a:t>倍（</a:t>
            </a:r>
            <a:r>
              <a:rPr lang="en-US" altLang="zh-CN" dirty="0"/>
              <a:t>172ms</a:t>
            </a:r>
            <a:r>
              <a:rPr lang="zh-CN" altLang="en-US" dirty="0"/>
              <a:t>）</a:t>
            </a:r>
            <a:r>
              <a:rPr lang="en-US" altLang="zh-CN" dirty="0"/>
              <a:t>PC</a:t>
            </a:r>
            <a:r>
              <a:rPr lang="zh-CN" altLang="en-US" dirty="0"/>
              <a:t>端的加速比。</a:t>
            </a:r>
            <a:endParaRPr lang="en-US" altLang="zh-CN" dirty="0"/>
          </a:p>
        </p:txBody>
      </p:sp>
    </p:spTree>
    <p:extLst>
      <p:ext uri="{BB962C8B-B14F-4D97-AF65-F5344CB8AC3E}">
        <p14:creationId xmlns:p14="http://schemas.microsoft.com/office/powerpoint/2010/main" val="180006485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zh-CN" sz="1200" b="1" kern="1200" dirty="0">
                <a:solidFill>
                  <a:schemeClr val="tx1"/>
                </a:solidFill>
                <a:effectLst/>
                <a:latin typeface="Verdana" charset="0"/>
                <a:ea typeface="宋体" charset="0"/>
                <a:cs typeface="宋体" charset="0"/>
              </a:rPr>
              <a:t>题目：</a:t>
            </a:r>
            <a:r>
              <a:rPr lang="en-US" altLang="zh-CN" sz="1200" kern="1200" dirty="0">
                <a:solidFill>
                  <a:schemeClr val="tx1"/>
                </a:solidFill>
                <a:effectLst/>
                <a:latin typeface="Verdana" charset="0"/>
                <a:ea typeface="宋体" charset="0"/>
                <a:cs typeface="宋体" charset="0"/>
              </a:rPr>
              <a:t>Modulated Convolutional Networks</a:t>
            </a:r>
            <a:endParaRPr lang="zh-CN" altLang="zh-CN" sz="1200" kern="1200" dirty="0">
              <a:solidFill>
                <a:schemeClr val="tx1"/>
              </a:solidFill>
              <a:effectLst/>
              <a:latin typeface="Verdana" charset="0"/>
              <a:ea typeface="宋体" charset="0"/>
              <a:cs typeface="宋体" charset="0"/>
            </a:endParaRPr>
          </a:p>
          <a:p>
            <a:r>
              <a:rPr lang="zh-CN" altLang="zh-CN" sz="1200" b="1" kern="1200" dirty="0">
                <a:solidFill>
                  <a:schemeClr val="tx1"/>
                </a:solidFill>
                <a:effectLst/>
                <a:latin typeface="Verdana" charset="0"/>
                <a:ea typeface="宋体" charset="0"/>
                <a:cs typeface="宋体" charset="0"/>
              </a:rPr>
              <a:t>作者：</a:t>
            </a:r>
            <a:r>
              <a:rPr lang="en-US" altLang="zh-CN" sz="1200" kern="1200" dirty="0" err="1">
                <a:solidFill>
                  <a:schemeClr val="tx1"/>
                </a:solidFill>
                <a:effectLst/>
                <a:latin typeface="Verdana" charset="0"/>
                <a:ea typeface="宋体" charset="0"/>
                <a:cs typeface="宋体" charset="0"/>
              </a:rPr>
              <a:t>Xiaodi</a:t>
            </a:r>
            <a:r>
              <a:rPr lang="en-US" altLang="zh-CN" sz="1200" kern="1200" dirty="0">
                <a:solidFill>
                  <a:schemeClr val="tx1"/>
                </a:solidFill>
                <a:effectLst/>
                <a:latin typeface="Verdana" charset="0"/>
                <a:ea typeface="宋体" charset="0"/>
                <a:cs typeface="宋体" charset="0"/>
              </a:rPr>
              <a:t> Wang (</a:t>
            </a:r>
            <a:r>
              <a:rPr lang="zh-CN" altLang="zh-CN" sz="1200" kern="1200" dirty="0">
                <a:solidFill>
                  <a:schemeClr val="tx1"/>
                </a:solidFill>
                <a:effectLst/>
                <a:latin typeface="Verdana" charset="0"/>
                <a:ea typeface="宋体" charset="0"/>
                <a:cs typeface="宋体" charset="0"/>
              </a:rPr>
              <a:t>北京航空航天大学</a:t>
            </a:r>
            <a:r>
              <a:rPr lang="en-US" altLang="zh-CN" sz="1200" kern="1200" dirty="0">
                <a:solidFill>
                  <a:schemeClr val="tx1"/>
                </a:solidFill>
                <a:effectLst/>
                <a:latin typeface="Verdana" charset="0"/>
                <a:ea typeface="宋体" charset="0"/>
                <a:cs typeface="宋体" charset="0"/>
              </a:rPr>
              <a:t>), </a:t>
            </a:r>
            <a:r>
              <a:rPr lang="en-US" altLang="zh-CN" sz="1200" kern="1200" dirty="0" err="1">
                <a:solidFill>
                  <a:schemeClr val="tx1"/>
                </a:solidFill>
                <a:effectLst/>
                <a:latin typeface="Verdana" charset="0"/>
                <a:ea typeface="宋体" charset="0"/>
                <a:cs typeface="宋体" charset="0"/>
              </a:rPr>
              <a:t>Baochang</a:t>
            </a:r>
            <a:r>
              <a:rPr lang="en-US" altLang="zh-CN" sz="1200" kern="1200" dirty="0">
                <a:solidFill>
                  <a:schemeClr val="tx1"/>
                </a:solidFill>
                <a:effectLst/>
                <a:latin typeface="Verdana" charset="0"/>
                <a:ea typeface="宋体" charset="0"/>
                <a:cs typeface="宋体" charset="0"/>
              </a:rPr>
              <a:t> Zhang (</a:t>
            </a:r>
            <a:r>
              <a:rPr lang="zh-CN" altLang="zh-CN" sz="1200" kern="1200" dirty="0">
                <a:solidFill>
                  <a:schemeClr val="tx1"/>
                </a:solidFill>
                <a:effectLst/>
                <a:latin typeface="Verdana" charset="0"/>
                <a:ea typeface="宋体" charset="0"/>
                <a:cs typeface="宋体" charset="0"/>
              </a:rPr>
              <a:t>北京航空航天大学</a:t>
            </a:r>
            <a:r>
              <a:rPr lang="en-US" altLang="zh-CN" sz="1200" kern="1200" dirty="0">
                <a:solidFill>
                  <a:schemeClr val="tx1"/>
                </a:solidFill>
                <a:effectLst/>
                <a:latin typeface="Verdana" charset="0"/>
                <a:ea typeface="宋体" charset="0"/>
                <a:cs typeface="宋体" charset="0"/>
              </a:rPr>
              <a:t>), Ce Li (</a:t>
            </a:r>
            <a:r>
              <a:rPr lang="zh-CN" altLang="zh-CN" sz="1200" kern="1200" dirty="0">
                <a:solidFill>
                  <a:schemeClr val="tx1"/>
                </a:solidFill>
                <a:effectLst/>
                <a:latin typeface="Verdana" charset="0"/>
                <a:ea typeface="宋体" charset="0"/>
                <a:cs typeface="宋体" charset="0"/>
              </a:rPr>
              <a:t>中国科学院</a:t>
            </a:r>
            <a:r>
              <a:rPr lang="en-US" altLang="zh-CN" sz="1200" kern="1200" dirty="0">
                <a:solidFill>
                  <a:schemeClr val="tx1"/>
                </a:solidFill>
                <a:effectLst/>
                <a:latin typeface="Verdana" charset="0"/>
                <a:ea typeface="宋体" charset="0"/>
                <a:cs typeface="宋体" charset="0"/>
              </a:rPr>
              <a:t>), Rongrong Ji (</a:t>
            </a:r>
            <a:r>
              <a:rPr lang="zh-CN" altLang="zh-CN" sz="1200" kern="1200" dirty="0">
                <a:solidFill>
                  <a:schemeClr val="tx1"/>
                </a:solidFill>
                <a:effectLst/>
                <a:latin typeface="Verdana" charset="0"/>
                <a:ea typeface="宋体" charset="0"/>
                <a:cs typeface="宋体" charset="0"/>
              </a:rPr>
              <a:t>厦门大学</a:t>
            </a:r>
            <a:r>
              <a:rPr lang="en-US" altLang="zh-CN" sz="1200" kern="1200" dirty="0">
                <a:solidFill>
                  <a:schemeClr val="tx1"/>
                </a:solidFill>
                <a:effectLst/>
                <a:latin typeface="Verdana" charset="0"/>
                <a:ea typeface="宋体" charset="0"/>
                <a:cs typeface="宋体" charset="0"/>
              </a:rPr>
              <a:t>)*, </a:t>
            </a:r>
            <a:r>
              <a:rPr lang="en-US" altLang="zh-CN" sz="1200" kern="1200" dirty="0" err="1">
                <a:solidFill>
                  <a:schemeClr val="tx1"/>
                </a:solidFill>
                <a:effectLst/>
                <a:latin typeface="Verdana" charset="0"/>
                <a:ea typeface="宋体" charset="0"/>
                <a:cs typeface="宋体" charset="0"/>
              </a:rPr>
              <a:t>Xianbin</a:t>
            </a:r>
            <a:r>
              <a:rPr lang="en-US" altLang="zh-CN" sz="1200" kern="1200" dirty="0">
                <a:solidFill>
                  <a:schemeClr val="tx1"/>
                </a:solidFill>
                <a:effectLst/>
                <a:latin typeface="Verdana" charset="0"/>
                <a:ea typeface="宋体" charset="0"/>
                <a:cs typeface="宋体" charset="0"/>
              </a:rPr>
              <a:t> Cao (</a:t>
            </a:r>
            <a:r>
              <a:rPr lang="zh-CN" altLang="zh-CN" sz="1200" kern="1200" dirty="0">
                <a:solidFill>
                  <a:schemeClr val="tx1"/>
                </a:solidFill>
                <a:effectLst/>
                <a:latin typeface="Verdana" charset="0"/>
                <a:ea typeface="宋体" charset="0"/>
                <a:cs typeface="宋体" charset="0"/>
              </a:rPr>
              <a:t>北京航空航天大学</a:t>
            </a:r>
            <a:r>
              <a:rPr lang="en-US" altLang="zh-CN" sz="1200" kern="1200" dirty="0">
                <a:solidFill>
                  <a:schemeClr val="tx1"/>
                </a:solidFill>
                <a:effectLst/>
                <a:latin typeface="Verdana" charset="0"/>
                <a:ea typeface="宋体" charset="0"/>
                <a:cs typeface="宋体" charset="0"/>
              </a:rPr>
              <a:t>) </a:t>
            </a:r>
            <a:r>
              <a:rPr lang="zh-CN" altLang="zh-CN" sz="1200" kern="1200" dirty="0">
                <a:solidFill>
                  <a:schemeClr val="tx1"/>
                </a:solidFill>
                <a:effectLst/>
                <a:latin typeface="Verdana" charset="0"/>
                <a:ea typeface="宋体" charset="0"/>
                <a:cs typeface="宋体" charset="0"/>
              </a:rPr>
              <a:t>等</a:t>
            </a:r>
            <a:endParaRPr lang="en-US" altLang="zh-CN" sz="1200" kern="1200" dirty="0">
              <a:solidFill>
                <a:schemeClr val="tx1"/>
              </a:solidFill>
              <a:effectLst/>
              <a:latin typeface="Verdana" charset="0"/>
              <a:ea typeface="宋体" charset="0"/>
              <a:cs typeface="宋体" charset="0"/>
            </a:endParaRPr>
          </a:p>
          <a:p>
            <a:endParaRPr lang="en-US" altLang="zh-CN" sz="1200" b="0" kern="1200" dirty="0">
              <a:solidFill>
                <a:schemeClr val="tx1"/>
              </a:solidFill>
              <a:effectLst/>
              <a:latin typeface="Verdana" charset="0"/>
              <a:ea typeface="宋体" charset="0"/>
              <a:cs typeface="宋体" charset="0"/>
            </a:endParaRPr>
          </a:p>
          <a:p>
            <a:r>
              <a:rPr lang="zh-CN" altLang="en-US" sz="1200" b="0" kern="1200" dirty="0">
                <a:solidFill>
                  <a:schemeClr val="tx1"/>
                </a:solidFill>
                <a:effectLst/>
                <a:latin typeface="Verdana" charset="0"/>
                <a:ea typeface="宋体" charset="0"/>
                <a:cs typeface="宋体" charset="0"/>
              </a:rPr>
              <a:t>深度神经网络压缩的一个方法是直接把模型二值化。这个带来的优缺点也是显而易见。</a:t>
            </a:r>
            <a:endParaRPr lang="en-US" altLang="zh-CN" sz="1200" b="0" kern="1200" dirty="0">
              <a:solidFill>
                <a:schemeClr val="tx1"/>
              </a:solidFill>
              <a:effectLst/>
              <a:latin typeface="Verdana" charset="0"/>
              <a:ea typeface="宋体" charset="0"/>
              <a:cs typeface="宋体" charset="0"/>
            </a:endParaRPr>
          </a:p>
          <a:p>
            <a:r>
              <a:rPr lang="zh-CN" altLang="en-US" sz="1200" b="0" kern="1200" dirty="0">
                <a:solidFill>
                  <a:schemeClr val="tx1"/>
                </a:solidFill>
                <a:effectLst/>
                <a:latin typeface="Verdana" charset="0"/>
                <a:ea typeface="宋体" charset="0"/>
                <a:cs typeface="宋体" charset="0"/>
              </a:rPr>
              <a:t>我们今年发表在</a:t>
            </a:r>
            <a:r>
              <a:rPr lang="en-US" altLang="zh-CN" sz="1200" b="0" kern="1200" dirty="0" err="1">
                <a:solidFill>
                  <a:schemeClr val="tx1"/>
                </a:solidFill>
                <a:effectLst/>
                <a:latin typeface="Verdana" charset="0"/>
                <a:ea typeface="宋体" charset="0"/>
                <a:cs typeface="宋体" charset="0"/>
              </a:rPr>
              <a:t>cvpr</a:t>
            </a:r>
            <a:r>
              <a:rPr lang="zh-CN" altLang="en-US" sz="1200" b="0" kern="1200" dirty="0">
                <a:solidFill>
                  <a:schemeClr val="tx1"/>
                </a:solidFill>
                <a:effectLst/>
                <a:latin typeface="Verdana" charset="0"/>
                <a:ea typeface="宋体" charset="0"/>
                <a:cs typeface="宋体" charset="0"/>
              </a:rPr>
              <a:t>上的另外一个工作是：尝试把模型二值化的同时保持性能不降低。</a:t>
            </a:r>
            <a:endParaRPr lang="en-US" altLang="zh-CN" sz="1200" b="0" kern="1200" dirty="0">
              <a:solidFill>
                <a:schemeClr val="tx1"/>
              </a:solidFill>
              <a:effectLst/>
              <a:latin typeface="Verdana" charset="0"/>
              <a:ea typeface="宋体" charset="0"/>
              <a:cs typeface="宋体" charset="0"/>
            </a:endParaRPr>
          </a:p>
          <a:p>
            <a:r>
              <a:rPr lang="en-US" altLang="zh-CN" sz="1200" b="0" kern="1200" dirty="0">
                <a:solidFill>
                  <a:schemeClr val="tx1"/>
                </a:solidFill>
                <a:effectLst/>
                <a:latin typeface="Verdana" charset="0"/>
                <a:ea typeface="宋体" charset="0"/>
                <a:cs typeface="宋体" charset="0"/>
              </a:rPr>
              <a:t>MCN</a:t>
            </a:r>
            <a:r>
              <a:rPr lang="zh-CN" altLang="en-US" sz="1200" b="0" kern="1200" dirty="0">
                <a:solidFill>
                  <a:schemeClr val="tx1"/>
                </a:solidFill>
                <a:effectLst/>
                <a:latin typeface="Verdana" charset="0"/>
                <a:ea typeface="宋体" charset="0"/>
                <a:cs typeface="宋体" charset="0"/>
              </a:rPr>
              <a:t>，把模型的参数二值化后存储，减低了模型的存储空间。在使用模型的时候，通过重构原来的参数，保证了模型的性能。</a:t>
            </a:r>
            <a:endParaRPr lang="en-US" altLang="zh-CN" sz="1200" b="0" kern="1200" dirty="0">
              <a:solidFill>
                <a:schemeClr val="tx1"/>
              </a:solidFill>
              <a:effectLst/>
              <a:latin typeface="Verdana" charset="0"/>
              <a:ea typeface="宋体" charset="0"/>
              <a:cs typeface="宋体" charset="0"/>
            </a:endParaRPr>
          </a:p>
        </p:txBody>
      </p:sp>
    </p:spTree>
    <p:extLst>
      <p:ext uri="{BB962C8B-B14F-4D97-AF65-F5344CB8AC3E}">
        <p14:creationId xmlns:p14="http://schemas.microsoft.com/office/powerpoint/2010/main" val="134714540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1200" kern="1200" dirty="0">
                <a:solidFill>
                  <a:schemeClr val="tx1"/>
                </a:solidFill>
                <a:effectLst/>
                <a:latin typeface="Verdana" charset="0"/>
                <a:ea typeface="宋体" charset="0"/>
                <a:cs typeface="宋体" charset="0"/>
              </a:rPr>
              <a:t>我们首先引入一种</a:t>
            </a:r>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来重构网络原来的参数。</a:t>
            </a:r>
            <a:endParaRPr lang="en-US" altLang="zh-CN" sz="1200" kern="1200" dirty="0">
              <a:solidFill>
                <a:schemeClr val="tx1"/>
              </a:solidFill>
              <a:effectLst/>
              <a:latin typeface="Verdana" charset="0"/>
              <a:ea typeface="宋体" charset="0"/>
              <a:cs typeface="宋体" charset="0"/>
            </a:endParaRPr>
          </a:p>
          <a:p>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是通过学习得到的一组参数。</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然后同时优化三个损失：分类损失，参数重构误差和特征中心误差。</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后者是希望能加强类内特征的紧凑性。</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最后的模型只需要保存二值化参数和</a:t>
            </a:r>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，每一层里不同卷积核共享同样的</a:t>
            </a:r>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，所以只要保存少量的参数</a:t>
            </a:r>
            <a:r>
              <a:rPr lang="zh-CN" altLang="en-US" sz="1200" kern="1200" dirty="0">
                <a:solidFill>
                  <a:srgbClr val="FF0000"/>
                </a:solidFill>
                <a:effectLst/>
                <a:latin typeface="Verdana" charset="0"/>
                <a:ea typeface="宋体" charset="0"/>
                <a:cs typeface="宋体" charset="0"/>
              </a:rPr>
              <a:t>，模型卷积层存储空间减少了</a:t>
            </a:r>
            <a:r>
              <a:rPr lang="en-US" altLang="zh-CN" sz="1200" kern="1200" dirty="0">
                <a:solidFill>
                  <a:srgbClr val="FF0000"/>
                </a:solidFill>
                <a:effectLst/>
                <a:latin typeface="Verdana" charset="0"/>
                <a:ea typeface="宋体" charset="0"/>
                <a:cs typeface="宋体" charset="0"/>
              </a:rPr>
              <a:t>32</a:t>
            </a:r>
            <a:r>
              <a:rPr lang="zh-CN" altLang="en-US" sz="1200" kern="1200" dirty="0">
                <a:solidFill>
                  <a:srgbClr val="FF0000"/>
                </a:solidFill>
                <a:effectLst/>
                <a:latin typeface="Verdana" charset="0"/>
                <a:ea typeface="宋体" charset="0"/>
                <a:cs typeface="宋体" charset="0"/>
              </a:rPr>
              <a:t>倍</a:t>
            </a:r>
            <a:r>
              <a:rPr lang="zh-CN" altLang="en-US" sz="1200" kern="1200" dirty="0">
                <a:solidFill>
                  <a:schemeClr val="tx1"/>
                </a:solidFill>
                <a:effectLst/>
                <a:latin typeface="Verdana" charset="0"/>
                <a:ea typeface="宋体" charset="0"/>
                <a:cs typeface="宋体" charset="0"/>
              </a:rPr>
              <a:t>。</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而且参数重构后，网路的性能和全精度模型的性能差不多。</a:t>
            </a:r>
            <a:endParaRPr lang="zh-CN" altLang="zh-CN" sz="1200" kern="1200" dirty="0">
              <a:solidFill>
                <a:schemeClr val="tx1"/>
              </a:solidFill>
              <a:effectLst/>
              <a:latin typeface="Verdana" charset="0"/>
              <a:ea typeface="宋体" charset="0"/>
              <a:cs typeface="宋体" charset="0"/>
            </a:endParaRPr>
          </a:p>
        </p:txBody>
      </p:sp>
    </p:spTree>
    <p:extLst>
      <p:ext uri="{BB962C8B-B14F-4D97-AF65-F5344CB8AC3E}">
        <p14:creationId xmlns:p14="http://schemas.microsoft.com/office/powerpoint/2010/main" val="31756977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1200" kern="1200" dirty="0">
                <a:solidFill>
                  <a:schemeClr val="tx1"/>
                </a:solidFill>
                <a:effectLst/>
                <a:latin typeface="Verdana" charset="0"/>
                <a:ea typeface="宋体" charset="0"/>
                <a:cs typeface="宋体" charset="0"/>
              </a:rPr>
              <a:t>我们首先引入一种</a:t>
            </a:r>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来重构网络原来的参数。</a:t>
            </a:r>
            <a:endParaRPr lang="en-US" altLang="zh-CN" sz="1200" kern="1200" dirty="0">
              <a:solidFill>
                <a:schemeClr val="tx1"/>
              </a:solidFill>
              <a:effectLst/>
              <a:latin typeface="Verdana" charset="0"/>
              <a:ea typeface="宋体" charset="0"/>
              <a:cs typeface="宋体" charset="0"/>
            </a:endParaRPr>
          </a:p>
          <a:p>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是通过学习得到的一组参数。</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然后同时优化三个损失：分类损失，参数重构误差和特征中心误差。</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后者是希望能加强类内特征的紧凑性。</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最后的模型只需要保存二值化参数和</a:t>
            </a:r>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，每一层里不同卷积核共享同样的</a:t>
            </a:r>
            <a:r>
              <a:rPr lang="en-US" altLang="zh-CN" sz="1200" kern="1200" dirty="0">
                <a:solidFill>
                  <a:schemeClr val="tx1"/>
                </a:solidFill>
                <a:effectLst/>
                <a:latin typeface="Verdana" charset="0"/>
                <a:ea typeface="宋体" charset="0"/>
                <a:cs typeface="宋体" charset="0"/>
              </a:rPr>
              <a:t>M-Filters</a:t>
            </a:r>
            <a:r>
              <a:rPr lang="zh-CN" altLang="en-US" sz="1200" kern="1200" dirty="0">
                <a:solidFill>
                  <a:schemeClr val="tx1"/>
                </a:solidFill>
                <a:effectLst/>
                <a:latin typeface="Verdana" charset="0"/>
                <a:ea typeface="宋体" charset="0"/>
                <a:cs typeface="宋体" charset="0"/>
              </a:rPr>
              <a:t>，所以只要保存少量的参数</a:t>
            </a:r>
            <a:r>
              <a:rPr lang="zh-CN" altLang="en-US" sz="1200" kern="1200" dirty="0">
                <a:solidFill>
                  <a:srgbClr val="FF0000"/>
                </a:solidFill>
                <a:effectLst/>
                <a:latin typeface="Verdana" charset="0"/>
                <a:ea typeface="宋体" charset="0"/>
                <a:cs typeface="宋体" charset="0"/>
              </a:rPr>
              <a:t>，模型卷积层存储空间减少了</a:t>
            </a:r>
            <a:r>
              <a:rPr lang="en-US" altLang="zh-CN" sz="1200" kern="1200" dirty="0">
                <a:solidFill>
                  <a:srgbClr val="FF0000"/>
                </a:solidFill>
                <a:effectLst/>
                <a:latin typeface="Verdana" charset="0"/>
                <a:ea typeface="宋体" charset="0"/>
                <a:cs typeface="宋体" charset="0"/>
              </a:rPr>
              <a:t>32</a:t>
            </a:r>
            <a:r>
              <a:rPr lang="zh-CN" altLang="en-US" sz="1200" kern="1200" dirty="0">
                <a:solidFill>
                  <a:srgbClr val="FF0000"/>
                </a:solidFill>
                <a:effectLst/>
                <a:latin typeface="Verdana" charset="0"/>
                <a:ea typeface="宋体" charset="0"/>
                <a:cs typeface="宋体" charset="0"/>
              </a:rPr>
              <a:t>倍</a:t>
            </a:r>
            <a:r>
              <a:rPr lang="zh-CN" altLang="en-US" sz="1200" kern="1200" dirty="0">
                <a:solidFill>
                  <a:schemeClr val="tx1"/>
                </a:solidFill>
                <a:effectLst/>
                <a:latin typeface="Verdana" charset="0"/>
                <a:ea typeface="宋体" charset="0"/>
                <a:cs typeface="宋体" charset="0"/>
              </a:rPr>
              <a:t>。</a:t>
            </a:r>
            <a:endParaRPr lang="en-US" altLang="zh-CN" sz="1200" kern="1200" dirty="0">
              <a:solidFill>
                <a:schemeClr val="tx1"/>
              </a:solidFill>
              <a:effectLst/>
              <a:latin typeface="Verdana" charset="0"/>
              <a:ea typeface="宋体" charset="0"/>
              <a:cs typeface="宋体" charset="0"/>
            </a:endParaRPr>
          </a:p>
          <a:p>
            <a:r>
              <a:rPr lang="zh-CN" altLang="en-US" sz="1200" kern="1200" dirty="0">
                <a:solidFill>
                  <a:schemeClr val="tx1"/>
                </a:solidFill>
                <a:effectLst/>
                <a:latin typeface="Verdana" charset="0"/>
                <a:ea typeface="宋体" charset="0"/>
                <a:cs typeface="宋体" charset="0"/>
              </a:rPr>
              <a:t>而且参数重构后，网路的性能和全精度模型的性能差不多。</a:t>
            </a:r>
            <a:endParaRPr lang="zh-CN" altLang="zh-CN" sz="1200" kern="1200" dirty="0">
              <a:solidFill>
                <a:schemeClr val="tx1"/>
              </a:solidFill>
              <a:effectLst/>
              <a:latin typeface="Verdana" charset="0"/>
              <a:ea typeface="宋体" charset="0"/>
              <a:cs typeface="宋体" charset="0"/>
            </a:endParaRPr>
          </a:p>
        </p:txBody>
      </p:sp>
    </p:spTree>
    <p:extLst>
      <p:ext uri="{BB962C8B-B14F-4D97-AF65-F5344CB8AC3E}">
        <p14:creationId xmlns:p14="http://schemas.microsoft.com/office/powerpoint/2010/main" val="300797470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zh-CN" altLang="en-US" dirty="0">
                <a:latin typeface="Arial" panose="020B0604020202020204" pitchFamily="34" charset="0"/>
              </a:rPr>
              <a:t>上图是在</a:t>
            </a:r>
            <a:r>
              <a:rPr lang="en-US" altLang="zh-CN" dirty="0"/>
              <a:t>MINST, SVHN, and CIFAR10/100</a:t>
            </a:r>
            <a:r>
              <a:rPr lang="zh-CN" altLang="en-US" dirty="0"/>
              <a:t>上的实验结果，我们与之前用二值化压缩的</a:t>
            </a:r>
            <a:r>
              <a:rPr lang="zh-CN" altLang="en-US"/>
              <a:t>方法及传统方法进行对比。</a:t>
            </a:r>
            <a:endParaRPr lang="en-US" altLang="zh-CN" dirty="0"/>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zh-CN" sz="1200" b="0" i="0" u="none" strike="noStrike" kern="1200" baseline="0" dirty="0">
              <a:solidFill>
                <a:schemeClr val="tx1"/>
              </a:solidFill>
              <a:latin typeface="Arial" panose="020B0604020202020204" pitchFamily="34" charset="0"/>
              <a:ea typeface="宋体" pitchFamily="2" charset="-122"/>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zh-CN" altLang="en-US" sz="1200" b="0" i="0" u="none" strike="noStrike" kern="1200" baseline="0" dirty="0">
                <a:solidFill>
                  <a:schemeClr val="tx1"/>
                </a:solidFill>
                <a:latin typeface="Arial" panose="020B0604020202020204" pitchFamily="34" charset="0"/>
                <a:ea typeface="宋体" pitchFamily="2" charset="-122"/>
                <a:cs typeface="+mn-cs"/>
              </a:rPr>
              <a:t>下图是在</a:t>
            </a:r>
            <a:r>
              <a:rPr lang="en-US" altLang="zh-CN" sz="1200" b="0" i="0" u="none" strike="noStrike" kern="1200" baseline="0" dirty="0">
                <a:solidFill>
                  <a:schemeClr val="tx1"/>
                </a:solidFill>
                <a:latin typeface="Arial" panose="020B0604020202020204" pitchFamily="34" charset="0"/>
                <a:ea typeface="宋体" pitchFamily="2" charset="-122"/>
                <a:cs typeface="+mn-cs"/>
              </a:rPr>
              <a:t>100 class ImageNet</a:t>
            </a:r>
            <a:r>
              <a:rPr lang="zh-CN" altLang="en-US" sz="1200" b="0" i="0" u="none" strike="noStrike" kern="1200" baseline="0" dirty="0">
                <a:solidFill>
                  <a:schemeClr val="tx1"/>
                </a:solidFill>
                <a:latin typeface="Arial" panose="020B0604020202020204" pitchFamily="34" charset="0"/>
                <a:ea typeface="宋体" pitchFamily="2" charset="-122"/>
                <a:cs typeface="+mn-cs"/>
              </a:rPr>
              <a:t>上的结果。</a:t>
            </a:r>
            <a:endParaRPr lang="en-US" altLang="zh-CN" sz="1200" b="0" i="0" u="none" strike="noStrike" kern="1200" baseline="0" dirty="0">
              <a:solidFill>
                <a:schemeClr val="tx1"/>
              </a:solidFill>
              <a:latin typeface="Arial" panose="020B0604020202020204" pitchFamily="34" charset="0"/>
              <a:ea typeface="宋体" pitchFamily="2" charset="-122"/>
              <a:cs typeface="+mn-cs"/>
            </a:endParaRPr>
          </a:p>
        </p:txBody>
      </p:sp>
    </p:spTree>
    <p:extLst>
      <p:ext uri="{BB962C8B-B14F-4D97-AF65-F5344CB8AC3E}">
        <p14:creationId xmlns:p14="http://schemas.microsoft.com/office/powerpoint/2010/main" val="23914847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a:ln/>
        </p:spPr>
      </p:sp>
      <p:sp>
        <p:nvSpPr>
          <p:cNvPr id="10243"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latin typeface="Arial" panose="020B0604020202020204" pitchFamily="34" charset="0"/>
            </a:endParaRPr>
          </a:p>
        </p:txBody>
      </p:sp>
      <p:sp>
        <p:nvSpPr>
          <p:cNvPr id="10244"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8B22E363-59EF-4C18-A549-984CEA25C653}" type="slidenum">
              <a:rPr lang="en-US" altLang="zh-CN" smtClean="0">
                <a:latin typeface="Verdana" panose="020B0604030504040204" pitchFamily="34" charset="0"/>
              </a:rPr>
              <a:pPr>
                <a:spcBef>
                  <a:spcPct val="0"/>
                </a:spcBef>
              </a:pPr>
              <a:t>94</a:t>
            </a:fld>
            <a:endParaRPr lang="en-US" altLang="zh-CN">
              <a:latin typeface="Verdana" panose="020B0604030504040204" pitchFamily="34" charset="0"/>
            </a:endParaRPr>
          </a:p>
        </p:txBody>
      </p:sp>
    </p:spTree>
    <p:extLst>
      <p:ext uri="{BB962C8B-B14F-4D97-AF65-F5344CB8AC3E}">
        <p14:creationId xmlns:p14="http://schemas.microsoft.com/office/powerpoint/2010/main" val="178609842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buAutoNum type="arabicPeriod"/>
            </a:pPr>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74474348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BC</a:t>
            </a:r>
            <a:r>
              <a:rPr lang="zh-CN" altLang="en-US" dirty="0"/>
              <a:t>是一张二值化参数的方法，利用替代方法代替直接二值化参数。在</a:t>
            </a:r>
            <a:r>
              <a:rPr lang="en-US" altLang="zh-CN" dirty="0"/>
              <a:t>Update</a:t>
            </a:r>
            <a:r>
              <a:rPr lang="zh-CN" altLang="en-US" dirty="0"/>
              <a:t>参数时，不容易出现震荡。</a:t>
            </a:r>
            <a:endParaRPr lang="en-US" altLang="zh-CN" dirty="0"/>
          </a:p>
          <a:p>
            <a:r>
              <a:rPr lang="en-US" altLang="zh-CN" dirty="0"/>
              <a:t>\sigma</a:t>
            </a:r>
            <a:r>
              <a:rPr lang="zh-CN" altLang="en-US" dirty="0"/>
              <a:t>的解释是最为一种概率，满足</a:t>
            </a:r>
            <a:r>
              <a:rPr lang="en-US" altLang="zh-CN" dirty="0"/>
              <a:t>[0,1]</a:t>
            </a:r>
            <a:r>
              <a:rPr lang="zh-CN" altLang="en-US" dirty="0"/>
              <a:t>直接，当</a:t>
            </a:r>
            <a:r>
              <a:rPr lang="en-US" altLang="zh-CN" dirty="0"/>
              <a:t>\sigma(x)</a:t>
            </a:r>
            <a:r>
              <a:rPr lang="zh-CN" altLang="en-US" dirty="0"/>
              <a:t>大于</a:t>
            </a:r>
            <a:r>
              <a:rPr lang="en-US" altLang="zh-CN" dirty="0"/>
              <a:t>1</a:t>
            </a:r>
            <a:r>
              <a:rPr lang="zh-CN" altLang="en-US" dirty="0"/>
              <a:t>时，取值</a:t>
            </a:r>
            <a:r>
              <a:rPr lang="en-US" altLang="zh-CN" dirty="0"/>
              <a:t>1</a:t>
            </a:r>
            <a:r>
              <a:rPr lang="zh-CN" altLang="en-US" dirty="0"/>
              <a:t>；当小于</a:t>
            </a:r>
            <a:r>
              <a:rPr lang="en-US" altLang="zh-CN" dirty="0"/>
              <a:t>-1</a:t>
            </a:r>
            <a:r>
              <a:rPr lang="zh-CN" altLang="en-US" dirty="0"/>
              <a:t>时，取值为</a:t>
            </a:r>
            <a:r>
              <a:rPr lang="en-US" altLang="zh-CN" dirty="0"/>
              <a:t>0</a:t>
            </a:r>
            <a:r>
              <a:rPr lang="zh-CN" altLang="en-US" dirty="0"/>
              <a:t>。</a:t>
            </a:r>
            <a:endParaRPr lang="en-US" altLang="zh-CN" dirty="0"/>
          </a:p>
        </p:txBody>
      </p:sp>
    </p:spTree>
    <p:extLst>
      <p:ext uri="{BB962C8B-B14F-4D97-AF65-F5344CB8AC3E}">
        <p14:creationId xmlns:p14="http://schemas.microsoft.com/office/powerpoint/2010/main" val="60934872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标准的卷积计算，是包含</a:t>
            </a:r>
            <a:r>
              <a:rPr lang="en-US" altLang="zh-CN" dirty="0"/>
              <a:t>+ - X</a:t>
            </a:r>
          </a:p>
          <a:p>
            <a:r>
              <a:rPr lang="zh-CN" altLang="en-US" dirty="0"/>
              <a:t>而</a:t>
            </a:r>
            <a:r>
              <a:rPr lang="en-US" altLang="zh-CN" dirty="0"/>
              <a:t>binary</a:t>
            </a:r>
            <a:r>
              <a:rPr lang="en-US" altLang="zh-CN" baseline="0" dirty="0"/>
              <a:t> weight</a:t>
            </a:r>
            <a:r>
              <a:rPr lang="zh-CN" altLang="en-US" baseline="0" dirty="0"/>
              <a:t>方法只包含了</a:t>
            </a:r>
            <a:r>
              <a:rPr lang="en-US" altLang="zh-CN" baseline="0" dirty="0"/>
              <a:t>+ - </a:t>
            </a:r>
            <a:r>
              <a:rPr lang="zh-CN" altLang="en-US" baseline="0" dirty="0"/>
              <a:t>主要通过量化</a:t>
            </a:r>
            <a:r>
              <a:rPr lang="en-US" altLang="zh-CN" baseline="0" dirty="0"/>
              <a:t>weight</a:t>
            </a:r>
            <a:r>
              <a:rPr lang="zh-CN" altLang="en-US" baseline="0" dirty="0"/>
              <a:t>到二值</a:t>
            </a:r>
            <a:r>
              <a:rPr lang="en-US" altLang="zh-CN" baseline="0" dirty="0"/>
              <a:t>+1</a:t>
            </a:r>
            <a:r>
              <a:rPr lang="zh-CN" altLang="en-US" baseline="0" dirty="0"/>
              <a:t>，</a:t>
            </a:r>
            <a:r>
              <a:rPr lang="en-US" altLang="zh-CN" baseline="0" dirty="0"/>
              <a:t> -1</a:t>
            </a:r>
            <a:r>
              <a:rPr lang="zh-CN" altLang="en-US" baseline="0" dirty="0"/>
              <a:t>，所以存储开销压缩到了</a:t>
            </a:r>
            <a:r>
              <a:rPr lang="en-US" altLang="zh-CN" baseline="0" dirty="0"/>
              <a:t>32</a:t>
            </a:r>
            <a:r>
              <a:rPr lang="zh-CN" altLang="en-US" baseline="0" dirty="0"/>
              <a:t>倍</a:t>
            </a:r>
            <a:endParaRPr lang="en-US" altLang="zh-CN" baseline="0" dirty="0"/>
          </a:p>
          <a:p>
            <a:r>
              <a:rPr lang="zh-CN" altLang="en-US" baseline="0" dirty="0"/>
              <a:t>更甚者，直接采用异或的方式计算卷积，即</a:t>
            </a:r>
            <a:r>
              <a:rPr lang="en-US" altLang="zh-CN" baseline="0" dirty="0"/>
              <a:t>XNOR-Net</a:t>
            </a:r>
            <a:r>
              <a:rPr lang="zh-CN" altLang="en-US" baseline="0" dirty="0"/>
              <a:t>，这种方式的量化，可把</a:t>
            </a:r>
            <a:r>
              <a:rPr lang="en-US" altLang="zh-CN" baseline="0" dirty="0"/>
              <a:t>weight</a:t>
            </a:r>
            <a:r>
              <a:rPr lang="zh-CN" altLang="en-US" baseline="0" dirty="0"/>
              <a:t>和</a:t>
            </a:r>
            <a:r>
              <a:rPr lang="en-US" altLang="zh-CN" baseline="0" dirty="0"/>
              <a:t>input</a:t>
            </a:r>
            <a:r>
              <a:rPr lang="zh-CN" altLang="en-US" baseline="0" dirty="0"/>
              <a:t>全部量化成</a:t>
            </a:r>
            <a:r>
              <a:rPr lang="en-US" altLang="zh-CN" baseline="0" dirty="0"/>
              <a:t>+1</a:t>
            </a:r>
            <a:r>
              <a:rPr lang="zh-CN" altLang="en-US" baseline="0" dirty="0"/>
              <a:t>， </a:t>
            </a:r>
            <a:r>
              <a:rPr lang="en-US" altLang="zh-CN" baseline="0" dirty="0"/>
              <a:t>-1</a:t>
            </a:r>
          </a:p>
          <a:p>
            <a:r>
              <a:rPr lang="zh-CN" altLang="en-US" baseline="0" dirty="0"/>
              <a:t>那么卷积计算就变成了异或计算，大大提高了计算效率和内存使用。</a:t>
            </a:r>
            <a:endParaRPr lang="zh-CN" altLang="en-US" dirty="0"/>
          </a:p>
        </p:txBody>
      </p:sp>
    </p:spTree>
    <p:extLst>
      <p:ext uri="{BB962C8B-B14F-4D97-AF65-F5344CB8AC3E}">
        <p14:creationId xmlns:p14="http://schemas.microsoft.com/office/powerpoint/2010/main" val="363331987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XNOR-Net</a:t>
            </a:r>
            <a:r>
              <a:rPr lang="zh-CN" altLang="en-US" dirty="0"/>
              <a:t>是将</a:t>
            </a:r>
            <a:r>
              <a:rPr lang="en-US" altLang="zh-CN" dirty="0"/>
              <a:t>input</a:t>
            </a:r>
            <a:r>
              <a:rPr lang="zh-CN" altLang="en-US" dirty="0"/>
              <a:t>和</a:t>
            </a:r>
            <a:r>
              <a:rPr lang="en-US" altLang="zh-CN" dirty="0"/>
              <a:t>weight</a:t>
            </a:r>
            <a:r>
              <a:rPr lang="zh-CN" altLang="en-US" dirty="0"/>
              <a:t>全部量化到二值的参数</a:t>
            </a:r>
            <a:r>
              <a:rPr lang="en-US" altLang="zh-CN" dirty="0"/>
              <a:t>H</a:t>
            </a:r>
            <a:r>
              <a:rPr lang="zh-CN" altLang="en-US" dirty="0"/>
              <a:t>和</a:t>
            </a:r>
            <a:r>
              <a:rPr lang="en-US" altLang="zh-CN" dirty="0"/>
              <a:t>B</a:t>
            </a:r>
            <a:r>
              <a:rPr lang="zh-CN" altLang="en-US" dirty="0"/>
              <a:t>，同时引入</a:t>
            </a:r>
            <a:r>
              <a:rPr lang="en-US" altLang="zh-CN" dirty="0"/>
              <a:t>\beta</a:t>
            </a:r>
            <a:r>
              <a:rPr lang="zh-CN" altLang="en-US" dirty="0"/>
              <a:t>和</a:t>
            </a:r>
            <a:r>
              <a:rPr lang="en-US" altLang="zh-CN" dirty="0"/>
              <a:t>\alpha</a:t>
            </a:r>
            <a:r>
              <a:rPr lang="zh-CN" altLang="en-US" dirty="0"/>
              <a:t>控制误差。</a:t>
            </a:r>
            <a:endParaRPr lang="en-US" altLang="zh-CN" dirty="0"/>
          </a:p>
          <a:p>
            <a:r>
              <a:rPr lang="zh-CN" altLang="en-US" dirty="0"/>
              <a:t>具体的优化思想，想把真实</a:t>
            </a:r>
            <a:r>
              <a:rPr lang="en-US" altLang="zh-CN" dirty="0"/>
              <a:t>Output X</a:t>
            </a:r>
            <a:r>
              <a:rPr lang="zh-CN" altLang="en-US" dirty="0"/>
              <a:t>*</a:t>
            </a:r>
            <a:r>
              <a:rPr lang="en-US" altLang="zh-CN" dirty="0"/>
              <a:t>W</a:t>
            </a:r>
            <a:r>
              <a:rPr lang="zh-CN" altLang="en-US" dirty="0"/>
              <a:t>拉成一个长向量构成一个向量</a:t>
            </a:r>
            <a:r>
              <a:rPr lang="en-US" altLang="zh-CN" dirty="0"/>
              <a:t>Y</a:t>
            </a:r>
            <a:r>
              <a:rPr lang="zh-CN" altLang="en-US" dirty="0"/>
              <a:t>，每一维表示</a:t>
            </a:r>
            <a:r>
              <a:rPr lang="en-US" altLang="zh-CN" dirty="0" err="1"/>
              <a:t>X_i</a:t>
            </a:r>
            <a:r>
              <a:rPr lang="en-US" altLang="zh-CN" dirty="0"/>
              <a:t>*</a:t>
            </a:r>
            <a:r>
              <a:rPr lang="en-US" altLang="zh-CN" dirty="0" err="1"/>
              <a:t>W_i</a:t>
            </a:r>
            <a:r>
              <a:rPr lang="zh-CN" altLang="en-US" dirty="0"/>
              <a:t>的结果，那么相应的</a:t>
            </a:r>
            <a:r>
              <a:rPr lang="en-US" altLang="zh-CN" dirty="0"/>
              <a:t>H</a:t>
            </a:r>
            <a:r>
              <a:rPr lang="zh-CN" altLang="en-US" dirty="0"/>
              <a:t>和</a:t>
            </a:r>
            <a:r>
              <a:rPr lang="en-US" altLang="zh-CN" dirty="0"/>
              <a:t>B</a:t>
            </a:r>
            <a:r>
              <a:rPr lang="zh-CN" altLang="en-US" dirty="0"/>
              <a:t>相乘也可以转化为长向量</a:t>
            </a:r>
            <a:r>
              <a:rPr lang="en-US" altLang="zh-CN" dirty="0"/>
              <a:t>C</a:t>
            </a:r>
            <a:r>
              <a:rPr lang="zh-CN" altLang="en-US" dirty="0"/>
              <a:t>，并吧</a:t>
            </a:r>
            <a:r>
              <a:rPr lang="en-US" altLang="zh-CN" dirty="0"/>
              <a:t>\beta*\alpha</a:t>
            </a:r>
            <a:r>
              <a:rPr lang="zh-CN" altLang="en-US" dirty="0"/>
              <a:t>合并成</a:t>
            </a:r>
            <a:r>
              <a:rPr lang="en-US" altLang="zh-CN" dirty="0"/>
              <a:t>\</a:t>
            </a:r>
            <a:r>
              <a:rPr lang="en-US" altLang="zh-CN" dirty="0" err="1"/>
              <a:t>garma</a:t>
            </a:r>
            <a:endParaRPr lang="en-US" altLang="zh-CN" dirty="0"/>
          </a:p>
          <a:p>
            <a:r>
              <a:rPr lang="zh-CN" altLang="en-US" dirty="0"/>
              <a:t>通过这样的转化，很容易就能求得最优解。</a:t>
            </a:r>
          </a:p>
        </p:txBody>
      </p:sp>
    </p:spTree>
    <p:extLst>
      <p:ext uri="{BB962C8B-B14F-4D97-AF65-F5344CB8AC3E}">
        <p14:creationId xmlns:p14="http://schemas.microsoft.com/office/powerpoint/2010/main" val="358037652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99</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2016</a:t>
            </a:r>
            <a:r>
              <a:rPr lang="zh-CN" altLang="en-US" dirty="0"/>
              <a:t>年</a:t>
            </a:r>
            <a:r>
              <a:rPr lang="en-US" altLang="zh-CN" dirty="0"/>
              <a:t>NIPS</a:t>
            </a:r>
            <a:r>
              <a:rPr lang="zh-CN" altLang="en-US" dirty="0"/>
              <a:t>会议上提出了利用结构化稀疏学习策略学习到模型的结构化信息，结构化稀疏学习是将原始的模型参数分解成不同的组，通过</a:t>
            </a:r>
            <a:r>
              <a:rPr lang="en-US" altLang="zh-CN" dirty="0"/>
              <a:t>group Lasso </a:t>
            </a:r>
            <a:r>
              <a:rPr lang="zh-CN" altLang="en-US" dirty="0"/>
              <a:t>正则化学习结构化</a:t>
            </a:r>
            <a:r>
              <a:rPr lang="en-US" altLang="zh-CN" dirty="0"/>
              <a:t>filter</a:t>
            </a:r>
            <a:r>
              <a:rPr lang="zh-CN" altLang="en-US" dirty="0"/>
              <a:t>，移除滤波全为</a:t>
            </a:r>
            <a:r>
              <a:rPr lang="en-US" altLang="zh-CN" dirty="0"/>
              <a:t>0</a:t>
            </a:r>
            <a:r>
              <a:rPr lang="zh-CN" altLang="en-US" dirty="0"/>
              <a:t>的组。在文中，作者采用了</a:t>
            </a:r>
            <a:r>
              <a:rPr lang="en-US" altLang="zh-CN" dirty="0"/>
              <a:t>4</a:t>
            </a:r>
            <a:r>
              <a:rPr lang="zh-CN" altLang="en-US" dirty="0"/>
              <a:t>中结构化稀疏表示（包括滤波级，通道级，形状级以及层数级结构化稀疏），最后移除冗余的滤波，加速网络的计算速度。</a:t>
            </a:r>
          </a:p>
        </p:txBody>
      </p:sp>
    </p:spTree>
    <p:extLst>
      <p:ext uri="{BB962C8B-B14F-4D97-AF65-F5344CB8AC3E}">
        <p14:creationId xmlns:p14="http://schemas.microsoft.com/office/powerpoint/2010/main" val="376944196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2016</a:t>
            </a:r>
            <a:r>
              <a:rPr lang="zh-CN" altLang="en-US" dirty="0"/>
              <a:t>年利用</a:t>
            </a:r>
            <a:r>
              <a:rPr lang="en-US" altLang="zh-CN" dirty="0"/>
              <a:t>FBS</a:t>
            </a:r>
            <a:r>
              <a:rPr lang="zh-CN" altLang="en-US" dirty="0"/>
              <a:t>算法成功解决结构化稀疏问题，通过将结构化稀疏项加入原始的优化函数中，构成新的优化函数，</a:t>
            </a:r>
            <a:r>
              <a:rPr lang="en-US" altLang="zh-CN" dirty="0"/>
              <a:t>FBS</a:t>
            </a:r>
            <a:r>
              <a:rPr lang="zh-CN" altLang="en-US" dirty="0"/>
              <a:t>算法利用两步迭代优化，即</a:t>
            </a:r>
            <a:r>
              <a:rPr lang="en-US" altLang="zh-CN" dirty="0"/>
              <a:t>Forward</a:t>
            </a:r>
            <a:r>
              <a:rPr lang="zh-CN" altLang="en-US" dirty="0"/>
              <a:t>和</a:t>
            </a:r>
            <a:r>
              <a:rPr lang="en-US" altLang="zh-CN" dirty="0"/>
              <a:t>backward</a:t>
            </a:r>
            <a:r>
              <a:rPr lang="zh-CN" altLang="en-US" dirty="0"/>
              <a:t>最终达到最佳的误差率和结构稀疏化的目的。</a:t>
            </a:r>
            <a:r>
              <a:rPr lang="en-US" altLang="zh-CN" dirty="0"/>
              <a:t>Forward</a:t>
            </a:r>
            <a:r>
              <a:rPr lang="zh-CN" altLang="en-US" dirty="0"/>
              <a:t>步骤中省去了稀疏项的限制，直接可用</a:t>
            </a:r>
            <a:r>
              <a:rPr lang="en-US" altLang="zh-CN" dirty="0"/>
              <a:t>SGD</a:t>
            </a:r>
            <a:r>
              <a:rPr lang="zh-CN" altLang="en-US" dirty="0"/>
              <a:t>可以更新参数。</a:t>
            </a:r>
            <a:r>
              <a:rPr lang="en-US" altLang="zh-CN" dirty="0"/>
              <a:t>Backward</a:t>
            </a:r>
            <a:r>
              <a:rPr lang="zh-CN" altLang="en-US" dirty="0"/>
              <a:t>更新稀疏化权值，可称作星操作（</a:t>
            </a:r>
            <a:r>
              <a:rPr lang="en-US" altLang="zh-CN" dirty="0"/>
              <a:t>Proximal operator</a:t>
            </a:r>
            <a:r>
              <a:rPr lang="zh-CN" altLang="en-US" dirty="0"/>
              <a:t>），具体范数选择可用迹范数和</a:t>
            </a:r>
            <a:r>
              <a:rPr lang="en-US" altLang="zh-CN" dirty="0"/>
              <a:t>L2,1</a:t>
            </a:r>
            <a:r>
              <a:rPr lang="zh-CN" altLang="en-US" dirty="0"/>
              <a:t>范数，优化该两种范数可以得到</a:t>
            </a:r>
            <a:r>
              <a:rPr lang="en-US" altLang="zh-CN" dirty="0"/>
              <a:t>closed-form</a:t>
            </a:r>
            <a:r>
              <a:rPr lang="en-US" altLang="zh-CN" baseline="0" dirty="0"/>
              <a:t> </a:t>
            </a:r>
            <a:r>
              <a:rPr lang="zh-CN" altLang="en-US" baseline="0" dirty="0"/>
              <a:t>的解析解。</a:t>
            </a:r>
            <a:endParaRPr lang="zh-CN" altLang="en-US" dirty="0"/>
          </a:p>
        </p:txBody>
      </p:sp>
    </p:spTree>
    <p:extLst>
      <p:ext uri="{BB962C8B-B14F-4D97-AF65-F5344CB8AC3E}">
        <p14:creationId xmlns:p14="http://schemas.microsoft.com/office/powerpoint/2010/main" val="198035241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基于</a:t>
            </a:r>
            <a:r>
              <a:rPr lang="en-US" altLang="zh-CN" dirty="0"/>
              <a:t>L1</a:t>
            </a:r>
            <a:r>
              <a:rPr lang="zh-CN" altLang="en-US" dirty="0"/>
              <a:t>范数的滤波剪枝策略想法很简单，通过选择当前层（如第</a:t>
            </a:r>
            <a:r>
              <a:rPr lang="en-US" altLang="zh-CN" dirty="0" err="1"/>
              <a:t>i</a:t>
            </a:r>
            <a:r>
              <a:rPr lang="zh-CN" altLang="en-US" dirty="0"/>
              <a:t>层），利用简单地求解每个滤波的</a:t>
            </a:r>
            <a:r>
              <a:rPr lang="en-US" altLang="zh-CN" dirty="0"/>
              <a:t>L1</a:t>
            </a:r>
            <a:r>
              <a:rPr lang="zh-CN" altLang="en-US" dirty="0"/>
              <a:t>范数，选择范数值较小的滤波作为不显著的滤波，直接删除。然后，对应的</a:t>
            </a:r>
            <a:r>
              <a:rPr lang="en-US" altLang="zh-CN" dirty="0"/>
              <a:t>feature map</a:t>
            </a:r>
            <a:r>
              <a:rPr lang="zh-CN" altLang="en-US" dirty="0"/>
              <a:t>和下一层的滤波对应的</a:t>
            </a:r>
            <a:r>
              <a:rPr lang="en-US" altLang="zh-CN" dirty="0"/>
              <a:t>channel</a:t>
            </a:r>
            <a:r>
              <a:rPr lang="zh-CN" altLang="en-US" dirty="0"/>
              <a:t>维度也随着删除，最后更新滤波。</a:t>
            </a:r>
          </a:p>
        </p:txBody>
      </p:sp>
    </p:spTree>
    <p:extLst>
      <p:ext uri="{BB962C8B-B14F-4D97-AF65-F5344CB8AC3E}">
        <p14:creationId xmlns:p14="http://schemas.microsoft.com/office/powerpoint/2010/main" val="4555620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err="1"/>
              <a:t>ThiNet</a:t>
            </a:r>
            <a:r>
              <a:rPr lang="zh-CN" altLang="en-US" dirty="0"/>
              <a:t>不同于</a:t>
            </a:r>
            <a:r>
              <a:rPr lang="en-US" altLang="zh-CN" dirty="0"/>
              <a:t>L1</a:t>
            </a:r>
            <a:r>
              <a:rPr lang="zh-CN" altLang="en-US" dirty="0"/>
              <a:t>在于</a:t>
            </a:r>
            <a:r>
              <a:rPr lang="en-US" altLang="zh-CN" dirty="0" err="1"/>
              <a:t>ThiNet</a:t>
            </a:r>
            <a:r>
              <a:rPr lang="zh-CN" altLang="en-US" dirty="0"/>
              <a:t>考虑下一层通道维度的冗余性，进而删除当前层的滤波。为了剪枝第</a:t>
            </a:r>
            <a:r>
              <a:rPr lang="en-US" altLang="zh-CN" dirty="0" err="1"/>
              <a:t>i</a:t>
            </a:r>
            <a:r>
              <a:rPr lang="zh-CN" altLang="en-US" dirty="0"/>
              <a:t>层的滤波，</a:t>
            </a:r>
            <a:r>
              <a:rPr lang="en-US" altLang="zh-CN" dirty="0" err="1"/>
              <a:t>ThiNet</a:t>
            </a:r>
            <a:r>
              <a:rPr lang="zh-CN" altLang="en-US" dirty="0"/>
              <a:t>包含了三个过程，</a:t>
            </a:r>
            <a:r>
              <a:rPr lang="en-US" altLang="zh-CN" dirty="0"/>
              <a:t>1.</a:t>
            </a:r>
            <a:r>
              <a:rPr lang="zh-CN" altLang="en-US" dirty="0"/>
              <a:t>滤波选择，即引入一种新的数据驱动的通道选择方法，具体为通过寻找通道子集</a:t>
            </a:r>
            <a:r>
              <a:rPr lang="en-US" altLang="zh-CN" dirty="0"/>
              <a:t>S</a:t>
            </a:r>
            <a:r>
              <a:rPr lang="zh-CN" altLang="en-US" dirty="0"/>
              <a:t>，使得通道误差损失最小。</a:t>
            </a:r>
            <a:r>
              <a:rPr lang="en-US" altLang="zh-CN" dirty="0"/>
              <a:t>2.</a:t>
            </a:r>
            <a:r>
              <a:rPr lang="zh-CN" altLang="en-US" dirty="0"/>
              <a:t>剪枝，删除</a:t>
            </a:r>
            <a:r>
              <a:rPr lang="en-US" altLang="zh-CN" dirty="0"/>
              <a:t>i+1</a:t>
            </a:r>
            <a:r>
              <a:rPr lang="zh-CN" altLang="en-US" dirty="0"/>
              <a:t>层的冗余通道信息，进而反推删除对应</a:t>
            </a:r>
            <a:r>
              <a:rPr lang="en-US" altLang="zh-CN" dirty="0" err="1"/>
              <a:t>i</a:t>
            </a:r>
            <a:r>
              <a:rPr lang="zh-CN" altLang="en-US" dirty="0"/>
              <a:t>层的</a:t>
            </a:r>
            <a:r>
              <a:rPr lang="en-US" altLang="zh-CN" dirty="0"/>
              <a:t>feature map</a:t>
            </a:r>
            <a:r>
              <a:rPr lang="zh-CN" altLang="en-US" dirty="0"/>
              <a:t>以及</a:t>
            </a:r>
            <a:r>
              <a:rPr lang="en-US" altLang="zh-CN" dirty="0" err="1"/>
              <a:t>i</a:t>
            </a:r>
            <a:r>
              <a:rPr lang="zh-CN" altLang="en-US" dirty="0"/>
              <a:t>层的滤波。</a:t>
            </a:r>
            <a:r>
              <a:rPr lang="en-US" altLang="zh-CN" dirty="0"/>
              <a:t>3.</a:t>
            </a:r>
            <a:r>
              <a:rPr lang="zh-CN" altLang="en-US" dirty="0"/>
              <a:t>微调，恢复损失精度。如此一层一层进行优化。</a:t>
            </a:r>
          </a:p>
        </p:txBody>
      </p:sp>
    </p:spTree>
    <p:extLst>
      <p:ext uri="{BB962C8B-B14F-4D97-AF65-F5344CB8AC3E}">
        <p14:creationId xmlns:p14="http://schemas.microsoft.com/office/powerpoint/2010/main" val="46739897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CP</a:t>
            </a:r>
            <a:r>
              <a:rPr lang="zh-CN" altLang="en-US" dirty="0"/>
              <a:t>作为传统张量分解的一种重要的方法，在</a:t>
            </a:r>
            <a:r>
              <a:rPr lang="en-US" altLang="zh-CN" dirty="0"/>
              <a:t>2015</a:t>
            </a:r>
            <a:r>
              <a:rPr lang="zh-CN" altLang="en-US" dirty="0"/>
              <a:t>年应用于深度网络模型加速中，它将一个</a:t>
            </a:r>
            <a:r>
              <a:rPr lang="en-US" altLang="zh-CN" dirty="0"/>
              <a:t>tensor</a:t>
            </a:r>
            <a:r>
              <a:rPr lang="en-US" altLang="zh-CN" baseline="0" dirty="0"/>
              <a:t> filter K</a:t>
            </a:r>
            <a:r>
              <a:rPr lang="zh-CN" altLang="en-US" baseline="0" dirty="0"/>
              <a:t>分解成</a:t>
            </a:r>
            <a:r>
              <a:rPr lang="en-US" altLang="zh-CN" baseline="0" dirty="0"/>
              <a:t>4</a:t>
            </a:r>
            <a:r>
              <a:rPr lang="zh-CN" altLang="en-US" baseline="0" dirty="0"/>
              <a:t>个</a:t>
            </a:r>
            <a:r>
              <a:rPr lang="en-US" altLang="zh-CN" baseline="0" dirty="0"/>
              <a:t>rank 1 </a:t>
            </a:r>
            <a:r>
              <a:rPr lang="zh-CN" altLang="en-US" baseline="0" dirty="0"/>
              <a:t>的向量，然后进行卷积计算，减少了内存开销，同时加速了整个卷积层的计算。</a:t>
            </a:r>
            <a:endParaRPr lang="zh-CN" altLang="en-US" dirty="0"/>
          </a:p>
        </p:txBody>
      </p:sp>
    </p:spTree>
    <p:extLst>
      <p:ext uri="{BB962C8B-B14F-4D97-AF65-F5344CB8AC3E}">
        <p14:creationId xmlns:p14="http://schemas.microsoft.com/office/powerpoint/2010/main" val="379404737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1200" b="0" i="0" u="none" strike="noStrike" kern="1200" baseline="0" dirty="0">
                <a:solidFill>
                  <a:schemeClr val="tx1"/>
                </a:solidFill>
                <a:latin typeface="Verdana" charset="0"/>
                <a:ea typeface="宋体" charset="0"/>
              </a:rPr>
              <a:t>原始的卷积核</a:t>
            </a:r>
            <a:r>
              <a:rPr lang="en-US" altLang="zh-CN" sz="1200" b="0" i="0" u="none" strike="noStrike" kern="1200" baseline="0" dirty="0">
                <a:solidFill>
                  <a:schemeClr val="tx1"/>
                </a:solidFill>
                <a:latin typeface="Verdana" charset="0"/>
                <a:ea typeface="宋体" charset="0"/>
              </a:rPr>
              <a:t>K</a:t>
            </a:r>
            <a:r>
              <a:rPr lang="zh-CN" altLang="en-US" sz="1200" b="0" i="0" u="none" strike="noStrike" kern="1200" baseline="0" dirty="0">
                <a:solidFill>
                  <a:schemeClr val="tx1"/>
                </a:solidFill>
                <a:latin typeface="Verdana" charset="0"/>
                <a:ea typeface="宋体" charset="0"/>
              </a:rPr>
              <a:t>通过</a:t>
            </a:r>
            <a:r>
              <a:rPr lang="en-US" altLang="zh-CN" sz="1200" b="0" i="0" u="none" strike="noStrike" kern="1200" baseline="0" dirty="0">
                <a:solidFill>
                  <a:schemeClr val="tx1"/>
                </a:solidFill>
                <a:latin typeface="Verdana" charset="0"/>
                <a:ea typeface="宋体" charset="0"/>
              </a:rPr>
              <a:t>CP</a:t>
            </a:r>
            <a:r>
              <a:rPr lang="zh-CN" altLang="en-US" sz="1200" b="0" i="0" u="none" strike="noStrike" kern="1200" baseline="0" dirty="0">
                <a:solidFill>
                  <a:schemeClr val="tx1"/>
                </a:solidFill>
                <a:latin typeface="Verdana" charset="0"/>
                <a:ea typeface="宋体" charset="0"/>
              </a:rPr>
              <a:t>分解后变成，</a:t>
            </a:r>
            <a:r>
              <a:rPr lang="en-US" altLang="zh-CN" sz="1200" b="0" i="0" u="none" strike="noStrike" kern="1200" baseline="0" dirty="0" err="1">
                <a:solidFill>
                  <a:schemeClr val="tx1"/>
                </a:solidFill>
                <a:latin typeface="Verdana" charset="0"/>
                <a:ea typeface="宋体" charset="0"/>
              </a:rPr>
              <a:t>Kx</a:t>
            </a:r>
            <a:r>
              <a:rPr lang="en-US" altLang="zh-CN" sz="1200" b="0" i="0" u="none" strike="noStrike" kern="1200" baseline="0" dirty="0">
                <a:solidFill>
                  <a:schemeClr val="tx1"/>
                </a:solidFill>
                <a:latin typeface="Verdana" charset="0"/>
                <a:ea typeface="宋体" charset="0"/>
              </a:rPr>
              <a:t>, </a:t>
            </a:r>
            <a:r>
              <a:rPr lang="en-US" altLang="zh-CN" sz="1200" b="0" i="0" u="none" strike="noStrike" kern="1200" baseline="0" dirty="0" err="1">
                <a:solidFill>
                  <a:schemeClr val="tx1"/>
                </a:solidFill>
                <a:latin typeface="Verdana" charset="0"/>
                <a:ea typeface="宋体" charset="0"/>
              </a:rPr>
              <a:t>Ky</a:t>
            </a:r>
            <a:r>
              <a:rPr lang="en-US" altLang="zh-CN" sz="1200" b="0" i="0" u="none" strike="noStrike" kern="1200" baseline="0" dirty="0">
                <a:solidFill>
                  <a:schemeClr val="tx1"/>
                </a:solidFill>
                <a:latin typeface="Verdana" charset="0"/>
                <a:ea typeface="宋体" charset="0"/>
              </a:rPr>
              <a:t>, Ks, </a:t>
            </a:r>
            <a:r>
              <a:rPr lang="en-US" altLang="zh-CN" sz="1200" b="0" i="0" u="none" strike="noStrike" kern="1200" baseline="0" dirty="0" err="1">
                <a:solidFill>
                  <a:schemeClr val="tx1"/>
                </a:solidFill>
                <a:latin typeface="Verdana" charset="0"/>
                <a:ea typeface="宋体" charset="0"/>
              </a:rPr>
              <a:t>Kt</a:t>
            </a:r>
            <a:r>
              <a:rPr lang="en-US" altLang="zh-CN" sz="1200" b="0" i="0" u="none" strike="noStrike" kern="1200" baseline="0" dirty="0">
                <a:solidFill>
                  <a:schemeClr val="tx1"/>
                </a:solidFill>
                <a:latin typeface="Verdana" charset="0"/>
                <a:ea typeface="宋体" charset="0"/>
              </a:rPr>
              <a:t> 4</a:t>
            </a:r>
            <a:r>
              <a:rPr lang="zh-CN" altLang="en-US" sz="1200" b="0" i="0" u="none" strike="noStrike" kern="1200" baseline="0" dirty="0">
                <a:solidFill>
                  <a:schemeClr val="tx1"/>
                </a:solidFill>
                <a:latin typeface="Verdana" charset="0"/>
                <a:ea typeface="宋体" charset="0"/>
              </a:rPr>
              <a:t>个小矩阵的乘积，其中</a:t>
            </a:r>
            <a:r>
              <a:rPr lang="en-US" altLang="zh-CN" sz="1200" b="0" i="0" u="none" strike="noStrike" kern="1200" baseline="0" dirty="0">
                <a:solidFill>
                  <a:schemeClr val="tx1"/>
                </a:solidFill>
                <a:latin typeface="Verdana" charset="0"/>
                <a:ea typeface="宋体" charset="0"/>
              </a:rPr>
              <a:t>R</a:t>
            </a:r>
            <a:r>
              <a:rPr lang="zh-CN" altLang="en-US" sz="1200" b="0" i="0" u="none" strike="noStrike" kern="1200" baseline="0" dirty="0">
                <a:solidFill>
                  <a:schemeClr val="tx1"/>
                </a:solidFill>
                <a:latin typeface="Verdana" charset="0"/>
                <a:ea typeface="宋体" charset="0"/>
              </a:rPr>
              <a:t>的值可根据非线性最小二乘方法取得，通过将分解后的小</a:t>
            </a:r>
            <a:r>
              <a:rPr lang="en-US" altLang="zh-CN" sz="1200" b="0" i="0" u="none" strike="noStrike" kern="1200" baseline="0" dirty="0">
                <a:solidFill>
                  <a:schemeClr val="tx1"/>
                </a:solidFill>
                <a:latin typeface="Verdana" charset="0"/>
                <a:ea typeface="宋体" charset="0"/>
              </a:rPr>
              <a:t>kernel</a:t>
            </a:r>
            <a:r>
              <a:rPr lang="zh-CN" altLang="en-US" sz="1200" b="0" i="0" u="none" strike="noStrike" kern="1200" baseline="0" dirty="0">
                <a:solidFill>
                  <a:schemeClr val="tx1"/>
                </a:solidFill>
                <a:latin typeface="Verdana" charset="0"/>
                <a:ea typeface="宋体" charset="0"/>
              </a:rPr>
              <a:t>代入原始的卷积计算公式中，可以近似获得卷积计算结果</a:t>
            </a:r>
            <a:endParaRPr lang="zh-CN" altLang="en-US" dirty="0"/>
          </a:p>
        </p:txBody>
      </p:sp>
    </p:spTree>
    <p:extLst>
      <p:ext uri="{BB962C8B-B14F-4D97-AF65-F5344CB8AC3E}">
        <p14:creationId xmlns:p14="http://schemas.microsoft.com/office/powerpoint/2010/main" val="422095211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类似于</a:t>
            </a:r>
            <a:r>
              <a:rPr lang="en-US" altLang="zh-CN" dirty="0"/>
              <a:t>CP</a:t>
            </a:r>
            <a:r>
              <a:rPr lang="zh-CN" altLang="en-US" dirty="0"/>
              <a:t>分解，原始的卷积核利用</a:t>
            </a:r>
            <a:r>
              <a:rPr lang="en-US" altLang="zh-CN" dirty="0"/>
              <a:t>Tucker</a:t>
            </a:r>
            <a:r>
              <a:rPr lang="zh-CN" altLang="en-US" dirty="0"/>
              <a:t>分解技术将原始的卷积核近似分解成</a:t>
            </a:r>
            <a:r>
              <a:rPr lang="en-US" altLang="zh-CN" dirty="0"/>
              <a:t>2</a:t>
            </a:r>
            <a:r>
              <a:rPr lang="zh-CN" altLang="en-US" dirty="0"/>
              <a:t>个向量和一个小的</a:t>
            </a:r>
            <a:r>
              <a:rPr lang="en-US" altLang="zh-CN" dirty="0"/>
              <a:t>3</a:t>
            </a:r>
            <a:r>
              <a:rPr lang="zh-CN" altLang="en-US" dirty="0"/>
              <a:t>维张量，并通过</a:t>
            </a:r>
            <a:r>
              <a:rPr lang="en-US" altLang="zh-CN" dirty="0"/>
              <a:t>3</a:t>
            </a:r>
            <a:r>
              <a:rPr lang="zh-CN" altLang="en-US" dirty="0"/>
              <a:t>个元素近似计算卷积。</a:t>
            </a:r>
          </a:p>
        </p:txBody>
      </p:sp>
    </p:spTree>
    <p:extLst>
      <p:ext uri="{BB962C8B-B14F-4D97-AF65-F5344CB8AC3E}">
        <p14:creationId xmlns:p14="http://schemas.microsoft.com/office/powerpoint/2010/main" val="219477864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409070458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Tree>
    <p:extLst>
      <p:ext uri="{BB962C8B-B14F-4D97-AF65-F5344CB8AC3E}">
        <p14:creationId xmlns:p14="http://schemas.microsoft.com/office/powerpoint/2010/main" val="65989033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dirty="0"/>
          </a:p>
        </p:txBody>
      </p:sp>
    </p:spTree>
    <p:extLst>
      <p:ext uri="{BB962C8B-B14F-4D97-AF65-F5344CB8AC3E}">
        <p14:creationId xmlns:p14="http://schemas.microsoft.com/office/powerpoint/2010/main" val="385854377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109</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类似于</a:t>
            </a:r>
            <a:r>
              <a:rPr lang="en-US" altLang="zh-CN" dirty="0"/>
              <a:t>CP</a:t>
            </a:r>
            <a:r>
              <a:rPr lang="zh-CN" altLang="en-US" dirty="0"/>
              <a:t>分解，原始的卷积核利用</a:t>
            </a:r>
            <a:r>
              <a:rPr lang="en-US" altLang="zh-CN" dirty="0"/>
              <a:t>Tucker</a:t>
            </a:r>
            <a:r>
              <a:rPr lang="zh-CN" altLang="en-US" dirty="0"/>
              <a:t>分解技术将原始的卷积核近似分解成</a:t>
            </a:r>
            <a:r>
              <a:rPr lang="en-US" altLang="zh-CN" dirty="0"/>
              <a:t>2</a:t>
            </a:r>
            <a:r>
              <a:rPr lang="zh-CN" altLang="en-US" dirty="0"/>
              <a:t>个向量和一个小的</a:t>
            </a:r>
            <a:r>
              <a:rPr lang="en-US" altLang="zh-CN" dirty="0"/>
              <a:t>3</a:t>
            </a:r>
            <a:r>
              <a:rPr lang="zh-CN" altLang="en-US" dirty="0"/>
              <a:t>维张量，并通过</a:t>
            </a:r>
            <a:r>
              <a:rPr lang="en-US" altLang="zh-CN" dirty="0"/>
              <a:t>3</a:t>
            </a:r>
            <a:r>
              <a:rPr lang="zh-CN" altLang="en-US" dirty="0"/>
              <a:t>个元素近似计算卷积。</a:t>
            </a:r>
          </a:p>
        </p:txBody>
      </p:sp>
    </p:spTree>
    <p:extLst>
      <p:ext uri="{BB962C8B-B14F-4D97-AF65-F5344CB8AC3E}">
        <p14:creationId xmlns:p14="http://schemas.microsoft.com/office/powerpoint/2010/main" val="1907118066"/>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类似于</a:t>
            </a:r>
            <a:r>
              <a:rPr lang="en-US" altLang="zh-CN" dirty="0"/>
              <a:t>CP</a:t>
            </a:r>
            <a:r>
              <a:rPr lang="zh-CN" altLang="en-US" dirty="0"/>
              <a:t>分解，原始的卷积核利用</a:t>
            </a:r>
            <a:r>
              <a:rPr lang="en-US" altLang="zh-CN" dirty="0"/>
              <a:t>Tucker</a:t>
            </a:r>
            <a:r>
              <a:rPr lang="zh-CN" altLang="en-US" dirty="0"/>
              <a:t>分解技术将原始的卷积核近似分解成</a:t>
            </a:r>
            <a:r>
              <a:rPr lang="en-US" altLang="zh-CN" dirty="0"/>
              <a:t>2</a:t>
            </a:r>
            <a:r>
              <a:rPr lang="zh-CN" altLang="en-US" dirty="0"/>
              <a:t>个向量和一个小的</a:t>
            </a:r>
            <a:r>
              <a:rPr lang="en-US" altLang="zh-CN" dirty="0"/>
              <a:t>3</a:t>
            </a:r>
            <a:r>
              <a:rPr lang="zh-CN" altLang="en-US" dirty="0"/>
              <a:t>维张量，并通过</a:t>
            </a:r>
            <a:r>
              <a:rPr lang="en-US" altLang="zh-CN" dirty="0"/>
              <a:t>3</a:t>
            </a:r>
            <a:r>
              <a:rPr lang="zh-CN" altLang="en-US" dirty="0"/>
              <a:t>个元素近似计算卷积。</a:t>
            </a:r>
          </a:p>
        </p:txBody>
      </p:sp>
    </p:spTree>
    <p:extLst>
      <p:ext uri="{BB962C8B-B14F-4D97-AF65-F5344CB8AC3E}">
        <p14:creationId xmlns:p14="http://schemas.microsoft.com/office/powerpoint/2010/main" val="124401667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类似于</a:t>
            </a:r>
            <a:r>
              <a:rPr lang="en-US" altLang="zh-CN" dirty="0"/>
              <a:t>CP</a:t>
            </a:r>
            <a:r>
              <a:rPr lang="zh-CN" altLang="en-US" dirty="0"/>
              <a:t>分解，原始的卷积核利用</a:t>
            </a:r>
            <a:r>
              <a:rPr lang="en-US" altLang="zh-CN" dirty="0"/>
              <a:t>Tucker</a:t>
            </a:r>
            <a:r>
              <a:rPr lang="zh-CN" altLang="en-US" dirty="0"/>
              <a:t>分解技术将原始的卷积核近似分解成</a:t>
            </a:r>
            <a:r>
              <a:rPr lang="en-US" altLang="zh-CN" dirty="0"/>
              <a:t>2</a:t>
            </a:r>
            <a:r>
              <a:rPr lang="zh-CN" altLang="en-US" dirty="0"/>
              <a:t>个向量和一个小的</a:t>
            </a:r>
            <a:r>
              <a:rPr lang="en-US" altLang="zh-CN" dirty="0"/>
              <a:t>3</a:t>
            </a:r>
            <a:r>
              <a:rPr lang="zh-CN" altLang="en-US" dirty="0"/>
              <a:t>维张量，并通过</a:t>
            </a:r>
            <a:r>
              <a:rPr lang="en-US" altLang="zh-CN" dirty="0"/>
              <a:t>3</a:t>
            </a:r>
            <a:r>
              <a:rPr lang="zh-CN" altLang="en-US" dirty="0"/>
              <a:t>个元素近似计算卷积。</a:t>
            </a:r>
          </a:p>
        </p:txBody>
      </p:sp>
    </p:spTree>
    <p:extLst>
      <p:ext uri="{BB962C8B-B14F-4D97-AF65-F5344CB8AC3E}">
        <p14:creationId xmlns:p14="http://schemas.microsoft.com/office/powerpoint/2010/main" val="371273698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Tree>
    <p:extLst>
      <p:ext uri="{BB962C8B-B14F-4D97-AF65-F5344CB8AC3E}">
        <p14:creationId xmlns:p14="http://schemas.microsoft.com/office/powerpoint/2010/main" val="202725205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Tree>
    <p:extLst>
      <p:ext uri="{BB962C8B-B14F-4D97-AF65-F5344CB8AC3E}">
        <p14:creationId xmlns:p14="http://schemas.microsoft.com/office/powerpoint/2010/main" val="304553990"/>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Tree>
    <p:extLst>
      <p:ext uri="{BB962C8B-B14F-4D97-AF65-F5344CB8AC3E}">
        <p14:creationId xmlns:p14="http://schemas.microsoft.com/office/powerpoint/2010/main" val="17797241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Tree>
    <p:extLst>
      <p:ext uri="{BB962C8B-B14F-4D97-AF65-F5344CB8AC3E}">
        <p14:creationId xmlns:p14="http://schemas.microsoft.com/office/powerpoint/2010/main" val="342105543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另外，汇报一下</a:t>
            </a:r>
            <a:r>
              <a:rPr lang="en-US" altLang="zh-CN" dirty="0"/>
              <a:t>ijcai2018</a:t>
            </a:r>
            <a:r>
              <a:rPr lang="zh-CN" altLang="en-US" dirty="0"/>
              <a:t>关于结构化剪枝工作，主要动机来自于</a:t>
            </a:r>
            <a:endParaRPr lang="en-US" altLang="zh-CN" dirty="0"/>
          </a:p>
          <a:p>
            <a:r>
              <a:rPr lang="zh-CN" altLang="en-US" dirty="0"/>
              <a:t>神经网络卷积计算开销过大，无法实时应用于移动或嵌入式设备端。</a:t>
            </a:r>
            <a:endParaRPr lang="en-US" altLang="zh-CN" dirty="0"/>
          </a:p>
          <a:p>
            <a:r>
              <a:rPr lang="zh-CN" altLang="en-US" dirty="0"/>
              <a:t>结构化剪枝不同于非结构化剪枝，在于直接处理滤波单元，能够做到同时加速与压缩效果，且不依赖与各种</a:t>
            </a:r>
            <a:r>
              <a:rPr lang="en-US" altLang="zh-CN" dirty="0"/>
              <a:t>DL</a:t>
            </a:r>
            <a:r>
              <a:rPr lang="zh-CN" altLang="en-US" dirty="0"/>
              <a:t>依赖的软件包，如非结构化剪枝用到的</a:t>
            </a:r>
            <a:r>
              <a:rPr lang="en-US" altLang="zh-CN" dirty="0" err="1"/>
              <a:t>Cusparse</a:t>
            </a:r>
            <a:r>
              <a:rPr lang="zh-CN" altLang="en-US" dirty="0"/>
              <a:t>库。</a:t>
            </a:r>
            <a:endParaRPr lang="en-US" altLang="zh-CN" dirty="0"/>
          </a:p>
          <a:p>
            <a:r>
              <a:rPr lang="zh-CN" altLang="en-US" dirty="0"/>
              <a:t>但传统的结构化剪枝方法多利用局部、静态（即不可恢复）的滤波剪除方式，局部主要针对于逐层或逐滤波删除方式，严重影响效率，静态是指删除之后的滤波将永久性移除，严重影响精度。</a:t>
            </a:r>
            <a:endParaRPr lang="en-US" altLang="zh-CN" dirty="0"/>
          </a:p>
        </p:txBody>
      </p:sp>
    </p:spTree>
    <p:extLst>
      <p:ext uri="{BB962C8B-B14F-4D97-AF65-F5344CB8AC3E}">
        <p14:creationId xmlns:p14="http://schemas.microsoft.com/office/powerpoint/2010/main" val="66857422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为此，我们提出了一种全局且动态的滤波剪枝方法，主要贡献有</a:t>
            </a:r>
            <a:endParaRPr lang="en-US" altLang="zh-CN" dirty="0"/>
          </a:p>
          <a:p>
            <a:r>
              <a:rPr lang="en-US" altLang="zh-CN" dirty="0"/>
              <a:t>1.</a:t>
            </a:r>
            <a:r>
              <a:rPr lang="zh-CN" altLang="en-US" dirty="0"/>
              <a:t>充分考虑了滤波间的关系，采用全局一次性移除冗余滤波，此过程可以通过设计一种有效的全局判别函数解决</a:t>
            </a:r>
            <a:endParaRPr lang="en-US" altLang="zh-CN" dirty="0"/>
          </a:p>
          <a:p>
            <a:r>
              <a:rPr lang="en-US" altLang="zh-CN" dirty="0"/>
              <a:t>2.</a:t>
            </a:r>
            <a:r>
              <a:rPr lang="zh-CN" altLang="en-US" dirty="0"/>
              <a:t>为了恢复重要滤波被误删，而导致了网络判别力低下。采用了动态更新策略，恢复重要滤波</a:t>
            </a:r>
            <a:endParaRPr lang="en-US" altLang="zh-CN" dirty="0"/>
          </a:p>
          <a:p>
            <a:r>
              <a:rPr lang="en-US" altLang="zh-CN" dirty="0"/>
              <a:t>3.</a:t>
            </a:r>
            <a:r>
              <a:rPr lang="zh-CN" altLang="en-US" dirty="0"/>
              <a:t>采用有效的优化策略，通过结合贪心交替更新算法与</a:t>
            </a:r>
            <a:r>
              <a:rPr lang="en-US" altLang="zh-CN" dirty="0"/>
              <a:t>SGD</a:t>
            </a:r>
            <a:r>
              <a:rPr lang="zh-CN" altLang="en-US" dirty="0"/>
              <a:t>，统一有效地优化全局与动态构成的目标函数</a:t>
            </a:r>
            <a:endParaRPr lang="en-US" altLang="zh-CN" dirty="0"/>
          </a:p>
        </p:txBody>
      </p:sp>
    </p:spTree>
    <p:extLst>
      <p:ext uri="{BB962C8B-B14F-4D97-AF65-F5344CB8AC3E}">
        <p14:creationId xmlns:p14="http://schemas.microsoft.com/office/powerpoint/2010/main" val="3534680402"/>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118</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此框架的主要流程首先利用预训练模型和全局为</a:t>
            </a:r>
            <a:r>
              <a:rPr lang="en-US" altLang="zh-CN" dirty="0"/>
              <a:t>1</a:t>
            </a:r>
            <a:r>
              <a:rPr lang="zh-CN" altLang="en-US" dirty="0"/>
              <a:t>的掩码初始化网络，掩码直接决定了当前滤波是否是冗余的。</a:t>
            </a:r>
            <a:endParaRPr lang="en-US" altLang="zh-CN" dirty="0"/>
          </a:p>
          <a:p>
            <a:r>
              <a:rPr lang="zh-CN" altLang="en-US" dirty="0"/>
              <a:t>然后，利用全局判别函数全局初始删除冗余滤波（即更新每个滤波后续的掩码）。</a:t>
            </a:r>
            <a:endParaRPr lang="en-US" altLang="zh-CN" dirty="0"/>
          </a:p>
          <a:p>
            <a:r>
              <a:rPr lang="zh-CN" altLang="en-US" dirty="0"/>
              <a:t>最后，迭代地动态更新更新滤波和全局掩码，提高网络判别力。</a:t>
            </a:r>
          </a:p>
        </p:txBody>
      </p:sp>
    </p:spTree>
    <p:extLst>
      <p:ext uri="{BB962C8B-B14F-4D97-AF65-F5344CB8AC3E}">
        <p14:creationId xmlns:p14="http://schemas.microsoft.com/office/powerpoint/2010/main" val="1786515638"/>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119</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首先可以通过将原始的卷积计算转变成矩阵计算，其中</a:t>
            </a:r>
            <a:r>
              <a:rPr lang="en-US" altLang="zh-CN" dirty="0"/>
              <a:t>Z_{l-1}^{*}</a:t>
            </a:r>
            <a:r>
              <a:rPr lang="zh-CN" altLang="en-US" dirty="0"/>
              <a:t>的每一行表示空间位置的输入向量，</a:t>
            </a:r>
            <a:r>
              <a:rPr lang="en-US" altLang="zh-CN" dirty="0"/>
              <a:t>W_{l}^{*}</a:t>
            </a:r>
            <a:r>
              <a:rPr lang="zh-CN" altLang="en-US" dirty="0"/>
              <a:t>每一列为一个滤波。这样，我们就可以将每一层的掩码直接加载滤波矩阵后面，决定每一个滤波的显著性。</a:t>
            </a:r>
            <a:endParaRPr lang="en-US" altLang="zh-CN" dirty="0"/>
          </a:p>
          <a:p>
            <a:r>
              <a:rPr lang="zh-CN" altLang="en-US" dirty="0"/>
              <a:t>当前滤波是显著的，其掩码值为</a:t>
            </a:r>
            <a:r>
              <a:rPr lang="en-US" altLang="zh-CN" dirty="0"/>
              <a:t>1</a:t>
            </a:r>
            <a:r>
              <a:rPr lang="zh-CN" altLang="en-US" dirty="0"/>
              <a:t>，否则为</a:t>
            </a:r>
            <a:r>
              <a:rPr lang="en-US" altLang="zh-CN" dirty="0"/>
              <a:t>0</a:t>
            </a:r>
            <a:r>
              <a:rPr lang="zh-CN" altLang="en-US" dirty="0"/>
              <a:t>。然后全局动态的目标函数可以直接建立，此目标函数在一定稀疏化限制下，最小化分类误差。由于存储</a:t>
            </a:r>
            <a:r>
              <a:rPr lang="en-US" altLang="zh-CN" dirty="0"/>
              <a:t>L0</a:t>
            </a:r>
            <a:r>
              <a:rPr lang="zh-CN" altLang="en-US" dirty="0"/>
              <a:t>范数，所以该目标函数是</a:t>
            </a:r>
            <a:r>
              <a:rPr lang="en-US" altLang="zh-CN" dirty="0"/>
              <a:t>NP-hard</a:t>
            </a:r>
            <a:r>
              <a:rPr lang="zh-CN" altLang="en-US" dirty="0"/>
              <a:t>。</a:t>
            </a:r>
          </a:p>
        </p:txBody>
      </p:sp>
    </p:spTree>
    <p:extLst>
      <p:ext uri="{BB962C8B-B14F-4D97-AF65-F5344CB8AC3E}">
        <p14:creationId xmlns:p14="http://schemas.microsoft.com/office/powerpoint/2010/main" val="5976893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120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为了解决此</a:t>
            </a:r>
            <a:r>
              <a:rPr lang="en-US" altLang="zh-CN" dirty="0"/>
              <a:t>NP-hard</a:t>
            </a:r>
            <a:r>
              <a:rPr lang="zh-CN" altLang="en-US" dirty="0"/>
              <a:t>问题，我们通过简化了该优化问题，即首先利用</a:t>
            </a:r>
            <a:r>
              <a:rPr lang="en-US" altLang="zh-CN" dirty="0"/>
              <a:t>W</a:t>
            </a:r>
            <a:r>
              <a:rPr lang="zh-CN" altLang="en-US" dirty="0"/>
              <a:t>*的先验知识限制</a:t>
            </a:r>
            <a:r>
              <a:rPr lang="en-US" altLang="zh-CN" dirty="0"/>
              <a:t>m</a:t>
            </a:r>
            <a:r>
              <a:rPr lang="zh-CN" altLang="en-US" dirty="0"/>
              <a:t>，然后在固定</a:t>
            </a:r>
            <a:r>
              <a:rPr lang="en-US" altLang="zh-CN" dirty="0"/>
              <a:t>m</a:t>
            </a:r>
            <a:r>
              <a:rPr lang="zh-CN" altLang="en-US" dirty="0"/>
              <a:t>的基础上贪心交替学习</a:t>
            </a:r>
            <a:r>
              <a:rPr lang="en-US" altLang="zh-CN" dirty="0"/>
              <a:t>w</a:t>
            </a:r>
            <a:r>
              <a:rPr lang="zh-CN" altLang="en-US" dirty="0"/>
              <a:t>*和</a:t>
            </a:r>
            <a:r>
              <a:rPr lang="en-US" altLang="zh-CN" dirty="0"/>
              <a:t>m</a:t>
            </a:r>
            <a:r>
              <a:rPr lang="zh-CN" altLang="en-US" dirty="0"/>
              <a:t>。</a:t>
            </a:r>
            <a:endParaRPr lang="en-US" altLang="zh-CN" dirty="0"/>
          </a:p>
          <a:p>
            <a:r>
              <a:rPr lang="zh-CN" altLang="en-US" dirty="0"/>
              <a:t>对于如何限制全局掩码，我们基于了以下准则：假如当前滤波不显著，删去后输出损失变换几乎为</a:t>
            </a:r>
            <a:r>
              <a:rPr lang="en-US" altLang="zh-CN" dirty="0"/>
              <a:t>0</a:t>
            </a:r>
            <a:r>
              <a:rPr lang="zh-CN" altLang="en-US" dirty="0"/>
              <a:t>。假如第</a:t>
            </a:r>
            <a:r>
              <a:rPr lang="en-US" altLang="zh-CN" dirty="0"/>
              <a:t>l</a:t>
            </a:r>
            <a:r>
              <a:rPr lang="zh-CN" altLang="en-US" dirty="0"/>
              <a:t>层第</a:t>
            </a:r>
            <a:r>
              <a:rPr lang="en-US" altLang="zh-CN" dirty="0"/>
              <a:t>k</a:t>
            </a:r>
            <a:r>
              <a:rPr lang="zh-CN" altLang="en-US" dirty="0"/>
              <a:t>个滤波被移除，那么可以得到</a:t>
            </a:r>
            <a:r>
              <a:rPr lang="en-US" altLang="zh-CN" dirty="0"/>
              <a:t>\delta</a:t>
            </a:r>
            <a:r>
              <a:rPr lang="en-US" altLang="zh-CN" baseline="0" dirty="0"/>
              <a:t> L</a:t>
            </a:r>
            <a:r>
              <a:rPr lang="zh-CN" altLang="en-US" baseline="0" dirty="0"/>
              <a:t>，通过在</a:t>
            </a:r>
            <a:r>
              <a:rPr lang="en-US" altLang="zh-CN" baseline="0" dirty="0" err="1"/>
              <a:t>W_l^k</a:t>
            </a:r>
            <a:r>
              <a:rPr lang="en-US" altLang="zh-CN" baseline="0" dirty="0"/>
              <a:t>=0</a:t>
            </a:r>
            <a:r>
              <a:rPr lang="zh-CN" altLang="en-US" baseline="0" dirty="0"/>
              <a:t>的泰勒展开可以得到相应的变化值。由此可以构造全局判别函数（实际上就是梯度及本身权值的乘积累加和），并通过排序得到</a:t>
            </a:r>
            <a:r>
              <a:rPr lang="en-US" altLang="zh-CN" baseline="0" dirty="0"/>
              <a:t>index</a:t>
            </a:r>
            <a:r>
              <a:rPr lang="zh-CN" altLang="en-US" baseline="0" dirty="0"/>
              <a:t>集合，最后选择排名靠前</a:t>
            </a:r>
            <a:r>
              <a:rPr lang="en-US" altLang="zh-CN" baseline="0" dirty="0"/>
              <a:t>\beta</a:t>
            </a:r>
            <a:r>
              <a:rPr lang="zh-CN" altLang="en-US" baseline="0" dirty="0"/>
              <a:t>个滤波作为显著的。</a:t>
            </a:r>
            <a:endParaRPr lang="en-US" altLang="zh-CN" baseline="0" dirty="0"/>
          </a:p>
        </p:txBody>
      </p:sp>
    </p:spTree>
    <p:extLst>
      <p:ext uri="{BB962C8B-B14F-4D97-AF65-F5344CB8AC3E}">
        <p14:creationId xmlns:p14="http://schemas.microsoft.com/office/powerpoint/2010/main" val="297734756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121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在限制住</a:t>
            </a:r>
            <a:r>
              <a:rPr lang="en-US" altLang="zh-CN" dirty="0"/>
              <a:t>m</a:t>
            </a:r>
            <a:r>
              <a:rPr lang="zh-CN" altLang="en-US" dirty="0"/>
              <a:t>的情况下，我们通过更梯度下降法更新</a:t>
            </a:r>
            <a:r>
              <a:rPr lang="en-US" altLang="zh-CN" dirty="0"/>
              <a:t>W</a:t>
            </a:r>
            <a:r>
              <a:rPr lang="zh-CN" altLang="en-US" dirty="0"/>
              <a:t>*，不同于直接求</a:t>
            </a:r>
            <a:r>
              <a:rPr lang="en-US" altLang="zh-CN" dirty="0"/>
              <a:t>w</a:t>
            </a:r>
            <a:r>
              <a:rPr lang="zh-CN" altLang="en-US" dirty="0"/>
              <a:t>*梯度，我们求得</a:t>
            </a:r>
            <a:r>
              <a:rPr lang="en-US" altLang="zh-CN" dirty="0"/>
              <a:t>w</a:t>
            </a:r>
            <a:r>
              <a:rPr lang="zh-CN" altLang="en-US" dirty="0"/>
              <a:t>*和</a:t>
            </a:r>
            <a:r>
              <a:rPr lang="en-US" altLang="zh-CN" dirty="0"/>
              <a:t>m</a:t>
            </a:r>
            <a:r>
              <a:rPr lang="zh-CN" altLang="en-US" dirty="0"/>
              <a:t>乘积作为整体的梯度值。</a:t>
            </a:r>
          </a:p>
        </p:txBody>
      </p:sp>
    </p:spTree>
    <p:extLst>
      <p:ext uri="{BB962C8B-B14F-4D97-AF65-F5344CB8AC3E}">
        <p14:creationId xmlns:p14="http://schemas.microsoft.com/office/powerpoint/2010/main" val="300410456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122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实验在</a:t>
            </a:r>
            <a:r>
              <a:rPr lang="en-US" altLang="zh-CN" dirty="0" err="1"/>
              <a:t>ImageNet</a:t>
            </a:r>
            <a:r>
              <a:rPr lang="en-US" altLang="zh-CN" dirty="0"/>
              <a:t> 2012</a:t>
            </a:r>
            <a:r>
              <a:rPr lang="zh-CN" altLang="en-US" dirty="0"/>
              <a:t>数据集上验证，采用</a:t>
            </a:r>
            <a:r>
              <a:rPr lang="en-US" altLang="zh-CN" dirty="0" err="1"/>
              <a:t>AlexNet</a:t>
            </a:r>
            <a:r>
              <a:rPr lang="zh-CN" altLang="en-US" dirty="0"/>
              <a:t>，</a:t>
            </a:r>
            <a:r>
              <a:rPr lang="en-US" altLang="zh-CN" dirty="0"/>
              <a:t>VGG-16</a:t>
            </a:r>
            <a:r>
              <a:rPr lang="zh-CN" altLang="en-US" dirty="0"/>
              <a:t>和</a:t>
            </a:r>
            <a:r>
              <a:rPr lang="en-US" altLang="zh-CN" dirty="0"/>
              <a:t>ResNet-50 3</a:t>
            </a:r>
            <a:r>
              <a:rPr lang="zh-CN" altLang="en-US" dirty="0"/>
              <a:t>个模型。首先我们先看</a:t>
            </a:r>
            <a:r>
              <a:rPr lang="en-US" altLang="zh-CN" dirty="0"/>
              <a:t>GDP</a:t>
            </a:r>
            <a:r>
              <a:rPr lang="zh-CN" altLang="en-US" dirty="0"/>
              <a:t>在</a:t>
            </a:r>
            <a:r>
              <a:rPr lang="en-US" altLang="zh-CN" dirty="0" err="1"/>
              <a:t>AlexNet</a:t>
            </a:r>
            <a:r>
              <a:rPr lang="zh-CN" altLang="en-US" dirty="0"/>
              <a:t>和</a:t>
            </a:r>
            <a:r>
              <a:rPr lang="en-US" altLang="zh-CN" dirty="0"/>
              <a:t>VGG-16</a:t>
            </a:r>
            <a:r>
              <a:rPr lang="zh-CN" altLang="en-US" dirty="0"/>
              <a:t>上的实验结果：</a:t>
            </a:r>
            <a:endParaRPr lang="en-US" altLang="zh-CN" dirty="0"/>
          </a:p>
          <a:p>
            <a:r>
              <a:rPr lang="en-US" altLang="zh-CN" dirty="0"/>
              <a:t>1.GDP-D</a:t>
            </a:r>
            <a:r>
              <a:rPr lang="zh-CN" altLang="en-US" dirty="0"/>
              <a:t>表示只采用全局剪枝，没有动态更新，对比与</a:t>
            </a:r>
            <a:r>
              <a:rPr lang="en-US" altLang="zh-CN" dirty="0"/>
              <a:t>L1</a:t>
            </a:r>
            <a:r>
              <a:rPr lang="zh-CN" altLang="en-US" dirty="0"/>
              <a:t>，</a:t>
            </a:r>
            <a:r>
              <a:rPr lang="en-US" altLang="zh-CN" dirty="0" err="1"/>
              <a:t>APoZ</a:t>
            </a:r>
            <a:r>
              <a:rPr lang="zh-CN" altLang="en-US" dirty="0"/>
              <a:t>等逐层剪枝策略，效果相对不是很理想，主要原因在于层间滤波存在一定的内在联系，直接通过一次性全局删除，有可能直接破坏他们之间的关系，造成误差损失。但是相比于逐层剪枝的方法，</a:t>
            </a:r>
            <a:r>
              <a:rPr lang="en-US" altLang="zh-CN" dirty="0"/>
              <a:t>GDP-D</a:t>
            </a:r>
            <a:r>
              <a:rPr lang="zh-CN" altLang="en-US" dirty="0"/>
              <a:t>在离线剪枝上速度较快，达到</a:t>
            </a:r>
            <a:r>
              <a:rPr lang="en-US" altLang="zh-CN" dirty="0"/>
              <a:t>2.5</a:t>
            </a:r>
            <a:r>
              <a:rPr lang="zh-CN" altLang="en-US" dirty="0"/>
              <a:t>倍。</a:t>
            </a:r>
            <a:endParaRPr lang="en-US" altLang="zh-CN" dirty="0"/>
          </a:p>
          <a:p>
            <a:r>
              <a:rPr lang="en-US" altLang="zh-CN" dirty="0"/>
              <a:t>2. L1</a:t>
            </a:r>
            <a:r>
              <a:rPr lang="zh-CN" altLang="en-US" dirty="0"/>
              <a:t>，</a:t>
            </a:r>
            <a:r>
              <a:rPr lang="en-US" altLang="zh-CN" dirty="0" err="1"/>
              <a:t>APoZ</a:t>
            </a:r>
            <a:r>
              <a:rPr lang="zh-CN" altLang="en-US" dirty="0"/>
              <a:t>及</a:t>
            </a:r>
            <a:r>
              <a:rPr lang="en-US" altLang="zh-CN" dirty="0"/>
              <a:t>GDP</a:t>
            </a:r>
            <a:r>
              <a:rPr lang="zh-CN" altLang="en-US" dirty="0"/>
              <a:t>大大地优于随机训练的方式。</a:t>
            </a:r>
            <a:endParaRPr lang="en-US" altLang="zh-CN" dirty="0"/>
          </a:p>
          <a:p>
            <a:r>
              <a:rPr lang="en-US" altLang="zh-CN" dirty="0"/>
              <a:t>3.GDP</a:t>
            </a:r>
            <a:r>
              <a:rPr lang="zh-CN" altLang="en-US" dirty="0"/>
              <a:t>不仅准确率高于</a:t>
            </a:r>
            <a:r>
              <a:rPr lang="en-US" altLang="zh-CN" dirty="0"/>
              <a:t>GDP-D</a:t>
            </a:r>
            <a:r>
              <a:rPr lang="zh-CN" altLang="en-US" dirty="0"/>
              <a:t>，而且多数剪枝复杂度高的层中，使得加速比得到更大的提高。</a:t>
            </a:r>
            <a:endParaRPr lang="en-US" altLang="zh-CN" dirty="0"/>
          </a:p>
          <a:p>
            <a:r>
              <a:rPr lang="en-US" altLang="zh-CN" dirty="0"/>
              <a:t>4.</a:t>
            </a:r>
            <a:r>
              <a:rPr lang="zh-CN" altLang="en-US" dirty="0"/>
              <a:t>相同加速比上，</a:t>
            </a:r>
            <a:r>
              <a:rPr lang="en-US" altLang="zh-CN" dirty="0"/>
              <a:t>GDP</a:t>
            </a:r>
            <a:r>
              <a:rPr lang="zh-CN" altLang="en-US" dirty="0"/>
              <a:t>优胜于</a:t>
            </a:r>
            <a:r>
              <a:rPr lang="en-US" altLang="zh-CN" dirty="0"/>
              <a:t>L1</a:t>
            </a:r>
            <a:r>
              <a:rPr lang="zh-CN" altLang="en-US" dirty="0"/>
              <a:t>，</a:t>
            </a:r>
            <a:r>
              <a:rPr lang="en-US" altLang="zh-CN" dirty="0" err="1"/>
              <a:t>APoZ</a:t>
            </a:r>
            <a:r>
              <a:rPr lang="zh-CN" altLang="en-US" dirty="0"/>
              <a:t>及</a:t>
            </a:r>
            <a:r>
              <a:rPr lang="en-US" altLang="zh-CN" dirty="0"/>
              <a:t>FMP</a:t>
            </a:r>
            <a:r>
              <a:rPr lang="zh-CN" altLang="en-US" dirty="0"/>
              <a:t>等方法。</a:t>
            </a:r>
            <a:endParaRPr lang="en-US" altLang="zh-CN" dirty="0"/>
          </a:p>
        </p:txBody>
      </p:sp>
    </p:spTree>
    <p:extLst>
      <p:ext uri="{BB962C8B-B14F-4D97-AF65-F5344CB8AC3E}">
        <p14:creationId xmlns:p14="http://schemas.microsoft.com/office/powerpoint/2010/main" val="1150779897"/>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123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另外，通过对比</a:t>
            </a:r>
            <a:r>
              <a:rPr lang="en-US" altLang="zh-CN" dirty="0"/>
              <a:t>FLOPs</a:t>
            </a:r>
            <a:r>
              <a:rPr lang="zh-CN" altLang="en-US" dirty="0"/>
              <a:t>，</a:t>
            </a:r>
            <a:r>
              <a:rPr lang="en-US" altLang="zh-CN" dirty="0"/>
              <a:t>CPU</a:t>
            </a:r>
            <a:r>
              <a:rPr lang="zh-CN" altLang="en-US" dirty="0"/>
              <a:t>加速比，</a:t>
            </a:r>
            <a:r>
              <a:rPr lang="en-US" altLang="zh-CN" dirty="0"/>
              <a:t>GPU</a:t>
            </a:r>
            <a:r>
              <a:rPr lang="zh-CN" altLang="en-US" dirty="0"/>
              <a:t>加速比，我们方法能够也优于</a:t>
            </a:r>
            <a:r>
              <a:rPr lang="en-US" altLang="zh-CN" dirty="0"/>
              <a:t>state-of-the-art</a:t>
            </a:r>
            <a:r>
              <a:rPr lang="zh-CN" altLang="en-US" dirty="0"/>
              <a:t>方法，在</a:t>
            </a:r>
            <a:r>
              <a:rPr lang="en-US" altLang="zh-CN" dirty="0"/>
              <a:t>VGG</a:t>
            </a:r>
            <a:r>
              <a:rPr lang="zh-CN" altLang="en-US" dirty="0"/>
              <a:t>只丢失</a:t>
            </a:r>
            <a:r>
              <a:rPr lang="en-US" altLang="zh-CN" dirty="0"/>
              <a:t>1.47%Top-5</a:t>
            </a:r>
            <a:r>
              <a:rPr lang="zh-CN" altLang="en-US" dirty="0"/>
              <a:t>准确率情况下，获得将近</a:t>
            </a:r>
            <a:r>
              <a:rPr lang="en-US" altLang="zh-CN" dirty="0"/>
              <a:t>4</a:t>
            </a:r>
            <a:r>
              <a:rPr lang="zh-CN" altLang="en-US" dirty="0"/>
              <a:t>倍</a:t>
            </a:r>
            <a:r>
              <a:rPr lang="en-US" altLang="zh-CN" dirty="0"/>
              <a:t>FLOPs</a:t>
            </a:r>
            <a:r>
              <a:rPr lang="zh-CN" altLang="en-US" dirty="0"/>
              <a:t>减少，</a:t>
            </a:r>
            <a:r>
              <a:rPr lang="en-US" altLang="zh-CN" dirty="0"/>
              <a:t>2.17</a:t>
            </a:r>
            <a:r>
              <a:rPr lang="zh-CN" altLang="en-US" dirty="0"/>
              <a:t>倍的</a:t>
            </a:r>
            <a:r>
              <a:rPr lang="en-US" altLang="zh-CN" dirty="0"/>
              <a:t>CPU</a:t>
            </a:r>
            <a:r>
              <a:rPr lang="zh-CN" altLang="en-US" dirty="0"/>
              <a:t>加速。</a:t>
            </a:r>
          </a:p>
        </p:txBody>
      </p:sp>
    </p:spTree>
    <p:extLst>
      <p:ext uri="{BB962C8B-B14F-4D97-AF65-F5344CB8AC3E}">
        <p14:creationId xmlns:p14="http://schemas.microsoft.com/office/powerpoint/2010/main" val="3495316619"/>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124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在</a:t>
            </a:r>
            <a:r>
              <a:rPr lang="en-US" altLang="zh-CN" dirty="0"/>
              <a:t>ResNet-50</a:t>
            </a:r>
            <a:r>
              <a:rPr lang="zh-CN" altLang="en-US" dirty="0"/>
              <a:t>上，当</a:t>
            </a:r>
            <a:r>
              <a:rPr lang="en-US" altLang="zh-CN" dirty="0"/>
              <a:t>beta</a:t>
            </a:r>
            <a:r>
              <a:rPr lang="zh-CN" altLang="en-US" dirty="0"/>
              <a:t>设置为</a:t>
            </a:r>
            <a:r>
              <a:rPr lang="en-US" altLang="zh-CN" dirty="0"/>
              <a:t>0.5</a:t>
            </a:r>
            <a:r>
              <a:rPr lang="zh-CN" altLang="en-US" dirty="0"/>
              <a:t>时，相比于</a:t>
            </a:r>
            <a:r>
              <a:rPr lang="en-US" altLang="zh-CN" dirty="0"/>
              <a:t>CP</a:t>
            </a:r>
            <a:r>
              <a:rPr lang="zh-CN" altLang="en-US" dirty="0"/>
              <a:t>（</a:t>
            </a:r>
            <a:r>
              <a:rPr lang="en-US" altLang="zh-CN" dirty="0" err="1"/>
              <a:t>ThiNet</a:t>
            </a:r>
            <a:r>
              <a:rPr lang="zh-CN" altLang="en-US" dirty="0"/>
              <a:t>）</a:t>
            </a:r>
            <a:r>
              <a:rPr lang="en-US" altLang="zh-CN" dirty="0"/>
              <a:t>, GDP</a:t>
            </a:r>
            <a:r>
              <a:rPr lang="zh-CN" altLang="en-US" dirty="0"/>
              <a:t>获得更高的准确率（</a:t>
            </a:r>
            <a:r>
              <a:rPr lang="en-US" altLang="zh-CN" dirty="0"/>
              <a:t>90.14% vs.</a:t>
            </a:r>
            <a:r>
              <a:rPr lang="en-US" altLang="zh-CN" baseline="0" dirty="0"/>
              <a:t> 90.02%</a:t>
            </a:r>
            <a:r>
              <a:rPr lang="zh-CN" altLang="en-US" dirty="0"/>
              <a:t>），同时也获得更高的</a:t>
            </a:r>
            <a:r>
              <a:rPr lang="en-US" altLang="zh-CN" dirty="0"/>
              <a:t>GPU</a:t>
            </a:r>
            <a:r>
              <a:rPr lang="zh-CN" altLang="en-US" dirty="0"/>
              <a:t>和</a:t>
            </a:r>
            <a:r>
              <a:rPr lang="en-US" altLang="zh-CN" dirty="0"/>
              <a:t>CPU</a:t>
            </a:r>
            <a:r>
              <a:rPr lang="zh-CN" altLang="en-US" dirty="0"/>
              <a:t>的加速比。</a:t>
            </a:r>
          </a:p>
        </p:txBody>
      </p:sp>
    </p:spTree>
    <p:extLst>
      <p:ext uri="{BB962C8B-B14F-4D97-AF65-F5344CB8AC3E}">
        <p14:creationId xmlns:p14="http://schemas.microsoft.com/office/powerpoint/2010/main" val="1731631855"/>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125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最后，显示了滤波动态更新的过程，已</a:t>
            </a:r>
            <a:r>
              <a:rPr lang="en-US" altLang="zh-CN" dirty="0"/>
              <a:t>VGG</a:t>
            </a:r>
            <a:r>
              <a:rPr lang="zh-CN" altLang="en-US" dirty="0"/>
              <a:t>第一层的滤波为例，左边一块表示滤波和对应的掩码，右边一块表示</a:t>
            </a:r>
            <a:r>
              <a:rPr lang="en-US" altLang="zh-CN" dirty="0"/>
              <a:t>feature map</a:t>
            </a:r>
            <a:r>
              <a:rPr lang="zh-CN" altLang="en-US" dirty="0"/>
              <a:t>。红色框表示滤波得到更新。从图中可以看出通过动态更新的方式，滤波得到了更新。</a:t>
            </a:r>
          </a:p>
        </p:txBody>
      </p:sp>
    </p:spTree>
    <p:extLst>
      <p:ext uri="{BB962C8B-B14F-4D97-AF65-F5344CB8AC3E}">
        <p14:creationId xmlns:p14="http://schemas.microsoft.com/office/powerpoint/2010/main" val="2474457040"/>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2F94D467-3326-49CD-82F2-206809211F79}" type="slidenum">
              <a:rPr lang="en-US" altLang="zh-CN" smtClean="0"/>
              <a:pPr>
                <a:defRPr/>
              </a:pPr>
              <a:t>126</a:t>
            </a:fld>
            <a:endParaRPr lang="en-US" altLang="zh-CN"/>
          </a:p>
        </p:txBody>
      </p:sp>
    </p:spTree>
    <p:extLst>
      <p:ext uri="{BB962C8B-B14F-4D97-AF65-F5344CB8AC3E}">
        <p14:creationId xmlns:p14="http://schemas.microsoft.com/office/powerpoint/2010/main" val="2054498988"/>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p:spPr>
      </p:sp>
      <p:sp>
        <p:nvSpPr>
          <p:cNvPr id="5325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48D56CFA-C10D-47DE-94F1-C9D8C68D356F}" type="slidenum">
              <a:rPr lang="en-US" altLang="zh-CN" smtClean="0">
                <a:latin typeface="Verdana" panose="020B0604030504040204" pitchFamily="34" charset="0"/>
              </a:rPr>
              <a:pPr>
                <a:spcBef>
                  <a:spcPct val="0"/>
                </a:spcBef>
              </a:pPr>
              <a:t>127</a:t>
            </a:fld>
            <a:endParaRPr lang="en-US" altLang="zh-CN">
              <a:latin typeface="Verdana" panose="020B0604030504040204" pitchFamily="34" charset="0"/>
            </a:endParaRPr>
          </a:p>
        </p:txBody>
      </p:sp>
    </p:spTree>
    <p:extLst>
      <p:ext uri="{BB962C8B-B14F-4D97-AF65-F5344CB8AC3E}">
        <p14:creationId xmlns:p14="http://schemas.microsoft.com/office/powerpoint/2010/main" val="414217189"/>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2F94D467-3326-49CD-82F2-206809211F79}" type="slidenum">
              <a:rPr lang="en-US" altLang="zh-CN" smtClean="0"/>
              <a:pPr>
                <a:defRPr/>
              </a:pPr>
              <a:t>128</a:t>
            </a:fld>
            <a:endParaRPr lang="en-US" altLang="zh-CN"/>
          </a:p>
        </p:txBody>
      </p:sp>
    </p:spTree>
    <p:extLst>
      <p:ext uri="{BB962C8B-B14F-4D97-AF65-F5344CB8AC3E}">
        <p14:creationId xmlns:p14="http://schemas.microsoft.com/office/powerpoint/2010/main" val="1829526897"/>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130</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1200" b="0" i="0" u="none" strike="noStrike" kern="1200" baseline="0" dirty="0">
                <a:solidFill>
                  <a:schemeClr val="tx1"/>
                </a:solidFill>
                <a:latin typeface="Arial" charset="0"/>
                <a:ea typeface="宋体" pitchFamily="2" charset="-122"/>
                <a:cs typeface="+mn-cs"/>
              </a:rPr>
              <a:t>目前最先进的目标检测算法需要带有精确目标物体位置标签的数据来训练模型，而这种标签信息需要花费大量人力物力来标注，同时也会引入人工标注偏差。 </a:t>
            </a:r>
            <a:endParaRPr lang="en-US" altLang="zh-CN" sz="1200" b="0" i="0" u="none" strike="noStrike" kern="1200" baseline="0" dirty="0">
              <a:solidFill>
                <a:schemeClr val="tx1"/>
              </a:solidFill>
              <a:latin typeface="Arial" charset="0"/>
              <a:ea typeface="宋体" pitchFamily="2" charset="-122"/>
              <a:cs typeface="+mn-cs"/>
            </a:endParaRPr>
          </a:p>
          <a:p>
            <a:r>
              <a:rPr lang="zh-CN" altLang="en-US" sz="1200" b="0" i="0" u="none" strike="noStrike" kern="1200" baseline="0" dirty="0">
                <a:solidFill>
                  <a:schemeClr val="tx1"/>
                </a:solidFill>
                <a:latin typeface="Arial" charset="0"/>
                <a:ea typeface="宋体" pitchFamily="2" charset="-122"/>
                <a:cs typeface="+mn-cs"/>
              </a:rPr>
              <a:t>基于弱监督学习的目标检测算法只使用带有类别标签的数据集进行学习。</a:t>
            </a:r>
            <a:endParaRPr lang="en-US" altLang="zh-CN" sz="1200" b="0" i="0" u="none" strike="noStrike" kern="1200" baseline="0" dirty="0">
              <a:solidFill>
                <a:schemeClr val="tx1"/>
              </a:solidFill>
              <a:latin typeface="Arial" charset="0"/>
              <a:ea typeface="宋体" pitchFamily="2" charset="-122"/>
              <a:cs typeface="+mn-cs"/>
            </a:endParaRPr>
          </a:p>
          <a:p>
            <a:r>
              <a:rPr lang="zh-CN" altLang="en-US" sz="1200" b="0" i="0" u="none" strike="noStrike" kern="1200" baseline="0" dirty="0">
                <a:solidFill>
                  <a:schemeClr val="tx1"/>
                </a:solidFill>
                <a:latin typeface="Arial" charset="0"/>
                <a:ea typeface="宋体" pitchFamily="2" charset="-122"/>
                <a:cs typeface="+mn-cs"/>
              </a:rPr>
              <a:t>因为类别标签的监督信息量是远远少于位置标签的监督信息量，所以只用类别标签学习的目标检测算法称为基于弱监督学习的目标检测算法。</a:t>
            </a:r>
            <a:endParaRPr lang="zh-CN"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3060165178"/>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131</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sz="800" kern="1200" dirty="0">
                <a:solidFill>
                  <a:schemeClr val="tx1"/>
                </a:solidFill>
                <a:effectLst/>
                <a:latin typeface="Arial" charset="0"/>
                <a:ea typeface="宋体" pitchFamily="2" charset="-122"/>
                <a:cs typeface="+mn-cs"/>
              </a:rPr>
              <a:t>我们提出一种生产对抗学习的方式来训练弱监督目标检测。</a:t>
            </a:r>
            <a:endParaRPr lang="en-US" altLang="zh-CN" sz="800" kern="1200" dirty="0">
              <a:solidFill>
                <a:schemeClr val="tx1"/>
              </a:solidFill>
              <a:effectLst/>
              <a:latin typeface="Arial" charset="0"/>
              <a:ea typeface="宋体" pitchFamily="2" charset="-122"/>
              <a:cs typeface="+mn-cs"/>
            </a:endParaRPr>
          </a:p>
          <a:p>
            <a:r>
              <a:rPr lang="zh-CN" altLang="en-US" sz="800" kern="1200" dirty="0">
                <a:solidFill>
                  <a:schemeClr val="tx1"/>
                </a:solidFill>
                <a:effectLst/>
                <a:latin typeface="Arial" charset="0"/>
                <a:ea typeface="宋体" pitchFamily="2" charset="-122"/>
                <a:cs typeface="+mn-cs"/>
              </a:rPr>
              <a:t>这里面的生成器</a:t>
            </a:r>
            <a:r>
              <a:rPr lang="en-US" altLang="zh-CN" sz="800" kern="1200" dirty="0">
                <a:solidFill>
                  <a:schemeClr val="tx1"/>
                </a:solidFill>
                <a:effectLst/>
                <a:latin typeface="Arial" charset="0"/>
                <a:ea typeface="宋体" pitchFamily="2" charset="-122"/>
                <a:cs typeface="+mn-cs"/>
              </a:rPr>
              <a:t>G</a:t>
            </a:r>
            <a:r>
              <a:rPr lang="zh-CN" altLang="en-US" sz="800" kern="1200" dirty="0">
                <a:solidFill>
                  <a:schemeClr val="tx1"/>
                </a:solidFill>
                <a:effectLst/>
                <a:latin typeface="Arial" charset="0"/>
                <a:ea typeface="宋体" pitchFamily="2" charset="-122"/>
                <a:cs typeface="+mn-cs"/>
              </a:rPr>
              <a:t>是快速的强监督目标检测器，用于最后的推理。</a:t>
            </a:r>
            <a:endParaRPr lang="en-US" altLang="zh-CN" sz="800" kern="1200" dirty="0">
              <a:solidFill>
                <a:schemeClr val="tx1"/>
              </a:solidFill>
              <a:effectLst/>
              <a:latin typeface="Arial" charset="0"/>
              <a:ea typeface="宋体" pitchFamily="2" charset="-122"/>
              <a:cs typeface="+mn-cs"/>
            </a:endParaRPr>
          </a:p>
          <a:p>
            <a:r>
              <a:rPr lang="zh-CN" altLang="en-US" sz="800" kern="1200" dirty="0">
                <a:solidFill>
                  <a:schemeClr val="tx1"/>
                </a:solidFill>
                <a:effectLst/>
                <a:latin typeface="Arial" charset="0"/>
                <a:ea typeface="宋体" pitchFamily="2" charset="-122"/>
                <a:cs typeface="+mn-cs"/>
              </a:rPr>
              <a:t>同时引入代理器</a:t>
            </a:r>
            <a:r>
              <a:rPr lang="en-US" altLang="zh-CN" sz="800" kern="1200" dirty="0">
                <a:solidFill>
                  <a:schemeClr val="tx1"/>
                </a:solidFill>
                <a:effectLst/>
                <a:latin typeface="Arial" charset="0"/>
                <a:ea typeface="宋体" pitchFamily="2" charset="-122"/>
                <a:cs typeface="+mn-cs"/>
              </a:rPr>
              <a:t>F</a:t>
            </a:r>
            <a:r>
              <a:rPr lang="zh-CN" altLang="en-US" sz="800" kern="1200" dirty="0">
                <a:solidFill>
                  <a:schemeClr val="tx1"/>
                </a:solidFill>
                <a:effectLst/>
                <a:latin typeface="Arial" charset="0"/>
                <a:ea typeface="宋体" pitchFamily="2" charset="-122"/>
                <a:cs typeface="+mn-cs"/>
              </a:rPr>
              <a:t>，一个基于候选区域的慢速弱监督目标检测器，用于精确挖掘数据集中的物体。</a:t>
            </a:r>
            <a:endParaRPr lang="en-US" altLang="zh-CN" sz="800" kern="1200" dirty="0">
              <a:solidFill>
                <a:schemeClr val="tx1"/>
              </a:solidFill>
              <a:effectLst/>
              <a:latin typeface="Arial" charset="0"/>
              <a:ea typeface="宋体" pitchFamily="2" charset="-122"/>
              <a:cs typeface="+mn-cs"/>
            </a:endParaRPr>
          </a:p>
          <a:p>
            <a:r>
              <a:rPr lang="zh-CN" altLang="en-US" sz="800" kern="1200" dirty="0">
                <a:solidFill>
                  <a:schemeClr val="tx1"/>
                </a:solidFill>
                <a:effectLst/>
                <a:latin typeface="Arial" charset="0"/>
                <a:ea typeface="宋体" pitchFamily="2" charset="-122"/>
                <a:cs typeface="+mn-cs"/>
              </a:rPr>
              <a:t>最后判别器</a:t>
            </a:r>
            <a:r>
              <a:rPr lang="en-US" altLang="zh-CN" sz="800" kern="1200" dirty="0">
                <a:solidFill>
                  <a:schemeClr val="tx1"/>
                </a:solidFill>
                <a:effectLst/>
                <a:latin typeface="Arial" charset="0"/>
                <a:ea typeface="宋体" pitchFamily="2" charset="-122"/>
                <a:cs typeface="+mn-cs"/>
              </a:rPr>
              <a:t>D</a:t>
            </a:r>
            <a:r>
              <a:rPr lang="zh-CN" altLang="en-US" sz="800" kern="1200" dirty="0">
                <a:solidFill>
                  <a:schemeClr val="tx1"/>
                </a:solidFill>
                <a:effectLst/>
                <a:latin typeface="Arial" charset="0"/>
                <a:ea typeface="宋体" pitchFamily="2" charset="-122"/>
                <a:cs typeface="+mn-cs"/>
              </a:rPr>
              <a:t>用于识别检测结果的来自</a:t>
            </a:r>
            <a:r>
              <a:rPr lang="en-US" altLang="zh-CN" sz="800" kern="1200" dirty="0">
                <a:solidFill>
                  <a:schemeClr val="tx1"/>
                </a:solidFill>
                <a:effectLst/>
                <a:latin typeface="Arial" charset="0"/>
                <a:ea typeface="宋体" pitchFamily="2" charset="-122"/>
                <a:cs typeface="+mn-cs"/>
              </a:rPr>
              <a:t>G</a:t>
            </a:r>
            <a:r>
              <a:rPr lang="zh-CN" altLang="en-US" sz="800" kern="1200" dirty="0">
                <a:solidFill>
                  <a:schemeClr val="tx1"/>
                </a:solidFill>
                <a:effectLst/>
                <a:latin typeface="Arial" charset="0"/>
                <a:ea typeface="宋体" pitchFamily="2" charset="-122"/>
                <a:cs typeface="+mn-cs"/>
              </a:rPr>
              <a:t>还是</a:t>
            </a:r>
            <a:r>
              <a:rPr lang="en-US" altLang="zh-CN" sz="800" kern="1200" dirty="0">
                <a:solidFill>
                  <a:schemeClr val="tx1"/>
                </a:solidFill>
                <a:effectLst/>
                <a:latin typeface="Arial" charset="0"/>
                <a:ea typeface="宋体" pitchFamily="2" charset="-122"/>
                <a:cs typeface="+mn-cs"/>
              </a:rPr>
              <a:t>F</a:t>
            </a:r>
            <a:r>
              <a:rPr lang="zh-CN" altLang="en-US" sz="800" kern="1200" dirty="0">
                <a:solidFill>
                  <a:schemeClr val="tx1"/>
                </a:solidFill>
                <a:effectLst/>
                <a:latin typeface="Arial" charset="0"/>
                <a:ea typeface="宋体" pitchFamily="2" charset="-122"/>
                <a:cs typeface="+mn-cs"/>
              </a:rPr>
              <a:t>。</a:t>
            </a:r>
            <a:endParaRPr lang="en-US"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1526242153"/>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132</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这里</a:t>
            </a:r>
            <a:r>
              <a:rPr lang="en-US" altLang="zh-CN" sz="800" kern="1200" dirty="0">
                <a:solidFill>
                  <a:schemeClr val="tx1"/>
                </a:solidFill>
                <a:effectLst/>
                <a:latin typeface="Arial" charset="0"/>
                <a:ea typeface="宋体" pitchFamily="2" charset="-122"/>
                <a:cs typeface="+mn-cs"/>
              </a:rPr>
              <a:t>G D F</a:t>
            </a:r>
            <a:r>
              <a:rPr lang="zh-CN" altLang="en-US" sz="800" kern="1200" dirty="0">
                <a:solidFill>
                  <a:schemeClr val="tx1"/>
                </a:solidFill>
                <a:effectLst/>
                <a:latin typeface="Arial" charset="0"/>
                <a:ea typeface="宋体" pitchFamily="2" charset="-122"/>
                <a:cs typeface="+mn-cs"/>
              </a:rPr>
              <a:t>都深度卷积神经网络。</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比如</a:t>
            </a:r>
            <a:r>
              <a:rPr lang="en-US" altLang="zh-CN" sz="800" kern="1200" dirty="0">
                <a:solidFill>
                  <a:schemeClr val="tx1"/>
                </a:solidFill>
                <a:effectLst/>
                <a:latin typeface="Arial" charset="0"/>
                <a:ea typeface="宋体" pitchFamily="2" charset="-122"/>
                <a:cs typeface="+mn-cs"/>
              </a:rPr>
              <a:t>G</a:t>
            </a:r>
            <a:r>
              <a:rPr lang="zh-CN" altLang="en-US" sz="800" kern="1200" dirty="0">
                <a:solidFill>
                  <a:schemeClr val="tx1"/>
                </a:solidFill>
                <a:effectLst/>
                <a:latin typeface="Arial" charset="0"/>
                <a:ea typeface="宋体" pitchFamily="2" charset="-122"/>
                <a:cs typeface="+mn-cs"/>
              </a:rPr>
              <a:t>，可以直接采用</a:t>
            </a:r>
            <a:r>
              <a:rPr lang="en-US" altLang="zh-CN" sz="800" kern="1200" dirty="0">
                <a:solidFill>
                  <a:schemeClr val="tx1"/>
                </a:solidFill>
                <a:effectLst/>
                <a:latin typeface="Arial" charset="0"/>
                <a:ea typeface="宋体" pitchFamily="2" charset="-122"/>
                <a:cs typeface="+mn-cs"/>
              </a:rPr>
              <a:t>SSD YOLO </a:t>
            </a:r>
            <a:r>
              <a:rPr lang="zh-CN" altLang="en-US" sz="800" kern="1200" dirty="0">
                <a:solidFill>
                  <a:schemeClr val="tx1"/>
                </a:solidFill>
                <a:effectLst/>
                <a:latin typeface="Arial" charset="0"/>
                <a:ea typeface="宋体" pitchFamily="2" charset="-122"/>
                <a:cs typeface="+mn-cs"/>
              </a:rPr>
              <a:t>或者</a:t>
            </a:r>
            <a:r>
              <a:rPr lang="en-US" altLang="zh-CN" sz="800" kern="1200" dirty="0" err="1">
                <a:solidFill>
                  <a:schemeClr val="tx1"/>
                </a:solidFill>
                <a:effectLst/>
                <a:latin typeface="Arial" charset="0"/>
                <a:ea typeface="宋体" pitchFamily="2" charset="-122"/>
                <a:cs typeface="+mn-cs"/>
              </a:rPr>
              <a:t>RetinaNet</a:t>
            </a:r>
            <a:r>
              <a:rPr lang="zh-CN" altLang="en-US" sz="800" kern="1200" dirty="0">
                <a:solidFill>
                  <a:schemeClr val="tx1"/>
                </a:solidFill>
                <a:effectLst/>
                <a:latin typeface="Arial" charset="0"/>
                <a:ea typeface="宋体" pitchFamily="2" charset="-122"/>
                <a:cs typeface="+mn-cs"/>
              </a:rPr>
              <a:t>， 它的输入是图像，输出是检测结果。</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而</a:t>
            </a:r>
            <a:r>
              <a:rPr lang="en-US" altLang="zh-CN" sz="800" kern="1200" dirty="0">
                <a:solidFill>
                  <a:schemeClr val="tx1"/>
                </a:solidFill>
                <a:effectLst/>
                <a:latin typeface="Arial" charset="0"/>
                <a:ea typeface="宋体" pitchFamily="2" charset="-122"/>
                <a:cs typeface="+mn-cs"/>
              </a:rPr>
              <a:t>D</a:t>
            </a:r>
            <a:r>
              <a:rPr lang="zh-CN" altLang="en-US" sz="800" kern="1200" dirty="0">
                <a:solidFill>
                  <a:schemeClr val="tx1"/>
                </a:solidFill>
                <a:effectLst/>
                <a:latin typeface="Arial" charset="0"/>
                <a:ea typeface="宋体" pitchFamily="2" charset="-122"/>
                <a:cs typeface="+mn-cs"/>
              </a:rPr>
              <a:t>的输入是图像以及对应的检测结果，输出是这个检测结果的来源。或者说是对检测结果质量的评估。</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从另外一个方面 可以看做是一种边学习一边蒸馏的方法。</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800" kern="1200" dirty="0">
                <a:solidFill>
                  <a:schemeClr val="tx1"/>
                </a:solidFill>
                <a:effectLst/>
                <a:latin typeface="Arial" charset="0"/>
                <a:ea typeface="宋体" pitchFamily="2" charset="-122"/>
                <a:cs typeface="+mn-cs"/>
              </a:rPr>
              <a:t>F</a:t>
            </a:r>
            <a:r>
              <a:rPr lang="zh-CN" altLang="en-US" sz="800" kern="1200" dirty="0">
                <a:solidFill>
                  <a:schemeClr val="tx1"/>
                </a:solidFill>
                <a:effectLst/>
                <a:latin typeface="Arial" charset="0"/>
                <a:ea typeface="宋体" pitchFamily="2" charset="-122"/>
                <a:cs typeface="+mn-cs"/>
              </a:rPr>
              <a:t>从数据中学习有用的学习，并通过</a:t>
            </a:r>
            <a:r>
              <a:rPr lang="en-US" altLang="zh-CN" sz="800" kern="1200" dirty="0">
                <a:solidFill>
                  <a:schemeClr val="tx1"/>
                </a:solidFill>
                <a:effectLst/>
                <a:latin typeface="Arial" charset="0"/>
                <a:ea typeface="宋体" pitchFamily="2" charset="-122"/>
                <a:cs typeface="+mn-cs"/>
              </a:rPr>
              <a:t>D</a:t>
            </a:r>
            <a:r>
              <a:rPr lang="zh-CN" altLang="en-US" sz="800" kern="1200" dirty="0">
                <a:solidFill>
                  <a:schemeClr val="tx1"/>
                </a:solidFill>
                <a:effectLst/>
                <a:latin typeface="Arial" charset="0"/>
                <a:ea typeface="宋体" pitchFamily="2" charset="-122"/>
                <a:cs typeface="+mn-cs"/>
              </a:rPr>
              <a:t>，把知识蒸馏给</a:t>
            </a:r>
            <a:r>
              <a:rPr lang="en-US" altLang="zh-CN" sz="800" kern="1200" dirty="0">
                <a:solidFill>
                  <a:schemeClr val="tx1"/>
                </a:solidFill>
                <a:effectLst/>
                <a:latin typeface="Arial" charset="0"/>
                <a:ea typeface="宋体" pitchFamily="2" charset="-122"/>
                <a:cs typeface="+mn-cs"/>
              </a:rPr>
              <a:t>G</a:t>
            </a:r>
            <a:r>
              <a:rPr lang="zh-CN" altLang="en-US" sz="800" kern="1200" dirty="0">
                <a:solidFill>
                  <a:schemeClr val="tx1"/>
                </a:solidFill>
                <a:effectLst/>
                <a:latin typeface="Arial" charset="0"/>
                <a:ea typeface="宋体" pitchFamily="2" charset="-122"/>
                <a:cs typeface="+mn-cs"/>
              </a:rPr>
              <a:t>。</a:t>
            </a:r>
            <a:endParaRPr lang="zh-CN" altLang="zh-CN" sz="800" kern="1200" dirty="0">
              <a:solidFill>
                <a:schemeClr val="tx1"/>
              </a:solidFill>
              <a:effectLst/>
              <a:latin typeface="Arial" charset="0"/>
              <a:ea typeface="宋体" pitchFamily="2" charset="-122"/>
              <a:cs typeface="+mn-cs"/>
            </a:endParaRPr>
          </a:p>
          <a:p>
            <a:endParaRPr lang="en-US"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3823419128"/>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133</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这是在</a:t>
            </a:r>
            <a:r>
              <a:rPr lang="en-US" altLang="zh-CN" sz="800" kern="1200" dirty="0">
                <a:solidFill>
                  <a:schemeClr val="tx1"/>
                </a:solidFill>
                <a:effectLst/>
                <a:latin typeface="Arial" charset="0"/>
                <a:ea typeface="宋体" pitchFamily="2" charset="-122"/>
                <a:cs typeface="+mn-cs"/>
              </a:rPr>
              <a:t>PASCAL VOC 2007</a:t>
            </a:r>
            <a:r>
              <a:rPr lang="zh-CN" altLang="en-US" sz="800" kern="1200" dirty="0">
                <a:solidFill>
                  <a:schemeClr val="tx1"/>
                </a:solidFill>
                <a:effectLst/>
                <a:latin typeface="Arial" charset="0"/>
                <a:ea typeface="宋体" pitchFamily="2" charset="-122"/>
                <a:cs typeface="+mn-cs"/>
              </a:rPr>
              <a:t>测试集上的目标检测结果。</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我们分别用了</a:t>
            </a:r>
            <a:r>
              <a:rPr lang="en-US" altLang="zh-CN" sz="800" kern="1200" dirty="0">
                <a:solidFill>
                  <a:schemeClr val="tx1"/>
                </a:solidFill>
                <a:effectLst/>
                <a:latin typeface="Arial" charset="0"/>
                <a:ea typeface="宋体" pitchFamily="2" charset="-122"/>
                <a:cs typeface="+mn-cs"/>
              </a:rPr>
              <a:t>300</a:t>
            </a:r>
            <a:r>
              <a:rPr lang="zh-CN" altLang="en-US" sz="800" kern="1200" dirty="0">
                <a:solidFill>
                  <a:schemeClr val="tx1"/>
                </a:solidFill>
                <a:effectLst/>
                <a:latin typeface="Arial" charset="0"/>
                <a:ea typeface="宋体" pitchFamily="2" charset="-122"/>
                <a:cs typeface="+mn-cs"/>
              </a:rPr>
              <a:t>*</a:t>
            </a:r>
            <a:r>
              <a:rPr lang="en-US" altLang="zh-CN" sz="800" kern="1200" dirty="0">
                <a:solidFill>
                  <a:schemeClr val="tx1"/>
                </a:solidFill>
                <a:effectLst/>
                <a:latin typeface="Arial" charset="0"/>
                <a:ea typeface="宋体" pitchFamily="2" charset="-122"/>
                <a:cs typeface="+mn-cs"/>
              </a:rPr>
              <a:t>300</a:t>
            </a:r>
            <a:r>
              <a:rPr lang="zh-CN" altLang="en-US" sz="800" kern="1200" dirty="0">
                <a:solidFill>
                  <a:schemeClr val="tx1"/>
                </a:solidFill>
                <a:effectLst/>
                <a:latin typeface="Arial" charset="0"/>
                <a:ea typeface="宋体" pitchFamily="2" charset="-122"/>
                <a:cs typeface="+mn-cs"/>
              </a:rPr>
              <a:t>的分辨率和</a:t>
            </a:r>
            <a:r>
              <a:rPr lang="en-US" altLang="zh-CN" sz="800" kern="1200" dirty="0">
                <a:solidFill>
                  <a:schemeClr val="tx1"/>
                </a:solidFill>
                <a:effectLst/>
                <a:latin typeface="Arial" charset="0"/>
                <a:ea typeface="宋体" pitchFamily="2" charset="-122"/>
                <a:cs typeface="+mn-cs"/>
              </a:rPr>
              <a:t>512</a:t>
            </a:r>
            <a:r>
              <a:rPr lang="zh-CN" altLang="en-US" sz="800" kern="1200" dirty="0">
                <a:solidFill>
                  <a:schemeClr val="tx1"/>
                </a:solidFill>
                <a:effectLst/>
                <a:latin typeface="Arial" charset="0"/>
                <a:ea typeface="宋体" pitchFamily="2" charset="-122"/>
                <a:cs typeface="+mn-cs"/>
              </a:rPr>
              <a:t>*</a:t>
            </a:r>
            <a:r>
              <a:rPr lang="en-US" altLang="zh-CN" sz="800" kern="1200" dirty="0">
                <a:solidFill>
                  <a:schemeClr val="tx1"/>
                </a:solidFill>
                <a:effectLst/>
                <a:latin typeface="Arial" charset="0"/>
                <a:ea typeface="宋体" pitchFamily="2" charset="-122"/>
                <a:cs typeface="+mn-cs"/>
              </a:rPr>
              <a:t>512</a:t>
            </a:r>
            <a:r>
              <a:rPr lang="zh-CN" altLang="en-US" sz="800" kern="1200" dirty="0">
                <a:solidFill>
                  <a:schemeClr val="tx1"/>
                </a:solidFill>
                <a:effectLst/>
                <a:latin typeface="Arial" charset="0"/>
                <a:ea typeface="宋体" pitchFamily="2" charset="-122"/>
                <a:cs typeface="+mn-cs"/>
              </a:rPr>
              <a:t>分辨率的图像，结果都是目前最好的。</a:t>
            </a:r>
            <a:endParaRPr lang="en-US"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1726006241"/>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134</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这是在</a:t>
            </a:r>
            <a:r>
              <a:rPr lang="en-US" altLang="zh-CN" sz="800" kern="1200" dirty="0">
                <a:solidFill>
                  <a:schemeClr val="tx1"/>
                </a:solidFill>
                <a:effectLst/>
                <a:latin typeface="Arial" charset="0"/>
                <a:ea typeface="宋体" pitchFamily="2" charset="-122"/>
                <a:cs typeface="+mn-cs"/>
              </a:rPr>
              <a:t>PASCAL VOC 2007</a:t>
            </a:r>
            <a:r>
              <a:rPr lang="zh-CN" altLang="en-US" sz="800" kern="1200" dirty="0">
                <a:solidFill>
                  <a:schemeClr val="tx1"/>
                </a:solidFill>
                <a:effectLst/>
                <a:latin typeface="Arial" charset="0"/>
                <a:ea typeface="宋体" pitchFamily="2" charset="-122"/>
                <a:cs typeface="+mn-cs"/>
              </a:rPr>
              <a:t>训练集上的目标定位结果。</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我们分别用了</a:t>
            </a:r>
            <a:r>
              <a:rPr lang="en-US" altLang="zh-CN" sz="800" kern="1200" dirty="0">
                <a:solidFill>
                  <a:schemeClr val="tx1"/>
                </a:solidFill>
                <a:effectLst/>
                <a:latin typeface="Arial" charset="0"/>
                <a:ea typeface="宋体" pitchFamily="2" charset="-122"/>
                <a:cs typeface="+mn-cs"/>
              </a:rPr>
              <a:t>300</a:t>
            </a:r>
            <a:r>
              <a:rPr lang="zh-CN" altLang="en-US" sz="800" kern="1200" dirty="0">
                <a:solidFill>
                  <a:schemeClr val="tx1"/>
                </a:solidFill>
                <a:effectLst/>
                <a:latin typeface="Arial" charset="0"/>
                <a:ea typeface="宋体" pitchFamily="2" charset="-122"/>
                <a:cs typeface="+mn-cs"/>
              </a:rPr>
              <a:t>*</a:t>
            </a:r>
            <a:r>
              <a:rPr lang="en-US" altLang="zh-CN" sz="800" kern="1200" dirty="0">
                <a:solidFill>
                  <a:schemeClr val="tx1"/>
                </a:solidFill>
                <a:effectLst/>
                <a:latin typeface="Arial" charset="0"/>
                <a:ea typeface="宋体" pitchFamily="2" charset="-122"/>
                <a:cs typeface="+mn-cs"/>
              </a:rPr>
              <a:t>300</a:t>
            </a:r>
            <a:r>
              <a:rPr lang="zh-CN" altLang="en-US" sz="800" kern="1200" dirty="0">
                <a:solidFill>
                  <a:schemeClr val="tx1"/>
                </a:solidFill>
                <a:effectLst/>
                <a:latin typeface="Arial" charset="0"/>
                <a:ea typeface="宋体" pitchFamily="2" charset="-122"/>
                <a:cs typeface="+mn-cs"/>
              </a:rPr>
              <a:t>的分辨率和</a:t>
            </a:r>
            <a:r>
              <a:rPr lang="en-US" altLang="zh-CN" sz="800" kern="1200" dirty="0">
                <a:solidFill>
                  <a:schemeClr val="tx1"/>
                </a:solidFill>
                <a:effectLst/>
                <a:latin typeface="Arial" charset="0"/>
                <a:ea typeface="宋体" pitchFamily="2" charset="-122"/>
                <a:cs typeface="+mn-cs"/>
              </a:rPr>
              <a:t>512</a:t>
            </a:r>
            <a:r>
              <a:rPr lang="zh-CN" altLang="en-US" sz="800" kern="1200" dirty="0">
                <a:solidFill>
                  <a:schemeClr val="tx1"/>
                </a:solidFill>
                <a:effectLst/>
                <a:latin typeface="Arial" charset="0"/>
                <a:ea typeface="宋体" pitchFamily="2" charset="-122"/>
                <a:cs typeface="+mn-cs"/>
              </a:rPr>
              <a:t>*</a:t>
            </a:r>
            <a:r>
              <a:rPr lang="en-US" altLang="zh-CN" sz="800" kern="1200" dirty="0">
                <a:solidFill>
                  <a:schemeClr val="tx1"/>
                </a:solidFill>
                <a:effectLst/>
                <a:latin typeface="Arial" charset="0"/>
                <a:ea typeface="宋体" pitchFamily="2" charset="-122"/>
                <a:cs typeface="+mn-cs"/>
              </a:rPr>
              <a:t>512</a:t>
            </a:r>
            <a:r>
              <a:rPr lang="zh-CN" altLang="en-US" sz="800" kern="1200" dirty="0">
                <a:solidFill>
                  <a:schemeClr val="tx1"/>
                </a:solidFill>
                <a:effectLst/>
                <a:latin typeface="Arial" charset="0"/>
                <a:ea typeface="宋体" pitchFamily="2" charset="-122"/>
                <a:cs typeface="+mn-cs"/>
              </a:rPr>
              <a:t>分辨率的图像，结果都是目前最好的。</a:t>
            </a:r>
            <a:endParaRPr lang="en-US"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3384921513"/>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135</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这是在</a:t>
            </a:r>
            <a:r>
              <a:rPr lang="en-US" altLang="zh-CN" sz="800" kern="1200" dirty="0">
                <a:solidFill>
                  <a:schemeClr val="tx1"/>
                </a:solidFill>
                <a:effectLst/>
                <a:latin typeface="Arial" charset="0"/>
                <a:ea typeface="宋体" pitchFamily="2" charset="-122"/>
                <a:cs typeface="+mn-cs"/>
              </a:rPr>
              <a:t>PASCAL VOC 2010</a:t>
            </a:r>
            <a:r>
              <a:rPr lang="zh-CN" altLang="en-US" sz="800" kern="1200" dirty="0">
                <a:solidFill>
                  <a:schemeClr val="tx1"/>
                </a:solidFill>
                <a:effectLst/>
                <a:latin typeface="Arial" charset="0"/>
                <a:ea typeface="宋体" pitchFamily="2" charset="-122"/>
                <a:cs typeface="+mn-cs"/>
              </a:rPr>
              <a:t>和</a:t>
            </a:r>
            <a:r>
              <a:rPr lang="en-US" altLang="zh-CN" sz="800" kern="1200" dirty="0">
                <a:solidFill>
                  <a:schemeClr val="tx1"/>
                </a:solidFill>
                <a:effectLst/>
                <a:latin typeface="Arial" charset="0"/>
                <a:ea typeface="宋体" pitchFamily="2" charset="-122"/>
                <a:cs typeface="+mn-cs"/>
              </a:rPr>
              <a:t>2012</a:t>
            </a:r>
            <a:r>
              <a:rPr lang="zh-CN" altLang="en-US" sz="800" kern="1200" dirty="0">
                <a:solidFill>
                  <a:schemeClr val="tx1"/>
                </a:solidFill>
                <a:effectLst/>
                <a:latin typeface="Arial" charset="0"/>
                <a:ea typeface="宋体" pitchFamily="2" charset="-122"/>
                <a:cs typeface="+mn-cs"/>
              </a:rPr>
              <a:t>上的结果。</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我们的方法依旧是最好的。</a:t>
            </a:r>
            <a:endParaRPr lang="en-US"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253117163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136</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所有方法都在</a:t>
            </a:r>
            <a:r>
              <a:rPr lang="en-US" altLang="zh-CN" sz="800" kern="1200" dirty="0">
                <a:solidFill>
                  <a:schemeClr val="tx1"/>
                </a:solidFill>
                <a:effectLst/>
                <a:latin typeface="Arial" charset="0"/>
                <a:ea typeface="宋体" pitchFamily="2" charset="-122"/>
                <a:cs typeface="+mn-cs"/>
              </a:rPr>
              <a:t>GTX 1080TI GPU</a:t>
            </a:r>
            <a:r>
              <a:rPr lang="zh-CN" altLang="en-US" sz="800" kern="1200" dirty="0">
                <a:solidFill>
                  <a:schemeClr val="tx1"/>
                </a:solidFill>
                <a:effectLst/>
                <a:latin typeface="Arial" charset="0"/>
                <a:ea typeface="宋体" pitchFamily="2" charset="-122"/>
                <a:cs typeface="+mn-cs"/>
              </a:rPr>
              <a:t>上测试的。</a:t>
            </a:r>
            <a:endParaRPr lang="en-US" altLang="zh-CN" sz="800" kern="1200" dirty="0">
              <a:solidFill>
                <a:schemeClr val="tx1"/>
              </a:solidFill>
              <a:effectLst/>
              <a:latin typeface="Arial" charset="0"/>
              <a:ea typeface="宋体" pitchFamily="2" charset="-122"/>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我们的方法不需要多尺度和翻转扩充数据，也不需要提取候选区域。比以前的方法提高了几十倍的帧率。</a:t>
            </a:r>
            <a:endParaRPr lang="en-US"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3910113518"/>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EF19EF6E-9E29-40C9-9B2F-3B25885AE1C7}" type="slidenum">
              <a:rPr lang="en-US" altLang="zh-CN" smtClean="0">
                <a:latin typeface="Verdana" panose="020B0604030504040204" pitchFamily="34" charset="0"/>
              </a:rPr>
              <a:pPr>
                <a:spcBef>
                  <a:spcPct val="0"/>
                </a:spcBef>
              </a:pPr>
              <a:t>137</a:t>
            </a:fld>
            <a:endParaRPr lang="en-US" altLang="zh-CN">
              <a:latin typeface="Verdana" panose="020B0604030504040204" pitchFamily="34"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zh-CN" altLang="en-US" sz="800" kern="1200" dirty="0">
                <a:solidFill>
                  <a:schemeClr val="tx1"/>
                </a:solidFill>
                <a:effectLst/>
                <a:latin typeface="Arial" charset="0"/>
                <a:ea typeface="宋体" pitchFamily="2" charset="-122"/>
                <a:cs typeface="+mn-cs"/>
              </a:rPr>
              <a:t>这是更加直观的速度和</a:t>
            </a:r>
            <a:r>
              <a:rPr lang="en-US" altLang="zh-CN" sz="800" kern="1200" dirty="0" err="1">
                <a:solidFill>
                  <a:schemeClr val="tx1"/>
                </a:solidFill>
                <a:effectLst/>
                <a:latin typeface="Arial" charset="0"/>
                <a:ea typeface="宋体" pitchFamily="2" charset="-122"/>
                <a:cs typeface="+mn-cs"/>
              </a:rPr>
              <a:t>mAP</a:t>
            </a:r>
            <a:r>
              <a:rPr lang="zh-CN" altLang="en-US" sz="800" kern="1200" dirty="0">
                <a:solidFill>
                  <a:schemeClr val="tx1"/>
                </a:solidFill>
                <a:effectLst/>
                <a:latin typeface="Arial" charset="0"/>
                <a:ea typeface="宋体" pitchFamily="2" charset="-122"/>
                <a:cs typeface="+mn-cs"/>
              </a:rPr>
              <a:t>对比图。我们的方法不仅速度提升一到两个个量级，准确率也是最高的。</a:t>
            </a:r>
            <a:endParaRPr lang="en-US" altLang="zh-CN" sz="800" kern="1200" dirty="0">
              <a:solidFill>
                <a:schemeClr val="tx1"/>
              </a:solidFill>
              <a:effectLst/>
              <a:latin typeface="Arial" charset="0"/>
              <a:ea typeface="宋体" pitchFamily="2" charset="-122"/>
              <a:cs typeface="+mn-cs"/>
            </a:endParaRPr>
          </a:p>
        </p:txBody>
      </p:sp>
    </p:spTree>
    <p:extLst>
      <p:ext uri="{BB962C8B-B14F-4D97-AF65-F5344CB8AC3E}">
        <p14:creationId xmlns:p14="http://schemas.microsoft.com/office/powerpoint/2010/main" val="580922917"/>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p:spPr>
      </p:sp>
      <p:sp>
        <p:nvSpPr>
          <p:cNvPr id="5325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48D56CFA-C10D-47DE-94F1-C9D8C68D356F}" type="slidenum">
              <a:rPr lang="en-US" altLang="zh-CN" smtClean="0">
                <a:latin typeface="Verdana" panose="020B0604030504040204" pitchFamily="34" charset="0"/>
              </a:rPr>
              <a:pPr>
                <a:spcBef>
                  <a:spcPct val="0"/>
                </a:spcBef>
              </a:pPr>
              <a:t>138</a:t>
            </a:fld>
            <a:endParaRPr lang="en-US" altLang="zh-CN">
              <a:latin typeface="Verdana" panose="020B0604030504040204" pitchFamily="34" charset="0"/>
            </a:endParaRPr>
          </a:p>
        </p:txBody>
      </p:sp>
    </p:spTree>
    <p:extLst>
      <p:ext uri="{BB962C8B-B14F-4D97-AF65-F5344CB8AC3E}">
        <p14:creationId xmlns:p14="http://schemas.microsoft.com/office/powerpoint/2010/main" val="728059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4" name="图片 5"/>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65575" y="2973388"/>
            <a:ext cx="5178425"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userDrawn="1"/>
        </p:nvSpPr>
        <p:spPr>
          <a:xfrm>
            <a:off x="0" y="0"/>
            <a:ext cx="2505075" cy="876300"/>
          </a:xfrm>
          <a:prstGeom prst="rect">
            <a:avLst/>
          </a:prstGeom>
          <a:solidFill>
            <a:schemeClr val="bg1"/>
          </a:solidFill>
          <a:ln>
            <a:solidFill>
              <a:schemeClr val="bg1"/>
            </a:solidFill>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zh-CN" altLang="en-US" sz="2400" b="1" dirty="0">
              <a:solidFill>
                <a:schemeClr val="bg1"/>
              </a:solidFill>
              <a:latin typeface="黑体" pitchFamily="49" charset="-122"/>
              <a:ea typeface="黑体" pitchFamily="49" charset="-122"/>
            </a:endParaRPr>
          </a:p>
        </p:txBody>
      </p:sp>
      <p:sp>
        <p:nvSpPr>
          <p:cNvPr id="6" name="矩形 5"/>
          <p:cNvSpPr/>
          <p:nvPr userDrawn="1"/>
        </p:nvSpPr>
        <p:spPr>
          <a:xfrm>
            <a:off x="3883025" y="2889250"/>
            <a:ext cx="2505075" cy="876300"/>
          </a:xfrm>
          <a:prstGeom prst="rect">
            <a:avLst/>
          </a:prstGeom>
          <a:solidFill>
            <a:schemeClr val="bg1"/>
          </a:solidFill>
          <a:ln>
            <a:solidFill>
              <a:schemeClr val="bg1"/>
            </a:solidFill>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zh-CN" altLang="en-US" sz="2400" b="1" dirty="0">
              <a:solidFill>
                <a:schemeClr val="bg1"/>
              </a:solidFill>
              <a:latin typeface="黑体" pitchFamily="49" charset="-122"/>
              <a:ea typeface="黑体" pitchFamily="49" charset="-122"/>
            </a:endParaRPr>
          </a:p>
        </p:txBody>
      </p:sp>
      <p:sp>
        <p:nvSpPr>
          <p:cNvPr id="44034" name="Rectangle 2"/>
          <p:cNvSpPr>
            <a:spLocks noGrp="1" noChangeArrowheads="1"/>
          </p:cNvSpPr>
          <p:nvPr>
            <p:ph type="ctrTitle"/>
          </p:nvPr>
        </p:nvSpPr>
        <p:spPr>
          <a:xfrm>
            <a:off x="685800" y="990600"/>
            <a:ext cx="7772400" cy="1371600"/>
          </a:xfrm>
        </p:spPr>
        <p:txBody>
          <a:bodyPr/>
          <a:lstStyle>
            <a:lvl1pPr>
              <a:defRPr sz="4000">
                <a:latin typeface="黑体" pitchFamily="2" charset="-122"/>
                <a:ea typeface="黑体" pitchFamily="2" charset="-122"/>
              </a:defRPr>
            </a:lvl1pPr>
          </a:lstStyle>
          <a:p>
            <a:r>
              <a:rPr lang="en-US" altLang="zh-CN"/>
              <a:t>Click to edit Master title style</a:t>
            </a:r>
          </a:p>
        </p:txBody>
      </p:sp>
      <p:sp>
        <p:nvSpPr>
          <p:cNvPr id="44035"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r>
              <a:rPr lang="en-US" altLang="zh-CN"/>
              <a:t>Click to edit Master subtitle style</a:t>
            </a:r>
          </a:p>
        </p:txBody>
      </p:sp>
      <p:sp>
        <p:nvSpPr>
          <p:cNvPr id="7"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xfrm>
            <a:off x="6553200" y="6248400"/>
            <a:ext cx="1905000" cy="457200"/>
          </a:xfrm>
        </p:spPr>
        <p:txBody>
          <a:bodyPr/>
          <a:lstStyle>
            <a:lvl1pPr>
              <a:defRPr/>
            </a:lvl1pPr>
          </a:lstStyle>
          <a:p>
            <a:pPr>
              <a:defRPr/>
            </a:pPr>
            <a:fld id="{ABA3454F-08D1-4FB6-9BEB-6AFFE95D7123}" type="slidenum">
              <a:rPr lang="en-US" altLang="zh-CN"/>
              <a:pPr>
                <a:defRPr/>
              </a:pPr>
              <a:t>‹#›</a:t>
            </a:fld>
            <a:endParaRPr lang="en-US" altLang="zh-CN"/>
          </a:p>
        </p:txBody>
      </p:sp>
    </p:spTree>
    <p:extLst>
      <p:ext uri="{BB962C8B-B14F-4D97-AF65-F5344CB8AC3E}">
        <p14:creationId xmlns:p14="http://schemas.microsoft.com/office/powerpoint/2010/main" val="1053689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pPr>
              <a:defRPr/>
            </a:pPr>
            <a:fld id="{00D45DE5-D32C-4B21-8206-01148C691CDF}" type="slidenum">
              <a:rPr lang="en-US" altLang="zh-CN"/>
              <a:pPr>
                <a:defRPr/>
              </a:pPr>
              <a:t>‹#›</a:t>
            </a:fld>
            <a:endParaRPr lang="en-US" altLang="zh-CN"/>
          </a:p>
        </p:txBody>
      </p:sp>
    </p:spTree>
    <p:extLst>
      <p:ext uri="{BB962C8B-B14F-4D97-AF65-F5344CB8AC3E}">
        <p14:creationId xmlns:p14="http://schemas.microsoft.com/office/powerpoint/2010/main" val="2887736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pPr>
              <a:defRPr/>
            </a:pPr>
            <a:fld id="{86782A5E-3108-47BC-BAA9-FBBB343EE11B}" type="slidenum">
              <a:rPr lang="en-US" altLang="zh-CN"/>
              <a:pPr>
                <a:defRPr/>
              </a:pPr>
              <a:t>‹#›</a:t>
            </a:fld>
            <a:endParaRPr lang="en-US" altLang="zh-CN"/>
          </a:p>
        </p:txBody>
      </p:sp>
    </p:spTree>
    <p:extLst>
      <p:ext uri="{BB962C8B-B14F-4D97-AF65-F5344CB8AC3E}">
        <p14:creationId xmlns:p14="http://schemas.microsoft.com/office/powerpoint/2010/main" val="1839463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8"/>
          <p:cNvSpPr>
            <a:spLocks noGrp="1" noChangeArrowheads="1"/>
          </p:cNvSpPr>
          <p:nvPr>
            <p:ph type="sldNum" sz="quarter" idx="12"/>
          </p:nvPr>
        </p:nvSpPr>
        <p:spPr>
          <a:ln/>
        </p:spPr>
        <p:txBody>
          <a:bodyPr/>
          <a:lstStyle>
            <a:lvl1pPr>
              <a:defRPr/>
            </a:lvl1pPr>
          </a:lstStyle>
          <a:p>
            <a:pPr>
              <a:defRPr/>
            </a:pPr>
            <a:fld id="{FAFAB585-0CFB-476F-83D4-804BCE25573D}" type="slidenum">
              <a:rPr lang="en-US" altLang="zh-CN"/>
              <a:pPr>
                <a:defRPr/>
              </a:pPr>
              <a:t>‹#›</a:t>
            </a:fld>
            <a:endParaRPr lang="en-US" altLang="zh-CN"/>
          </a:p>
        </p:txBody>
      </p:sp>
    </p:spTree>
    <p:extLst>
      <p:ext uri="{BB962C8B-B14F-4D97-AF65-F5344CB8AC3E}">
        <p14:creationId xmlns:p14="http://schemas.microsoft.com/office/powerpoint/2010/main" val="144266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8"/>
          <p:cNvSpPr>
            <a:spLocks noGrp="1" noChangeArrowheads="1"/>
          </p:cNvSpPr>
          <p:nvPr>
            <p:ph type="sldNum" sz="quarter" idx="12"/>
          </p:nvPr>
        </p:nvSpPr>
        <p:spPr>
          <a:ln/>
        </p:spPr>
        <p:txBody>
          <a:bodyPr/>
          <a:lstStyle>
            <a:lvl1pPr>
              <a:defRPr/>
            </a:lvl1pPr>
          </a:lstStyle>
          <a:p>
            <a:pPr>
              <a:defRPr/>
            </a:pPr>
            <a:fld id="{5FCB32E1-3477-4F6B-B272-7157490E81F7}" type="slidenum">
              <a:rPr lang="en-US" altLang="zh-CN"/>
              <a:pPr>
                <a:defRPr/>
              </a:pPr>
              <a:t>‹#›</a:t>
            </a:fld>
            <a:endParaRPr lang="en-US" altLang="zh-CN"/>
          </a:p>
        </p:txBody>
      </p:sp>
    </p:spTree>
    <p:extLst>
      <p:ext uri="{BB962C8B-B14F-4D97-AF65-F5344CB8AC3E}">
        <p14:creationId xmlns:p14="http://schemas.microsoft.com/office/powerpoint/2010/main" val="198296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8"/>
          <p:cNvSpPr>
            <a:spLocks noGrp="1" noChangeArrowheads="1"/>
          </p:cNvSpPr>
          <p:nvPr>
            <p:ph type="sldNum" sz="quarter" idx="12"/>
          </p:nvPr>
        </p:nvSpPr>
        <p:spPr>
          <a:ln/>
        </p:spPr>
        <p:txBody>
          <a:bodyPr/>
          <a:lstStyle>
            <a:lvl1pPr>
              <a:defRPr/>
            </a:lvl1pPr>
          </a:lstStyle>
          <a:p>
            <a:pPr>
              <a:defRPr/>
            </a:pPr>
            <a:fld id="{141ABA4E-E3BB-4C8B-9043-CA250CF29378}" type="slidenum">
              <a:rPr lang="en-US" altLang="zh-CN"/>
              <a:pPr>
                <a:defRPr/>
              </a:pPr>
              <a:t>‹#›</a:t>
            </a:fld>
            <a:endParaRPr lang="en-US" altLang="zh-CN"/>
          </a:p>
        </p:txBody>
      </p:sp>
    </p:spTree>
    <p:extLst>
      <p:ext uri="{BB962C8B-B14F-4D97-AF65-F5344CB8AC3E}">
        <p14:creationId xmlns:p14="http://schemas.microsoft.com/office/powerpoint/2010/main" val="1366841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8"/>
          <p:cNvSpPr>
            <a:spLocks noGrp="1" noChangeArrowheads="1"/>
          </p:cNvSpPr>
          <p:nvPr>
            <p:ph type="sldNum" sz="quarter" idx="12"/>
          </p:nvPr>
        </p:nvSpPr>
        <p:spPr>
          <a:ln/>
        </p:spPr>
        <p:txBody>
          <a:bodyPr/>
          <a:lstStyle>
            <a:lvl1pPr>
              <a:defRPr/>
            </a:lvl1pPr>
          </a:lstStyle>
          <a:p>
            <a:pPr>
              <a:defRPr/>
            </a:pPr>
            <a:fld id="{AF397912-405E-4B42-BB8E-E36BCBD25387}" type="slidenum">
              <a:rPr lang="en-US" altLang="zh-CN"/>
              <a:pPr>
                <a:defRPr/>
              </a:pPr>
              <a:t>‹#›</a:t>
            </a:fld>
            <a:endParaRPr lang="en-US" altLang="zh-CN"/>
          </a:p>
        </p:txBody>
      </p:sp>
    </p:spTree>
    <p:extLst>
      <p:ext uri="{BB962C8B-B14F-4D97-AF65-F5344CB8AC3E}">
        <p14:creationId xmlns:p14="http://schemas.microsoft.com/office/powerpoint/2010/main" val="3796517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8"/>
          <p:cNvSpPr>
            <a:spLocks noGrp="1" noChangeArrowheads="1"/>
          </p:cNvSpPr>
          <p:nvPr>
            <p:ph type="sldNum" sz="quarter" idx="12"/>
          </p:nvPr>
        </p:nvSpPr>
        <p:spPr>
          <a:ln/>
        </p:spPr>
        <p:txBody>
          <a:bodyPr/>
          <a:lstStyle>
            <a:lvl1pPr>
              <a:defRPr/>
            </a:lvl1pPr>
          </a:lstStyle>
          <a:p>
            <a:pPr>
              <a:defRPr/>
            </a:pPr>
            <a:fld id="{72128CA4-3E26-4DD1-A9C0-EF7220765C68}" type="slidenum">
              <a:rPr lang="en-US" altLang="zh-CN"/>
              <a:pPr>
                <a:defRPr/>
              </a:pPr>
              <a:t>‹#›</a:t>
            </a:fld>
            <a:endParaRPr lang="en-US" altLang="zh-CN"/>
          </a:p>
        </p:txBody>
      </p:sp>
    </p:spTree>
    <p:extLst>
      <p:ext uri="{BB962C8B-B14F-4D97-AF65-F5344CB8AC3E}">
        <p14:creationId xmlns:p14="http://schemas.microsoft.com/office/powerpoint/2010/main" val="3566111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8"/>
          <p:cNvSpPr>
            <a:spLocks noGrp="1" noChangeArrowheads="1"/>
          </p:cNvSpPr>
          <p:nvPr>
            <p:ph type="sldNum" sz="quarter" idx="12"/>
          </p:nvPr>
        </p:nvSpPr>
        <p:spPr>
          <a:ln/>
        </p:spPr>
        <p:txBody>
          <a:bodyPr/>
          <a:lstStyle>
            <a:lvl1pPr>
              <a:defRPr/>
            </a:lvl1pPr>
          </a:lstStyle>
          <a:p>
            <a:pPr>
              <a:defRPr/>
            </a:pPr>
            <a:fld id="{CBA2AF26-0E7B-4845-B2FE-4BABE2C71642}" type="slidenum">
              <a:rPr lang="en-US" altLang="zh-CN"/>
              <a:pPr>
                <a:defRPr/>
              </a:pPr>
              <a:t>‹#›</a:t>
            </a:fld>
            <a:endParaRPr lang="en-US" altLang="zh-CN"/>
          </a:p>
        </p:txBody>
      </p:sp>
    </p:spTree>
    <p:extLst>
      <p:ext uri="{BB962C8B-B14F-4D97-AF65-F5344CB8AC3E}">
        <p14:creationId xmlns:p14="http://schemas.microsoft.com/office/powerpoint/2010/main" val="1301391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pPr>
              <a:defRPr/>
            </a:pPr>
            <a:fld id="{ED028D32-43AD-4086-BA86-741620269D82}" type="slidenum">
              <a:rPr lang="en-US" altLang="zh-CN"/>
              <a:pPr>
                <a:defRPr/>
              </a:pPr>
              <a:t>‹#›</a:t>
            </a:fld>
            <a:endParaRPr lang="en-US" altLang="zh-CN"/>
          </a:p>
        </p:txBody>
      </p:sp>
    </p:spTree>
    <p:extLst>
      <p:ext uri="{BB962C8B-B14F-4D97-AF65-F5344CB8AC3E}">
        <p14:creationId xmlns:p14="http://schemas.microsoft.com/office/powerpoint/2010/main" val="2498665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3838" y="304800"/>
            <a:ext cx="2001837" cy="57150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566738" y="304800"/>
            <a:ext cx="5854700" cy="57150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6"/>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7"/>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8"/>
          <p:cNvSpPr>
            <a:spLocks noGrp="1" noChangeArrowheads="1"/>
          </p:cNvSpPr>
          <p:nvPr>
            <p:ph type="sldNum" sz="quarter" idx="12"/>
          </p:nvPr>
        </p:nvSpPr>
        <p:spPr>
          <a:ln/>
        </p:spPr>
        <p:txBody>
          <a:bodyPr/>
          <a:lstStyle>
            <a:lvl1pPr>
              <a:defRPr/>
            </a:lvl1pPr>
          </a:lstStyle>
          <a:p>
            <a:pPr>
              <a:defRPr/>
            </a:pPr>
            <a:fld id="{2BFFD6DA-6DDE-42FC-8C62-2C81581985BB}" type="slidenum">
              <a:rPr lang="en-US" altLang="zh-CN"/>
              <a:pPr>
                <a:defRPr/>
              </a:pPr>
              <a:t>‹#›</a:t>
            </a:fld>
            <a:endParaRPr lang="en-US" altLang="zh-CN"/>
          </a:p>
        </p:txBody>
      </p:sp>
    </p:spTree>
    <p:extLst>
      <p:ext uri="{BB962C8B-B14F-4D97-AF65-F5344CB8AC3E}">
        <p14:creationId xmlns:p14="http://schemas.microsoft.com/office/powerpoint/2010/main" val="16714098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4" name="图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rot="10800000">
            <a:off x="152400" y="869950"/>
            <a:ext cx="5181600" cy="17463"/>
          </a:xfrm>
          <a:prstGeom prst="rect">
            <a:avLst/>
          </a:prstGeom>
          <a:gradFill rotWithShape="1">
            <a:gsLst>
              <a:gs pos="0">
                <a:srgbClr val="FFFFFF"/>
              </a:gs>
              <a:gs pos="100000">
                <a:srgbClr val="305066"/>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sz="1800">
              <a:solidFill>
                <a:srgbClr val="000000"/>
              </a:solidFill>
            </a:endParaRPr>
          </a:p>
        </p:txBody>
      </p:sp>
      <p:sp>
        <p:nvSpPr>
          <p:cNvPr id="57353" name="Rectangle 9"/>
          <p:cNvSpPr>
            <a:spLocks noGrp="1" noChangeArrowheads="1"/>
          </p:cNvSpPr>
          <p:nvPr>
            <p:ph type="ctrTitle"/>
          </p:nvPr>
        </p:nvSpPr>
        <p:spPr>
          <a:xfrm>
            <a:off x="685800" y="1798638"/>
            <a:ext cx="7772400" cy="1470025"/>
          </a:xfrm>
          <a:extLst>
            <a:ext uri="{91240B29-F687-4F45-9708-019B960494DF}">
              <a14:hiddenLine xmlns:a14="http://schemas.microsoft.com/office/drawing/2010/main" w="9525">
                <a:solidFill>
                  <a:schemeClr val="tx1"/>
                </a:solidFill>
                <a:miter lim="800000"/>
                <a:headEnd/>
                <a:tailEnd/>
              </a14:hiddenLine>
            </a:ext>
          </a:extLst>
        </p:spPr>
        <p:txBody>
          <a:bodyPr tIns="45720" anchor="ctr"/>
          <a:lstStyle>
            <a:lvl1pPr>
              <a:defRPr sz="4300"/>
            </a:lvl1pPr>
          </a:lstStyle>
          <a:p>
            <a:pPr lvl="0"/>
            <a:r>
              <a:rPr lang="zh-CN" altLang="en-US" noProof="0"/>
              <a:t>单击此处编辑母版标题样式</a:t>
            </a:r>
          </a:p>
        </p:txBody>
      </p:sp>
      <p:sp>
        <p:nvSpPr>
          <p:cNvPr id="57354" name="Rectangle 10"/>
          <p:cNvSpPr>
            <a:spLocks noGrp="1" noChangeArrowheads="1"/>
          </p:cNvSpPr>
          <p:nvPr>
            <p:ph type="subTitle" idx="1"/>
          </p:nvPr>
        </p:nvSpPr>
        <p:spPr>
          <a:xfrm>
            <a:off x="1371600" y="3957638"/>
            <a:ext cx="6400800" cy="1079500"/>
          </a:xfrm>
        </p:spPr>
        <p:txBody>
          <a:bodyPr anchor="ctr" anchorCtr="1"/>
          <a:lstStyle>
            <a:lvl1pPr marL="0" indent="0" algn="ctr">
              <a:buFontTx/>
              <a:buNone/>
              <a:defRPr sz="2400">
                <a:solidFill>
                  <a:srgbClr val="16388A"/>
                </a:solidFill>
              </a:defRPr>
            </a:lvl1pPr>
          </a:lstStyle>
          <a:p>
            <a:pPr lvl="0"/>
            <a:r>
              <a:rPr lang="zh-CN" altLang="en-US" noProof="0"/>
              <a:t>单击此处编辑母版副标题样式</a:t>
            </a:r>
          </a:p>
        </p:txBody>
      </p:sp>
    </p:spTree>
    <p:extLst>
      <p:ext uri="{BB962C8B-B14F-4D97-AF65-F5344CB8AC3E}">
        <p14:creationId xmlns:p14="http://schemas.microsoft.com/office/powerpoint/2010/main" val="2719951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228600" y="149225"/>
            <a:ext cx="8458200" cy="688975"/>
          </a:xfrm>
        </p:spPr>
        <p:txBody>
          <a:bodyPr/>
          <a:lstStyle>
            <a:lvl1pPr>
              <a:defRPr sz="3200" b="1">
                <a:solidFill>
                  <a:srgbClr val="C00000"/>
                </a:solidFill>
                <a:effectLst>
                  <a:outerShdw blurRad="38100" dist="38100" dir="2700000" algn="tl">
                    <a:srgbClr val="000000">
                      <a:alpha val="43137"/>
                    </a:srgbClr>
                  </a:outerShdw>
                </a:effectLst>
                <a:latin typeface="+mn-ea"/>
                <a:ea typeface="+mn-ea"/>
              </a:defRPr>
            </a:lvl1pPr>
          </a:lstStyle>
          <a:p>
            <a:r>
              <a:rPr lang="zh-CN" altLang="en-US"/>
              <a:t>单击此处编辑母版标题样式</a:t>
            </a:r>
            <a:endParaRPr lang="zh-CN" altLang="en-US" dirty="0"/>
          </a:p>
        </p:txBody>
      </p:sp>
      <p:sp>
        <p:nvSpPr>
          <p:cNvPr id="3" name="内容占位符 2"/>
          <p:cNvSpPr>
            <a:spLocks noGrp="1"/>
          </p:cNvSpPr>
          <p:nvPr>
            <p:ph idx="1"/>
          </p:nvPr>
        </p:nvSpPr>
        <p:spPr>
          <a:xfrm>
            <a:off x="457200" y="1051719"/>
            <a:ext cx="8229600" cy="5065712"/>
          </a:xfrm>
        </p:spPr>
        <p:txBody>
          <a:bodyPr/>
          <a:lstStyle>
            <a:lvl1pPr marL="449263" indent="-449263">
              <a:buFontTx/>
              <a:buBlip>
                <a:blip r:embed="rId2"/>
              </a:buBlip>
              <a:defRPr/>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zh-CN" altLang="en-US" dirty="0"/>
          </a:p>
        </p:txBody>
      </p:sp>
    </p:spTree>
    <p:extLst>
      <p:ext uri="{BB962C8B-B14F-4D97-AF65-F5344CB8AC3E}">
        <p14:creationId xmlns:p14="http://schemas.microsoft.com/office/powerpoint/2010/main" val="11450438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13002762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lang="zh-CN" altLang="en-US" sz="3200">
                <a:solidFill>
                  <a:srgbClr val="C00000"/>
                </a:solidFill>
              </a:defRPr>
            </a:lvl1pPr>
          </a:lstStyle>
          <a:p>
            <a:pPr lvl="0"/>
            <a:r>
              <a:rPr lang="zh-CN" altLang="en-US"/>
              <a:t>单击此处编辑母版标题样式</a:t>
            </a:r>
          </a:p>
        </p:txBody>
      </p:sp>
      <p:sp>
        <p:nvSpPr>
          <p:cNvPr id="3" name="内容占位符 2"/>
          <p:cNvSpPr>
            <a:spLocks noGrp="1"/>
          </p:cNvSpPr>
          <p:nvPr>
            <p:ph sz="half" idx="1"/>
          </p:nvPr>
        </p:nvSpPr>
        <p:spPr>
          <a:xfrm>
            <a:off x="431800" y="1268413"/>
            <a:ext cx="4038600" cy="5065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2800" y="1268413"/>
            <a:ext cx="4038600" cy="5065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9406727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lang="zh-CN" altLang="en-US" sz="3200">
                <a:solidFill>
                  <a:srgbClr val="C00000"/>
                </a:solidFill>
              </a:defRPr>
            </a:lvl1pPr>
          </a:lstStyle>
          <a:p>
            <a:pPr lvl="0"/>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7006815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lang="zh-CN" altLang="en-US" sz="3200">
                <a:solidFill>
                  <a:srgbClr val="C00000"/>
                </a:solidFill>
              </a:defRPr>
            </a:lvl1pPr>
          </a:lstStyle>
          <a:p>
            <a:pPr lvl="0"/>
            <a:r>
              <a:rPr lang="zh-CN" altLang="en-US"/>
              <a:t>单击此处编辑母版标题样式</a:t>
            </a:r>
          </a:p>
        </p:txBody>
      </p:sp>
    </p:spTree>
    <p:extLst>
      <p:ext uri="{BB962C8B-B14F-4D97-AF65-F5344CB8AC3E}">
        <p14:creationId xmlns:p14="http://schemas.microsoft.com/office/powerpoint/2010/main" val="10167484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33435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31702873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29560710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lang="zh-CN" altLang="en-US" sz="3200">
                <a:solidFill>
                  <a:srgbClr val="C00000"/>
                </a:solidFill>
              </a:defRPr>
            </a:lvl1pPr>
          </a:lstStyle>
          <a:p>
            <a:pPr lvl="0"/>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548359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179388"/>
            <a:ext cx="2286000" cy="6154737"/>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0" y="179388"/>
            <a:ext cx="6705600" cy="6154737"/>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949492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74675" y="304800"/>
            <a:ext cx="8001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zh-CN"/>
              <a:t>Click to edit Master title style</a:t>
            </a:r>
          </a:p>
        </p:txBody>
      </p:sp>
      <p:sp>
        <p:nvSpPr>
          <p:cNvPr id="1027" name="Rectangle 3"/>
          <p:cNvSpPr>
            <a:spLocks noGrp="1" noChangeArrowheads="1"/>
          </p:cNvSpPr>
          <p:nvPr>
            <p:ph type="body" idx="1"/>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p>
        </p:txBody>
      </p:sp>
      <p:sp>
        <p:nvSpPr>
          <p:cNvPr id="1028" name="AutoShape 4"/>
          <p:cNvSpPr>
            <a:spLocks noChangeArrowheads="1"/>
          </p:cNvSpPr>
          <p:nvPr/>
        </p:nvSpPr>
        <p:spPr bwMode="auto">
          <a:xfrm>
            <a:off x="609600" y="1566863"/>
            <a:ext cx="7958138" cy="109537"/>
          </a:xfrm>
          <a:custGeom>
            <a:avLst/>
            <a:gdLst>
              <a:gd name="T0" fmla="*/ 0 w 1000"/>
              <a:gd name="T1" fmla="*/ 0 h 1000"/>
              <a:gd name="T2" fmla="*/ 2147483646 w 1000"/>
              <a:gd name="T3" fmla="*/ 0 h 1000"/>
              <a:gd name="T4" fmla="*/ 2147483646 w 1000"/>
              <a:gd name="T5" fmla="*/ 2147483646 h 1000"/>
              <a:gd name="T6" fmla="*/ 0 w 1000"/>
              <a:gd name="T7" fmla="*/ 2147483646 h 1000"/>
              <a:gd name="T8" fmla="*/ 0 w 1000"/>
              <a:gd name="T9" fmla="*/ 0 h 1000"/>
              <a:gd name="T10" fmla="*/ 2147483646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endParaRPr lang="zh-CN" altLang="en-US"/>
          </a:p>
        </p:txBody>
      </p:sp>
      <p:sp>
        <p:nvSpPr>
          <p:cNvPr id="43014" name="Rectangle 6"/>
          <p:cNvSpPr>
            <a:spLocks noGrp="1" noChangeArrowheads="1"/>
          </p:cNvSpPr>
          <p:nvPr>
            <p:ph type="dt" sz="half" idx="2"/>
          </p:nvPr>
        </p:nvSpPr>
        <p:spPr bwMode="auto">
          <a:xfrm>
            <a:off x="6096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Verdana" pitchFamily="34" charset="0"/>
                <a:ea typeface="宋体" pitchFamily="2" charset="-122"/>
              </a:defRPr>
            </a:lvl1pPr>
          </a:lstStyle>
          <a:p>
            <a:pPr>
              <a:defRPr/>
            </a:pPr>
            <a:endParaRPr lang="en-US" altLang="zh-CN"/>
          </a:p>
        </p:txBody>
      </p:sp>
      <p:sp>
        <p:nvSpPr>
          <p:cNvPr id="43015" name="Rectangle 7"/>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atin typeface="Verdana" pitchFamily="34" charset="0"/>
                <a:ea typeface="宋体" pitchFamily="2" charset="-122"/>
              </a:defRPr>
            </a:lvl1pPr>
          </a:lstStyle>
          <a:p>
            <a:pPr>
              <a:defRPr/>
            </a:pPr>
            <a:endParaRPr lang="en-US" altLang="zh-CN"/>
          </a:p>
        </p:txBody>
      </p:sp>
      <p:sp>
        <p:nvSpPr>
          <p:cNvPr id="43016" name="Rectangle 8"/>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Verdana" charset="0"/>
                <a:ea typeface="宋体" charset="0"/>
              </a:defRPr>
            </a:lvl1pPr>
          </a:lstStyle>
          <a:p>
            <a:pPr>
              <a:defRPr/>
            </a:pPr>
            <a:fld id="{48D94714-48EA-4B59-8429-64339F43731F}"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5276" r:id="rId1"/>
    <p:sldLayoutId id="2147485256" r:id="rId2"/>
    <p:sldLayoutId id="2147485257" r:id="rId3"/>
    <p:sldLayoutId id="2147485258" r:id="rId4"/>
    <p:sldLayoutId id="2147485259" r:id="rId5"/>
    <p:sldLayoutId id="2147485260" r:id="rId6"/>
    <p:sldLayoutId id="2147485261" r:id="rId7"/>
    <p:sldLayoutId id="2147485262" r:id="rId8"/>
    <p:sldLayoutId id="2147485263" r:id="rId9"/>
    <p:sldLayoutId id="2147485264" r:id="rId10"/>
    <p:sldLayoutId id="2147485265" r:id="rId11"/>
  </p:sldLayoutIdLst>
  <p:txStyles>
    <p:titleStyle>
      <a:lvl1pPr algn="l" rtl="0" eaLnBrk="0" fontAlgn="base" hangingPunct="0">
        <a:spcBef>
          <a:spcPct val="0"/>
        </a:spcBef>
        <a:spcAft>
          <a:spcPct val="0"/>
        </a:spcAft>
        <a:defRPr sz="3800">
          <a:solidFill>
            <a:srgbClr val="CC0000"/>
          </a:solidFill>
          <a:latin typeface="+mj-lt"/>
          <a:ea typeface="+mj-ea"/>
          <a:cs typeface="+mj-cs"/>
        </a:defRPr>
      </a:lvl1pPr>
      <a:lvl2pPr algn="l" rtl="0" eaLnBrk="0" fontAlgn="base" hangingPunct="0">
        <a:spcBef>
          <a:spcPct val="0"/>
        </a:spcBef>
        <a:spcAft>
          <a:spcPct val="0"/>
        </a:spcAft>
        <a:defRPr sz="3800">
          <a:solidFill>
            <a:srgbClr val="CC0000"/>
          </a:solidFill>
          <a:latin typeface="Verdana" pitchFamily="34" charset="0"/>
          <a:ea typeface="宋体" pitchFamily="2" charset="-122"/>
        </a:defRPr>
      </a:lvl2pPr>
      <a:lvl3pPr algn="l" rtl="0" eaLnBrk="0" fontAlgn="base" hangingPunct="0">
        <a:spcBef>
          <a:spcPct val="0"/>
        </a:spcBef>
        <a:spcAft>
          <a:spcPct val="0"/>
        </a:spcAft>
        <a:defRPr sz="3800">
          <a:solidFill>
            <a:srgbClr val="CC0000"/>
          </a:solidFill>
          <a:latin typeface="Verdana" pitchFamily="34" charset="0"/>
          <a:ea typeface="宋体" pitchFamily="2" charset="-122"/>
        </a:defRPr>
      </a:lvl3pPr>
      <a:lvl4pPr algn="l" rtl="0" eaLnBrk="0" fontAlgn="base" hangingPunct="0">
        <a:spcBef>
          <a:spcPct val="0"/>
        </a:spcBef>
        <a:spcAft>
          <a:spcPct val="0"/>
        </a:spcAft>
        <a:defRPr sz="3800">
          <a:solidFill>
            <a:srgbClr val="CC0000"/>
          </a:solidFill>
          <a:latin typeface="Verdana" pitchFamily="34" charset="0"/>
          <a:ea typeface="宋体" pitchFamily="2" charset="-122"/>
        </a:defRPr>
      </a:lvl4pPr>
      <a:lvl5pPr algn="l" rtl="0" eaLnBrk="0" fontAlgn="base" hangingPunct="0">
        <a:spcBef>
          <a:spcPct val="0"/>
        </a:spcBef>
        <a:spcAft>
          <a:spcPct val="0"/>
        </a:spcAft>
        <a:defRPr sz="3800">
          <a:solidFill>
            <a:srgbClr val="CC0000"/>
          </a:solidFill>
          <a:latin typeface="Verdana" pitchFamily="34" charset="0"/>
          <a:ea typeface="宋体" pitchFamily="2" charset="-122"/>
        </a:defRPr>
      </a:lvl5pPr>
      <a:lvl6pPr marL="457200" algn="l" rtl="0" fontAlgn="base">
        <a:spcBef>
          <a:spcPct val="0"/>
        </a:spcBef>
        <a:spcAft>
          <a:spcPct val="0"/>
        </a:spcAft>
        <a:defRPr sz="3800">
          <a:solidFill>
            <a:srgbClr val="CC0000"/>
          </a:solidFill>
          <a:latin typeface="Verdana" pitchFamily="34" charset="0"/>
          <a:ea typeface="宋体" pitchFamily="2" charset="-122"/>
        </a:defRPr>
      </a:lvl6pPr>
      <a:lvl7pPr marL="914400" algn="l" rtl="0" fontAlgn="base">
        <a:spcBef>
          <a:spcPct val="0"/>
        </a:spcBef>
        <a:spcAft>
          <a:spcPct val="0"/>
        </a:spcAft>
        <a:defRPr sz="3800">
          <a:solidFill>
            <a:srgbClr val="CC0000"/>
          </a:solidFill>
          <a:latin typeface="Verdana" pitchFamily="34" charset="0"/>
          <a:ea typeface="宋体" pitchFamily="2" charset="-122"/>
        </a:defRPr>
      </a:lvl7pPr>
      <a:lvl8pPr marL="1371600" algn="l" rtl="0" fontAlgn="base">
        <a:spcBef>
          <a:spcPct val="0"/>
        </a:spcBef>
        <a:spcAft>
          <a:spcPct val="0"/>
        </a:spcAft>
        <a:defRPr sz="3800">
          <a:solidFill>
            <a:srgbClr val="CC0000"/>
          </a:solidFill>
          <a:latin typeface="Verdana" pitchFamily="34" charset="0"/>
          <a:ea typeface="宋体" pitchFamily="2" charset="-122"/>
        </a:defRPr>
      </a:lvl8pPr>
      <a:lvl9pPr marL="1828800" algn="l" rtl="0" fontAlgn="base">
        <a:spcBef>
          <a:spcPct val="0"/>
        </a:spcBef>
        <a:spcAft>
          <a:spcPct val="0"/>
        </a:spcAft>
        <a:defRPr sz="3800">
          <a:solidFill>
            <a:srgbClr val="CC0000"/>
          </a:solidFill>
          <a:latin typeface="Verdana" pitchFamily="34" charset="0"/>
          <a:ea typeface="宋体" pitchFamily="2" charset="-122"/>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rgbClr val="1717B7"/>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3"/>
          <p:cNvSpPr>
            <a:spLocks noChangeArrowheads="1"/>
          </p:cNvSpPr>
          <p:nvPr/>
        </p:nvSpPr>
        <p:spPr bwMode="auto">
          <a:xfrm rot="10800000">
            <a:off x="152400" y="841375"/>
            <a:ext cx="4318000" cy="28575"/>
          </a:xfrm>
          <a:prstGeom prst="rect">
            <a:avLst/>
          </a:prstGeom>
          <a:gradFill rotWithShape="1">
            <a:gsLst>
              <a:gs pos="0">
                <a:srgbClr val="FFFFFF"/>
              </a:gs>
              <a:gs pos="100000">
                <a:srgbClr val="133984"/>
              </a:gs>
            </a:gsLst>
            <a:lin ang="0" scaled="1"/>
          </a:gradFill>
          <a:ln>
            <a:noFill/>
          </a:ln>
          <a:effectLst/>
          <a:extLst>
            <a:ext uri="{91240B29-F687-4F45-9708-019B960494DF}">
              <a14:hiddenLine xmlns:a14="http://schemas.microsoft.com/office/drawing/2010/main" w="19050">
                <a:solidFill>
                  <a:srgbClr val="16388A"/>
                </a:solidFill>
                <a:miter lim="800000"/>
                <a:headEnd/>
                <a:tailEnd/>
              </a14:hiddenLine>
            </a:ext>
            <a:ext uri="{AF507438-7753-43E0-B8FC-AC1667EBCBE1}">
              <a14:hiddenEffects xmlns:a14="http://schemas.microsoft.com/office/drawing/2010/main">
                <a:effectLst>
                  <a:outerShdw dist="35921" dir="2700000" algn="ctr" rotWithShape="0">
                    <a:srgbClr val="DDDDDD"/>
                  </a:outerShdw>
                </a:effectLst>
              </a14:hiddenEffects>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sz="1800">
              <a:solidFill>
                <a:srgbClr val="000000"/>
              </a:solidFill>
            </a:endParaRPr>
          </a:p>
        </p:txBody>
      </p:sp>
      <p:sp>
        <p:nvSpPr>
          <p:cNvPr id="1029" name="Rectangle 4"/>
          <p:cNvSpPr>
            <a:spLocks noGrp="1" noChangeArrowheads="1"/>
          </p:cNvSpPr>
          <p:nvPr>
            <p:ph type="title"/>
          </p:nvPr>
        </p:nvSpPr>
        <p:spPr bwMode="auto">
          <a:xfrm>
            <a:off x="609600" y="149225"/>
            <a:ext cx="8001000" cy="68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4000" rIns="91440" bIns="45720" numCol="1" anchor="t" anchorCtr="1" compatLnSpc="1">
            <a:prstTxWarp prst="textNoShape">
              <a:avLst/>
            </a:prstTxWarp>
          </a:bodyPr>
          <a:lstStyle/>
          <a:p>
            <a:pPr lvl="0"/>
            <a:r>
              <a:rPr lang="zh-CN" altLang="en-US"/>
              <a:t>单击此处编辑母版标题样式</a:t>
            </a:r>
          </a:p>
        </p:txBody>
      </p:sp>
      <p:sp>
        <p:nvSpPr>
          <p:cNvPr id="2052" name="Rectangle 5"/>
          <p:cNvSpPr>
            <a:spLocks noGrp="1" noChangeArrowheads="1"/>
          </p:cNvSpPr>
          <p:nvPr>
            <p:ph type="body" idx="1"/>
          </p:nvPr>
        </p:nvSpPr>
        <p:spPr bwMode="auto">
          <a:xfrm>
            <a:off x="400050" y="1268413"/>
            <a:ext cx="8229600" cy="5065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p:txBody>
      </p:sp>
    </p:spTree>
  </p:cSld>
  <p:clrMap bg1="lt1" tx1="dk1" bg2="lt2" tx2="dk2" accent1="accent1" accent2="accent2" accent3="accent3" accent4="accent4" accent5="accent5" accent6="accent6" hlink="hlink" folHlink="folHlink"/>
  <p:sldLayoutIdLst>
    <p:sldLayoutId id="2147485277" r:id="rId1"/>
    <p:sldLayoutId id="2147485266" r:id="rId2"/>
    <p:sldLayoutId id="2147485267" r:id="rId3"/>
    <p:sldLayoutId id="2147485268" r:id="rId4"/>
    <p:sldLayoutId id="2147485269" r:id="rId5"/>
    <p:sldLayoutId id="2147485270" r:id="rId6"/>
    <p:sldLayoutId id="2147485271" r:id="rId7"/>
    <p:sldLayoutId id="2147485272" r:id="rId8"/>
    <p:sldLayoutId id="2147485273" r:id="rId9"/>
    <p:sldLayoutId id="2147485274" r:id="rId10"/>
    <p:sldLayoutId id="2147485275" r:id="rId11"/>
  </p:sldLayoutIdLst>
  <p:txStyles>
    <p:titleStyle>
      <a:lvl1pPr algn="ctr" rtl="0" eaLnBrk="0" fontAlgn="base" hangingPunct="0">
        <a:spcBef>
          <a:spcPct val="0"/>
        </a:spcBef>
        <a:spcAft>
          <a:spcPct val="0"/>
        </a:spcAft>
        <a:defRPr lang="zh-CN" altLang="en-US" sz="3200" b="1">
          <a:solidFill>
            <a:srgbClr val="C00000"/>
          </a:solidFill>
          <a:effectLst>
            <a:outerShdw blurRad="38100" dist="38100" dir="2700000" algn="tl">
              <a:srgbClr val="000000">
                <a:alpha val="43137"/>
              </a:srgbClr>
            </a:outerShdw>
          </a:effectLst>
          <a:latin typeface="+mn-ea"/>
          <a:ea typeface="+mn-ea"/>
          <a:cs typeface="+mj-cs"/>
        </a:defRPr>
      </a:lvl1pPr>
      <a:lvl2pPr algn="ctr" rtl="0" eaLnBrk="0" fontAlgn="base" hangingPunct="0">
        <a:spcBef>
          <a:spcPct val="0"/>
        </a:spcBef>
        <a:spcAft>
          <a:spcPct val="0"/>
        </a:spcAft>
        <a:defRPr sz="3200" b="1">
          <a:solidFill>
            <a:srgbClr val="C00000"/>
          </a:solidFill>
          <a:latin typeface="黑体" pitchFamily="49" charset="-122"/>
          <a:ea typeface="黑体" pitchFamily="49" charset="-122"/>
        </a:defRPr>
      </a:lvl2pPr>
      <a:lvl3pPr algn="ctr" rtl="0" eaLnBrk="0" fontAlgn="base" hangingPunct="0">
        <a:spcBef>
          <a:spcPct val="0"/>
        </a:spcBef>
        <a:spcAft>
          <a:spcPct val="0"/>
        </a:spcAft>
        <a:defRPr sz="3200" b="1">
          <a:solidFill>
            <a:srgbClr val="C00000"/>
          </a:solidFill>
          <a:latin typeface="黑体" pitchFamily="49" charset="-122"/>
          <a:ea typeface="黑体" pitchFamily="49" charset="-122"/>
        </a:defRPr>
      </a:lvl3pPr>
      <a:lvl4pPr algn="ctr" rtl="0" eaLnBrk="0" fontAlgn="base" hangingPunct="0">
        <a:spcBef>
          <a:spcPct val="0"/>
        </a:spcBef>
        <a:spcAft>
          <a:spcPct val="0"/>
        </a:spcAft>
        <a:defRPr sz="3200" b="1">
          <a:solidFill>
            <a:srgbClr val="C00000"/>
          </a:solidFill>
          <a:latin typeface="黑体" pitchFamily="49" charset="-122"/>
          <a:ea typeface="黑体" pitchFamily="49" charset="-122"/>
        </a:defRPr>
      </a:lvl4pPr>
      <a:lvl5pPr algn="ctr" rtl="0" eaLnBrk="0" fontAlgn="base" hangingPunct="0">
        <a:spcBef>
          <a:spcPct val="0"/>
        </a:spcBef>
        <a:spcAft>
          <a:spcPct val="0"/>
        </a:spcAft>
        <a:defRPr sz="3200" b="1">
          <a:solidFill>
            <a:srgbClr val="C00000"/>
          </a:solidFill>
          <a:latin typeface="黑体" pitchFamily="49" charset="-122"/>
          <a:ea typeface="黑体" pitchFamily="49" charset="-122"/>
        </a:defRPr>
      </a:lvl5pPr>
      <a:lvl6pPr marL="457200" algn="ctr" rtl="0" eaLnBrk="1" fontAlgn="base" hangingPunct="1">
        <a:spcBef>
          <a:spcPct val="0"/>
        </a:spcBef>
        <a:spcAft>
          <a:spcPct val="0"/>
        </a:spcAft>
        <a:defRPr sz="2800" b="1">
          <a:solidFill>
            <a:srgbClr val="133984"/>
          </a:solidFill>
          <a:latin typeface="Arial" charset="0"/>
          <a:ea typeface="华文新魏" pitchFamily="2" charset="-122"/>
        </a:defRPr>
      </a:lvl6pPr>
      <a:lvl7pPr marL="914400" algn="ctr" rtl="0" eaLnBrk="1" fontAlgn="base" hangingPunct="1">
        <a:spcBef>
          <a:spcPct val="0"/>
        </a:spcBef>
        <a:spcAft>
          <a:spcPct val="0"/>
        </a:spcAft>
        <a:defRPr sz="2800" b="1">
          <a:solidFill>
            <a:srgbClr val="133984"/>
          </a:solidFill>
          <a:latin typeface="Arial" charset="0"/>
          <a:ea typeface="华文新魏" pitchFamily="2" charset="-122"/>
        </a:defRPr>
      </a:lvl7pPr>
      <a:lvl8pPr marL="1371600" algn="ctr" rtl="0" eaLnBrk="1" fontAlgn="base" hangingPunct="1">
        <a:spcBef>
          <a:spcPct val="0"/>
        </a:spcBef>
        <a:spcAft>
          <a:spcPct val="0"/>
        </a:spcAft>
        <a:defRPr sz="2800" b="1">
          <a:solidFill>
            <a:srgbClr val="133984"/>
          </a:solidFill>
          <a:latin typeface="Arial" charset="0"/>
          <a:ea typeface="华文新魏" pitchFamily="2" charset="-122"/>
        </a:defRPr>
      </a:lvl8pPr>
      <a:lvl9pPr marL="1828800" algn="ctr" rtl="0" eaLnBrk="1" fontAlgn="base" hangingPunct="1">
        <a:spcBef>
          <a:spcPct val="0"/>
        </a:spcBef>
        <a:spcAft>
          <a:spcPct val="0"/>
        </a:spcAft>
        <a:defRPr sz="2800" b="1">
          <a:solidFill>
            <a:srgbClr val="133984"/>
          </a:solidFill>
          <a:latin typeface="Arial" charset="0"/>
          <a:ea typeface="华文新魏" pitchFamily="2" charset="-122"/>
        </a:defRPr>
      </a:lvl9pPr>
    </p:titleStyle>
    <p:bodyStyle>
      <a:lvl1pPr marL="449263" indent="-449263" algn="l" rtl="0" eaLnBrk="0" fontAlgn="base" hangingPunct="0">
        <a:lnSpc>
          <a:spcPct val="110000"/>
        </a:lnSpc>
        <a:spcBef>
          <a:spcPct val="20000"/>
        </a:spcBef>
        <a:spcAft>
          <a:spcPct val="0"/>
        </a:spcAft>
        <a:buSzPct val="120000"/>
        <a:buBlip>
          <a:blip r:embed="rId14"/>
        </a:buBlip>
        <a:defRPr lang="zh-CN" altLang="en-US" sz="2800" dirty="0">
          <a:solidFill>
            <a:srgbClr val="133984"/>
          </a:solidFill>
          <a:latin typeface="+mn-lt"/>
          <a:ea typeface="+mn-ea"/>
          <a:cs typeface="+mn-cs"/>
        </a:defRPr>
      </a:lvl1pPr>
      <a:lvl2pPr marL="914400" indent="-285750" algn="l" rtl="0" eaLnBrk="0" fontAlgn="base" hangingPunct="0">
        <a:lnSpc>
          <a:spcPct val="110000"/>
        </a:lnSpc>
        <a:spcBef>
          <a:spcPct val="20000"/>
        </a:spcBef>
        <a:spcAft>
          <a:spcPct val="0"/>
        </a:spcAft>
        <a:buClr>
          <a:srgbClr val="000066"/>
        </a:buClr>
        <a:buChar char="•"/>
        <a:defRPr sz="2400">
          <a:solidFill>
            <a:srgbClr val="133984"/>
          </a:solidFill>
          <a:latin typeface="+mn-lt"/>
          <a:ea typeface="+mn-ea"/>
        </a:defRPr>
      </a:lvl2pPr>
      <a:lvl3pPr marL="1322388" indent="-228600" algn="l" rtl="0" eaLnBrk="0" fontAlgn="base" hangingPunct="0">
        <a:spcBef>
          <a:spcPct val="20000"/>
        </a:spcBef>
        <a:spcAft>
          <a:spcPct val="0"/>
        </a:spcAft>
        <a:buChar char="•"/>
        <a:defRPr sz="2400">
          <a:solidFill>
            <a:schemeClr val="tx1"/>
          </a:solidFill>
          <a:latin typeface="+mn-lt"/>
          <a:ea typeface="宋体" charset="-122"/>
        </a:defRPr>
      </a:lvl3pPr>
      <a:lvl4pPr marL="1730375" indent="-228600" algn="l" rtl="0" eaLnBrk="0" fontAlgn="base" hangingPunct="0">
        <a:spcBef>
          <a:spcPct val="20000"/>
        </a:spcBef>
        <a:spcAft>
          <a:spcPct val="0"/>
        </a:spcAft>
        <a:buChar char="–"/>
        <a:defRPr sz="2000">
          <a:solidFill>
            <a:schemeClr val="tx1"/>
          </a:solidFill>
          <a:latin typeface="+mn-lt"/>
          <a:ea typeface="宋体" charset="-122"/>
        </a:defRPr>
      </a:lvl4pPr>
      <a:lvl5pPr marL="2138363" indent="-228600" algn="l" rtl="0" eaLnBrk="0" fontAlgn="base" hangingPunct="0">
        <a:spcBef>
          <a:spcPct val="20000"/>
        </a:spcBef>
        <a:spcAft>
          <a:spcPct val="0"/>
        </a:spcAft>
        <a:buChar char="»"/>
        <a:defRPr sz="2000">
          <a:solidFill>
            <a:schemeClr val="tx1"/>
          </a:solidFill>
          <a:latin typeface="+mn-lt"/>
          <a:ea typeface="宋体" charset="-122"/>
        </a:defRPr>
      </a:lvl5pPr>
      <a:lvl6pPr marL="2595563" indent="-228600" algn="l" rtl="0" eaLnBrk="1" fontAlgn="base" hangingPunct="1">
        <a:spcBef>
          <a:spcPct val="20000"/>
        </a:spcBef>
        <a:spcAft>
          <a:spcPct val="0"/>
        </a:spcAft>
        <a:buChar char="»"/>
        <a:defRPr sz="2000">
          <a:solidFill>
            <a:schemeClr val="tx1"/>
          </a:solidFill>
          <a:latin typeface="+mn-lt"/>
          <a:ea typeface="宋体" charset="-122"/>
        </a:defRPr>
      </a:lvl6pPr>
      <a:lvl7pPr marL="3052763" indent="-228600" algn="l" rtl="0" eaLnBrk="1" fontAlgn="base" hangingPunct="1">
        <a:spcBef>
          <a:spcPct val="20000"/>
        </a:spcBef>
        <a:spcAft>
          <a:spcPct val="0"/>
        </a:spcAft>
        <a:buChar char="»"/>
        <a:defRPr sz="2000">
          <a:solidFill>
            <a:schemeClr val="tx1"/>
          </a:solidFill>
          <a:latin typeface="+mn-lt"/>
          <a:ea typeface="宋体" charset="-122"/>
        </a:defRPr>
      </a:lvl7pPr>
      <a:lvl8pPr marL="3509963" indent="-228600" algn="l" rtl="0" eaLnBrk="1" fontAlgn="base" hangingPunct="1">
        <a:spcBef>
          <a:spcPct val="20000"/>
        </a:spcBef>
        <a:spcAft>
          <a:spcPct val="0"/>
        </a:spcAft>
        <a:buChar char="»"/>
        <a:defRPr sz="2000">
          <a:solidFill>
            <a:schemeClr val="tx1"/>
          </a:solidFill>
          <a:latin typeface="+mn-lt"/>
          <a:ea typeface="宋体" charset="-122"/>
        </a:defRPr>
      </a:lvl8pPr>
      <a:lvl9pPr marL="3967163" indent="-228600" algn="l" rtl="0" eaLnBrk="1" fontAlgn="base" hangingPunct="1">
        <a:spcBef>
          <a:spcPct val="20000"/>
        </a:spcBef>
        <a:spcAft>
          <a:spcPct val="0"/>
        </a:spcAft>
        <a:buChar char="»"/>
        <a:defRPr sz="2000">
          <a:solidFill>
            <a:schemeClr val="tx1"/>
          </a:solidFill>
          <a:latin typeface="+mn-lt"/>
          <a:ea typeface="宋体"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image" Target="../media/image17.jpe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notesSlide" Target="../notesSlides/notesSlide4.xml"/><Relationship Id="rId16"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20.jpeg"/><Relationship Id="rId11" Type="http://schemas.openxmlformats.org/officeDocument/2006/relationships/image" Target="../media/image25.png"/><Relationship Id="rId5" Type="http://schemas.openxmlformats.org/officeDocument/2006/relationships/image" Target="../media/image19.jpeg"/><Relationship Id="rId15" Type="http://schemas.openxmlformats.org/officeDocument/2006/relationships/image" Target="../media/image29.png"/><Relationship Id="rId10" Type="http://schemas.openxmlformats.org/officeDocument/2006/relationships/image" Target="../media/image24.png"/><Relationship Id="rId4" Type="http://schemas.openxmlformats.org/officeDocument/2006/relationships/image" Target="../media/image18.jpeg"/><Relationship Id="rId9" Type="http://schemas.openxmlformats.org/officeDocument/2006/relationships/image" Target="../media/image23.png"/><Relationship Id="rId1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5.wmf"/><Relationship Id="rId5" Type="http://schemas.openxmlformats.org/officeDocument/2006/relationships/oleObject" Target="../embeddings/oleObject2.bin"/><Relationship Id="rId4" Type="http://schemas.openxmlformats.org/officeDocument/2006/relationships/image" Target="../media/image34.wmf"/></Relationships>
</file>

<file path=ppt/slides/_rels/slide1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9.xml.rels><?xml version="1.0" encoding="UTF-8" standalone="yes"?>
<Relationships xmlns="http://schemas.openxmlformats.org/package/2006/relationships"><Relationship Id="rId3" Type="http://schemas.openxmlformats.org/officeDocument/2006/relationships/image" Target="../media/image40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470.png"/><Relationship Id="rId3" Type="http://schemas.openxmlformats.org/officeDocument/2006/relationships/image" Target="../media/image420.png"/><Relationship Id="rId7" Type="http://schemas.openxmlformats.org/officeDocument/2006/relationships/image" Target="../media/image460.png"/><Relationship Id="rId2" Type="http://schemas.openxmlformats.org/officeDocument/2006/relationships/image" Target="../media/image410.png"/><Relationship Id="rId1" Type="http://schemas.openxmlformats.org/officeDocument/2006/relationships/slideLayout" Target="../slideLayouts/slideLayout2.xml"/><Relationship Id="rId6" Type="http://schemas.openxmlformats.org/officeDocument/2006/relationships/image" Target="../media/image450.png"/><Relationship Id="rId5" Type="http://schemas.openxmlformats.org/officeDocument/2006/relationships/image" Target="../media/image440.pn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2.w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810.png"/><Relationship Id="rId7" Type="http://schemas.openxmlformats.org/officeDocument/2006/relationships/image" Target="../media/image58.png"/><Relationship Id="rId12"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830.png"/><Relationship Id="rId10" Type="http://schemas.openxmlformats.org/officeDocument/2006/relationships/image" Target="../media/image61.png"/><Relationship Id="rId4" Type="http://schemas.openxmlformats.org/officeDocument/2006/relationships/image" Target="../media/image820.png"/><Relationship Id="rId9" Type="http://schemas.openxmlformats.org/officeDocument/2006/relationships/image" Target="../media/image60.png"/><Relationship Id="rId14" Type="http://schemas.openxmlformats.org/officeDocument/2006/relationships/image" Target="../media/image65.png"/></Relationships>
</file>

<file path=ppt/slides/_rels/slide28.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7.png"/><Relationship Id="rId7" Type="http://schemas.openxmlformats.org/officeDocument/2006/relationships/image" Target="../media/image95.png"/><Relationship Id="rId2"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93.png"/><Relationship Id="rId9" Type="http://schemas.openxmlformats.org/officeDocument/2006/relationships/image" Target="../media/image69.png"/></Relationships>
</file>

<file path=ppt/slides/_rels/slide29.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3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3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8.png"/></Relationships>
</file>

<file path=ppt/slides/_rels/slide3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0.png"/><Relationship Id="rId7" Type="http://schemas.openxmlformats.org/officeDocument/2006/relationships/image" Target="../media/image84.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34.xml.rels><?xml version="1.0" encoding="UTF-8" standalone="yes"?>
<Relationships xmlns="http://schemas.openxmlformats.org/package/2006/relationships"><Relationship Id="rId3" Type="http://schemas.openxmlformats.org/officeDocument/2006/relationships/image" Target="../media/image86.png"/><Relationship Id="rId7" Type="http://schemas.openxmlformats.org/officeDocument/2006/relationships/image" Target="../media/image89.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5.png"/></Relationships>
</file>

<file path=ppt/slides/_rels/slide3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6.png"/><Relationship Id="rId5" Type="http://schemas.openxmlformats.org/officeDocument/2006/relationships/image" Target="../media/image92.png"/><Relationship Id="rId4" Type="http://schemas.openxmlformats.org/officeDocument/2006/relationships/image" Target="../media/image90.png"/></Relationships>
</file>

<file path=ppt/slides/_rels/slide3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9.png"/></Relationships>
</file>

<file path=ppt/slides/_rels/slide38.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100.png"/><Relationship Id="rId7" Type="http://schemas.openxmlformats.org/officeDocument/2006/relationships/image" Target="../media/image10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06.png"/><Relationship Id="rId11" Type="http://schemas.openxmlformats.org/officeDocument/2006/relationships/image" Target="../media/image111.png"/><Relationship Id="rId5" Type="http://schemas.openxmlformats.org/officeDocument/2006/relationships/image" Target="../media/image105.png"/><Relationship Id="rId10" Type="http://schemas.openxmlformats.org/officeDocument/2006/relationships/image" Target="../media/image110.png"/><Relationship Id="rId4" Type="http://schemas.openxmlformats.org/officeDocument/2006/relationships/image" Target="../media/image104.png"/><Relationship Id="rId9" Type="http://schemas.openxmlformats.org/officeDocument/2006/relationships/image" Target="../media/image109.png"/></Relationships>
</file>

<file path=ppt/slides/_rels/slide39.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14.png"/><Relationship Id="rId4" Type="http://schemas.openxmlformats.org/officeDocument/2006/relationships/image" Target="../media/image113.png"/></Relationships>
</file>

<file path=ppt/slides/_rels/slide4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01.png"/></Relationships>
</file>

<file path=ppt/slides/_rels/slide41.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05.jpg"/><Relationship Id="rId4" Type="http://schemas.openxmlformats.org/officeDocument/2006/relationships/image" Target="../media/image104.jpg"/></Relationships>
</file>

<file path=ppt/slides/_rels/slide43.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19.jpg"/><Relationship Id="rId4" Type="http://schemas.openxmlformats.org/officeDocument/2006/relationships/image" Target="../media/image118.png"/></Relationships>
</file>

<file path=ppt/slides/_rels/slide44.xml.rels><?xml version="1.0" encoding="UTF-8" standalone="yes"?>
<Relationships xmlns="http://schemas.openxmlformats.org/package/2006/relationships"><Relationship Id="rId3" Type="http://schemas.openxmlformats.org/officeDocument/2006/relationships/image" Target="../media/image120.jpeg"/><Relationship Id="rId7" Type="http://schemas.openxmlformats.org/officeDocument/2006/relationships/image" Target="../media/image124.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3.jpeg"/><Relationship Id="rId5" Type="http://schemas.openxmlformats.org/officeDocument/2006/relationships/image" Target="../media/image122.jpeg"/><Relationship Id="rId4" Type="http://schemas.openxmlformats.org/officeDocument/2006/relationships/image" Target="../media/image121.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25.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26.png"/></Relationships>
</file>

<file path=ppt/slides/_rels/slide49.xml.rels><?xml version="1.0" encoding="UTF-8" standalone="yes"?>
<Relationships xmlns="http://schemas.openxmlformats.org/package/2006/relationships"><Relationship Id="rId8" Type="http://schemas.openxmlformats.org/officeDocument/2006/relationships/image" Target="../media/image131.png"/><Relationship Id="rId3" Type="http://schemas.openxmlformats.org/officeDocument/2006/relationships/notesSlide" Target="../notesSlides/notesSlide30.xml"/><Relationship Id="rId7" Type="http://schemas.openxmlformats.org/officeDocument/2006/relationships/image" Target="../media/image130.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29.png"/><Relationship Id="rId5" Type="http://schemas.openxmlformats.org/officeDocument/2006/relationships/image" Target="../media/image128.png"/><Relationship Id="rId4" Type="http://schemas.openxmlformats.org/officeDocument/2006/relationships/image" Target="../media/image127.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132.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133.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134.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137.png"/><Relationship Id="rId5" Type="http://schemas.openxmlformats.org/officeDocument/2006/relationships/image" Target="../media/image136.png"/><Relationship Id="rId4" Type="http://schemas.openxmlformats.org/officeDocument/2006/relationships/image" Target="../media/image135.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138.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139.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40.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61.xml.rels><?xml version="1.0" encoding="UTF-8" standalone="yes"?>
<Relationships xmlns="http://schemas.openxmlformats.org/package/2006/relationships"><Relationship Id="rId8" Type="http://schemas.openxmlformats.org/officeDocument/2006/relationships/image" Target="../media/image144.png"/><Relationship Id="rId13" Type="http://schemas.openxmlformats.org/officeDocument/2006/relationships/image" Target="../media/image149.png"/><Relationship Id="rId3" Type="http://schemas.openxmlformats.org/officeDocument/2006/relationships/slideLayout" Target="../slideLayouts/slideLayout2.xml"/><Relationship Id="rId7" Type="http://schemas.openxmlformats.org/officeDocument/2006/relationships/image" Target="../media/image143.png"/><Relationship Id="rId12" Type="http://schemas.openxmlformats.org/officeDocument/2006/relationships/image" Target="../media/image148.png"/><Relationship Id="rId2" Type="http://schemas.openxmlformats.org/officeDocument/2006/relationships/tags" Target="../tags/tag14.xml"/><Relationship Id="rId16" Type="http://schemas.openxmlformats.org/officeDocument/2006/relationships/image" Target="../media/image150.png"/><Relationship Id="rId1" Type="http://schemas.openxmlformats.org/officeDocument/2006/relationships/vmlDrawing" Target="../drawings/vmlDrawing3.vml"/><Relationship Id="rId6" Type="http://schemas.openxmlformats.org/officeDocument/2006/relationships/image" Target="../media/image141.wmf"/><Relationship Id="rId11" Type="http://schemas.openxmlformats.org/officeDocument/2006/relationships/image" Target="../media/image147.png"/><Relationship Id="rId5" Type="http://schemas.openxmlformats.org/officeDocument/2006/relationships/oleObject" Target="../embeddings/oleObject5.bin"/><Relationship Id="rId15" Type="http://schemas.openxmlformats.org/officeDocument/2006/relationships/image" Target="../media/image142.wmf"/><Relationship Id="rId10" Type="http://schemas.openxmlformats.org/officeDocument/2006/relationships/image" Target="../media/image146.png"/><Relationship Id="rId4" Type="http://schemas.openxmlformats.org/officeDocument/2006/relationships/notesSlide" Target="../notesSlides/notesSlide42.xml"/><Relationship Id="rId9" Type="http://schemas.openxmlformats.org/officeDocument/2006/relationships/image" Target="../media/image145.png"/><Relationship Id="rId14" Type="http://schemas.openxmlformats.org/officeDocument/2006/relationships/oleObject" Target="../embeddings/oleObject6.bin"/></Relationships>
</file>

<file path=ppt/slides/_rels/slide62.xml.rels><?xml version="1.0" encoding="UTF-8" standalone="yes"?>
<Relationships xmlns="http://schemas.openxmlformats.org/package/2006/relationships"><Relationship Id="rId8" Type="http://schemas.openxmlformats.org/officeDocument/2006/relationships/image" Target="../media/image155.png"/><Relationship Id="rId3" Type="http://schemas.openxmlformats.org/officeDocument/2006/relationships/notesSlide" Target="../notesSlides/notesSlide43.xml"/><Relationship Id="rId7" Type="http://schemas.openxmlformats.org/officeDocument/2006/relationships/image" Target="../media/image154.pn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image" Target="../media/image153.png"/><Relationship Id="rId5" Type="http://schemas.openxmlformats.org/officeDocument/2006/relationships/image" Target="../media/image152.png"/><Relationship Id="rId4" Type="http://schemas.openxmlformats.org/officeDocument/2006/relationships/image" Target="../media/image151.pn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156.png"/></Relationships>
</file>

<file path=ppt/slides/_rels/slide64.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slideLayout" Target="../slideLayouts/slideLayout2.xml"/><Relationship Id="rId7" Type="http://schemas.openxmlformats.org/officeDocument/2006/relationships/image" Target="../media/image160.png"/><Relationship Id="rId2" Type="http://schemas.openxmlformats.org/officeDocument/2006/relationships/tags" Target="../tags/tag17.xml"/><Relationship Id="rId1" Type="http://schemas.openxmlformats.org/officeDocument/2006/relationships/vmlDrawing" Target="../drawings/vmlDrawing4.vml"/><Relationship Id="rId6" Type="http://schemas.openxmlformats.org/officeDocument/2006/relationships/image" Target="../media/image159.png"/><Relationship Id="rId5" Type="http://schemas.openxmlformats.org/officeDocument/2006/relationships/image" Target="../media/image158.png"/><Relationship Id="rId4" Type="http://schemas.openxmlformats.org/officeDocument/2006/relationships/notesSlide" Target="../notesSlides/notesSlide45.xml"/><Relationship Id="rId9" Type="http://schemas.openxmlformats.org/officeDocument/2006/relationships/image" Target="../media/image157.wmf"/></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161.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19.xml"/><Relationship Id="rId5" Type="http://schemas.openxmlformats.org/officeDocument/2006/relationships/image" Target="../media/image163.png"/><Relationship Id="rId4" Type="http://schemas.openxmlformats.org/officeDocument/2006/relationships/image" Target="../media/image162.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48.xml"/><Relationship Id="rId7" Type="http://schemas.openxmlformats.org/officeDocument/2006/relationships/image" Target="../media/image167.pn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image" Target="../media/image166.png"/><Relationship Id="rId5" Type="http://schemas.openxmlformats.org/officeDocument/2006/relationships/image" Target="../media/image165.png"/><Relationship Id="rId4" Type="http://schemas.openxmlformats.org/officeDocument/2006/relationships/image" Target="../media/image164.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168.png"/></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image" Target="../media/image170.png"/><Relationship Id="rId4" Type="http://schemas.openxmlformats.org/officeDocument/2006/relationships/image" Target="../media/image169.png"/></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24.xml"/><Relationship Id="rId4" Type="http://schemas.openxmlformats.org/officeDocument/2006/relationships/image" Target="../media/image171.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171.png"/></Relationships>
</file>

<file path=ppt/slides/_rels/slide73.xml.rels><?xml version="1.0" encoding="UTF-8" standalone="yes"?>
<Relationships xmlns="http://schemas.openxmlformats.org/package/2006/relationships"><Relationship Id="rId8" Type="http://schemas.openxmlformats.org/officeDocument/2006/relationships/image" Target="../media/image173.wmf"/><Relationship Id="rId13" Type="http://schemas.openxmlformats.org/officeDocument/2006/relationships/oleObject" Target="../embeddings/oleObject12.bin"/><Relationship Id="rId18" Type="http://schemas.openxmlformats.org/officeDocument/2006/relationships/image" Target="../media/image178.wmf"/><Relationship Id="rId3" Type="http://schemas.openxmlformats.org/officeDocument/2006/relationships/slideLayout" Target="../slideLayouts/slideLayout2.xml"/><Relationship Id="rId21" Type="http://schemas.openxmlformats.org/officeDocument/2006/relationships/oleObject" Target="../embeddings/oleObject16.bin"/><Relationship Id="rId7" Type="http://schemas.openxmlformats.org/officeDocument/2006/relationships/oleObject" Target="../embeddings/oleObject9.bin"/><Relationship Id="rId12" Type="http://schemas.openxmlformats.org/officeDocument/2006/relationships/image" Target="../media/image175.wmf"/><Relationship Id="rId17" Type="http://schemas.openxmlformats.org/officeDocument/2006/relationships/oleObject" Target="../embeddings/oleObject14.bin"/><Relationship Id="rId2" Type="http://schemas.openxmlformats.org/officeDocument/2006/relationships/tags" Target="../tags/tag26.xml"/><Relationship Id="rId16" Type="http://schemas.openxmlformats.org/officeDocument/2006/relationships/image" Target="../media/image177.wmf"/><Relationship Id="rId20" Type="http://schemas.openxmlformats.org/officeDocument/2006/relationships/image" Target="../media/image179.wmf"/><Relationship Id="rId1" Type="http://schemas.openxmlformats.org/officeDocument/2006/relationships/vmlDrawing" Target="../drawings/vmlDrawing5.vml"/><Relationship Id="rId6" Type="http://schemas.openxmlformats.org/officeDocument/2006/relationships/image" Target="../media/image172.wmf"/><Relationship Id="rId11" Type="http://schemas.openxmlformats.org/officeDocument/2006/relationships/oleObject" Target="../embeddings/oleObject11.bin"/><Relationship Id="rId5" Type="http://schemas.openxmlformats.org/officeDocument/2006/relationships/oleObject" Target="../embeddings/oleObject8.bin"/><Relationship Id="rId15" Type="http://schemas.openxmlformats.org/officeDocument/2006/relationships/oleObject" Target="../embeddings/oleObject13.bin"/><Relationship Id="rId10" Type="http://schemas.openxmlformats.org/officeDocument/2006/relationships/image" Target="../media/image174.wmf"/><Relationship Id="rId19" Type="http://schemas.openxmlformats.org/officeDocument/2006/relationships/oleObject" Target="../embeddings/oleObject15.bin"/><Relationship Id="rId4" Type="http://schemas.openxmlformats.org/officeDocument/2006/relationships/notesSlide" Target="../notesSlides/notesSlide54.xml"/><Relationship Id="rId9" Type="http://schemas.openxmlformats.org/officeDocument/2006/relationships/oleObject" Target="../embeddings/oleObject10.bin"/><Relationship Id="rId14" Type="http://schemas.openxmlformats.org/officeDocument/2006/relationships/image" Target="../media/image176.wmf"/><Relationship Id="rId22" Type="http://schemas.openxmlformats.org/officeDocument/2006/relationships/image" Target="../media/image180.wmf"/></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image" Target="../media/image183.png"/><Relationship Id="rId5" Type="http://schemas.openxmlformats.org/officeDocument/2006/relationships/image" Target="../media/image182.png"/><Relationship Id="rId4" Type="http://schemas.openxmlformats.org/officeDocument/2006/relationships/image" Target="../media/image181.png"/></Relationships>
</file>

<file path=ppt/slides/_rels/slide75.xml.rels><?xml version="1.0" encoding="UTF-8" standalone="yes"?>
<Relationships xmlns="http://schemas.openxmlformats.org/package/2006/relationships"><Relationship Id="rId8" Type="http://schemas.openxmlformats.org/officeDocument/2006/relationships/image" Target="../media/image188.png"/><Relationship Id="rId3" Type="http://schemas.openxmlformats.org/officeDocument/2006/relationships/notesSlide" Target="../notesSlides/notesSlide56.xml"/><Relationship Id="rId7" Type="http://schemas.openxmlformats.org/officeDocument/2006/relationships/image" Target="../media/image187.png"/><Relationship Id="rId12" Type="http://schemas.openxmlformats.org/officeDocument/2006/relationships/image" Target="../media/image192.png"/><Relationship Id="rId2" Type="http://schemas.openxmlformats.org/officeDocument/2006/relationships/slideLayout" Target="../slideLayouts/slideLayout2.xml"/><Relationship Id="rId1" Type="http://schemas.openxmlformats.org/officeDocument/2006/relationships/tags" Target="../tags/tag28.xml"/><Relationship Id="rId6" Type="http://schemas.openxmlformats.org/officeDocument/2006/relationships/image" Target="../media/image186.png"/><Relationship Id="rId11" Type="http://schemas.openxmlformats.org/officeDocument/2006/relationships/image" Target="../media/image191.png"/><Relationship Id="rId5" Type="http://schemas.openxmlformats.org/officeDocument/2006/relationships/image" Target="../media/image185.png"/><Relationship Id="rId10" Type="http://schemas.openxmlformats.org/officeDocument/2006/relationships/image" Target="../media/image190.png"/><Relationship Id="rId4" Type="http://schemas.openxmlformats.org/officeDocument/2006/relationships/image" Target="../media/image184.png"/><Relationship Id="rId9" Type="http://schemas.openxmlformats.org/officeDocument/2006/relationships/image" Target="../media/image189.pn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image" Target="../media/image195.png"/><Relationship Id="rId5" Type="http://schemas.openxmlformats.org/officeDocument/2006/relationships/image" Target="../media/image194.png"/><Relationship Id="rId4" Type="http://schemas.openxmlformats.org/officeDocument/2006/relationships/image" Target="../media/image193.pn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30.xml"/><Relationship Id="rId4" Type="http://schemas.openxmlformats.org/officeDocument/2006/relationships/image" Target="../media/image196.pn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31.xml"/><Relationship Id="rId4" Type="http://schemas.openxmlformats.org/officeDocument/2006/relationships/image" Target="../media/image197.pn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tags" Target="../tags/tag32.xml"/><Relationship Id="rId5" Type="http://schemas.openxmlformats.org/officeDocument/2006/relationships/image" Target="../media/image199.png"/><Relationship Id="rId4" Type="http://schemas.openxmlformats.org/officeDocument/2006/relationships/image" Target="../media/image198.png"/></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2.xml"/><Relationship Id="rId1" Type="http://schemas.openxmlformats.org/officeDocument/2006/relationships/tags" Target="../tags/tag33.xml"/><Relationship Id="rId4" Type="http://schemas.openxmlformats.org/officeDocument/2006/relationships/image" Target="../media/image200.png"/></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ags" Target="../tags/tag34.xml"/><Relationship Id="rId4" Type="http://schemas.openxmlformats.org/officeDocument/2006/relationships/image" Target="../media/image201.png"/></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35.xml"/><Relationship Id="rId5" Type="http://schemas.openxmlformats.org/officeDocument/2006/relationships/image" Target="../media/image203.png"/><Relationship Id="rId4" Type="http://schemas.openxmlformats.org/officeDocument/2006/relationships/image" Target="../media/image202.png"/></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tags" Target="../tags/tag36.xml"/><Relationship Id="rId4" Type="http://schemas.openxmlformats.org/officeDocument/2006/relationships/image" Target="../media/image204.png"/></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ags" Target="../tags/tag37.xml"/><Relationship Id="rId5" Type="http://schemas.openxmlformats.org/officeDocument/2006/relationships/image" Target="../media/image206.png"/><Relationship Id="rId4" Type="http://schemas.openxmlformats.org/officeDocument/2006/relationships/image" Target="../media/image205.pn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ags" Target="../tags/tag38.xml"/><Relationship Id="rId4" Type="http://schemas.openxmlformats.org/officeDocument/2006/relationships/image" Target="../media/image207.pn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39.xml"/><Relationship Id="rId4" Type="http://schemas.openxmlformats.org/officeDocument/2006/relationships/image" Target="../media/image208.png"/></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2.xml"/><Relationship Id="rId1" Type="http://schemas.openxmlformats.org/officeDocument/2006/relationships/tags" Target="../tags/tag40.xml"/><Relationship Id="rId4" Type="http://schemas.openxmlformats.org/officeDocument/2006/relationships/image" Target="../media/image209.png"/></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2.xml"/><Relationship Id="rId1" Type="http://schemas.openxmlformats.org/officeDocument/2006/relationships/tags" Target="../tags/tag41.xml"/><Relationship Id="rId4" Type="http://schemas.openxmlformats.org/officeDocument/2006/relationships/image" Target="../media/image210.png"/></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2.xml"/><Relationship Id="rId1" Type="http://schemas.openxmlformats.org/officeDocument/2006/relationships/tags" Target="../tags/tag42.xml"/><Relationship Id="rId6" Type="http://schemas.openxmlformats.org/officeDocument/2006/relationships/image" Target="../media/image213.png"/><Relationship Id="rId5" Type="http://schemas.openxmlformats.org/officeDocument/2006/relationships/image" Target="../media/image212.png"/><Relationship Id="rId4" Type="http://schemas.openxmlformats.org/officeDocument/2006/relationships/image" Target="../media/image211.png"/></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2.xml"/><Relationship Id="rId1" Type="http://schemas.openxmlformats.org/officeDocument/2006/relationships/tags" Target="../tags/tag43.xml"/><Relationship Id="rId4" Type="http://schemas.openxmlformats.org/officeDocument/2006/relationships/image" Target="../media/image214.png"/></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2.xml"/><Relationship Id="rId1" Type="http://schemas.openxmlformats.org/officeDocument/2006/relationships/tags" Target="../tags/tag44.xml"/><Relationship Id="rId4" Type="http://schemas.openxmlformats.org/officeDocument/2006/relationships/image" Target="../media/image215.png"/></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ags" Target="../tags/tag45.xml"/><Relationship Id="rId5" Type="http://schemas.openxmlformats.org/officeDocument/2006/relationships/image" Target="../media/image217.png"/><Relationship Id="rId4" Type="http://schemas.openxmlformats.org/officeDocument/2006/relationships/image" Target="../media/image216.png"/></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74.xml"/><Relationship Id="rId7" Type="http://schemas.openxmlformats.org/officeDocument/2006/relationships/image" Target="../media/image2030.png"/><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image" Target="../media/image2020.png"/><Relationship Id="rId5" Type="http://schemas.openxmlformats.org/officeDocument/2006/relationships/image" Target="../media/image219.png"/><Relationship Id="rId4" Type="http://schemas.openxmlformats.org/officeDocument/2006/relationships/image" Target="../media/image218.png"/></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tags" Target="../tags/tag48.xml"/><Relationship Id="rId6" Type="http://schemas.openxmlformats.org/officeDocument/2006/relationships/image" Target="../media/image222.png"/><Relationship Id="rId5" Type="http://schemas.openxmlformats.org/officeDocument/2006/relationships/image" Target="../media/image221.png"/><Relationship Id="rId4" Type="http://schemas.openxmlformats.org/officeDocument/2006/relationships/image" Target="../media/image220.png"/></Relationships>
</file>

<file path=ppt/slides/_rels/slide97.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2.xml"/><Relationship Id="rId1" Type="http://schemas.openxmlformats.org/officeDocument/2006/relationships/tags" Target="../tags/tag49.xml"/><Relationship Id="rId4" Type="http://schemas.openxmlformats.org/officeDocument/2006/relationships/image" Target="../media/image223.png"/></Relationships>
</file>

<file path=ppt/slides/_rels/slide98.xml.rels><?xml version="1.0" encoding="UTF-8" standalone="yes"?>
<Relationships xmlns="http://schemas.openxmlformats.org/package/2006/relationships"><Relationship Id="rId8" Type="http://schemas.openxmlformats.org/officeDocument/2006/relationships/oleObject" Target="../embeddings/oleObject17.bin"/><Relationship Id="rId13" Type="http://schemas.openxmlformats.org/officeDocument/2006/relationships/image" Target="../media/image226.wmf"/><Relationship Id="rId3" Type="http://schemas.openxmlformats.org/officeDocument/2006/relationships/slideLayout" Target="../slideLayouts/slideLayout2.xml"/><Relationship Id="rId7" Type="http://schemas.openxmlformats.org/officeDocument/2006/relationships/image" Target="../media/image229.png"/><Relationship Id="rId12" Type="http://schemas.openxmlformats.org/officeDocument/2006/relationships/oleObject" Target="../embeddings/oleObject19.bin"/><Relationship Id="rId2" Type="http://schemas.openxmlformats.org/officeDocument/2006/relationships/tags" Target="../tags/tag50.xml"/><Relationship Id="rId1" Type="http://schemas.openxmlformats.org/officeDocument/2006/relationships/vmlDrawing" Target="../drawings/vmlDrawing6.vml"/><Relationship Id="rId6" Type="http://schemas.openxmlformats.org/officeDocument/2006/relationships/image" Target="../media/image228.png"/><Relationship Id="rId11" Type="http://schemas.openxmlformats.org/officeDocument/2006/relationships/image" Target="../media/image225.wmf"/><Relationship Id="rId5" Type="http://schemas.openxmlformats.org/officeDocument/2006/relationships/image" Target="../media/image227.png"/><Relationship Id="rId15" Type="http://schemas.openxmlformats.org/officeDocument/2006/relationships/image" Target="../media/image231.png"/><Relationship Id="rId10" Type="http://schemas.openxmlformats.org/officeDocument/2006/relationships/oleObject" Target="../embeddings/oleObject18.bin"/><Relationship Id="rId4" Type="http://schemas.openxmlformats.org/officeDocument/2006/relationships/notesSlide" Target="../notesSlides/notesSlide79.xml"/><Relationship Id="rId9" Type="http://schemas.openxmlformats.org/officeDocument/2006/relationships/image" Target="../media/image224.wmf"/><Relationship Id="rId14" Type="http://schemas.openxmlformats.org/officeDocument/2006/relationships/image" Target="../media/image230.png"/></Relationships>
</file>

<file path=ppt/slides/_rels/slide99.xml.rels><?xml version="1.0" encoding="UTF-8" standalone="yes"?>
<Relationships xmlns="http://schemas.openxmlformats.org/package/2006/relationships"><Relationship Id="rId8" Type="http://schemas.openxmlformats.org/officeDocument/2006/relationships/image" Target="../media/image236.png"/><Relationship Id="rId3" Type="http://schemas.openxmlformats.org/officeDocument/2006/relationships/notesSlide" Target="../notesSlides/notesSlide80.xml"/><Relationship Id="rId7" Type="http://schemas.openxmlformats.org/officeDocument/2006/relationships/image" Target="../media/image235.png"/><Relationship Id="rId2" Type="http://schemas.openxmlformats.org/officeDocument/2006/relationships/slideLayout" Target="../slideLayouts/slideLayout2.xml"/><Relationship Id="rId1" Type="http://schemas.openxmlformats.org/officeDocument/2006/relationships/tags" Target="../tags/tag51.xml"/><Relationship Id="rId6" Type="http://schemas.openxmlformats.org/officeDocument/2006/relationships/image" Target="../media/image234.png"/><Relationship Id="rId5" Type="http://schemas.openxmlformats.org/officeDocument/2006/relationships/image" Target="../media/image233.png"/><Relationship Id="rId4" Type="http://schemas.openxmlformats.org/officeDocument/2006/relationships/image" Target="../media/image232.png"/><Relationship Id="rId9" Type="http://schemas.openxmlformats.org/officeDocument/2006/relationships/image" Target="../media/image237.png"/></Relationships>
</file>

<file path=ppt/slides/_rels/slide100.xml.rels><?xml version="1.0" encoding="UTF-8" standalone="yes"?>
<Relationships xmlns="http://schemas.openxmlformats.org/package/2006/relationships"><Relationship Id="rId3" Type="http://schemas.openxmlformats.org/officeDocument/2006/relationships/notesSlide" Target="../notesSlides/notesSlide81.xml"/><Relationship Id="rId7" Type="http://schemas.openxmlformats.org/officeDocument/2006/relationships/image" Target="../media/image241.png"/><Relationship Id="rId2" Type="http://schemas.openxmlformats.org/officeDocument/2006/relationships/slideLayout" Target="../slideLayouts/slideLayout2.xml"/><Relationship Id="rId1" Type="http://schemas.openxmlformats.org/officeDocument/2006/relationships/tags" Target="../tags/tag52.xml"/><Relationship Id="rId6" Type="http://schemas.openxmlformats.org/officeDocument/2006/relationships/image" Target="../media/image240.png"/><Relationship Id="rId5" Type="http://schemas.openxmlformats.org/officeDocument/2006/relationships/image" Target="../media/image239.png"/><Relationship Id="rId4" Type="http://schemas.openxmlformats.org/officeDocument/2006/relationships/image" Target="../media/image238.png"/></Relationships>
</file>

<file path=ppt/slides/_rels/slide101.xml.rels><?xml version="1.0" encoding="UTF-8" standalone="yes"?>
<Relationships xmlns="http://schemas.openxmlformats.org/package/2006/relationships"><Relationship Id="rId3" Type="http://schemas.openxmlformats.org/officeDocument/2006/relationships/notesSlide" Target="../notesSlides/notesSlide82.xml"/><Relationship Id="rId2" Type="http://schemas.openxmlformats.org/officeDocument/2006/relationships/slideLayout" Target="../slideLayouts/slideLayout2.xml"/><Relationship Id="rId1" Type="http://schemas.openxmlformats.org/officeDocument/2006/relationships/tags" Target="../tags/tag53.xml"/><Relationship Id="rId4" Type="http://schemas.openxmlformats.org/officeDocument/2006/relationships/image" Target="../media/image242.png"/></Relationships>
</file>

<file path=ppt/slides/_rels/slide102.xml.rels><?xml version="1.0" encoding="UTF-8" standalone="yes"?>
<Relationships xmlns="http://schemas.openxmlformats.org/package/2006/relationships"><Relationship Id="rId3" Type="http://schemas.openxmlformats.org/officeDocument/2006/relationships/notesSlide" Target="../notesSlides/notesSlide83.xml"/><Relationship Id="rId2" Type="http://schemas.openxmlformats.org/officeDocument/2006/relationships/slideLayout" Target="../slideLayouts/slideLayout2.xml"/><Relationship Id="rId1" Type="http://schemas.openxmlformats.org/officeDocument/2006/relationships/tags" Target="../tags/tag54.xml"/><Relationship Id="rId6" Type="http://schemas.openxmlformats.org/officeDocument/2006/relationships/image" Target="../media/image245.png"/><Relationship Id="rId5" Type="http://schemas.openxmlformats.org/officeDocument/2006/relationships/image" Target="../media/image244.png"/><Relationship Id="rId4" Type="http://schemas.openxmlformats.org/officeDocument/2006/relationships/image" Target="../media/image243.png"/></Relationships>
</file>

<file path=ppt/slides/_rels/slide103.xml.rels><?xml version="1.0" encoding="UTF-8" standalone="yes"?>
<Relationships xmlns="http://schemas.openxmlformats.org/package/2006/relationships"><Relationship Id="rId3" Type="http://schemas.openxmlformats.org/officeDocument/2006/relationships/notesSlide" Target="../notesSlides/notesSlide84.xml"/><Relationship Id="rId2" Type="http://schemas.openxmlformats.org/officeDocument/2006/relationships/slideLayout" Target="../slideLayouts/slideLayout2.xml"/><Relationship Id="rId1" Type="http://schemas.openxmlformats.org/officeDocument/2006/relationships/tags" Target="../tags/tag55.xml"/><Relationship Id="rId4" Type="http://schemas.openxmlformats.org/officeDocument/2006/relationships/image" Target="../media/image246.png"/></Relationships>
</file>

<file path=ppt/slides/_rels/slide104.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notesSlide" Target="../notesSlides/notesSlide85.xml"/><Relationship Id="rId7" Type="http://schemas.openxmlformats.org/officeDocument/2006/relationships/image" Target="NULL"/><Relationship Id="rId2" Type="http://schemas.openxmlformats.org/officeDocument/2006/relationships/slideLayout" Target="../slideLayouts/slideLayout2.xml"/><Relationship Id="rId1" Type="http://schemas.openxmlformats.org/officeDocument/2006/relationships/tags" Target="../tags/tag56.xml"/><Relationship Id="rId6" Type="http://schemas.openxmlformats.org/officeDocument/2006/relationships/image" Target="../media/image248.png"/><Relationship Id="rId5" Type="http://schemas.openxmlformats.org/officeDocument/2006/relationships/image" Target="NULL"/><Relationship Id="rId4" Type="http://schemas.openxmlformats.org/officeDocument/2006/relationships/image" Target="../media/image247.png"/></Relationships>
</file>

<file path=ppt/slides/_rels/slide105.xml.rels><?xml version="1.0" encoding="UTF-8" standalone="yes"?>
<Relationships xmlns="http://schemas.openxmlformats.org/package/2006/relationships"><Relationship Id="rId8" Type="http://schemas.openxmlformats.org/officeDocument/2006/relationships/image" Target="../media/image253.png"/><Relationship Id="rId3" Type="http://schemas.openxmlformats.org/officeDocument/2006/relationships/notesSlide" Target="../notesSlides/notesSlide86.xml"/><Relationship Id="rId7" Type="http://schemas.openxmlformats.org/officeDocument/2006/relationships/image" Target="../media/image252.pn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image" Target="../media/image251.png"/><Relationship Id="rId5" Type="http://schemas.openxmlformats.org/officeDocument/2006/relationships/image" Target="../media/image250.png"/><Relationship Id="rId4" Type="http://schemas.openxmlformats.org/officeDocument/2006/relationships/image" Target="../media/image249.png"/><Relationship Id="rId9" Type="http://schemas.openxmlformats.org/officeDocument/2006/relationships/image" Target="../media/image254.png"/></Relationships>
</file>

<file path=ppt/slides/_rels/slide106.xml.rels><?xml version="1.0" encoding="UTF-8" standalone="yes"?>
<Relationships xmlns="http://schemas.openxmlformats.org/package/2006/relationships"><Relationship Id="rId3" Type="http://schemas.openxmlformats.org/officeDocument/2006/relationships/notesSlide" Target="../notesSlides/notesSlide87.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107.xml.rels><?xml version="1.0" encoding="UTF-8" standalone="yes"?>
<Relationships xmlns="http://schemas.openxmlformats.org/package/2006/relationships"><Relationship Id="rId3" Type="http://schemas.openxmlformats.org/officeDocument/2006/relationships/notesSlide" Target="../notesSlides/notesSlide88.xml"/><Relationship Id="rId2" Type="http://schemas.openxmlformats.org/officeDocument/2006/relationships/slideLayout" Target="../slideLayouts/slideLayout2.xml"/><Relationship Id="rId1" Type="http://schemas.openxmlformats.org/officeDocument/2006/relationships/tags" Target="../tags/tag59.xml"/><Relationship Id="rId4" Type="http://schemas.openxmlformats.org/officeDocument/2006/relationships/image" Target="../media/image255.png"/></Relationships>
</file>

<file path=ppt/slides/_rels/slide108.xml.rels><?xml version="1.0" encoding="UTF-8" standalone="yes"?>
<Relationships xmlns="http://schemas.openxmlformats.org/package/2006/relationships"><Relationship Id="rId3" Type="http://schemas.openxmlformats.org/officeDocument/2006/relationships/notesSlide" Target="../notesSlides/notesSlide89.xml"/><Relationship Id="rId2" Type="http://schemas.openxmlformats.org/officeDocument/2006/relationships/slideLayout" Target="../slideLayouts/slideLayout2.xml"/><Relationship Id="rId1" Type="http://schemas.openxmlformats.org/officeDocument/2006/relationships/tags" Target="../tags/tag60.xml"/><Relationship Id="rId4" Type="http://schemas.openxmlformats.org/officeDocument/2006/relationships/image" Target="../media/image256.png"/></Relationships>
</file>

<file path=ppt/slides/_rels/slide109.xml.rels><?xml version="1.0" encoding="UTF-8" standalone="yes"?>
<Relationships xmlns="http://schemas.openxmlformats.org/package/2006/relationships"><Relationship Id="rId8" Type="http://schemas.openxmlformats.org/officeDocument/2006/relationships/image" Target="../media/image173.wmf"/><Relationship Id="rId13" Type="http://schemas.openxmlformats.org/officeDocument/2006/relationships/oleObject" Target="../embeddings/oleObject24.bin"/><Relationship Id="rId18" Type="http://schemas.openxmlformats.org/officeDocument/2006/relationships/image" Target="../media/image258.wmf"/><Relationship Id="rId3" Type="http://schemas.openxmlformats.org/officeDocument/2006/relationships/slideLayout" Target="../slideLayouts/slideLayout2.xml"/><Relationship Id="rId21" Type="http://schemas.openxmlformats.org/officeDocument/2006/relationships/oleObject" Target="../embeddings/oleObject28.bin"/><Relationship Id="rId7" Type="http://schemas.openxmlformats.org/officeDocument/2006/relationships/oleObject" Target="../embeddings/oleObject21.bin"/><Relationship Id="rId12" Type="http://schemas.openxmlformats.org/officeDocument/2006/relationships/image" Target="../media/image175.wmf"/><Relationship Id="rId17" Type="http://schemas.openxmlformats.org/officeDocument/2006/relationships/oleObject" Target="../embeddings/oleObject26.bin"/><Relationship Id="rId2" Type="http://schemas.openxmlformats.org/officeDocument/2006/relationships/tags" Target="../tags/tag61.xml"/><Relationship Id="rId16" Type="http://schemas.openxmlformats.org/officeDocument/2006/relationships/image" Target="../media/image257.wmf"/><Relationship Id="rId20" Type="http://schemas.openxmlformats.org/officeDocument/2006/relationships/image" Target="../media/image259.wmf"/><Relationship Id="rId1" Type="http://schemas.openxmlformats.org/officeDocument/2006/relationships/vmlDrawing" Target="../drawings/vmlDrawing7.vml"/><Relationship Id="rId6" Type="http://schemas.openxmlformats.org/officeDocument/2006/relationships/image" Target="../media/image172.wmf"/><Relationship Id="rId11" Type="http://schemas.openxmlformats.org/officeDocument/2006/relationships/oleObject" Target="../embeddings/oleObject23.bin"/><Relationship Id="rId5" Type="http://schemas.openxmlformats.org/officeDocument/2006/relationships/oleObject" Target="../embeddings/oleObject20.bin"/><Relationship Id="rId15" Type="http://schemas.openxmlformats.org/officeDocument/2006/relationships/oleObject" Target="../embeddings/oleObject25.bin"/><Relationship Id="rId10" Type="http://schemas.openxmlformats.org/officeDocument/2006/relationships/image" Target="../media/image174.wmf"/><Relationship Id="rId19" Type="http://schemas.openxmlformats.org/officeDocument/2006/relationships/oleObject" Target="../embeddings/oleObject27.bin"/><Relationship Id="rId4" Type="http://schemas.openxmlformats.org/officeDocument/2006/relationships/notesSlide" Target="../notesSlides/notesSlide90.xml"/><Relationship Id="rId9" Type="http://schemas.openxmlformats.org/officeDocument/2006/relationships/oleObject" Target="../embeddings/oleObject22.bin"/><Relationship Id="rId14" Type="http://schemas.openxmlformats.org/officeDocument/2006/relationships/image" Target="../media/image176.wmf"/><Relationship Id="rId22" Type="http://schemas.openxmlformats.org/officeDocument/2006/relationships/image" Target="../media/image260.wmf"/></Relationships>
</file>

<file path=ppt/slides/_rels/slide110.xml.rels><?xml version="1.0" encoding="UTF-8" standalone="yes"?>
<Relationships xmlns="http://schemas.openxmlformats.org/package/2006/relationships"><Relationship Id="rId8" Type="http://schemas.openxmlformats.org/officeDocument/2006/relationships/image" Target="../media/image262.wmf"/><Relationship Id="rId13" Type="http://schemas.openxmlformats.org/officeDocument/2006/relationships/image" Target="../media/image265.png"/><Relationship Id="rId3" Type="http://schemas.openxmlformats.org/officeDocument/2006/relationships/slideLayout" Target="../slideLayouts/slideLayout2.xml"/><Relationship Id="rId7" Type="http://schemas.openxmlformats.org/officeDocument/2006/relationships/oleObject" Target="../embeddings/oleObject30.bin"/><Relationship Id="rId12" Type="http://schemas.openxmlformats.org/officeDocument/2006/relationships/image" Target="../media/image264.wmf"/><Relationship Id="rId2" Type="http://schemas.openxmlformats.org/officeDocument/2006/relationships/tags" Target="../tags/tag62.xml"/><Relationship Id="rId1" Type="http://schemas.openxmlformats.org/officeDocument/2006/relationships/vmlDrawing" Target="../drawings/vmlDrawing8.vml"/><Relationship Id="rId6" Type="http://schemas.openxmlformats.org/officeDocument/2006/relationships/image" Target="../media/image261.wmf"/><Relationship Id="rId11" Type="http://schemas.openxmlformats.org/officeDocument/2006/relationships/oleObject" Target="../embeddings/oleObject32.bin"/><Relationship Id="rId5" Type="http://schemas.openxmlformats.org/officeDocument/2006/relationships/oleObject" Target="../embeddings/oleObject29.bin"/><Relationship Id="rId15" Type="http://schemas.openxmlformats.org/officeDocument/2006/relationships/image" Target="../media/image267.png"/><Relationship Id="rId10" Type="http://schemas.openxmlformats.org/officeDocument/2006/relationships/image" Target="../media/image263.wmf"/><Relationship Id="rId4" Type="http://schemas.openxmlformats.org/officeDocument/2006/relationships/notesSlide" Target="../notesSlides/notesSlide91.xml"/><Relationship Id="rId9" Type="http://schemas.openxmlformats.org/officeDocument/2006/relationships/oleObject" Target="../embeddings/oleObject31.bin"/><Relationship Id="rId14" Type="http://schemas.openxmlformats.org/officeDocument/2006/relationships/image" Target="../media/image266.png"/></Relationships>
</file>

<file path=ppt/slides/_rels/slide111.xml.rels><?xml version="1.0" encoding="UTF-8" standalone="yes"?>
<Relationships xmlns="http://schemas.openxmlformats.org/package/2006/relationships"><Relationship Id="rId8" Type="http://schemas.openxmlformats.org/officeDocument/2006/relationships/image" Target="../media/image262.wmf"/><Relationship Id="rId13" Type="http://schemas.openxmlformats.org/officeDocument/2006/relationships/image" Target="../media/image269.wmf"/><Relationship Id="rId18" Type="http://schemas.openxmlformats.org/officeDocument/2006/relationships/oleObject" Target="../embeddings/oleObject39.bin"/><Relationship Id="rId3" Type="http://schemas.openxmlformats.org/officeDocument/2006/relationships/slideLayout" Target="../slideLayouts/slideLayout2.xml"/><Relationship Id="rId21" Type="http://schemas.openxmlformats.org/officeDocument/2006/relationships/image" Target="../media/image263.wmf"/><Relationship Id="rId7" Type="http://schemas.openxmlformats.org/officeDocument/2006/relationships/oleObject" Target="../embeddings/oleObject34.bin"/><Relationship Id="rId12" Type="http://schemas.openxmlformats.org/officeDocument/2006/relationships/oleObject" Target="../embeddings/oleObject36.bin"/><Relationship Id="rId17" Type="http://schemas.openxmlformats.org/officeDocument/2006/relationships/image" Target="../media/image271.wmf"/><Relationship Id="rId2" Type="http://schemas.openxmlformats.org/officeDocument/2006/relationships/tags" Target="../tags/tag63.xml"/><Relationship Id="rId16" Type="http://schemas.openxmlformats.org/officeDocument/2006/relationships/oleObject" Target="../embeddings/oleObject38.bin"/><Relationship Id="rId20" Type="http://schemas.openxmlformats.org/officeDocument/2006/relationships/oleObject" Target="../embeddings/oleObject40.bin"/><Relationship Id="rId1" Type="http://schemas.openxmlformats.org/officeDocument/2006/relationships/vmlDrawing" Target="../drawings/vmlDrawing9.vml"/><Relationship Id="rId6" Type="http://schemas.openxmlformats.org/officeDocument/2006/relationships/image" Target="../media/image261.wmf"/><Relationship Id="rId11" Type="http://schemas.openxmlformats.org/officeDocument/2006/relationships/image" Target="../media/image268.wmf"/><Relationship Id="rId5" Type="http://schemas.openxmlformats.org/officeDocument/2006/relationships/oleObject" Target="../embeddings/oleObject33.bin"/><Relationship Id="rId15" Type="http://schemas.openxmlformats.org/officeDocument/2006/relationships/image" Target="../media/image270.wmf"/><Relationship Id="rId10" Type="http://schemas.openxmlformats.org/officeDocument/2006/relationships/oleObject" Target="../embeddings/oleObject35.bin"/><Relationship Id="rId19" Type="http://schemas.openxmlformats.org/officeDocument/2006/relationships/image" Target="../media/image272.wmf"/><Relationship Id="rId4" Type="http://schemas.openxmlformats.org/officeDocument/2006/relationships/notesSlide" Target="../notesSlides/notesSlide92.xml"/><Relationship Id="rId9" Type="http://schemas.openxmlformats.org/officeDocument/2006/relationships/image" Target="../media/image267.png"/><Relationship Id="rId14" Type="http://schemas.openxmlformats.org/officeDocument/2006/relationships/oleObject" Target="../embeddings/oleObject37.bin"/></Relationships>
</file>

<file path=ppt/slides/_rels/slide1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vmlDrawing" Target="../drawings/vmlDrawing10.vml"/><Relationship Id="rId6" Type="http://schemas.openxmlformats.org/officeDocument/2006/relationships/image" Target="../media/image273.wmf"/><Relationship Id="rId5" Type="http://schemas.openxmlformats.org/officeDocument/2006/relationships/oleObject" Target="../embeddings/oleObject41.bin"/><Relationship Id="rId4" Type="http://schemas.openxmlformats.org/officeDocument/2006/relationships/notesSlide" Target="../notesSlides/notesSlide93.xml"/></Relationships>
</file>

<file path=ppt/slides/_rels/slide113.xml.rels><?xml version="1.0" encoding="UTF-8" standalone="yes"?>
<Relationships xmlns="http://schemas.openxmlformats.org/package/2006/relationships"><Relationship Id="rId3" Type="http://schemas.openxmlformats.org/officeDocument/2006/relationships/notesSlide" Target="../notesSlides/notesSlide94.xml"/><Relationship Id="rId2" Type="http://schemas.openxmlformats.org/officeDocument/2006/relationships/slideLayout" Target="../slideLayouts/slideLayout2.xml"/><Relationship Id="rId1" Type="http://schemas.openxmlformats.org/officeDocument/2006/relationships/tags" Target="../tags/tag65.xml"/><Relationship Id="rId5" Type="http://schemas.openxmlformats.org/officeDocument/2006/relationships/image" Target="../media/image275.png"/><Relationship Id="rId4" Type="http://schemas.openxmlformats.org/officeDocument/2006/relationships/image" Target="../media/image274.png"/></Relationships>
</file>

<file path=ppt/slides/_rels/slide114.xml.rels><?xml version="1.0" encoding="UTF-8" standalone="yes"?>
<Relationships xmlns="http://schemas.openxmlformats.org/package/2006/relationships"><Relationship Id="rId3" Type="http://schemas.openxmlformats.org/officeDocument/2006/relationships/notesSlide" Target="../notesSlides/notesSlide95.xml"/><Relationship Id="rId2" Type="http://schemas.openxmlformats.org/officeDocument/2006/relationships/slideLayout" Target="../slideLayouts/slideLayout2.xml"/><Relationship Id="rId1" Type="http://schemas.openxmlformats.org/officeDocument/2006/relationships/tags" Target="../tags/tag66.xml"/><Relationship Id="rId5" Type="http://schemas.openxmlformats.org/officeDocument/2006/relationships/image" Target="../media/image277.png"/><Relationship Id="rId4" Type="http://schemas.openxmlformats.org/officeDocument/2006/relationships/image" Target="../media/image276.png"/></Relationships>
</file>

<file path=ppt/slides/_rels/slide115.xml.rels><?xml version="1.0" encoding="UTF-8" standalone="yes"?>
<Relationships xmlns="http://schemas.openxmlformats.org/package/2006/relationships"><Relationship Id="rId3" Type="http://schemas.openxmlformats.org/officeDocument/2006/relationships/notesSlide" Target="../notesSlides/notesSlide96.xml"/><Relationship Id="rId2" Type="http://schemas.openxmlformats.org/officeDocument/2006/relationships/slideLayout" Target="../slideLayouts/slideLayout2.xml"/><Relationship Id="rId1" Type="http://schemas.openxmlformats.org/officeDocument/2006/relationships/tags" Target="../tags/tag67.xml"/><Relationship Id="rId5" Type="http://schemas.openxmlformats.org/officeDocument/2006/relationships/image" Target="../media/image279.png"/><Relationship Id="rId4" Type="http://schemas.openxmlformats.org/officeDocument/2006/relationships/image" Target="../media/image278.png"/></Relationships>
</file>

<file path=ppt/slides/_rels/slide116.xml.rels><?xml version="1.0" encoding="UTF-8" standalone="yes"?>
<Relationships xmlns="http://schemas.openxmlformats.org/package/2006/relationships"><Relationship Id="rId3" Type="http://schemas.openxmlformats.org/officeDocument/2006/relationships/notesSlide" Target="../notesSlides/notesSlide97.xml"/><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117.xml.rels><?xml version="1.0" encoding="UTF-8" standalone="yes"?>
<Relationships xmlns="http://schemas.openxmlformats.org/package/2006/relationships"><Relationship Id="rId3" Type="http://schemas.openxmlformats.org/officeDocument/2006/relationships/notesSlide" Target="../notesSlides/notesSlide98.xml"/><Relationship Id="rId2" Type="http://schemas.openxmlformats.org/officeDocument/2006/relationships/slideLayout" Target="../slideLayouts/slideLayout2.xml"/><Relationship Id="rId1" Type="http://schemas.openxmlformats.org/officeDocument/2006/relationships/tags" Target="../tags/tag69.xml"/><Relationship Id="rId4" Type="http://schemas.openxmlformats.org/officeDocument/2006/relationships/image" Target="../media/image280.png"/></Relationships>
</file>

<file path=ppt/slides/_rels/slide118.xml.rels><?xml version="1.0" encoding="UTF-8" standalone="yes"?>
<Relationships xmlns="http://schemas.openxmlformats.org/package/2006/relationships"><Relationship Id="rId3" Type="http://schemas.openxmlformats.org/officeDocument/2006/relationships/notesSlide" Target="../notesSlides/notesSlide99.xml"/><Relationship Id="rId2" Type="http://schemas.openxmlformats.org/officeDocument/2006/relationships/slideLayout" Target="../slideLayouts/slideLayout2.xml"/><Relationship Id="rId1" Type="http://schemas.openxmlformats.org/officeDocument/2006/relationships/tags" Target="../tags/tag70.xml"/><Relationship Id="rId4" Type="http://schemas.openxmlformats.org/officeDocument/2006/relationships/image" Target="../media/image280.png"/></Relationships>
</file>

<file path=ppt/slides/_rels/slide119.xml.rels><?xml version="1.0" encoding="UTF-8" standalone="yes"?>
<Relationships xmlns="http://schemas.openxmlformats.org/package/2006/relationships"><Relationship Id="rId8" Type="http://schemas.openxmlformats.org/officeDocument/2006/relationships/image" Target="../media/image287.png"/><Relationship Id="rId13" Type="http://schemas.openxmlformats.org/officeDocument/2006/relationships/image" Target="../media/image281.wmf"/><Relationship Id="rId3" Type="http://schemas.openxmlformats.org/officeDocument/2006/relationships/slideLayout" Target="../slideLayouts/slideLayout2.xml"/><Relationship Id="rId7" Type="http://schemas.openxmlformats.org/officeDocument/2006/relationships/image" Target="../media/image286.png"/><Relationship Id="rId12" Type="http://schemas.openxmlformats.org/officeDocument/2006/relationships/oleObject" Target="../embeddings/oleObject42.bin"/><Relationship Id="rId17" Type="http://schemas.openxmlformats.org/officeDocument/2006/relationships/image" Target="../media/image283.wmf"/><Relationship Id="rId2" Type="http://schemas.openxmlformats.org/officeDocument/2006/relationships/tags" Target="../tags/tag71.xml"/><Relationship Id="rId16" Type="http://schemas.openxmlformats.org/officeDocument/2006/relationships/oleObject" Target="../embeddings/oleObject44.bin"/><Relationship Id="rId1" Type="http://schemas.openxmlformats.org/officeDocument/2006/relationships/vmlDrawing" Target="../drawings/vmlDrawing11.vml"/><Relationship Id="rId6" Type="http://schemas.openxmlformats.org/officeDocument/2006/relationships/image" Target="../media/image285.png"/><Relationship Id="rId11" Type="http://schemas.openxmlformats.org/officeDocument/2006/relationships/image" Target="../media/image290.png"/><Relationship Id="rId5" Type="http://schemas.openxmlformats.org/officeDocument/2006/relationships/image" Target="../media/image284.png"/><Relationship Id="rId15" Type="http://schemas.openxmlformats.org/officeDocument/2006/relationships/image" Target="../media/image282.wmf"/><Relationship Id="rId10" Type="http://schemas.openxmlformats.org/officeDocument/2006/relationships/image" Target="../media/image289.png"/><Relationship Id="rId4" Type="http://schemas.openxmlformats.org/officeDocument/2006/relationships/notesSlide" Target="../notesSlides/notesSlide100.xml"/><Relationship Id="rId9" Type="http://schemas.openxmlformats.org/officeDocument/2006/relationships/image" Target="../media/image288.png"/><Relationship Id="rId14" Type="http://schemas.openxmlformats.org/officeDocument/2006/relationships/oleObject" Target="../embeddings/oleObject43.bin"/></Relationships>
</file>

<file path=ppt/slides/_rels/slide120.xml.rels><?xml version="1.0" encoding="UTF-8" standalone="yes"?>
<Relationships xmlns="http://schemas.openxmlformats.org/package/2006/relationships"><Relationship Id="rId8" Type="http://schemas.openxmlformats.org/officeDocument/2006/relationships/image" Target="../media/image294.png"/><Relationship Id="rId3" Type="http://schemas.openxmlformats.org/officeDocument/2006/relationships/slideLayout" Target="../slideLayouts/slideLayout2.xml"/><Relationship Id="rId7" Type="http://schemas.openxmlformats.org/officeDocument/2006/relationships/image" Target="../media/image293.png"/><Relationship Id="rId12" Type="http://schemas.openxmlformats.org/officeDocument/2006/relationships/image" Target="../media/image291.wmf"/><Relationship Id="rId2" Type="http://schemas.openxmlformats.org/officeDocument/2006/relationships/tags" Target="../tags/tag72.xml"/><Relationship Id="rId1" Type="http://schemas.openxmlformats.org/officeDocument/2006/relationships/vmlDrawing" Target="../drawings/vmlDrawing12.vml"/><Relationship Id="rId6" Type="http://schemas.openxmlformats.org/officeDocument/2006/relationships/image" Target="../media/image292.png"/><Relationship Id="rId11" Type="http://schemas.openxmlformats.org/officeDocument/2006/relationships/oleObject" Target="../embeddings/oleObject45.bin"/><Relationship Id="rId5" Type="http://schemas.openxmlformats.org/officeDocument/2006/relationships/image" Target="../media/image290.png"/><Relationship Id="rId10" Type="http://schemas.openxmlformats.org/officeDocument/2006/relationships/image" Target="../media/image296.png"/><Relationship Id="rId4" Type="http://schemas.openxmlformats.org/officeDocument/2006/relationships/notesSlide" Target="../notesSlides/notesSlide101.xml"/><Relationship Id="rId9" Type="http://schemas.openxmlformats.org/officeDocument/2006/relationships/image" Target="../media/image295.png"/></Relationships>
</file>

<file path=ppt/slides/_rels/slide121.xml.rels><?xml version="1.0" encoding="UTF-8" standalone="yes"?>
<Relationships xmlns="http://schemas.openxmlformats.org/package/2006/relationships"><Relationship Id="rId3" Type="http://schemas.openxmlformats.org/officeDocument/2006/relationships/notesSlide" Target="../notesSlides/notesSlide102.xml"/><Relationship Id="rId2" Type="http://schemas.openxmlformats.org/officeDocument/2006/relationships/slideLayout" Target="../slideLayouts/slideLayout2.xml"/><Relationship Id="rId1" Type="http://schemas.openxmlformats.org/officeDocument/2006/relationships/tags" Target="../tags/tag73.xml"/><Relationship Id="rId5" Type="http://schemas.openxmlformats.org/officeDocument/2006/relationships/image" Target="../media/image297.png"/><Relationship Id="rId4" Type="http://schemas.openxmlformats.org/officeDocument/2006/relationships/image" Target="../media/image290.png"/></Relationships>
</file>

<file path=ppt/slides/_rels/slide122.xml.rels><?xml version="1.0" encoding="UTF-8" standalone="yes"?>
<Relationships xmlns="http://schemas.openxmlformats.org/package/2006/relationships"><Relationship Id="rId3" Type="http://schemas.openxmlformats.org/officeDocument/2006/relationships/notesSlide" Target="../notesSlides/notesSlide103.xml"/><Relationship Id="rId2" Type="http://schemas.openxmlformats.org/officeDocument/2006/relationships/slideLayout" Target="../slideLayouts/slideLayout2.xml"/><Relationship Id="rId1" Type="http://schemas.openxmlformats.org/officeDocument/2006/relationships/tags" Target="../tags/tag74.xml"/><Relationship Id="rId4" Type="http://schemas.openxmlformats.org/officeDocument/2006/relationships/image" Target="../media/image298.png"/></Relationships>
</file>

<file path=ppt/slides/_rels/slide123.xml.rels><?xml version="1.0" encoding="UTF-8" standalone="yes"?>
<Relationships xmlns="http://schemas.openxmlformats.org/package/2006/relationships"><Relationship Id="rId3" Type="http://schemas.openxmlformats.org/officeDocument/2006/relationships/notesSlide" Target="../notesSlides/notesSlide104.xml"/><Relationship Id="rId2" Type="http://schemas.openxmlformats.org/officeDocument/2006/relationships/slideLayout" Target="../slideLayouts/slideLayout2.xml"/><Relationship Id="rId1" Type="http://schemas.openxmlformats.org/officeDocument/2006/relationships/tags" Target="../tags/tag75.xml"/><Relationship Id="rId5" Type="http://schemas.openxmlformats.org/officeDocument/2006/relationships/image" Target="../media/image300.png"/><Relationship Id="rId4" Type="http://schemas.openxmlformats.org/officeDocument/2006/relationships/image" Target="../media/image299.png"/></Relationships>
</file>

<file path=ppt/slides/_rels/slide124.xml.rels><?xml version="1.0" encoding="UTF-8" standalone="yes"?>
<Relationships xmlns="http://schemas.openxmlformats.org/package/2006/relationships"><Relationship Id="rId3" Type="http://schemas.openxmlformats.org/officeDocument/2006/relationships/notesSlide" Target="../notesSlides/notesSlide105.xml"/><Relationship Id="rId2" Type="http://schemas.openxmlformats.org/officeDocument/2006/relationships/slideLayout" Target="../slideLayouts/slideLayout2.xml"/><Relationship Id="rId1" Type="http://schemas.openxmlformats.org/officeDocument/2006/relationships/tags" Target="../tags/tag76.xml"/><Relationship Id="rId4" Type="http://schemas.openxmlformats.org/officeDocument/2006/relationships/image" Target="../media/image301.png"/></Relationships>
</file>

<file path=ppt/slides/_rels/slide125.xml.rels><?xml version="1.0" encoding="UTF-8" standalone="yes"?>
<Relationships xmlns="http://schemas.openxmlformats.org/package/2006/relationships"><Relationship Id="rId3" Type="http://schemas.openxmlformats.org/officeDocument/2006/relationships/notesSlide" Target="../notesSlides/notesSlide106.xml"/><Relationship Id="rId2" Type="http://schemas.openxmlformats.org/officeDocument/2006/relationships/slideLayout" Target="../slideLayouts/slideLayout2.xml"/><Relationship Id="rId1" Type="http://schemas.openxmlformats.org/officeDocument/2006/relationships/tags" Target="../tags/tag77.xml"/><Relationship Id="rId5" Type="http://schemas.openxmlformats.org/officeDocument/2006/relationships/image" Target="../media/image303.png"/><Relationship Id="rId4" Type="http://schemas.openxmlformats.org/officeDocument/2006/relationships/image" Target="../media/image302.png"/></Relationships>
</file>

<file path=ppt/slides/_rels/slide126.xml.rels><?xml version="1.0" encoding="UTF-8" standalone="yes"?>
<Relationships xmlns="http://schemas.openxmlformats.org/package/2006/relationships"><Relationship Id="rId8" Type="http://schemas.openxmlformats.org/officeDocument/2006/relationships/image" Target="../media/image309.jpeg"/><Relationship Id="rId3" Type="http://schemas.openxmlformats.org/officeDocument/2006/relationships/image" Target="../media/image304.gif"/><Relationship Id="rId7" Type="http://schemas.openxmlformats.org/officeDocument/2006/relationships/image" Target="../media/image308.gif"/><Relationship Id="rId2" Type="http://schemas.openxmlformats.org/officeDocument/2006/relationships/notesSlide" Target="../notesSlides/notesSlide107.xml"/><Relationship Id="rId1" Type="http://schemas.openxmlformats.org/officeDocument/2006/relationships/slideLayout" Target="../slideLayouts/slideLayout2.xml"/><Relationship Id="rId6" Type="http://schemas.openxmlformats.org/officeDocument/2006/relationships/image" Target="../media/image307.gif"/><Relationship Id="rId5" Type="http://schemas.openxmlformats.org/officeDocument/2006/relationships/image" Target="../media/image306.gif"/><Relationship Id="rId10" Type="http://schemas.openxmlformats.org/officeDocument/2006/relationships/image" Target="../media/image311.png"/><Relationship Id="rId4" Type="http://schemas.openxmlformats.org/officeDocument/2006/relationships/image" Target="../media/image305.gif"/><Relationship Id="rId9" Type="http://schemas.openxmlformats.org/officeDocument/2006/relationships/image" Target="../media/image310.png"/></Relationships>
</file>

<file path=ppt/slides/_rels/slide127.xml.rels><?xml version="1.0" encoding="UTF-8" standalone="yes"?>
<Relationships xmlns="http://schemas.openxmlformats.org/package/2006/relationships"><Relationship Id="rId8" Type="http://schemas.openxmlformats.org/officeDocument/2006/relationships/image" Target="../media/image315.jpeg"/><Relationship Id="rId13" Type="http://schemas.openxmlformats.org/officeDocument/2006/relationships/image" Target="../media/image318.png"/><Relationship Id="rId3" Type="http://schemas.openxmlformats.org/officeDocument/2006/relationships/image" Target="../media/image304.gif"/><Relationship Id="rId7" Type="http://schemas.openxmlformats.org/officeDocument/2006/relationships/image" Target="../media/image314.png"/><Relationship Id="rId12" Type="http://schemas.openxmlformats.org/officeDocument/2006/relationships/image" Target="../media/image317.png"/><Relationship Id="rId2" Type="http://schemas.openxmlformats.org/officeDocument/2006/relationships/notesSlide" Target="../notesSlides/notesSlide108.xml"/><Relationship Id="rId1" Type="http://schemas.openxmlformats.org/officeDocument/2006/relationships/slideLayout" Target="../slideLayouts/slideLayout2.xml"/><Relationship Id="rId6" Type="http://schemas.openxmlformats.org/officeDocument/2006/relationships/image" Target="../media/image313.png"/><Relationship Id="rId11" Type="http://schemas.openxmlformats.org/officeDocument/2006/relationships/image" Target="../media/image129.png"/><Relationship Id="rId5" Type="http://schemas.openxmlformats.org/officeDocument/2006/relationships/image" Target="../media/image312.png"/><Relationship Id="rId10" Type="http://schemas.openxmlformats.org/officeDocument/2006/relationships/image" Target="../media/image127.png"/><Relationship Id="rId4" Type="http://schemas.openxmlformats.org/officeDocument/2006/relationships/image" Target="../media/image280.png"/><Relationship Id="rId9" Type="http://schemas.openxmlformats.org/officeDocument/2006/relationships/image" Target="../media/image316.jpeg"/></Relationships>
</file>

<file path=ppt/slides/_rels/slide128.xml.rels><?xml version="1.0" encoding="UTF-8" standalone="yes"?>
<Relationships xmlns="http://schemas.openxmlformats.org/package/2006/relationships"><Relationship Id="rId8" Type="http://schemas.openxmlformats.org/officeDocument/2006/relationships/image" Target="../media/image322.png"/><Relationship Id="rId13" Type="http://schemas.openxmlformats.org/officeDocument/2006/relationships/image" Target="../media/image327.jpeg"/><Relationship Id="rId3" Type="http://schemas.openxmlformats.org/officeDocument/2006/relationships/image" Target="../media/image319.png"/><Relationship Id="rId7" Type="http://schemas.openxmlformats.org/officeDocument/2006/relationships/image" Target="../media/image318.png"/><Relationship Id="rId12" Type="http://schemas.openxmlformats.org/officeDocument/2006/relationships/image" Target="../media/image326.jpeg"/><Relationship Id="rId2" Type="http://schemas.openxmlformats.org/officeDocument/2006/relationships/notesSlide" Target="../notesSlides/notesSlide109.xml"/><Relationship Id="rId1" Type="http://schemas.openxmlformats.org/officeDocument/2006/relationships/slideLayout" Target="../slideLayouts/slideLayout2.xml"/><Relationship Id="rId6" Type="http://schemas.openxmlformats.org/officeDocument/2006/relationships/image" Target="../media/image317.png"/><Relationship Id="rId11" Type="http://schemas.openxmlformats.org/officeDocument/2006/relationships/image" Target="../media/image325.jpeg"/><Relationship Id="rId5" Type="http://schemas.openxmlformats.org/officeDocument/2006/relationships/image" Target="../media/image321.jpeg"/><Relationship Id="rId10" Type="http://schemas.openxmlformats.org/officeDocument/2006/relationships/image" Target="../media/image324.jpeg"/><Relationship Id="rId4" Type="http://schemas.openxmlformats.org/officeDocument/2006/relationships/image" Target="../media/image320.png"/><Relationship Id="rId9" Type="http://schemas.openxmlformats.org/officeDocument/2006/relationships/image" Target="../media/image323.jpeg"/><Relationship Id="rId14" Type="http://schemas.openxmlformats.org/officeDocument/2006/relationships/image" Target="../media/image328.jpeg"/></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notesSlide" Target="../notesSlides/notesSlide110.xml"/><Relationship Id="rId2" Type="http://schemas.openxmlformats.org/officeDocument/2006/relationships/slideLayout" Target="../slideLayouts/slideLayout2.xml"/><Relationship Id="rId1" Type="http://schemas.openxmlformats.org/officeDocument/2006/relationships/tags" Target="../tags/tag78.xml"/><Relationship Id="rId6" Type="http://schemas.openxmlformats.org/officeDocument/2006/relationships/image" Target="../media/image331.png"/><Relationship Id="rId5" Type="http://schemas.openxmlformats.org/officeDocument/2006/relationships/image" Target="../media/image330.jpeg"/><Relationship Id="rId4" Type="http://schemas.openxmlformats.org/officeDocument/2006/relationships/image" Target="../media/image329.jpeg"/></Relationships>
</file>

<file path=ppt/slides/_rels/slide131.xml.rels><?xml version="1.0" encoding="UTF-8" standalone="yes"?>
<Relationships xmlns="http://schemas.openxmlformats.org/package/2006/relationships"><Relationship Id="rId3" Type="http://schemas.openxmlformats.org/officeDocument/2006/relationships/notesSlide" Target="../notesSlides/notesSlide111.xml"/><Relationship Id="rId2" Type="http://schemas.openxmlformats.org/officeDocument/2006/relationships/slideLayout" Target="../slideLayouts/slideLayout2.xml"/><Relationship Id="rId1" Type="http://schemas.openxmlformats.org/officeDocument/2006/relationships/tags" Target="../tags/tag79.xml"/><Relationship Id="rId4" Type="http://schemas.openxmlformats.org/officeDocument/2006/relationships/image" Target="../media/image332.png"/></Relationships>
</file>

<file path=ppt/slides/_rels/slide132.xml.rels><?xml version="1.0" encoding="UTF-8" standalone="yes"?>
<Relationships xmlns="http://schemas.openxmlformats.org/package/2006/relationships"><Relationship Id="rId3" Type="http://schemas.openxmlformats.org/officeDocument/2006/relationships/notesSlide" Target="../notesSlides/notesSlide112.xml"/><Relationship Id="rId2" Type="http://schemas.openxmlformats.org/officeDocument/2006/relationships/slideLayout" Target="../slideLayouts/slideLayout2.xml"/><Relationship Id="rId1" Type="http://schemas.openxmlformats.org/officeDocument/2006/relationships/tags" Target="../tags/tag80.xml"/><Relationship Id="rId4" Type="http://schemas.openxmlformats.org/officeDocument/2006/relationships/image" Target="../media/image333.png"/></Relationships>
</file>

<file path=ppt/slides/_rels/slide133.xml.rels><?xml version="1.0" encoding="UTF-8" standalone="yes"?>
<Relationships xmlns="http://schemas.openxmlformats.org/package/2006/relationships"><Relationship Id="rId3" Type="http://schemas.openxmlformats.org/officeDocument/2006/relationships/notesSlide" Target="../notesSlides/notesSlide113.xml"/><Relationship Id="rId2" Type="http://schemas.openxmlformats.org/officeDocument/2006/relationships/slideLayout" Target="../slideLayouts/slideLayout2.xml"/><Relationship Id="rId1" Type="http://schemas.openxmlformats.org/officeDocument/2006/relationships/tags" Target="../tags/tag81.xml"/><Relationship Id="rId5" Type="http://schemas.openxmlformats.org/officeDocument/2006/relationships/image" Target="NULL"/><Relationship Id="rId4" Type="http://schemas.openxmlformats.org/officeDocument/2006/relationships/image" Target="../media/image334.png"/></Relationships>
</file>

<file path=ppt/slides/_rels/slide134.xml.rels><?xml version="1.0" encoding="UTF-8" standalone="yes"?>
<Relationships xmlns="http://schemas.openxmlformats.org/package/2006/relationships"><Relationship Id="rId3" Type="http://schemas.openxmlformats.org/officeDocument/2006/relationships/notesSlide" Target="../notesSlides/notesSlide114.xml"/><Relationship Id="rId2" Type="http://schemas.openxmlformats.org/officeDocument/2006/relationships/slideLayout" Target="../slideLayouts/slideLayout2.xml"/><Relationship Id="rId1" Type="http://schemas.openxmlformats.org/officeDocument/2006/relationships/tags" Target="../tags/tag82.xml"/><Relationship Id="rId5" Type="http://schemas.openxmlformats.org/officeDocument/2006/relationships/image" Target="NULL"/><Relationship Id="rId4" Type="http://schemas.openxmlformats.org/officeDocument/2006/relationships/image" Target="../media/image335.png"/></Relationships>
</file>

<file path=ppt/slides/_rels/slide135.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notesSlide" Target="../notesSlides/notesSlide115.xml"/><Relationship Id="rId7" Type="http://schemas.openxmlformats.org/officeDocument/2006/relationships/image" Target="NULL"/><Relationship Id="rId2" Type="http://schemas.openxmlformats.org/officeDocument/2006/relationships/slideLayout" Target="../slideLayouts/slideLayout2.xml"/><Relationship Id="rId1" Type="http://schemas.openxmlformats.org/officeDocument/2006/relationships/tags" Target="../tags/tag83.xml"/><Relationship Id="rId6" Type="http://schemas.openxmlformats.org/officeDocument/2006/relationships/image" Target="../media/image338.png"/><Relationship Id="rId5" Type="http://schemas.openxmlformats.org/officeDocument/2006/relationships/image" Target="../media/image337.png"/><Relationship Id="rId10" Type="http://schemas.openxmlformats.org/officeDocument/2006/relationships/image" Target="NULL"/><Relationship Id="rId4" Type="http://schemas.openxmlformats.org/officeDocument/2006/relationships/image" Target="../media/image336.png"/><Relationship Id="rId9" Type="http://schemas.openxmlformats.org/officeDocument/2006/relationships/image" Target="NULL"/></Relationships>
</file>

<file path=ppt/slides/_rels/slide136.xml.rels><?xml version="1.0" encoding="UTF-8" standalone="yes"?>
<Relationships xmlns="http://schemas.openxmlformats.org/package/2006/relationships"><Relationship Id="rId3" Type="http://schemas.openxmlformats.org/officeDocument/2006/relationships/notesSlide" Target="../notesSlides/notesSlide116.xml"/><Relationship Id="rId2" Type="http://schemas.openxmlformats.org/officeDocument/2006/relationships/slideLayout" Target="../slideLayouts/slideLayout2.xml"/><Relationship Id="rId1" Type="http://schemas.openxmlformats.org/officeDocument/2006/relationships/tags" Target="../tags/tag84.xml"/><Relationship Id="rId4" Type="http://schemas.openxmlformats.org/officeDocument/2006/relationships/image" Target="../media/image339.png"/></Relationships>
</file>

<file path=ppt/slides/_rels/slide137.xml.rels><?xml version="1.0" encoding="UTF-8" standalone="yes"?>
<Relationships xmlns="http://schemas.openxmlformats.org/package/2006/relationships"><Relationship Id="rId3" Type="http://schemas.openxmlformats.org/officeDocument/2006/relationships/notesSlide" Target="../notesSlides/notesSlide117.xml"/><Relationship Id="rId2" Type="http://schemas.openxmlformats.org/officeDocument/2006/relationships/slideLayout" Target="../slideLayouts/slideLayout2.xml"/><Relationship Id="rId1" Type="http://schemas.openxmlformats.org/officeDocument/2006/relationships/tags" Target="../tags/tag85.xml"/><Relationship Id="rId4" Type="http://schemas.openxmlformats.org/officeDocument/2006/relationships/image" Target="../media/image340.png"/></Relationships>
</file>

<file path=ppt/slides/_rels/slide138.xml.rels><?xml version="1.0" encoding="UTF-8" standalone="yes"?>
<Relationships xmlns="http://schemas.openxmlformats.org/package/2006/relationships"><Relationship Id="rId8" Type="http://schemas.openxmlformats.org/officeDocument/2006/relationships/image" Target="../media/image346.jpg"/><Relationship Id="rId3" Type="http://schemas.openxmlformats.org/officeDocument/2006/relationships/image" Target="../media/image341.png"/><Relationship Id="rId7" Type="http://schemas.openxmlformats.org/officeDocument/2006/relationships/image" Target="../media/image345.png"/><Relationship Id="rId2" Type="http://schemas.openxmlformats.org/officeDocument/2006/relationships/notesSlide" Target="../notesSlides/notesSlide118.xml"/><Relationship Id="rId1" Type="http://schemas.openxmlformats.org/officeDocument/2006/relationships/slideLayout" Target="../slideLayouts/slideLayout2.xml"/><Relationship Id="rId6" Type="http://schemas.openxmlformats.org/officeDocument/2006/relationships/image" Target="../media/image344.emf"/><Relationship Id="rId5" Type="http://schemas.openxmlformats.org/officeDocument/2006/relationships/image" Target="../media/image343.png"/><Relationship Id="rId4" Type="http://schemas.openxmlformats.org/officeDocument/2006/relationships/image" Target="../media/image342.jpg"/><Relationship Id="rId9" Type="http://schemas.openxmlformats.org/officeDocument/2006/relationships/image" Target="../media/image347.jpg"/></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ChangeArrowheads="1"/>
          </p:cNvSpPr>
          <p:nvPr/>
        </p:nvSpPr>
        <p:spPr bwMode="auto">
          <a:xfrm>
            <a:off x="650875" y="3984625"/>
            <a:ext cx="7620000"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742950" indent="-28575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b="1">
                <a:latin typeface="黑体" panose="02010609060101010101" pitchFamily="49" charset="-122"/>
                <a:ea typeface="黑体" panose="02010609060101010101" pitchFamily="49" charset="-122"/>
              </a:rPr>
              <a:t>纪荣嵘</a:t>
            </a:r>
            <a:endParaRPr lang="zh-CN" altLang="fr-FR" b="1">
              <a:latin typeface="黑体" panose="02010609060101010101" pitchFamily="49" charset="-122"/>
              <a:ea typeface="黑体" panose="02010609060101010101" pitchFamily="49" charset="-122"/>
            </a:endParaRPr>
          </a:p>
          <a:p>
            <a:pPr eaLnBrk="1" hangingPunct="1">
              <a:spcBef>
                <a:spcPct val="0"/>
              </a:spcBef>
              <a:buClrTx/>
              <a:buFontTx/>
              <a:buNone/>
            </a:pPr>
            <a:r>
              <a:rPr lang="zh-CN" altLang="en-US" b="1">
                <a:latin typeface="黑体" panose="02010609060101010101" pitchFamily="49" charset="-122"/>
                <a:ea typeface="黑体" panose="02010609060101010101" pitchFamily="49" charset="-122"/>
              </a:rPr>
              <a:t>厦门大学</a:t>
            </a:r>
            <a:endParaRPr lang="fr-FR" altLang="zh-CN" b="1">
              <a:latin typeface="黑体" panose="02010609060101010101" pitchFamily="49" charset="-122"/>
              <a:ea typeface="黑体" panose="02010609060101010101" pitchFamily="49" charset="-122"/>
            </a:endParaRPr>
          </a:p>
        </p:txBody>
      </p:sp>
      <p:sp>
        <p:nvSpPr>
          <p:cNvPr id="7172" name="Rectangle 2"/>
          <p:cNvSpPr>
            <a:spLocks noGrp="1" noChangeArrowheads="1"/>
          </p:cNvSpPr>
          <p:nvPr>
            <p:ph type="ctrTitle"/>
          </p:nvPr>
        </p:nvSpPr>
        <p:spPr>
          <a:xfrm>
            <a:off x="635000" y="101333"/>
            <a:ext cx="8509000" cy="1371600"/>
          </a:xfrm>
        </p:spPr>
        <p:txBody>
          <a:bodyPr/>
          <a:lstStyle/>
          <a:p>
            <a:pPr eaLnBrk="1" hangingPunct="1"/>
            <a:r>
              <a:rPr lang="zh-CN" altLang="en-US" sz="3600" b="1" dirty="0">
                <a:solidFill>
                  <a:srgbClr val="C00000"/>
                </a:solidFill>
                <a:latin typeface="黑体" panose="02010609060101010101" pitchFamily="49" charset="-122"/>
                <a:ea typeface="黑体" panose="02010609060101010101" pitchFamily="49" charset="-122"/>
              </a:rPr>
              <a:t>紧致</a:t>
            </a:r>
            <a:r>
              <a:rPr lang="zh-CN" altLang="en-US" sz="3600" b="1">
                <a:solidFill>
                  <a:srgbClr val="C00000"/>
                </a:solidFill>
                <a:latin typeface="黑体" panose="02010609060101010101" pitchFamily="49" charset="-122"/>
                <a:ea typeface="黑体" panose="02010609060101010101" pitchFamily="49" charset="-122"/>
              </a:rPr>
              <a:t>化计算机视觉系统</a:t>
            </a:r>
            <a:endParaRPr lang="zh-CN" altLang="en-US" dirty="0">
              <a:solidFill>
                <a:srgbClr val="C0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796833107"/>
      </p:ext>
    </p:extLst>
  </p:cSld>
  <p:clrMapOvr>
    <a:masterClrMapping/>
  </p:clrMapOvr>
  <p:transition advTm="8152"/>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B3CD191-534A-A64A-8BEE-04D5E583D832}"/>
              </a:ext>
            </a:extLst>
          </p:cNvPr>
          <p:cNvSpPr>
            <a:spLocks noGrp="1"/>
          </p:cNvSpPr>
          <p:nvPr>
            <p:ph type="title"/>
          </p:nvPr>
        </p:nvSpPr>
        <p:spPr/>
        <p:txBody>
          <a:bodyPr/>
          <a:lstStyle/>
          <a:p>
            <a:r>
              <a:rPr kumimoji="1" lang="zh-CN" altLang="en-US" dirty="0">
                <a:latin typeface="Heiti SC Medium" pitchFamily="2" charset="-128"/>
                <a:ea typeface="Heiti SC Medium" pitchFamily="2" charset="-128"/>
              </a:rPr>
              <a:t>研究动机</a:t>
            </a:r>
          </a:p>
        </p:txBody>
      </p:sp>
      <p:sp>
        <p:nvSpPr>
          <p:cNvPr id="3" name="内容占位符 2">
            <a:extLst>
              <a:ext uri="{FF2B5EF4-FFF2-40B4-BE49-F238E27FC236}">
                <a16:creationId xmlns:a16="http://schemas.microsoft.com/office/drawing/2014/main" id="{971EAAD0-F759-1A45-A4C5-1365D34651C9}"/>
              </a:ext>
            </a:extLst>
          </p:cNvPr>
          <p:cNvSpPr>
            <a:spLocks noGrp="1"/>
          </p:cNvSpPr>
          <p:nvPr>
            <p:ph idx="1"/>
          </p:nvPr>
        </p:nvSpPr>
        <p:spPr/>
        <p:txBody>
          <a:bodyPr/>
          <a:lstStyle/>
          <a:p>
            <a:pPr eaLnBrk="1" hangingPunct="1">
              <a:defRPr/>
            </a:pPr>
            <a:r>
              <a:rPr lang="zh-CN" altLang="en-US" sz="2400" dirty="0">
                <a:latin typeface="微软雅黑" pitchFamily="34" charset="-122"/>
                <a:ea typeface="微软雅黑" pitchFamily="34" charset="-122"/>
              </a:rPr>
              <a:t>视觉大数据搜索与识别流程</a:t>
            </a:r>
            <a:endParaRPr lang="en-US" altLang="zh-CN" sz="1800" dirty="0">
              <a:latin typeface="微软雅黑" pitchFamily="34" charset="-122"/>
              <a:ea typeface="微软雅黑" pitchFamily="34" charset="-122"/>
            </a:endParaRPr>
          </a:p>
          <a:p>
            <a:pPr lvl="1" eaLnBrk="1" hangingPunct="1">
              <a:defRPr/>
            </a:pPr>
            <a:r>
              <a:rPr lang="zh-CN" altLang="en-US" sz="1800" dirty="0">
                <a:latin typeface="微软雅黑" pitchFamily="34" charset="-122"/>
                <a:ea typeface="微软雅黑" pitchFamily="34" charset="-122"/>
              </a:rPr>
              <a:t>特征抽取</a:t>
            </a:r>
            <a:endParaRPr lang="en-US" altLang="zh-CN" sz="1800" dirty="0">
              <a:latin typeface="微软雅黑" pitchFamily="34" charset="-122"/>
              <a:ea typeface="微软雅黑" pitchFamily="34" charset="-122"/>
            </a:endParaRPr>
          </a:p>
          <a:p>
            <a:pPr lvl="2" eaLnBrk="1" hangingPunct="1">
              <a:defRPr/>
            </a:pPr>
            <a:r>
              <a:rPr lang="zh-CN" altLang="en-US" sz="1800" dirty="0">
                <a:latin typeface="微软雅黑" pitchFamily="34" charset="-122"/>
                <a:ea typeface="微软雅黑" pitchFamily="34" charset="-122"/>
              </a:rPr>
              <a:t>变换不变性、</a:t>
            </a:r>
            <a:r>
              <a:rPr lang="zh-CN" altLang="en-US" sz="1800" dirty="0">
                <a:solidFill>
                  <a:srgbClr val="FF0000"/>
                </a:solidFill>
                <a:latin typeface="微软雅黑" pitchFamily="34" charset="-122"/>
                <a:ea typeface="微软雅黑" pitchFamily="34" charset="-122"/>
              </a:rPr>
              <a:t>速度</a:t>
            </a:r>
            <a:endParaRPr lang="en-US" altLang="zh-CN" sz="1800" dirty="0">
              <a:solidFill>
                <a:srgbClr val="FF0000"/>
              </a:solidFill>
              <a:latin typeface="微软雅黑" pitchFamily="34" charset="-122"/>
              <a:ea typeface="微软雅黑" pitchFamily="34" charset="-122"/>
            </a:endParaRPr>
          </a:p>
          <a:p>
            <a:pPr lvl="2" eaLnBrk="1" hangingPunct="1">
              <a:defRPr/>
            </a:pPr>
            <a:endParaRPr lang="en-US" altLang="zh-CN" sz="1400" dirty="0">
              <a:solidFill>
                <a:srgbClr val="FF0000"/>
              </a:solidFill>
              <a:latin typeface="微软雅黑" pitchFamily="34" charset="-122"/>
              <a:ea typeface="微软雅黑" pitchFamily="34" charset="-122"/>
            </a:endParaRPr>
          </a:p>
          <a:p>
            <a:pPr lvl="1" eaLnBrk="1" hangingPunct="1">
              <a:defRPr/>
            </a:pPr>
            <a:r>
              <a:rPr lang="zh-CN" altLang="en-US" sz="1800" dirty="0">
                <a:latin typeface="微软雅黑" pitchFamily="34" charset="-122"/>
                <a:ea typeface="微软雅黑" pitchFamily="34" charset="-122"/>
              </a:rPr>
              <a:t>特征描述</a:t>
            </a:r>
            <a:endParaRPr lang="en-US" altLang="zh-CN" sz="1800" dirty="0">
              <a:latin typeface="微软雅黑" pitchFamily="34" charset="-122"/>
              <a:ea typeface="微软雅黑" pitchFamily="34" charset="-122"/>
            </a:endParaRPr>
          </a:p>
          <a:p>
            <a:pPr lvl="2" eaLnBrk="1" hangingPunct="1">
              <a:defRPr/>
            </a:pPr>
            <a:r>
              <a:rPr lang="zh-CN" altLang="en-US" sz="1800" dirty="0">
                <a:latin typeface="微软雅黑" pitchFamily="34" charset="-122"/>
                <a:ea typeface="微软雅黑" pitchFamily="34" charset="-122"/>
              </a:rPr>
              <a:t>判决力、鲁棒性、</a:t>
            </a:r>
            <a:r>
              <a:rPr lang="zh-CN" altLang="en-US" sz="1800" dirty="0">
                <a:solidFill>
                  <a:srgbClr val="FF0000"/>
                </a:solidFill>
                <a:latin typeface="微软雅黑" pitchFamily="34" charset="-122"/>
                <a:ea typeface="微软雅黑" pitchFamily="34" charset="-122"/>
              </a:rPr>
              <a:t>存储</a:t>
            </a:r>
            <a:r>
              <a:rPr lang="zh-CN" altLang="en-US" sz="1800" dirty="0">
                <a:latin typeface="微软雅黑" pitchFamily="34" charset="-122"/>
                <a:ea typeface="微软雅黑" pitchFamily="34" charset="-122"/>
              </a:rPr>
              <a:t>（内存与数据库开销）</a:t>
            </a:r>
            <a:endParaRPr lang="en-US" altLang="zh-CN" sz="1800" dirty="0">
              <a:latin typeface="微软雅黑" pitchFamily="34" charset="-122"/>
              <a:ea typeface="微软雅黑" pitchFamily="34" charset="-122"/>
            </a:endParaRPr>
          </a:p>
          <a:p>
            <a:pPr lvl="2" eaLnBrk="1" hangingPunct="1">
              <a:defRPr/>
            </a:pPr>
            <a:endParaRPr lang="en-US" altLang="zh-CN" sz="1400" dirty="0">
              <a:latin typeface="微软雅黑" pitchFamily="34" charset="-122"/>
              <a:ea typeface="微软雅黑" pitchFamily="34" charset="-122"/>
            </a:endParaRPr>
          </a:p>
          <a:p>
            <a:pPr lvl="1" eaLnBrk="1" hangingPunct="1">
              <a:defRPr/>
            </a:pPr>
            <a:r>
              <a:rPr lang="zh-CN" altLang="en-US" sz="1800" dirty="0">
                <a:latin typeface="微软雅黑" pitchFamily="34" charset="-122"/>
                <a:ea typeface="微软雅黑" pitchFamily="34" charset="-122"/>
              </a:rPr>
              <a:t>特征索引</a:t>
            </a:r>
            <a:endParaRPr lang="en-US" altLang="zh-CN" sz="1800" dirty="0">
              <a:latin typeface="微软雅黑" pitchFamily="34" charset="-122"/>
              <a:ea typeface="微软雅黑" pitchFamily="34" charset="-122"/>
            </a:endParaRPr>
          </a:p>
          <a:p>
            <a:pPr lvl="2" eaLnBrk="1" hangingPunct="1">
              <a:defRPr/>
            </a:pPr>
            <a:r>
              <a:rPr lang="zh-CN" altLang="en-US" sz="1800" dirty="0">
                <a:solidFill>
                  <a:srgbClr val="FF0000"/>
                </a:solidFill>
                <a:latin typeface="微软雅黑" pitchFamily="34" charset="-122"/>
                <a:ea typeface="微软雅黑" pitchFamily="34" charset="-122"/>
              </a:rPr>
              <a:t>速度</a:t>
            </a:r>
            <a:r>
              <a:rPr lang="zh-CN" altLang="en-US" sz="1800" dirty="0">
                <a:latin typeface="微软雅黑" pitchFamily="34" charset="-122"/>
                <a:ea typeface="微软雅黑" pitchFamily="34" charset="-122"/>
              </a:rPr>
              <a:t>（倒排索引等技术） 、近似紧邻的逼近能力</a:t>
            </a:r>
            <a:endParaRPr lang="en-US" altLang="zh-CN" sz="1800" dirty="0">
              <a:latin typeface="微软雅黑" pitchFamily="34" charset="-122"/>
              <a:ea typeface="微软雅黑" pitchFamily="34" charset="-122"/>
            </a:endParaRPr>
          </a:p>
          <a:p>
            <a:pPr lvl="2" eaLnBrk="1" hangingPunct="1">
              <a:defRPr/>
            </a:pPr>
            <a:r>
              <a:rPr lang="zh-CN" altLang="en-US" sz="1800" dirty="0">
                <a:solidFill>
                  <a:srgbClr val="FF0000"/>
                </a:solidFill>
                <a:latin typeface="微软雅黑" pitchFamily="34" charset="-122"/>
                <a:ea typeface="微软雅黑" pitchFamily="34" charset="-122"/>
              </a:rPr>
              <a:t>索引表大小</a:t>
            </a:r>
            <a:endParaRPr lang="en-US" altLang="zh-CN" sz="1800" dirty="0">
              <a:solidFill>
                <a:srgbClr val="FF0000"/>
              </a:solidFill>
              <a:latin typeface="微软雅黑" pitchFamily="34" charset="-122"/>
              <a:ea typeface="微软雅黑" pitchFamily="34" charset="-122"/>
            </a:endParaRPr>
          </a:p>
          <a:p>
            <a:pPr lvl="1" eaLnBrk="1" hangingPunct="1">
              <a:defRPr/>
            </a:pPr>
            <a:endParaRPr lang="zh-CN" altLang="en-US" sz="1800" dirty="0">
              <a:latin typeface="微软雅黑" pitchFamily="34" charset="-122"/>
              <a:ea typeface="微软雅黑" pitchFamily="34" charset="-122"/>
            </a:endParaRPr>
          </a:p>
          <a:p>
            <a:pPr lvl="1" eaLnBrk="1" hangingPunct="1">
              <a:defRPr/>
            </a:pPr>
            <a:r>
              <a:rPr lang="zh-CN" altLang="en-US" sz="1800" dirty="0">
                <a:latin typeface="微软雅黑" pitchFamily="34" charset="-122"/>
                <a:ea typeface="微软雅黑" pitchFamily="34" charset="-122"/>
              </a:rPr>
              <a:t>分类识别</a:t>
            </a:r>
            <a:endParaRPr lang="en-US" altLang="zh-CN" sz="1800" dirty="0">
              <a:latin typeface="微软雅黑" pitchFamily="34" charset="-122"/>
              <a:ea typeface="微软雅黑" pitchFamily="34" charset="-122"/>
            </a:endParaRPr>
          </a:p>
          <a:p>
            <a:pPr lvl="2" eaLnBrk="1" hangingPunct="1">
              <a:defRPr/>
            </a:pPr>
            <a:r>
              <a:rPr lang="zh-CN" altLang="en-US" sz="1800" dirty="0">
                <a:latin typeface="微软雅黑" pitchFamily="34" charset="-122"/>
                <a:ea typeface="微软雅黑" pitchFamily="34" charset="-122"/>
              </a:rPr>
              <a:t>嵌入式系统、硬件实现</a:t>
            </a:r>
            <a:endParaRPr lang="en-US" altLang="zh-CN" sz="1800" dirty="0">
              <a:latin typeface="微软雅黑" pitchFamily="34" charset="-122"/>
              <a:ea typeface="微软雅黑" pitchFamily="34" charset="-122"/>
            </a:endParaRPr>
          </a:p>
          <a:p>
            <a:pPr lvl="2" eaLnBrk="1" hangingPunct="1">
              <a:defRPr/>
            </a:pPr>
            <a:r>
              <a:rPr lang="zh-CN" altLang="en-US" sz="1800" dirty="0">
                <a:latin typeface="微软雅黑" pitchFamily="34" charset="-122"/>
                <a:ea typeface="微软雅黑" pitchFamily="34" charset="-122"/>
              </a:rPr>
              <a:t>精度、</a:t>
            </a:r>
            <a:r>
              <a:rPr lang="zh-CN" altLang="en-US" sz="1800" dirty="0">
                <a:solidFill>
                  <a:srgbClr val="FF0000"/>
                </a:solidFill>
                <a:latin typeface="微软雅黑" pitchFamily="34" charset="-122"/>
                <a:ea typeface="微软雅黑" pitchFamily="34" charset="-122"/>
              </a:rPr>
              <a:t>速度、存储</a:t>
            </a:r>
            <a:r>
              <a:rPr lang="zh-CN" altLang="en-US" sz="1800" dirty="0">
                <a:latin typeface="微软雅黑" pitchFamily="34" charset="-122"/>
                <a:ea typeface="微软雅黑" pitchFamily="34" charset="-122"/>
              </a:rPr>
              <a:t>、耗电量、无线传输开销</a:t>
            </a:r>
            <a:endParaRPr lang="en-US" altLang="zh-CN" sz="1800" dirty="0">
              <a:latin typeface="微软雅黑" pitchFamily="34" charset="-122"/>
              <a:ea typeface="微软雅黑" pitchFamily="34" charset="-122"/>
            </a:endParaRPr>
          </a:p>
          <a:p>
            <a:pPr lvl="1" eaLnBrk="1" hangingPunct="1">
              <a:defRPr/>
            </a:pPr>
            <a:endParaRPr lang="en-US" altLang="zh-CN" sz="2000" dirty="0">
              <a:latin typeface="+mn-ea"/>
            </a:endParaRPr>
          </a:p>
          <a:p>
            <a:pPr lvl="1" eaLnBrk="1" hangingPunct="1">
              <a:defRPr/>
            </a:pPr>
            <a:endParaRPr lang="en-US" altLang="zh-CN" sz="2000" dirty="0">
              <a:latin typeface="+mn-ea"/>
            </a:endParaRPr>
          </a:p>
          <a:p>
            <a:pPr lvl="1" eaLnBrk="1" hangingPunct="1">
              <a:defRPr/>
            </a:pPr>
            <a:endParaRPr lang="en-US" altLang="zh-CN" sz="2000" dirty="0">
              <a:latin typeface="+mn-ea"/>
            </a:endParaRPr>
          </a:p>
          <a:p>
            <a:pPr lvl="1" eaLnBrk="1" hangingPunct="1">
              <a:defRPr/>
            </a:pPr>
            <a:endParaRPr lang="en-US" altLang="zh-CN" sz="2000" dirty="0">
              <a:latin typeface="+mn-ea"/>
            </a:endParaRPr>
          </a:p>
          <a:p>
            <a:pPr lvl="1" eaLnBrk="1" hangingPunct="1">
              <a:defRPr/>
            </a:pPr>
            <a:endParaRPr lang="en-US" altLang="zh-CN" sz="2000" dirty="0">
              <a:latin typeface="+mn-ea"/>
            </a:endParaRPr>
          </a:p>
          <a:p>
            <a:pPr lvl="1" eaLnBrk="1" hangingPunct="1">
              <a:defRPr/>
            </a:pPr>
            <a:endParaRPr lang="en-US" altLang="zh-CN" sz="2000" dirty="0">
              <a:latin typeface="+mn-ea"/>
            </a:endParaRPr>
          </a:p>
          <a:p>
            <a:pPr lvl="1" eaLnBrk="1" hangingPunct="1">
              <a:buNone/>
              <a:defRPr/>
            </a:pPr>
            <a:endParaRPr lang="en-US" altLang="zh-CN" sz="2000" dirty="0">
              <a:latin typeface="+mn-ea"/>
            </a:endParaRPr>
          </a:p>
          <a:p>
            <a:pPr lvl="1" eaLnBrk="1" hangingPunct="1">
              <a:buNone/>
              <a:defRPr/>
            </a:pPr>
            <a:endParaRPr lang="en-US" altLang="zh-CN" sz="2000" dirty="0">
              <a:latin typeface="+mn-ea"/>
            </a:endParaRPr>
          </a:p>
          <a:p>
            <a:endParaRPr kumimoji="1" lang="zh-CN" altLang="en-US" sz="2400" dirty="0"/>
          </a:p>
        </p:txBody>
      </p:sp>
      <p:pic>
        <p:nvPicPr>
          <p:cNvPr id="4" name="Picture 2" descr="http://cdn.dice.com/wp-content/uploads/2012/05/shutterstock_99207731-618x465.jpg">
            <a:extLst>
              <a:ext uri="{FF2B5EF4-FFF2-40B4-BE49-F238E27FC236}">
                <a16:creationId xmlns:a16="http://schemas.microsoft.com/office/drawing/2014/main" id="{9E9F3BD9-ED5C-0A4D-9DA6-97FDA393D4D1}"/>
              </a:ext>
            </a:extLst>
          </p:cNvPr>
          <p:cNvPicPr>
            <a:picLocks noChangeAspect="1" noChangeArrowheads="1"/>
          </p:cNvPicPr>
          <p:nvPr/>
        </p:nvPicPr>
        <p:blipFill>
          <a:blip r:embed="rId3" cstate="print"/>
          <a:srcRect/>
          <a:stretch>
            <a:fillRect/>
          </a:stretch>
        </p:blipFill>
        <p:spPr bwMode="auto">
          <a:xfrm>
            <a:off x="7998350" y="5416851"/>
            <a:ext cx="725531" cy="545910"/>
          </a:xfrm>
          <a:prstGeom prst="rect">
            <a:avLst/>
          </a:prstGeom>
          <a:noFill/>
        </p:spPr>
      </p:pic>
      <p:pic>
        <p:nvPicPr>
          <p:cNvPr id="5" name="Picture 16">
            <a:extLst>
              <a:ext uri="{FF2B5EF4-FFF2-40B4-BE49-F238E27FC236}">
                <a16:creationId xmlns:a16="http://schemas.microsoft.com/office/drawing/2014/main" id="{EBC9826B-62CF-A349-8208-9340B6BC5578}"/>
              </a:ext>
            </a:extLst>
          </p:cNvPr>
          <p:cNvPicPr>
            <a:picLocks noChangeAspect="1" noChangeArrowheads="1"/>
          </p:cNvPicPr>
          <p:nvPr/>
        </p:nvPicPr>
        <p:blipFill>
          <a:blip r:embed="rId4" cstate="print"/>
          <a:srcRect/>
          <a:stretch>
            <a:fillRect/>
          </a:stretch>
        </p:blipFill>
        <p:spPr bwMode="auto">
          <a:xfrm>
            <a:off x="8080579" y="3188631"/>
            <a:ext cx="739893" cy="403222"/>
          </a:xfrm>
          <a:prstGeom prst="rect">
            <a:avLst/>
          </a:prstGeom>
          <a:noFill/>
          <a:ln w="9525">
            <a:noFill/>
            <a:miter lim="800000"/>
            <a:headEnd/>
            <a:tailEnd/>
          </a:ln>
        </p:spPr>
      </p:pic>
      <p:pic>
        <p:nvPicPr>
          <p:cNvPr id="6" name="Picture 21" descr="http://www.css-design.com/images/pic-digitalsignal.jpg">
            <a:extLst>
              <a:ext uri="{FF2B5EF4-FFF2-40B4-BE49-F238E27FC236}">
                <a16:creationId xmlns:a16="http://schemas.microsoft.com/office/drawing/2014/main" id="{A1165857-08AF-064A-87FC-13002E530A4A}"/>
              </a:ext>
            </a:extLst>
          </p:cNvPr>
          <p:cNvPicPr>
            <a:picLocks noChangeAspect="1" noChangeArrowheads="1"/>
          </p:cNvPicPr>
          <p:nvPr/>
        </p:nvPicPr>
        <p:blipFill>
          <a:blip r:embed="rId5" cstate="print"/>
          <a:srcRect/>
          <a:stretch>
            <a:fillRect/>
          </a:stretch>
        </p:blipFill>
        <p:spPr bwMode="auto">
          <a:xfrm>
            <a:off x="6799661" y="3066244"/>
            <a:ext cx="1114056" cy="682555"/>
          </a:xfrm>
          <a:prstGeom prst="rect">
            <a:avLst/>
          </a:prstGeom>
          <a:noFill/>
        </p:spPr>
      </p:pic>
      <p:pic>
        <p:nvPicPr>
          <p:cNvPr id="7" name="Picture 4" descr="http://www.ti.inf.ethz.ch/ew/teaching/pics/mj-01-svm.png">
            <a:extLst>
              <a:ext uri="{FF2B5EF4-FFF2-40B4-BE49-F238E27FC236}">
                <a16:creationId xmlns:a16="http://schemas.microsoft.com/office/drawing/2014/main" id="{68B744CB-5691-F747-B889-7CCAD0FD6706}"/>
              </a:ext>
            </a:extLst>
          </p:cNvPr>
          <p:cNvPicPr>
            <a:picLocks noChangeAspect="1" noChangeArrowheads="1"/>
          </p:cNvPicPr>
          <p:nvPr/>
        </p:nvPicPr>
        <p:blipFill>
          <a:blip r:embed="rId6" cstate="print"/>
          <a:srcRect/>
          <a:stretch>
            <a:fillRect/>
          </a:stretch>
        </p:blipFill>
        <p:spPr bwMode="auto">
          <a:xfrm>
            <a:off x="7071147" y="5373216"/>
            <a:ext cx="714030" cy="560839"/>
          </a:xfrm>
          <a:prstGeom prst="rect">
            <a:avLst/>
          </a:prstGeom>
          <a:noFill/>
        </p:spPr>
      </p:pic>
      <p:pic>
        <p:nvPicPr>
          <p:cNvPr id="8" name="Picture 3">
            <a:extLst>
              <a:ext uri="{FF2B5EF4-FFF2-40B4-BE49-F238E27FC236}">
                <a16:creationId xmlns:a16="http://schemas.microsoft.com/office/drawing/2014/main" id="{C7B8D845-244A-8D46-ABF6-5ADC0D64872B}"/>
              </a:ext>
            </a:extLst>
          </p:cNvPr>
          <p:cNvPicPr>
            <a:picLocks noChangeAspect="1" noChangeArrowheads="1"/>
          </p:cNvPicPr>
          <p:nvPr/>
        </p:nvPicPr>
        <p:blipFill>
          <a:blip r:embed="rId7" cstate="print"/>
          <a:srcRect/>
          <a:stretch>
            <a:fillRect/>
          </a:stretch>
        </p:blipFill>
        <p:spPr bwMode="auto">
          <a:xfrm>
            <a:off x="7200476" y="4168702"/>
            <a:ext cx="1465883" cy="784611"/>
          </a:xfrm>
          <a:prstGeom prst="rect">
            <a:avLst/>
          </a:prstGeom>
          <a:noFill/>
          <a:ln w="9525">
            <a:noFill/>
            <a:miter lim="800000"/>
            <a:headEnd/>
            <a:tailEnd/>
          </a:ln>
        </p:spPr>
      </p:pic>
      <p:pic>
        <p:nvPicPr>
          <p:cNvPr id="9" name="图片 8">
            <a:extLst>
              <a:ext uri="{FF2B5EF4-FFF2-40B4-BE49-F238E27FC236}">
                <a16:creationId xmlns:a16="http://schemas.microsoft.com/office/drawing/2014/main" id="{E5600F37-19D1-CD42-95C7-547E6695A23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07734" y="1904656"/>
            <a:ext cx="1211966" cy="653727"/>
          </a:xfrm>
          <a:prstGeom prst="rect">
            <a:avLst/>
          </a:prstGeom>
        </p:spPr>
      </p:pic>
      <p:sp>
        <p:nvSpPr>
          <p:cNvPr id="10" name="爆炸形 2 9">
            <a:extLst>
              <a:ext uri="{FF2B5EF4-FFF2-40B4-BE49-F238E27FC236}">
                <a16:creationId xmlns:a16="http://schemas.microsoft.com/office/drawing/2014/main" id="{5C4EC784-0CA7-7049-BC87-835BE973E98A}"/>
              </a:ext>
            </a:extLst>
          </p:cNvPr>
          <p:cNvSpPr/>
          <p:nvPr/>
        </p:nvSpPr>
        <p:spPr>
          <a:xfrm>
            <a:off x="2311199" y="2444387"/>
            <a:ext cx="4235727" cy="2608824"/>
          </a:xfrm>
          <a:prstGeom prst="irregularSeal2">
            <a:avLst/>
          </a:prstGeom>
          <a:solidFill>
            <a:srgbClr val="C00000"/>
          </a:solidFill>
          <a:ln>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3600" b="1" dirty="0">
                <a:latin typeface="Microsoft YaHei" charset="0"/>
                <a:ea typeface="Microsoft YaHei" charset="0"/>
                <a:cs typeface="Microsoft YaHei" charset="0"/>
              </a:rPr>
              <a:t>系统</a:t>
            </a:r>
          </a:p>
          <a:p>
            <a:pPr algn="ctr"/>
            <a:r>
              <a:rPr lang="zh-CN" altLang="en-US" sz="3600" b="1" dirty="0">
                <a:latin typeface="Microsoft YaHei" charset="0"/>
                <a:ea typeface="Microsoft YaHei" charset="0"/>
                <a:cs typeface="Microsoft YaHei" charset="0"/>
              </a:rPr>
              <a:t>紧凑性</a:t>
            </a:r>
          </a:p>
        </p:txBody>
      </p:sp>
    </p:spTree>
    <p:extLst>
      <p:ext uri="{BB962C8B-B14F-4D97-AF65-F5344CB8AC3E}">
        <p14:creationId xmlns:p14="http://schemas.microsoft.com/office/powerpoint/2010/main" val="156533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7C2E42-A413-134B-97F8-56231EB5F55F}"/>
              </a:ext>
            </a:extLst>
          </p:cNvPr>
          <p:cNvSpPr>
            <a:spLocks noGrp="1"/>
          </p:cNvSpPr>
          <p:nvPr>
            <p:ph type="title"/>
          </p:nvPr>
        </p:nvSpPr>
        <p:spPr/>
        <p:txBody>
          <a:bodyPr/>
          <a:lstStyle/>
          <a:p>
            <a:r>
              <a:rPr kumimoji="1" lang="zh-CN" altLang="en-US" b="1" dirty="0">
                <a:latin typeface="Heiti SC Medium" pitchFamily="2" charset="-128"/>
                <a:ea typeface="Heiti SC Medium" pitchFamily="2" charset="-128"/>
              </a:rPr>
              <a:t>报告提纲</a:t>
            </a:r>
          </a:p>
        </p:txBody>
      </p:sp>
      <p:sp>
        <p:nvSpPr>
          <p:cNvPr id="3" name="内容占位符 2">
            <a:extLst>
              <a:ext uri="{FF2B5EF4-FFF2-40B4-BE49-F238E27FC236}">
                <a16:creationId xmlns:a16="http://schemas.microsoft.com/office/drawing/2014/main" id="{0542CC36-A085-D048-A936-B61D787B97E6}"/>
              </a:ext>
            </a:extLst>
          </p:cNvPr>
          <p:cNvSpPr>
            <a:spLocks noGrp="1"/>
          </p:cNvSpPr>
          <p:nvPr>
            <p:ph idx="1"/>
          </p:nvPr>
        </p:nvSpPr>
        <p:spPr/>
        <p:txBody>
          <a:bodyPr/>
          <a:lstStyle/>
          <a:p>
            <a:pPr eaLnBrk="1" hangingPunct="1">
              <a:defRPr/>
            </a:pPr>
            <a:r>
              <a:rPr lang="zh-CN" altLang="en-US" sz="3200" dirty="0">
                <a:solidFill>
                  <a:schemeClr val="tx1"/>
                </a:solidFill>
                <a:latin typeface="微软雅黑" pitchFamily="34" charset="-122"/>
                <a:ea typeface="微软雅黑" pitchFamily="34" charset="-122"/>
              </a:rPr>
              <a:t>视觉特征紧凑性</a:t>
            </a:r>
            <a:endParaRPr lang="en-US" altLang="zh-CN" sz="2300" dirty="0">
              <a:solidFill>
                <a:schemeClr val="tx1"/>
              </a:solidFill>
              <a:latin typeface="微软雅黑" pitchFamily="34" charset="-122"/>
              <a:ea typeface="微软雅黑" pitchFamily="34" charset="-122"/>
            </a:endParaRPr>
          </a:p>
          <a:p>
            <a:pPr eaLnBrk="1" hangingPunct="1">
              <a:defRPr/>
            </a:pPr>
            <a:endParaRPr lang="zh-CN" altLang="en-US" sz="3200" dirty="0">
              <a:solidFill>
                <a:schemeClr val="tx1"/>
              </a:solidFill>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深度网络紧凑性</a:t>
            </a:r>
            <a:endParaRPr lang="en-US" altLang="zh-CN" sz="3200" dirty="0">
              <a:solidFill>
                <a:schemeClr val="bg1">
                  <a:lumMod val="75000"/>
                </a:schemeClr>
              </a:solidFill>
              <a:latin typeface="微软雅黑" pitchFamily="34" charset="-122"/>
              <a:ea typeface="微软雅黑" pitchFamily="34" charset="-122"/>
            </a:endParaRPr>
          </a:p>
          <a:p>
            <a:pPr eaLnBrk="1" hangingPunct="1">
              <a:defRPr/>
            </a:pPr>
            <a:endParaRPr lang="en-US" altLang="zh-CN" sz="3200" dirty="0">
              <a:solidFill>
                <a:schemeClr val="bg1">
                  <a:lumMod val="75000"/>
                </a:schemeClr>
              </a:solidFill>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检测算法紧凑性</a:t>
            </a:r>
            <a:endParaRPr lang="en-US" altLang="zh-CN" sz="3200" dirty="0">
              <a:solidFill>
                <a:schemeClr val="bg1">
                  <a:lumMod val="75000"/>
                </a:schemeClr>
              </a:solidFill>
              <a:latin typeface="微软雅黑" pitchFamily="34" charset="-122"/>
              <a:ea typeface="微软雅黑" pitchFamily="34" charset="-122"/>
            </a:endParaRPr>
          </a:p>
          <a:p>
            <a:pPr eaLnBrk="1" hangingPunct="1">
              <a:defRPr/>
            </a:pPr>
            <a:endParaRPr lang="en-US" altLang="zh-CN" sz="3200" dirty="0">
              <a:solidFill>
                <a:schemeClr val="bg1">
                  <a:lumMod val="75000"/>
                </a:schemeClr>
              </a:solidFill>
              <a:latin typeface="微软雅黑" pitchFamily="34" charset="-122"/>
              <a:ea typeface="微软雅黑" pitchFamily="34" charset="-122"/>
            </a:endParaRPr>
          </a:p>
          <a:p>
            <a:pPr eaLnBrk="1" hangingPunct="1">
              <a:defRPr/>
            </a:pPr>
            <a:endParaRPr lang="zh-CN" altLang="en-US" sz="3200" dirty="0">
              <a:solidFill>
                <a:schemeClr val="bg1">
                  <a:lumMod val="75000"/>
                </a:schemeClr>
              </a:solidFill>
              <a:latin typeface="微软雅黑" pitchFamily="34" charset="-122"/>
              <a:ea typeface="微软雅黑" pitchFamily="34" charset="-122"/>
            </a:endParaRPr>
          </a:p>
          <a:p>
            <a:endParaRPr kumimoji="1" lang="zh-CN" altLang="en-US" dirty="0"/>
          </a:p>
        </p:txBody>
      </p:sp>
    </p:spTree>
    <p:extLst>
      <p:ext uri="{BB962C8B-B14F-4D97-AF65-F5344CB8AC3E}">
        <p14:creationId xmlns:p14="http://schemas.microsoft.com/office/powerpoint/2010/main" val="1918851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ctrTitle"/>
          </p:nvPr>
        </p:nvSpPr>
        <p:spPr>
          <a:xfrm>
            <a:off x="520700" y="742950"/>
            <a:ext cx="8509000" cy="1371600"/>
          </a:xfrm>
        </p:spPr>
        <p:txBody>
          <a:bodyPr/>
          <a:lstStyle/>
          <a:p>
            <a:pPr eaLnBrk="1" hangingPunct="1"/>
            <a:r>
              <a:rPr lang="zh-CN" altLang="en-US" sz="3600" b="1" dirty="0">
                <a:solidFill>
                  <a:srgbClr val="C00000"/>
                </a:solidFill>
                <a:latin typeface="黑体" panose="02010609060101010101" pitchFamily="49" charset="-122"/>
                <a:ea typeface="黑体" panose="02010609060101010101" pitchFamily="49" charset="-122"/>
              </a:rPr>
              <a:t>视觉特征紧凑性</a:t>
            </a:r>
            <a:br>
              <a:rPr lang="zh-CN" altLang="en-US" dirty="0">
                <a:solidFill>
                  <a:srgbClr val="C00000"/>
                </a:solidFill>
                <a:latin typeface="黑体" panose="02010609060101010101" pitchFamily="49" charset="-122"/>
                <a:ea typeface="黑体" panose="02010609060101010101" pitchFamily="49" charset="-122"/>
              </a:rPr>
            </a:br>
            <a:endParaRPr lang="zh-CN" altLang="en-US" dirty="0">
              <a:solidFill>
                <a:srgbClr val="C00000"/>
              </a:solidFill>
              <a:latin typeface="黑体" panose="02010609060101010101" pitchFamily="49" charset="-122"/>
              <a:ea typeface="黑体" panose="02010609060101010101" pitchFamily="49" charset="-122"/>
            </a:endParaRPr>
          </a:p>
        </p:txBody>
      </p:sp>
      <p:sp>
        <p:nvSpPr>
          <p:cNvPr id="5" name="内容占位符 2">
            <a:extLst>
              <a:ext uri="{FF2B5EF4-FFF2-40B4-BE49-F238E27FC236}">
                <a16:creationId xmlns:a16="http://schemas.microsoft.com/office/drawing/2014/main" id="{0542CC36-A085-D048-A936-B61D787B97E6}"/>
              </a:ext>
            </a:extLst>
          </p:cNvPr>
          <p:cNvSpPr txBox="1">
            <a:spLocks/>
          </p:cNvSpPr>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Clr>
                <a:schemeClr val="accent2"/>
              </a:buClr>
              <a:buFont typeface="Wingdings" panose="05000000000000000000" pitchFamily="2" charset="2"/>
              <a:buNone/>
              <a:defRPr sz="2800">
                <a:solidFill>
                  <a:srgbClr val="1717B7"/>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9pPr>
          </a:lstStyle>
          <a:p>
            <a:pPr marL="457200" indent="-457200" eaLnBrk="1" hangingPunct="1">
              <a:buFont typeface="Wingdings" charset="2"/>
              <a:buChar char="Ø"/>
              <a:defRPr/>
            </a:pPr>
            <a:r>
              <a:rPr lang="zh-CN" altLang="en-US" kern="0" dirty="0">
                <a:latin typeface="微软雅黑" pitchFamily="34" charset="-122"/>
                <a:ea typeface="微软雅黑" pitchFamily="34" charset="-122"/>
              </a:rPr>
              <a:t>概念介绍</a:t>
            </a:r>
          </a:p>
          <a:p>
            <a:pPr marL="457200" indent="-457200" eaLnBrk="1" hangingPunct="1">
              <a:buFont typeface="Wingdings" charset="2"/>
              <a:buChar char="Ø"/>
              <a:defRPr/>
            </a:pPr>
            <a:endParaRPr lang="zh-CN" altLang="en-US" kern="0" dirty="0">
              <a:latin typeface="微软雅黑" pitchFamily="34" charset="-122"/>
              <a:ea typeface="微软雅黑" pitchFamily="34" charset="-122"/>
            </a:endParaRPr>
          </a:p>
          <a:p>
            <a:pPr marL="457200" indent="-457200" eaLnBrk="1" hangingPunct="1">
              <a:buFont typeface="Wingdings" charset="2"/>
              <a:buChar char="Ø"/>
              <a:defRPr/>
            </a:pPr>
            <a:r>
              <a:rPr lang="zh-CN" altLang="en-US" kern="0" dirty="0">
                <a:solidFill>
                  <a:schemeClr val="bg1">
                    <a:lumMod val="75000"/>
                  </a:schemeClr>
                </a:solidFill>
                <a:latin typeface="微软雅黑" pitchFamily="34" charset="-122"/>
                <a:ea typeface="微软雅黑" pitchFamily="34" charset="-122"/>
              </a:rPr>
              <a:t>排序敏感的视觉特征哈希</a:t>
            </a:r>
          </a:p>
          <a:p>
            <a:pPr marL="457200" indent="-457200" eaLnBrk="1" hangingPunct="1">
              <a:buFont typeface="Wingdings" charset="2"/>
              <a:buChar char="Ø"/>
              <a:defRPr/>
            </a:pPr>
            <a:endParaRPr lang="zh-CN" altLang="en-US" kern="0" dirty="0">
              <a:solidFill>
                <a:schemeClr val="bg1">
                  <a:lumMod val="75000"/>
                </a:schemeClr>
              </a:solidFill>
              <a:latin typeface="微软雅黑" pitchFamily="34" charset="-122"/>
              <a:ea typeface="微软雅黑" pitchFamily="34" charset="-122"/>
            </a:endParaRPr>
          </a:p>
          <a:p>
            <a:pPr marL="457200" indent="-457200" eaLnBrk="1" hangingPunct="1">
              <a:buFont typeface="Wingdings" charset="2"/>
              <a:buChar char="Ø"/>
              <a:defRPr/>
            </a:pPr>
            <a:endParaRPr lang="zh-CN" altLang="en-US" kern="0" dirty="0">
              <a:solidFill>
                <a:schemeClr val="bg1">
                  <a:lumMod val="75000"/>
                </a:schemeClr>
              </a:solidFill>
              <a:latin typeface="微软雅黑" pitchFamily="34" charset="-122"/>
              <a:ea typeface="微软雅黑" pitchFamily="34" charset="-122"/>
            </a:endParaRPr>
          </a:p>
          <a:p>
            <a:endParaRPr kumimoji="1" lang="zh-CN" altLang="en-US" kern="0" dirty="0"/>
          </a:p>
        </p:txBody>
      </p:sp>
    </p:spTree>
  </p:cSld>
  <p:clrMapOvr>
    <a:masterClrMapping/>
  </p:clrMapOvr>
  <p:transition advTm="8152"/>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FEBE886-AC0B-5240-8C17-D83CB5376754}"/>
              </a:ext>
            </a:extLst>
          </p:cNvPr>
          <p:cNvSpPr>
            <a:spLocks noGrp="1"/>
          </p:cNvSpPr>
          <p:nvPr>
            <p:ph type="title"/>
          </p:nvPr>
        </p:nvSpPr>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3" name="内容占位符 2">
            <a:extLst>
              <a:ext uri="{FF2B5EF4-FFF2-40B4-BE49-F238E27FC236}">
                <a16:creationId xmlns:a16="http://schemas.microsoft.com/office/drawing/2014/main" id="{C9F6F8C6-3075-244A-AB93-7FA114843A9C}"/>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视觉数据近年来的爆炸性增长</a:t>
            </a:r>
            <a:endParaRPr lang="en-US" altLang="zh-CN" sz="2800" dirty="0">
              <a:latin typeface="微软雅黑" pitchFamily="34" charset="-122"/>
              <a:ea typeface="微软雅黑" pitchFamily="34" charset="-122"/>
            </a:endParaRPr>
          </a:p>
          <a:p>
            <a:endParaRPr kumimoji="1" lang="zh-CN" altLang="en-US" dirty="0"/>
          </a:p>
        </p:txBody>
      </p:sp>
      <p:pic>
        <p:nvPicPr>
          <p:cNvPr id="5" name="图片 4">
            <a:extLst>
              <a:ext uri="{FF2B5EF4-FFF2-40B4-BE49-F238E27FC236}">
                <a16:creationId xmlns:a16="http://schemas.microsoft.com/office/drawing/2014/main" id="{B774E777-8212-7F40-86B3-9129F1BAC7E9}"/>
              </a:ext>
            </a:extLst>
          </p:cNvPr>
          <p:cNvPicPr>
            <a:picLocks noChangeAspect="1"/>
          </p:cNvPicPr>
          <p:nvPr/>
        </p:nvPicPr>
        <p:blipFill>
          <a:blip r:embed="rId2"/>
          <a:stretch>
            <a:fillRect/>
          </a:stretch>
        </p:blipFill>
        <p:spPr>
          <a:xfrm>
            <a:off x="316209" y="2971799"/>
            <a:ext cx="4328527" cy="2917051"/>
          </a:xfrm>
          <a:prstGeom prst="rect">
            <a:avLst/>
          </a:prstGeom>
        </p:spPr>
      </p:pic>
      <p:pic>
        <p:nvPicPr>
          <p:cNvPr id="7" name="图片 6">
            <a:extLst>
              <a:ext uri="{FF2B5EF4-FFF2-40B4-BE49-F238E27FC236}">
                <a16:creationId xmlns:a16="http://schemas.microsoft.com/office/drawing/2014/main" id="{5B424603-5916-1E44-B0DC-2EEB426370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736" y="3043136"/>
            <a:ext cx="4387085" cy="2649683"/>
          </a:xfrm>
          <a:prstGeom prst="rect">
            <a:avLst/>
          </a:prstGeom>
        </p:spPr>
      </p:pic>
    </p:spTree>
    <p:extLst>
      <p:ext uri="{BB962C8B-B14F-4D97-AF65-F5344CB8AC3E}">
        <p14:creationId xmlns:p14="http://schemas.microsoft.com/office/powerpoint/2010/main" val="498282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2E34761-AFEA-EB47-B8A3-A34EF68BBCE0}"/>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大规模视觉搜索技术的紧迫需求</a:t>
            </a:r>
            <a:endParaRPr lang="en-US" altLang="zh-CN" sz="28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实际应用问题：百千万级视觉（图片、视频）数据库</a:t>
            </a:r>
            <a:endParaRPr lang="en-US" altLang="zh-CN" sz="2300" dirty="0">
              <a:latin typeface="微软雅黑" pitchFamily="34" charset="-122"/>
              <a:ea typeface="微软雅黑" pitchFamily="34" charset="-122"/>
            </a:endParaRPr>
          </a:p>
          <a:p>
            <a:endParaRPr kumimoji="1" lang="zh-CN" altLang="en-US" dirty="0"/>
          </a:p>
        </p:txBody>
      </p:sp>
      <p:pic>
        <p:nvPicPr>
          <p:cNvPr id="4" name="Picture 2" descr="http://i41.tinypic.com/34htpvc.jpg">
            <a:extLst>
              <a:ext uri="{FF2B5EF4-FFF2-40B4-BE49-F238E27FC236}">
                <a16:creationId xmlns:a16="http://schemas.microsoft.com/office/drawing/2014/main" id="{A2B39B66-9542-D940-BD60-5C85F671AA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22473" y="3424598"/>
            <a:ext cx="5105404" cy="2943621"/>
          </a:xfrm>
          <a:prstGeom prst="rect">
            <a:avLst/>
          </a:prstGeom>
          <a:noFill/>
          <a:extLst>
            <a:ext uri="{909E8E84-426E-40DD-AFC4-6F175D3DCCD1}">
              <a14:hiddenFill xmlns:a14="http://schemas.microsoft.com/office/drawing/2010/main">
                <a:solidFill>
                  <a:srgbClr val="FFFFFF"/>
                </a:solidFill>
              </a14:hiddenFill>
            </a:ext>
          </a:extLst>
        </p:spPr>
      </p:pic>
      <p:sp>
        <p:nvSpPr>
          <p:cNvPr id="6" name="标题 1">
            <a:extLst>
              <a:ext uri="{FF2B5EF4-FFF2-40B4-BE49-F238E27FC236}">
                <a16:creationId xmlns:a16="http://schemas.microsoft.com/office/drawing/2014/main" id="{AFEBE886-AC0B-5240-8C17-D83CB5376754}"/>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4227444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2E34761-AFEA-EB47-B8A3-A34EF68BBCE0}"/>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计算资源限制</a:t>
            </a:r>
            <a:r>
              <a:rPr lang="en-US" altLang="zh-CN" sz="2800" dirty="0">
                <a:latin typeface="微软雅黑" pitchFamily="34" charset="-122"/>
                <a:ea typeface="微软雅黑" pitchFamily="34" charset="-122"/>
              </a:rPr>
              <a:t>-&gt;</a:t>
            </a:r>
            <a:r>
              <a:rPr lang="zh-CN" altLang="en-US" sz="2800" dirty="0">
                <a:latin typeface="微软雅黑" pitchFamily="34" charset="-122"/>
                <a:ea typeface="微软雅黑" pitchFamily="34" charset="-122"/>
              </a:rPr>
              <a:t>有限的内存与时间效率容忍性</a:t>
            </a:r>
            <a:endParaRPr lang="en-US" altLang="zh-CN" sz="28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常用解决方案：近似近邻搜索（</a:t>
            </a:r>
            <a:r>
              <a:rPr lang="en-US" altLang="zh-CN" sz="2300" dirty="0">
                <a:latin typeface="微软雅黑" pitchFamily="34" charset="-122"/>
                <a:ea typeface="微软雅黑" pitchFamily="34" charset="-122"/>
              </a:rPr>
              <a:t>ANN</a:t>
            </a:r>
            <a:r>
              <a:rPr lang="zh-CN" altLang="en-US" sz="2300" dirty="0">
                <a:latin typeface="微软雅黑" pitchFamily="34" charset="-122"/>
                <a:ea typeface="微软雅黑" pitchFamily="34" charset="-122"/>
              </a:rPr>
              <a:t>）</a:t>
            </a:r>
            <a:endParaRPr lang="en-US" altLang="zh-CN" sz="2300" dirty="0">
              <a:latin typeface="微软雅黑" pitchFamily="34" charset="-122"/>
              <a:ea typeface="微软雅黑" pitchFamily="34" charset="-122"/>
            </a:endParaRPr>
          </a:p>
          <a:p>
            <a:endParaRPr kumimoji="1" lang="zh-CN" altLang="en-US" dirty="0"/>
          </a:p>
        </p:txBody>
      </p:sp>
      <p:sp>
        <p:nvSpPr>
          <p:cNvPr id="6" name="标题 1">
            <a:extLst>
              <a:ext uri="{FF2B5EF4-FFF2-40B4-BE49-F238E27FC236}">
                <a16:creationId xmlns:a16="http://schemas.microsoft.com/office/drawing/2014/main" id="{AFEBE886-AC0B-5240-8C17-D83CB5376754}"/>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pic>
        <p:nvPicPr>
          <p:cNvPr id="5" name="图片 4">
            <a:extLst>
              <a:ext uri="{FF2B5EF4-FFF2-40B4-BE49-F238E27FC236}">
                <a16:creationId xmlns:a16="http://schemas.microsoft.com/office/drawing/2014/main" id="{10748358-E01F-9A48-BFEC-4EEF20DD0BC7}"/>
              </a:ext>
            </a:extLst>
          </p:cNvPr>
          <p:cNvPicPr>
            <a:picLocks noChangeAspect="1"/>
          </p:cNvPicPr>
          <p:nvPr/>
        </p:nvPicPr>
        <p:blipFill>
          <a:blip r:embed="rId2"/>
          <a:stretch>
            <a:fillRect/>
          </a:stretch>
        </p:blipFill>
        <p:spPr>
          <a:xfrm>
            <a:off x="2038369" y="3573149"/>
            <a:ext cx="5073612" cy="2894683"/>
          </a:xfrm>
          <a:prstGeom prst="rect">
            <a:avLst/>
          </a:prstGeom>
        </p:spPr>
      </p:pic>
    </p:spTree>
    <p:extLst>
      <p:ext uri="{BB962C8B-B14F-4D97-AF65-F5344CB8AC3E}">
        <p14:creationId xmlns:p14="http://schemas.microsoft.com/office/powerpoint/2010/main" val="1448962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2E34761-AFEA-EB47-B8A3-A34EF68BBCE0}"/>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计算资源限制</a:t>
            </a:r>
            <a:r>
              <a:rPr lang="en-US" altLang="zh-CN" sz="2800" dirty="0">
                <a:latin typeface="微软雅黑" pitchFamily="34" charset="-122"/>
                <a:ea typeface="微软雅黑" pitchFamily="34" charset="-122"/>
              </a:rPr>
              <a:t>-&gt;</a:t>
            </a:r>
            <a:r>
              <a:rPr lang="zh-CN" altLang="en-US" sz="2800" dirty="0">
                <a:latin typeface="微软雅黑" pitchFamily="34" charset="-122"/>
                <a:ea typeface="微软雅黑" pitchFamily="34" charset="-122"/>
              </a:rPr>
              <a:t>有限的内存与时间效率容忍性</a:t>
            </a:r>
            <a:endParaRPr lang="en-US" altLang="zh-CN" sz="28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常用解决方案：近似近邻搜索（</a:t>
            </a:r>
            <a:r>
              <a:rPr lang="en-US" altLang="zh-CN" sz="2300" dirty="0">
                <a:latin typeface="微软雅黑" pitchFamily="34" charset="-122"/>
                <a:ea typeface="微软雅黑" pitchFamily="34" charset="-122"/>
              </a:rPr>
              <a:t>ANN</a:t>
            </a:r>
            <a:r>
              <a:rPr lang="zh-CN" altLang="en-US" sz="2300" dirty="0">
                <a:latin typeface="微软雅黑" pitchFamily="34" charset="-122"/>
                <a:ea typeface="微软雅黑" pitchFamily="34" charset="-122"/>
              </a:rPr>
              <a:t>）</a:t>
            </a:r>
          </a:p>
          <a:p>
            <a:pPr lvl="2" eaLnBrk="1" hangingPunct="1">
              <a:defRPr/>
            </a:pPr>
            <a:r>
              <a:rPr lang="zh-CN" altLang="en-US" dirty="0">
                <a:latin typeface="微软雅黑" pitchFamily="34" charset="-122"/>
                <a:ea typeface="微软雅黑" pitchFamily="34" charset="-122"/>
              </a:rPr>
              <a:t>传统的视觉特征表示维度过高</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视觉词包特征，</a:t>
            </a:r>
            <a:r>
              <a:rPr lang="en-US" altLang="zh-CN" dirty="0">
                <a:latin typeface="微软雅黑" pitchFamily="34" charset="-122"/>
                <a:ea typeface="微软雅黑" pitchFamily="34" charset="-122"/>
              </a:rPr>
              <a:t>CNN</a:t>
            </a:r>
            <a:r>
              <a:rPr lang="zh-CN" altLang="en-US" dirty="0">
                <a:latin typeface="微软雅黑" pitchFamily="34" charset="-122"/>
                <a:ea typeface="微软雅黑" pitchFamily="34" charset="-122"/>
              </a:rPr>
              <a:t>特征</a:t>
            </a:r>
            <a:r>
              <a:rPr lang="en-US" altLang="zh-CN" dirty="0">
                <a:latin typeface="微软雅黑" pitchFamily="34" charset="-122"/>
                <a:ea typeface="微软雅黑" pitchFamily="34" charset="-122"/>
              </a:rPr>
              <a:t>, VLAD</a:t>
            </a:r>
            <a:r>
              <a:rPr lang="zh-CN" altLang="en-US" dirty="0">
                <a:latin typeface="微软雅黑" pitchFamily="34" charset="-122"/>
                <a:ea typeface="微软雅黑" pitchFamily="34" charset="-122"/>
              </a:rPr>
              <a:t>特征</a:t>
            </a:r>
            <a:r>
              <a:rPr lang="en-US" altLang="zh-CN" dirty="0">
                <a:latin typeface="微软雅黑" pitchFamily="34" charset="-122"/>
                <a:ea typeface="微软雅黑" pitchFamily="34" charset="-122"/>
              </a:rPr>
              <a:t>, FV</a:t>
            </a:r>
            <a:r>
              <a:rPr lang="zh-CN" altLang="en-US" dirty="0">
                <a:latin typeface="微软雅黑" pitchFamily="34" charset="-122"/>
                <a:ea typeface="微软雅黑" pitchFamily="34" charset="-122"/>
              </a:rPr>
              <a:t>特征</a:t>
            </a:r>
            <a:r>
              <a:rPr lang="en-US" altLang="zh-CN" dirty="0">
                <a:latin typeface="微软雅黑" pitchFamily="34" charset="-122"/>
                <a:ea typeface="微软雅黑" pitchFamily="34" charset="-122"/>
              </a:rPr>
              <a:t>…</a:t>
            </a:r>
          </a:p>
          <a:p>
            <a:pPr lvl="2" eaLnBrk="1" hangingPunct="1">
              <a:defRPr/>
            </a:pPr>
            <a:r>
              <a:rPr lang="zh-CN" altLang="en-US" dirty="0">
                <a:latin typeface="微软雅黑" pitchFamily="34" charset="-122"/>
                <a:ea typeface="微软雅黑" pitchFamily="34" charset="-122"/>
              </a:rPr>
              <a:t>倒排索引表内容开销过大</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倒排表：空间换时间</a:t>
            </a:r>
            <a:endParaRPr lang="en-US" altLang="zh-CN"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移动与嵌入式系统的场景限制</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无法容忍高维实值特征的时空开销</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最小化数据通信量的需求</a:t>
            </a:r>
            <a:endParaRPr lang="en-US" altLang="zh-CN" dirty="0">
              <a:latin typeface="微软雅黑" pitchFamily="34" charset="-122"/>
              <a:ea typeface="微软雅黑" pitchFamily="34" charset="-122"/>
            </a:endParaRPr>
          </a:p>
          <a:p>
            <a:pPr lvl="1" eaLnBrk="1" hangingPunct="1">
              <a:defRPr/>
            </a:pPr>
            <a:endParaRPr lang="en-US" altLang="zh-CN" sz="2300" dirty="0">
              <a:latin typeface="微软雅黑" pitchFamily="34" charset="-122"/>
              <a:ea typeface="微软雅黑" pitchFamily="34" charset="-122"/>
            </a:endParaRPr>
          </a:p>
          <a:p>
            <a:endParaRPr kumimoji="1" lang="zh-CN" altLang="en-US" dirty="0"/>
          </a:p>
        </p:txBody>
      </p:sp>
      <p:sp>
        <p:nvSpPr>
          <p:cNvPr id="6" name="标题 1">
            <a:extLst>
              <a:ext uri="{FF2B5EF4-FFF2-40B4-BE49-F238E27FC236}">
                <a16:creationId xmlns:a16="http://schemas.microsoft.com/office/drawing/2014/main" id="{AFEBE886-AC0B-5240-8C17-D83CB5376754}"/>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pic>
        <p:nvPicPr>
          <p:cNvPr id="7" name="图片 6">
            <a:extLst>
              <a:ext uri="{FF2B5EF4-FFF2-40B4-BE49-F238E27FC236}">
                <a16:creationId xmlns:a16="http://schemas.microsoft.com/office/drawing/2014/main" id="{EFA37F9D-394B-C54C-AA46-27AD73CD3F4F}"/>
              </a:ext>
            </a:extLst>
          </p:cNvPr>
          <p:cNvPicPr>
            <a:picLocks noChangeAspect="1"/>
          </p:cNvPicPr>
          <p:nvPr/>
        </p:nvPicPr>
        <p:blipFill>
          <a:blip r:embed="rId2"/>
          <a:stretch>
            <a:fillRect/>
          </a:stretch>
        </p:blipFill>
        <p:spPr>
          <a:xfrm>
            <a:off x="1038527" y="5405672"/>
            <a:ext cx="3595050" cy="1067047"/>
          </a:xfrm>
          <a:prstGeom prst="rect">
            <a:avLst/>
          </a:prstGeom>
        </p:spPr>
      </p:pic>
      <p:pic>
        <p:nvPicPr>
          <p:cNvPr id="8" name="图片 7">
            <a:extLst>
              <a:ext uri="{FF2B5EF4-FFF2-40B4-BE49-F238E27FC236}">
                <a16:creationId xmlns:a16="http://schemas.microsoft.com/office/drawing/2014/main" id="{086278AB-868B-FA41-8BCD-CFEC33F8DBFF}"/>
              </a:ext>
            </a:extLst>
          </p:cNvPr>
          <p:cNvPicPr>
            <a:picLocks noChangeAspect="1"/>
          </p:cNvPicPr>
          <p:nvPr/>
        </p:nvPicPr>
        <p:blipFill>
          <a:blip r:embed="rId3"/>
          <a:stretch>
            <a:fillRect/>
          </a:stretch>
        </p:blipFill>
        <p:spPr>
          <a:xfrm>
            <a:off x="5383577" y="5292763"/>
            <a:ext cx="2767797" cy="1179956"/>
          </a:xfrm>
          <a:prstGeom prst="rect">
            <a:avLst/>
          </a:prstGeom>
        </p:spPr>
      </p:pic>
      <p:sp>
        <p:nvSpPr>
          <p:cNvPr id="9" name="矩形 8">
            <a:extLst>
              <a:ext uri="{FF2B5EF4-FFF2-40B4-BE49-F238E27FC236}">
                <a16:creationId xmlns:a16="http://schemas.microsoft.com/office/drawing/2014/main" id="{3323FAF5-D859-7141-9FC5-F0348F418D6E}"/>
              </a:ext>
            </a:extLst>
          </p:cNvPr>
          <p:cNvSpPr/>
          <p:nvPr/>
        </p:nvSpPr>
        <p:spPr>
          <a:xfrm>
            <a:off x="1788527" y="6384443"/>
            <a:ext cx="2088232" cy="404664"/>
          </a:xfrm>
          <a:prstGeom prst="rect">
            <a:avLst/>
          </a:prstGeom>
          <a:solidFill>
            <a:schemeClr val="accent6">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dirty="0">
                <a:solidFill>
                  <a:srgbClr val="FF0000"/>
                </a:solidFill>
                <a:latin typeface="微软雅黑" panose="020B0503020204020204" pitchFamily="34" charset="-122"/>
                <a:ea typeface="微软雅黑" panose="020B0503020204020204" pitchFamily="34" charset="-122"/>
              </a:rPr>
              <a:t>例子</a:t>
            </a:r>
            <a:r>
              <a:rPr lang="en-US" altLang="zh-CN" dirty="0">
                <a:solidFill>
                  <a:srgbClr val="FF0000"/>
                </a:solidFill>
                <a:latin typeface="微软雅黑" panose="020B0503020204020204" pitchFamily="34" charset="-122"/>
                <a:ea typeface="微软雅黑" panose="020B0503020204020204" pitchFamily="34" charset="-122"/>
              </a:rPr>
              <a:t>1</a:t>
            </a:r>
            <a:r>
              <a:rPr lang="zh-CN" altLang="en-US" dirty="0">
                <a:solidFill>
                  <a:srgbClr val="FF0000"/>
                </a:solidFill>
                <a:latin typeface="微软雅黑" panose="020B0503020204020204" pitchFamily="34" charset="-122"/>
                <a:ea typeface="微软雅黑" panose="020B0503020204020204" pitchFamily="34" charset="-122"/>
              </a:rPr>
              <a:t>：</a:t>
            </a:r>
            <a:r>
              <a:rPr lang="en-US" altLang="zh-CN" dirty="0">
                <a:solidFill>
                  <a:srgbClr val="FF0000"/>
                </a:solidFill>
                <a:latin typeface="微软雅黑" panose="020B0503020204020204" pitchFamily="34" charset="-122"/>
                <a:ea typeface="微软雅黑" panose="020B0503020204020204" pitchFamily="34" charset="-122"/>
              </a:rPr>
              <a:t>K-D</a:t>
            </a:r>
            <a:r>
              <a:rPr lang="zh-CN" altLang="en-US" dirty="0">
                <a:solidFill>
                  <a:srgbClr val="FF0000"/>
                </a:solidFill>
                <a:latin typeface="微软雅黑" panose="020B0503020204020204" pitchFamily="34" charset="-122"/>
                <a:ea typeface="微软雅黑" panose="020B0503020204020204" pitchFamily="34" charset="-122"/>
              </a:rPr>
              <a:t>树</a:t>
            </a:r>
          </a:p>
        </p:txBody>
      </p:sp>
      <p:sp>
        <p:nvSpPr>
          <p:cNvPr id="10" name="矩形 9">
            <a:extLst>
              <a:ext uri="{FF2B5EF4-FFF2-40B4-BE49-F238E27FC236}">
                <a16:creationId xmlns:a16="http://schemas.microsoft.com/office/drawing/2014/main" id="{56556B75-D2E6-D840-B1A1-043E23B629C0}"/>
              </a:ext>
            </a:extLst>
          </p:cNvPr>
          <p:cNvSpPr/>
          <p:nvPr/>
        </p:nvSpPr>
        <p:spPr>
          <a:xfrm>
            <a:off x="5723138" y="6388798"/>
            <a:ext cx="2088232" cy="404664"/>
          </a:xfrm>
          <a:prstGeom prst="rect">
            <a:avLst/>
          </a:prstGeom>
          <a:solidFill>
            <a:schemeClr val="accent6">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dirty="0">
                <a:solidFill>
                  <a:srgbClr val="FF0000"/>
                </a:solidFill>
                <a:latin typeface="微软雅黑" panose="020B0503020204020204" pitchFamily="34" charset="-122"/>
                <a:ea typeface="微软雅黑" panose="020B0503020204020204" pitchFamily="34" charset="-122"/>
              </a:rPr>
              <a:t>例子</a:t>
            </a:r>
            <a:r>
              <a:rPr lang="en-US" altLang="zh-CN" dirty="0">
                <a:solidFill>
                  <a:srgbClr val="FF0000"/>
                </a:solidFill>
                <a:latin typeface="微软雅黑" panose="020B0503020204020204" pitchFamily="34" charset="-122"/>
                <a:ea typeface="微软雅黑" panose="020B0503020204020204" pitchFamily="34" charset="-122"/>
              </a:rPr>
              <a:t>2</a:t>
            </a:r>
            <a:r>
              <a:rPr lang="zh-CN" altLang="en-US" dirty="0">
                <a:solidFill>
                  <a:srgbClr val="FF0000"/>
                </a:solidFill>
                <a:latin typeface="微软雅黑" panose="020B0503020204020204" pitchFamily="34" charset="-122"/>
                <a:ea typeface="微软雅黑" panose="020B0503020204020204" pitchFamily="34" charset="-122"/>
              </a:rPr>
              <a:t>：乘法量化</a:t>
            </a:r>
          </a:p>
        </p:txBody>
      </p:sp>
    </p:spTree>
    <p:extLst>
      <p:ext uri="{BB962C8B-B14F-4D97-AF65-F5344CB8AC3E}">
        <p14:creationId xmlns:p14="http://schemas.microsoft.com/office/powerpoint/2010/main" val="841231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33EA0A6-299D-D64B-B814-3139BECC22DF}"/>
              </a:ext>
            </a:extLst>
          </p:cNvPr>
          <p:cNvSpPr>
            <a:spLocks noGrp="1"/>
          </p:cNvSpPr>
          <p:nvPr>
            <p:ph type="title"/>
          </p:nvPr>
        </p:nvSpPr>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3" name="内容占位符 2">
            <a:extLst>
              <a:ext uri="{FF2B5EF4-FFF2-40B4-BE49-F238E27FC236}">
                <a16:creationId xmlns:a16="http://schemas.microsoft.com/office/drawing/2014/main" id="{79011426-4743-6142-A81D-7732B54CB555}"/>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面向大规模视觉搜索的特征哈希（原理）</a:t>
            </a:r>
            <a:endParaRPr lang="en-US" altLang="zh-CN" sz="2800" dirty="0">
              <a:latin typeface="微软雅黑" pitchFamily="34" charset="-122"/>
              <a:ea typeface="微软雅黑" pitchFamily="34" charset="-122"/>
            </a:endParaRPr>
          </a:p>
          <a:p>
            <a:pPr lvl="2" eaLnBrk="1" hangingPunct="1">
              <a:defRPr/>
            </a:pPr>
            <a:r>
              <a:rPr lang="zh-CN" altLang="en-US" dirty="0">
                <a:solidFill>
                  <a:srgbClr val="0080FF"/>
                </a:solidFill>
                <a:latin typeface="微软雅黑" pitchFamily="34" charset="-122"/>
                <a:ea typeface="微软雅黑" pitchFamily="34" charset="-122"/>
              </a:rPr>
              <a:t>特征二值化</a:t>
            </a:r>
            <a:r>
              <a:rPr lang="zh-CN" altLang="en-US" dirty="0">
                <a:latin typeface="微软雅黑" pitchFamily="34" charset="-122"/>
                <a:ea typeface="微软雅黑" pitchFamily="34" charset="-122"/>
              </a:rPr>
              <a:t>（局部保值、逼近原始相似度）</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二值特征的汉明距离</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特征的相似性（</a:t>
            </a:r>
            <a:r>
              <a:rPr lang="en-US" altLang="zh-CN" sz="1600" dirty="0">
                <a:latin typeface="微软雅黑" pitchFamily="34" charset="-122"/>
                <a:ea typeface="微软雅黑" pitchFamily="34" charset="-122"/>
              </a:rPr>
              <a:t>Locality Sensitive</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汉明距离可逼近原始的欧式距离</a:t>
            </a:r>
            <a:endParaRPr lang="en-US" altLang="zh-CN" dirty="0">
              <a:solidFill>
                <a:srgbClr val="0080FF"/>
              </a:solidFill>
              <a:latin typeface="微软雅黑" pitchFamily="34" charset="-122"/>
              <a:ea typeface="微软雅黑" pitchFamily="34" charset="-122"/>
            </a:endParaRPr>
          </a:p>
          <a:p>
            <a:endParaRPr kumimoji="1" lang="zh-CN" altLang="en-US" dirty="0"/>
          </a:p>
        </p:txBody>
      </p:sp>
      <p:grpSp>
        <p:nvGrpSpPr>
          <p:cNvPr id="4" name="组合 3">
            <a:extLst>
              <a:ext uri="{FF2B5EF4-FFF2-40B4-BE49-F238E27FC236}">
                <a16:creationId xmlns:a16="http://schemas.microsoft.com/office/drawing/2014/main" id="{5FBC7490-1696-2F41-8E13-627EBDB173AC}"/>
              </a:ext>
            </a:extLst>
          </p:cNvPr>
          <p:cNvGrpSpPr/>
          <p:nvPr/>
        </p:nvGrpSpPr>
        <p:grpSpPr>
          <a:xfrm>
            <a:off x="797325" y="4290081"/>
            <a:ext cx="3405793" cy="2294902"/>
            <a:chOff x="480407" y="3724898"/>
            <a:chExt cx="3405793" cy="2294902"/>
          </a:xfrm>
        </p:grpSpPr>
        <p:pic>
          <p:nvPicPr>
            <p:cNvPr id="5" name="Picture 8" descr="3243073117_d9dde1ba63.jpg">
              <a:extLst>
                <a:ext uri="{FF2B5EF4-FFF2-40B4-BE49-F238E27FC236}">
                  <a16:creationId xmlns:a16="http://schemas.microsoft.com/office/drawing/2014/main" id="{89FFE07F-3931-E643-87C5-FDF046798CB1}"/>
                </a:ext>
              </a:extLst>
            </p:cNvPr>
            <p:cNvPicPr>
              <a:picLocks noChangeAspect="1"/>
            </p:cNvPicPr>
            <p:nvPr/>
          </p:nvPicPr>
          <p:blipFill>
            <a:blip r:embed="rId3" cstate="print"/>
            <a:stretch>
              <a:fillRect/>
            </a:stretch>
          </p:blipFill>
          <p:spPr>
            <a:xfrm>
              <a:off x="1371600" y="4876800"/>
              <a:ext cx="705394" cy="469969"/>
            </a:xfrm>
            <a:prstGeom prst="rect">
              <a:avLst/>
            </a:prstGeom>
            <a:ln w="19050">
              <a:solidFill>
                <a:schemeClr val="tx1"/>
              </a:solidFill>
            </a:ln>
          </p:spPr>
        </p:pic>
        <p:pic>
          <p:nvPicPr>
            <p:cNvPr id="6" name="Picture 9" descr="3826306417_708f346ba3.jpg">
              <a:extLst>
                <a:ext uri="{FF2B5EF4-FFF2-40B4-BE49-F238E27FC236}">
                  <a16:creationId xmlns:a16="http://schemas.microsoft.com/office/drawing/2014/main" id="{1F088A0E-77A4-714A-9F61-DA04BD94E4A7}"/>
                </a:ext>
              </a:extLst>
            </p:cNvPr>
            <p:cNvPicPr>
              <a:picLocks noChangeAspect="1"/>
            </p:cNvPicPr>
            <p:nvPr/>
          </p:nvPicPr>
          <p:blipFill>
            <a:blip r:embed="rId4" cstate="print"/>
            <a:srcRect l="5356" t="6633" r="2693" b="3818"/>
            <a:stretch>
              <a:fillRect/>
            </a:stretch>
          </p:blipFill>
          <p:spPr>
            <a:xfrm>
              <a:off x="2209800" y="3740828"/>
              <a:ext cx="586955" cy="461586"/>
            </a:xfrm>
            <a:prstGeom prst="rect">
              <a:avLst/>
            </a:prstGeom>
            <a:ln w="19050">
              <a:solidFill>
                <a:schemeClr val="tx1"/>
              </a:solidFill>
            </a:ln>
          </p:spPr>
        </p:pic>
        <p:pic>
          <p:nvPicPr>
            <p:cNvPr id="7" name="Picture 10" descr="484073152_da85702a5b.jpg">
              <a:extLst>
                <a:ext uri="{FF2B5EF4-FFF2-40B4-BE49-F238E27FC236}">
                  <a16:creationId xmlns:a16="http://schemas.microsoft.com/office/drawing/2014/main" id="{BD98971B-8811-F740-A027-30BE5FE43A28}"/>
                </a:ext>
              </a:extLst>
            </p:cNvPr>
            <p:cNvPicPr>
              <a:picLocks noChangeAspect="1"/>
            </p:cNvPicPr>
            <p:nvPr/>
          </p:nvPicPr>
          <p:blipFill>
            <a:blip r:embed="rId5" cstate="print"/>
            <a:stretch>
              <a:fillRect/>
            </a:stretch>
          </p:blipFill>
          <p:spPr>
            <a:xfrm>
              <a:off x="2209800" y="4887770"/>
              <a:ext cx="713189" cy="474984"/>
            </a:xfrm>
            <a:prstGeom prst="rect">
              <a:avLst/>
            </a:prstGeom>
            <a:ln w="19050">
              <a:solidFill>
                <a:schemeClr val="tx1"/>
              </a:solidFill>
            </a:ln>
          </p:spPr>
        </p:pic>
        <p:pic>
          <p:nvPicPr>
            <p:cNvPr id="8" name="Picture 11" descr="81360283_6971619869.jpg">
              <a:extLst>
                <a:ext uri="{FF2B5EF4-FFF2-40B4-BE49-F238E27FC236}">
                  <a16:creationId xmlns:a16="http://schemas.microsoft.com/office/drawing/2014/main" id="{C6F76E57-D4F9-704E-BE42-6D1B4F424992}"/>
                </a:ext>
              </a:extLst>
            </p:cNvPr>
            <p:cNvPicPr>
              <a:picLocks noChangeAspect="1"/>
            </p:cNvPicPr>
            <p:nvPr/>
          </p:nvPicPr>
          <p:blipFill>
            <a:blip r:embed="rId6" cstate="print"/>
            <a:stretch>
              <a:fillRect/>
            </a:stretch>
          </p:blipFill>
          <p:spPr>
            <a:xfrm>
              <a:off x="686146" y="3724898"/>
              <a:ext cx="629495" cy="472121"/>
            </a:xfrm>
            <a:prstGeom prst="rect">
              <a:avLst/>
            </a:prstGeom>
            <a:ln w="19050">
              <a:solidFill>
                <a:schemeClr val="tx1"/>
              </a:solidFill>
            </a:ln>
          </p:spPr>
        </p:pic>
        <p:pic>
          <p:nvPicPr>
            <p:cNvPr id="9" name="Picture 12">
              <a:extLst>
                <a:ext uri="{FF2B5EF4-FFF2-40B4-BE49-F238E27FC236}">
                  <a16:creationId xmlns:a16="http://schemas.microsoft.com/office/drawing/2014/main" id="{350129C5-7126-8F45-8E05-541166921CE7}"/>
                </a:ext>
              </a:extLst>
            </p:cNvPr>
            <p:cNvPicPr>
              <a:picLocks noChangeAspect="1"/>
            </p:cNvPicPr>
            <p:nvPr/>
          </p:nvPicPr>
          <p:blipFill>
            <a:blip r:embed="rId7" cstate="print"/>
            <a:srcRect r="15648" b="13307"/>
            <a:stretch>
              <a:fillRect/>
            </a:stretch>
          </p:blipFill>
          <p:spPr>
            <a:xfrm>
              <a:off x="1447800" y="3731307"/>
              <a:ext cx="628925" cy="484783"/>
            </a:xfrm>
            <a:prstGeom prst="rect">
              <a:avLst/>
            </a:prstGeom>
            <a:ln w="19050">
              <a:solidFill>
                <a:schemeClr val="tx1"/>
              </a:solidFill>
            </a:ln>
          </p:spPr>
        </p:pic>
        <p:pic>
          <p:nvPicPr>
            <p:cNvPr id="10" name="Picture 13">
              <a:extLst>
                <a:ext uri="{FF2B5EF4-FFF2-40B4-BE49-F238E27FC236}">
                  <a16:creationId xmlns:a16="http://schemas.microsoft.com/office/drawing/2014/main" id="{4B3A6BBE-3080-C041-8D71-568B578F7B0E}"/>
                </a:ext>
              </a:extLst>
            </p:cNvPr>
            <p:cNvPicPr>
              <a:picLocks noChangeAspect="1"/>
            </p:cNvPicPr>
            <p:nvPr/>
          </p:nvPicPr>
          <p:blipFill>
            <a:blip r:embed="rId8" cstate="print"/>
            <a:stretch>
              <a:fillRect/>
            </a:stretch>
          </p:blipFill>
          <p:spPr>
            <a:xfrm>
              <a:off x="813584" y="4314299"/>
              <a:ext cx="850839" cy="478171"/>
            </a:xfrm>
            <a:prstGeom prst="rect">
              <a:avLst/>
            </a:prstGeom>
            <a:ln w="19050">
              <a:solidFill>
                <a:schemeClr val="tx1"/>
              </a:solidFill>
            </a:ln>
          </p:spPr>
        </p:pic>
        <p:pic>
          <p:nvPicPr>
            <p:cNvPr id="11" name="Picture 14">
              <a:extLst>
                <a:ext uri="{FF2B5EF4-FFF2-40B4-BE49-F238E27FC236}">
                  <a16:creationId xmlns:a16="http://schemas.microsoft.com/office/drawing/2014/main" id="{E537787D-6F52-B946-B20F-A7A4A2634DF7}"/>
                </a:ext>
              </a:extLst>
            </p:cNvPr>
            <p:cNvPicPr>
              <a:picLocks noChangeAspect="1"/>
            </p:cNvPicPr>
            <p:nvPr/>
          </p:nvPicPr>
          <p:blipFill>
            <a:blip r:embed="rId9" cstate="print"/>
            <a:stretch>
              <a:fillRect/>
            </a:stretch>
          </p:blipFill>
          <p:spPr>
            <a:xfrm>
              <a:off x="2788873" y="5524960"/>
              <a:ext cx="803832" cy="494840"/>
            </a:xfrm>
            <a:prstGeom prst="rect">
              <a:avLst/>
            </a:prstGeom>
            <a:ln w="19050">
              <a:solidFill>
                <a:schemeClr val="tx1"/>
              </a:solidFill>
            </a:ln>
          </p:spPr>
        </p:pic>
        <p:pic>
          <p:nvPicPr>
            <p:cNvPr id="12" name="Picture 15">
              <a:extLst>
                <a:ext uri="{FF2B5EF4-FFF2-40B4-BE49-F238E27FC236}">
                  <a16:creationId xmlns:a16="http://schemas.microsoft.com/office/drawing/2014/main" id="{2C263FD4-B542-A948-95D4-522A43EAFD55}"/>
                </a:ext>
              </a:extLst>
            </p:cNvPr>
            <p:cNvPicPr>
              <a:picLocks noChangeAspect="1"/>
            </p:cNvPicPr>
            <p:nvPr/>
          </p:nvPicPr>
          <p:blipFill>
            <a:blip r:embed="rId10" cstate="print"/>
            <a:stretch>
              <a:fillRect/>
            </a:stretch>
          </p:blipFill>
          <p:spPr>
            <a:xfrm>
              <a:off x="2636128" y="4299387"/>
              <a:ext cx="857145" cy="481716"/>
            </a:xfrm>
            <a:prstGeom prst="rect">
              <a:avLst/>
            </a:prstGeom>
            <a:ln w="19050">
              <a:solidFill>
                <a:schemeClr val="tx1"/>
              </a:solidFill>
            </a:ln>
          </p:spPr>
        </p:pic>
        <p:pic>
          <p:nvPicPr>
            <p:cNvPr id="13" name="Picture 16">
              <a:extLst>
                <a:ext uri="{FF2B5EF4-FFF2-40B4-BE49-F238E27FC236}">
                  <a16:creationId xmlns:a16="http://schemas.microsoft.com/office/drawing/2014/main" id="{64953F46-1E8C-9B4E-BE57-CAED9E808770}"/>
                </a:ext>
              </a:extLst>
            </p:cNvPr>
            <p:cNvPicPr>
              <a:picLocks noChangeAspect="1"/>
            </p:cNvPicPr>
            <p:nvPr/>
          </p:nvPicPr>
          <p:blipFill>
            <a:blip r:embed="rId11" cstate="print"/>
            <a:stretch>
              <a:fillRect/>
            </a:stretch>
          </p:blipFill>
          <p:spPr>
            <a:xfrm>
              <a:off x="1833088" y="5524960"/>
              <a:ext cx="835799" cy="469719"/>
            </a:xfrm>
            <a:prstGeom prst="rect">
              <a:avLst/>
            </a:prstGeom>
            <a:ln w="19050">
              <a:solidFill>
                <a:schemeClr val="tx1"/>
              </a:solidFill>
            </a:ln>
          </p:spPr>
        </p:pic>
        <p:pic>
          <p:nvPicPr>
            <p:cNvPr id="14" name="Picture 17">
              <a:extLst>
                <a:ext uri="{FF2B5EF4-FFF2-40B4-BE49-F238E27FC236}">
                  <a16:creationId xmlns:a16="http://schemas.microsoft.com/office/drawing/2014/main" id="{F6B07BE0-6AD2-1346-8EBC-863955D98548}"/>
                </a:ext>
              </a:extLst>
            </p:cNvPr>
            <p:cNvPicPr>
              <a:picLocks noChangeAspect="1"/>
            </p:cNvPicPr>
            <p:nvPr/>
          </p:nvPicPr>
          <p:blipFill>
            <a:blip r:embed="rId12" cstate="print"/>
            <a:stretch>
              <a:fillRect/>
            </a:stretch>
          </p:blipFill>
          <p:spPr>
            <a:xfrm>
              <a:off x="2895600" y="3733800"/>
              <a:ext cx="844339" cy="474518"/>
            </a:xfrm>
            <a:prstGeom prst="rect">
              <a:avLst/>
            </a:prstGeom>
            <a:ln w="19050">
              <a:solidFill>
                <a:schemeClr val="tx1"/>
              </a:solidFill>
            </a:ln>
          </p:spPr>
        </p:pic>
        <p:pic>
          <p:nvPicPr>
            <p:cNvPr id="15" name="Picture 18">
              <a:extLst>
                <a:ext uri="{FF2B5EF4-FFF2-40B4-BE49-F238E27FC236}">
                  <a16:creationId xmlns:a16="http://schemas.microsoft.com/office/drawing/2014/main" id="{D9FEF8D2-A7AD-484C-8C5B-F13214243762}"/>
                </a:ext>
              </a:extLst>
            </p:cNvPr>
            <p:cNvPicPr>
              <a:picLocks noChangeAspect="1"/>
            </p:cNvPicPr>
            <p:nvPr/>
          </p:nvPicPr>
          <p:blipFill>
            <a:blip r:embed="rId13" cstate="print"/>
            <a:stretch>
              <a:fillRect/>
            </a:stretch>
          </p:blipFill>
          <p:spPr>
            <a:xfrm>
              <a:off x="813584" y="5524960"/>
              <a:ext cx="872547" cy="490372"/>
            </a:xfrm>
            <a:prstGeom prst="rect">
              <a:avLst/>
            </a:prstGeom>
            <a:ln w="19050">
              <a:solidFill>
                <a:schemeClr val="tx1"/>
              </a:solidFill>
            </a:ln>
          </p:spPr>
        </p:pic>
        <p:pic>
          <p:nvPicPr>
            <p:cNvPr id="16" name="Picture 19">
              <a:extLst>
                <a:ext uri="{FF2B5EF4-FFF2-40B4-BE49-F238E27FC236}">
                  <a16:creationId xmlns:a16="http://schemas.microsoft.com/office/drawing/2014/main" id="{D7B599E5-5205-F34F-AFFF-FD9D820D2D70}"/>
                </a:ext>
              </a:extLst>
            </p:cNvPr>
            <p:cNvPicPr>
              <a:picLocks noChangeAspect="1"/>
            </p:cNvPicPr>
            <p:nvPr/>
          </p:nvPicPr>
          <p:blipFill>
            <a:blip r:embed="rId14" cstate="print"/>
            <a:stretch>
              <a:fillRect/>
            </a:stretch>
          </p:blipFill>
          <p:spPr>
            <a:xfrm>
              <a:off x="1833089" y="4316164"/>
              <a:ext cx="675601" cy="449951"/>
            </a:xfrm>
            <a:prstGeom prst="rect">
              <a:avLst/>
            </a:prstGeom>
            <a:ln w="19050">
              <a:solidFill>
                <a:schemeClr val="tx1"/>
              </a:solidFill>
            </a:ln>
          </p:spPr>
        </p:pic>
        <p:pic>
          <p:nvPicPr>
            <p:cNvPr id="17" name="Picture 5">
              <a:extLst>
                <a:ext uri="{FF2B5EF4-FFF2-40B4-BE49-F238E27FC236}">
                  <a16:creationId xmlns:a16="http://schemas.microsoft.com/office/drawing/2014/main" id="{EA414796-4A90-A04D-BCEE-3A72569AB866}"/>
                </a:ext>
              </a:extLst>
            </p:cNvPr>
            <p:cNvPicPr>
              <a:picLocks noChangeAspect="1" noChangeArrowheads="1"/>
            </p:cNvPicPr>
            <p:nvPr/>
          </p:nvPicPr>
          <p:blipFill>
            <a:blip r:embed="rId15" cstate="print"/>
            <a:srcRect/>
            <a:stretch>
              <a:fillRect/>
            </a:stretch>
          </p:blipFill>
          <p:spPr bwMode="auto">
            <a:xfrm>
              <a:off x="3066257" y="4887888"/>
              <a:ext cx="819943" cy="522312"/>
            </a:xfrm>
            <a:prstGeom prst="rect">
              <a:avLst/>
            </a:prstGeom>
            <a:noFill/>
            <a:ln w="19050">
              <a:solidFill>
                <a:schemeClr val="tx1"/>
              </a:solidFill>
              <a:miter lim="800000"/>
              <a:headEnd/>
              <a:tailEnd/>
            </a:ln>
          </p:spPr>
        </p:pic>
        <p:pic>
          <p:nvPicPr>
            <p:cNvPr id="18" name="Picture 6">
              <a:extLst>
                <a:ext uri="{FF2B5EF4-FFF2-40B4-BE49-F238E27FC236}">
                  <a16:creationId xmlns:a16="http://schemas.microsoft.com/office/drawing/2014/main" id="{B4EDC7C5-2352-4948-BEB1-8EA915843C06}"/>
                </a:ext>
              </a:extLst>
            </p:cNvPr>
            <p:cNvPicPr>
              <a:picLocks noChangeAspect="1" noChangeArrowheads="1"/>
            </p:cNvPicPr>
            <p:nvPr/>
          </p:nvPicPr>
          <p:blipFill>
            <a:blip r:embed="rId16" cstate="print"/>
            <a:srcRect/>
            <a:stretch>
              <a:fillRect/>
            </a:stretch>
          </p:blipFill>
          <p:spPr bwMode="auto">
            <a:xfrm>
              <a:off x="480407" y="4876800"/>
              <a:ext cx="738793" cy="481013"/>
            </a:xfrm>
            <a:prstGeom prst="rect">
              <a:avLst/>
            </a:prstGeom>
            <a:noFill/>
            <a:ln w="19050">
              <a:solidFill>
                <a:schemeClr val="tx1"/>
              </a:solidFill>
              <a:miter lim="800000"/>
              <a:headEnd/>
              <a:tailEnd/>
            </a:ln>
          </p:spPr>
        </p:pic>
      </p:grpSp>
      <p:sp>
        <p:nvSpPr>
          <p:cNvPr id="19" name="TextBox 24">
            <a:extLst>
              <a:ext uri="{FF2B5EF4-FFF2-40B4-BE49-F238E27FC236}">
                <a16:creationId xmlns:a16="http://schemas.microsoft.com/office/drawing/2014/main" id="{855EDFA5-A7F5-C046-85B2-2329C003B4D7}"/>
              </a:ext>
            </a:extLst>
          </p:cNvPr>
          <p:cNvSpPr txBox="1"/>
          <p:nvPr/>
        </p:nvSpPr>
        <p:spPr>
          <a:xfrm>
            <a:off x="6434138" y="3930914"/>
            <a:ext cx="2133600" cy="2800767"/>
          </a:xfrm>
          <a:prstGeom prst="rect">
            <a:avLst/>
          </a:prstGeom>
          <a:solidFill>
            <a:schemeClr val="bg1"/>
          </a:solidFill>
        </p:spPr>
        <p:txBody>
          <a:bodyPr wrap="square" rtlCol="0">
            <a:spAutoFit/>
          </a:bodyPr>
          <a:lstStyle/>
          <a:p>
            <a:r>
              <a:rPr lang="en-US" sz="1600" b="1" dirty="0">
                <a:solidFill>
                  <a:schemeClr val="tx1"/>
                </a:solidFill>
                <a:latin typeface="Courier New" pitchFamily="49" charset="0"/>
                <a:cs typeface="Courier New" pitchFamily="49" charset="0"/>
              </a:rPr>
              <a:t>1011001011…0101</a:t>
            </a:r>
          </a:p>
          <a:p>
            <a:r>
              <a:rPr lang="en-US" sz="1600" b="1" dirty="0">
                <a:solidFill>
                  <a:schemeClr val="tx1"/>
                </a:solidFill>
                <a:latin typeface="Courier New" pitchFamily="49" charset="0"/>
                <a:cs typeface="Courier New" pitchFamily="49" charset="0"/>
              </a:rPr>
              <a:t>1110101101…0010</a:t>
            </a:r>
          </a:p>
          <a:p>
            <a:r>
              <a:rPr lang="en-US" sz="1600" b="1" dirty="0">
                <a:solidFill>
                  <a:schemeClr val="tx1"/>
                </a:solidFill>
                <a:latin typeface="Courier New" pitchFamily="49" charset="0"/>
                <a:cs typeface="Courier New" pitchFamily="49" charset="0"/>
              </a:rPr>
              <a:t>0001111000…1010</a:t>
            </a:r>
          </a:p>
          <a:p>
            <a:r>
              <a:rPr lang="en-US" sz="1600" b="1" dirty="0">
                <a:solidFill>
                  <a:schemeClr val="tx1"/>
                </a:solidFill>
                <a:latin typeface="Courier New" pitchFamily="49" charset="0"/>
                <a:cs typeface="Courier New" pitchFamily="49" charset="0"/>
              </a:rPr>
              <a:t>1111111001…0001</a:t>
            </a:r>
          </a:p>
          <a:p>
            <a:r>
              <a:rPr lang="en-US" sz="1600" b="1" dirty="0">
                <a:solidFill>
                  <a:schemeClr val="tx1"/>
                </a:solidFill>
                <a:latin typeface="Courier New" pitchFamily="49" charset="0"/>
                <a:cs typeface="Courier New" pitchFamily="49" charset="0"/>
              </a:rPr>
              <a:t>1010101010…1001</a:t>
            </a:r>
          </a:p>
          <a:p>
            <a:r>
              <a:rPr lang="en-US" sz="1600" b="1" dirty="0">
                <a:solidFill>
                  <a:schemeClr val="tx1"/>
                </a:solidFill>
                <a:latin typeface="Courier New" pitchFamily="49" charset="0"/>
                <a:cs typeface="Courier New" pitchFamily="49" charset="0"/>
              </a:rPr>
              <a:t>0001111110…1010</a:t>
            </a:r>
          </a:p>
          <a:p>
            <a:r>
              <a:rPr lang="en-US" sz="1600" b="1" dirty="0">
                <a:solidFill>
                  <a:schemeClr val="tx1"/>
                </a:solidFill>
                <a:latin typeface="Courier New" pitchFamily="49" charset="0"/>
                <a:cs typeface="Courier New" pitchFamily="49" charset="0"/>
              </a:rPr>
              <a:t>0101101001…1111</a:t>
            </a:r>
          </a:p>
          <a:p>
            <a:r>
              <a:rPr lang="en-US" sz="1600" b="1" dirty="0">
                <a:solidFill>
                  <a:schemeClr val="tx1"/>
                </a:solidFill>
                <a:latin typeface="Courier New" pitchFamily="49" charset="0"/>
                <a:cs typeface="Courier New" pitchFamily="49" charset="0"/>
              </a:rPr>
              <a:t>1001111000…1010</a:t>
            </a:r>
          </a:p>
          <a:p>
            <a:r>
              <a:rPr lang="en-US" sz="1600" b="1" dirty="0">
                <a:solidFill>
                  <a:schemeClr val="tx1"/>
                </a:solidFill>
                <a:latin typeface="Courier New" pitchFamily="49" charset="0"/>
                <a:cs typeface="Courier New" pitchFamily="49" charset="0"/>
              </a:rPr>
              <a:t>0001001001…0010</a:t>
            </a:r>
          </a:p>
          <a:p>
            <a:r>
              <a:rPr lang="en-US" sz="1600" b="1" dirty="0">
                <a:solidFill>
                  <a:schemeClr val="tx1"/>
                </a:solidFill>
                <a:latin typeface="Courier New" pitchFamily="49" charset="0"/>
                <a:cs typeface="Courier New" pitchFamily="49" charset="0"/>
              </a:rPr>
              <a:t>1001110010…1010</a:t>
            </a:r>
          </a:p>
          <a:p>
            <a:r>
              <a:rPr lang="en-US" sz="1600" b="1" dirty="0">
                <a:solidFill>
                  <a:schemeClr val="tx1"/>
                </a:solidFill>
                <a:latin typeface="Courier New" pitchFamily="49" charset="0"/>
                <a:cs typeface="Courier New" pitchFamily="49" charset="0"/>
              </a:rPr>
              <a:t>1101111000…0010</a:t>
            </a:r>
          </a:p>
        </p:txBody>
      </p:sp>
      <p:sp>
        <p:nvSpPr>
          <p:cNvPr id="21" name="右箭头 20">
            <a:extLst>
              <a:ext uri="{FF2B5EF4-FFF2-40B4-BE49-F238E27FC236}">
                <a16:creationId xmlns:a16="http://schemas.microsoft.com/office/drawing/2014/main" id="{4A319F0E-70BC-CA45-8411-B783737BBD86}"/>
              </a:ext>
            </a:extLst>
          </p:cNvPr>
          <p:cNvSpPr/>
          <p:nvPr/>
        </p:nvSpPr>
        <p:spPr bwMode="auto">
          <a:xfrm>
            <a:off x="4738919" y="4966633"/>
            <a:ext cx="1224085" cy="1072899"/>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 typeface="Arial" pitchFamily="34" charset="0"/>
              <a:buNone/>
              <a:tabLst/>
            </a:pPr>
            <a:r>
              <a:rPr kumimoji="0" lang="en-US" altLang="zh-CN" sz="1400" b="0" i="0" u="none" strike="noStrike" cap="none" normalizeH="0" baseline="0" dirty="0">
                <a:ln>
                  <a:noFill/>
                </a:ln>
                <a:solidFill>
                  <a:schemeClr val="tx1"/>
                </a:solidFill>
                <a:effectLst/>
                <a:latin typeface="Arial" pitchFamily="34" charset="0"/>
                <a:ea typeface="宋体" pitchFamily="2" charset="-122"/>
              </a:rPr>
              <a:t>Binary coding</a:t>
            </a:r>
            <a:endParaRPr kumimoji="0" lang="zh-CN" altLang="en-US" sz="1400" b="0" i="0" u="none" strike="noStrike" cap="none" normalizeH="0" baseline="0" dirty="0">
              <a:ln>
                <a:noFill/>
              </a:ln>
              <a:solidFill>
                <a:schemeClr val="tx1"/>
              </a:solidFill>
              <a:effectLst/>
              <a:latin typeface="Arial" pitchFamily="34" charset="0"/>
              <a:ea typeface="宋体" pitchFamily="2" charset="-122"/>
            </a:endParaRPr>
          </a:p>
        </p:txBody>
      </p:sp>
    </p:spTree>
    <p:extLst>
      <p:ext uri="{BB962C8B-B14F-4D97-AF65-F5344CB8AC3E}">
        <p14:creationId xmlns:p14="http://schemas.microsoft.com/office/powerpoint/2010/main" val="3984998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33EA0A6-299D-D64B-B814-3139BECC22DF}"/>
              </a:ext>
            </a:extLst>
          </p:cNvPr>
          <p:cNvSpPr>
            <a:spLocks noGrp="1"/>
          </p:cNvSpPr>
          <p:nvPr>
            <p:ph type="title"/>
          </p:nvPr>
        </p:nvSpPr>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3" name="内容占位符 2">
            <a:extLst>
              <a:ext uri="{FF2B5EF4-FFF2-40B4-BE49-F238E27FC236}">
                <a16:creationId xmlns:a16="http://schemas.microsoft.com/office/drawing/2014/main" id="{79011426-4743-6142-A81D-7732B54CB555}"/>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面向大规模视觉搜索的特征哈希（原理）</a:t>
            </a:r>
            <a:endParaRPr lang="en-US" altLang="zh-CN" sz="2800" dirty="0">
              <a:latin typeface="微软雅黑" pitchFamily="34" charset="-122"/>
              <a:ea typeface="微软雅黑" pitchFamily="34" charset="-122"/>
            </a:endParaRPr>
          </a:p>
          <a:p>
            <a:pPr lvl="2" eaLnBrk="1" hangingPunct="1">
              <a:defRPr/>
            </a:pPr>
            <a:r>
              <a:rPr lang="zh-CN" altLang="en-US" dirty="0">
                <a:solidFill>
                  <a:srgbClr val="0080FF"/>
                </a:solidFill>
                <a:latin typeface="微软雅黑" pitchFamily="34" charset="-122"/>
                <a:ea typeface="微软雅黑" pitchFamily="34" charset="-122"/>
              </a:rPr>
              <a:t>特征二值化</a:t>
            </a:r>
            <a:r>
              <a:rPr lang="zh-CN" altLang="en-US" dirty="0">
                <a:latin typeface="微软雅黑" pitchFamily="34" charset="-122"/>
                <a:ea typeface="微软雅黑" pitchFamily="34" charset="-122"/>
              </a:rPr>
              <a:t>（局部保值、逼近原始相似度）</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二值特征的汉明距离</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特征的相似性（</a:t>
            </a:r>
            <a:r>
              <a:rPr lang="en-US" altLang="zh-CN" sz="1600" dirty="0">
                <a:latin typeface="微软雅黑" pitchFamily="34" charset="-122"/>
                <a:ea typeface="微软雅黑" pitchFamily="34" charset="-122"/>
              </a:rPr>
              <a:t>Locality Sensitive</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汉明距离可逼近原始的欧式距离</a:t>
            </a:r>
            <a:endParaRPr lang="en-US" altLang="zh-CN" dirty="0">
              <a:solidFill>
                <a:srgbClr val="0080FF"/>
              </a:solidFill>
              <a:latin typeface="微软雅黑" pitchFamily="34" charset="-122"/>
              <a:ea typeface="微软雅黑" pitchFamily="34" charset="-122"/>
            </a:endParaRPr>
          </a:p>
          <a:p>
            <a:endParaRPr kumimoji="1" lang="zh-CN" altLang="en-US" dirty="0"/>
          </a:p>
        </p:txBody>
      </p:sp>
      <p:sp>
        <p:nvSpPr>
          <p:cNvPr id="21" name="右箭头 20">
            <a:extLst>
              <a:ext uri="{FF2B5EF4-FFF2-40B4-BE49-F238E27FC236}">
                <a16:creationId xmlns:a16="http://schemas.microsoft.com/office/drawing/2014/main" id="{4A319F0E-70BC-CA45-8411-B783737BBD86}"/>
              </a:ext>
            </a:extLst>
          </p:cNvPr>
          <p:cNvSpPr/>
          <p:nvPr/>
        </p:nvSpPr>
        <p:spPr bwMode="auto">
          <a:xfrm>
            <a:off x="4738919" y="4966633"/>
            <a:ext cx="1224085" cy="1072899"/>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 typeface="Arial" pitchFamily="34" charset="0"/>
              <a:buNone/>
              <a:tabLst/>
            </a:pPr>
            <a:r>
              <a:rPr kumimoji="0" lang="en-US" altLang="zh-CN" sz="1400" b="0" i="0" u="none" strike="noStrike" cap="none" normalizeH="0" baseline="0" dirty="0">
                <a:ln>
                  <a:noFill/>
                </a:ln>
                <a:solidFill>
                  <a:schemeClr val="tx1"/>
                </a:solidFill>
                <a:effectLst/>
                <a:latin typeface="Arial" pitchFamily="34" charset="0"/>
                <a:ea typeface="宋体" pitchFamily="2" charset="-122"/>
              </a:rPr>
              <a:t>Binary coding</a:t>
            </a:r>
            <a:endParaRPr kumimoji="0" lang="zh-CN" altLang="en-US" sz="1400" b="0" i="0" u="none" strike="noStrike" cap="none" normalizeH="0" baseline="0" dirty="0">
              <a:ln>
                <a:noFill/>
              </a:ln>
              <a:solidFill>
                <a:schemeClr val="tx1"/>
              </a:solidFill>
              <a:effectLst/>
              <a:latin typeface="Arial" pitchFamily="34" charset="0"/>
              <a:ea typeface="宋体" pitchFamily="2" charset="-122"/>
            </a:endParaRPr>
          </a:p>
        </p:txBody>
      </p:sp>
      <p:grpSp>
        <p:nvGrpSpPr>
          <p:cNvPr id="22" name="组合 4">
            <a:extLst>
              <a:ext uri="{FF2B5EF4-FFF2-40B4-BE49-F238E27FC236}">
                <a16:creationId xmlns:a16="http://schemas.microsoft.com/office/drawing/2014/main" id="{CB2433C8-CEA5-8443-B4D9-F2D87331E58D}"/>
              </a:ext>
            </a:extLst>
          </p:cNvPr>
          <p:cNvGrpSpPr/>
          <p:nvPr/>
        </p:nvGrpSpPr>
        <p:grpSpPr>
          <a:xfrm>
            <a:off x="1284895" y="4688175"/>
            <a:ext cx="2291957" cy="1295920"/>
            <a:chOff x="985832" y="3706496"/>
            <a:chExt cx="2291957" cy="1295920"/>
          </a:xfrm>
          <a:effectLst>
            <a:glow rad="63500">
              <a:schemeClr val="accent1">
                <a:satMod val="175000"/>
                <a:alpha val="40000"/>
              </a:schemeClr>
            </a:glow>
          </a:effectLst>
        </p:grpSpPr>
        <p:pic>
          <p:nvPicPr>
            <p:cNvPr id="23" name="Picture 5">
              <a:extLst>
                <a:ext uri="{FF2B5EF4-FFF2-40B4-BE49-F238E27FC236}">
                  <a16:creationId xmlns:a16="http://schemas.microsoft.com/office/drawing/2014/main" id="{1D96C483-9861-4249-972A-E1BA4DC5D714}"/>
                </a:ext>
              </a:extLst>
            </p:cNvPr>
            <p:cNvPicPr>
              <a:picLocks noChangeAspect="1" noChangeArrowheads="1"/>
            </p:cNvPicPr>
            <p:nvPr/>
          </p:nvPicPr>
          <p:blipFill>
            <a:blip r:embed="rId3" cstate="print"/>
            <a:srcRect/>
            <a:stretch>
              <a:fillRect/>
            </a:stretch>
          </p:blipFill>
          <p:spPr bwMode="auto">
            <a:xfrm>
              <a:off x="2457846" y="4480104"/>
              <a:ext cx="819943" cy="522312"/>
            </a:xfrm>
            <a:prstGeom prst="rect">
              <a:avLst/>
            </a:prstGeom>
            <a:noFill/>
            <a:ln w="19050">
              <a:solidFill>
                <a:schemeClr val="tx1"/>
              </a:solidFill>
              <a:miter lim="800000"/>
              <a:headEnd/>
              <a:tailEnd/>
            </a:ln>
          </p:spPr>
        </p:pic>
        <p:pic>
          <p:nvPicPr>
            <p:cNvPr id="24" name="Picture 6">
              <a:extLst>
                <a:ext uri="{FF2B5EF4-FFF2-40B4-BE49-F238E27FC236}">
                  <a16:creationId xmlns:a16="http://schemas.microsoft.com/office/drawing/2014/main" id="{91DB5C82-C93F-1646-A532-F56656A86CE6}"/>
                </a:ext>
              </a:extLst>
            </p:cNvPr>
            <p:cNvPicPr>
              <a:picLocks noChangeAspect="1" noChangeArrowheads="1"/>
            </p:cNvPicPr>
            <p:nvPr/>
          </p:nvPicPr>
          <p:blipFill>
            <a:blip r:embed="rId4" cstate="print"/>
            <a:srcRect/>
            <a:stretch>
              <a:fillRect/>
            </a:stretch>
          </p:blipFill>
          <p:spPr bwMode="auto">
            <a:xfrm>
              <a:off x="985832" y="4521403"/>
              <a:ext cx="738793" cy="481013"/>
            </a:xfrm>
            <a:prstGeom prst="rect">
              <a:avLst/>
            </a:prstGeom>
            <a:noFill/>
            <a:ln w="19050">
              <a:solidFill>
                <a:schemeClr val="tx1"/>
              </a:solidFill>
              <a:miter lim="800000"/>
              <a:headEnd/>
              <a:tailEnd/>
            </a:ln>
          </p:spPr>
        </p:pic>
        <p:sp>
          <p:nvSpPr>
            <p:cNvPr id="25" name="Rectangle 16">
              <a:extLst>
                <a:ext uri="{FF2B5EF4-FFF2-40B4-BE49-F238E27FC236}">
                  <a16:creationId xmlns:a16="http://schemas.microsoft.com/office/drawing/2014/main" id="{647B500E-6CAE-4349-A346-79269F92B223}"/>
                </a:ext>
              </a:extLst>
            </p:cNvPr>
            <p:cNvSpPr/>
            <p:nvPr/>
          </p:nvSpPr>
          <p:spPr>
            <a:xfrm>
              <a:off x="1278156" y="3706496"/>
              <a:ext cx="1537087" cy="646331"/>
            </a:xfrm>
            <a:prstGeom prst="rect">
              <a:avLst/>
            </a:prstGeom>
          </p:spPr>
          <p:txBody>
            <a:bodyPr wrap="none">
              <a:spAutoFit/>
            </a:bodyPr>
            <a:lstStyle/>
            <a:p>
              <a:pPr algn="ctr"/>
              <a:r>
                <a:rPr lang="en-US" dirty="0">
                  <a:solidFill>
                    <a:schemeClr val="tx1"/>
                  </a:solidFill>
                  <a:latin typeface="+mn-lt"/>
                </a:rPr>
                <a:t>Similar images</a:t>
              </a:r>
            </a:p>
            <a:p>
              <a:pPr algn="ctr"/>
              <a:r>
                <a:rPr lang="en-US" dirty="0">
                  <a:solidFill>
                    <a:schemeClr val="tx1"/>
                  </a:solidFill>
                  <a:latin typeface="Times New Roman"/>
                  <a:cs typeface="Times New Roman" pitchFamily="18" charset="0"/>
                </a:rPr>
                <a:t>||</a:t>
              </a:r>
              <a:r>
                <a:rPr lang="en-US" b="1" i="1" dirty="0">
                  <a:solidFill>
                    <a:schemeClr val="tx1"/>
                  </a:solidFill>
                  <a:latin typeface="Times New Roman"/>
                  <a:cs typeface="Times New Roman" pitchFamily="18" charset="0"/>
                </a:rPr>
                <a:t>x</a:t>
              </a:r>
              <a:r>
                <a:rPr lang="en-US" dirty="0">
                  <a:solidFill>
                    <a:schemeClr val="tx1"/>
                  </a:solidFill>
                  <a:latin typeface="Times New Roman"/>
                  <a:cs typeface="Times New Roman" pitchFamily="18" charset="0"/>
                </a:rPr>
                <a:t> – </a:t>
              </a:r>
              <a:r>
                <a:rPr lang="en-US" b="1" i="1" dirty="0">
                  <a:solidFill>
                    <a:schemeClr val="tx1"/>
                  </a:solidFill>
                  <a:latin typeface="Times New Roman"/>
                  <a:cs typeface="Times New Roman" pitchFamily="18" charset="0"/>
                </a:rPr>
                <a:t>y</a:t>
              </a:r>
              <a:r>
                <a:rPr lang="en-US" dirty="0">
                  <a:solidFill>
                    <a:schemeClr val="tx1"/>
                  </a:solidFill>
                  <a:latin typeface="Times New Roman"/>
                  <a:cs typeface="Times New Roman" pitchFamily="18" charset="0"/>
                </a:rPr>
                <a:t>|| </a:t>
              </a:r>
              <a:r>
                <a:rPr lang="en-US" dirty="0">
                  <a:solidFill>
                    <a:schemeClr val="tx1"/>
                  </a:solidFill>
                  <a:latin typeface="Times New Roman"/>
                  <a:cs typeface="Times New Roman" pitchFamily="18" charset="0"/>
                  <a:sym typeface="Symbol"/>
                </a:rPr>
                <a:t> 0</a:t>
              </a:r>
              <a:endParaRPr lang="en-US" dirty="0">
                <a:solidFill>
                  <a:schemeClr val="tx1"/>
                </a:solidFill>
                <a:latin typeface="Times New Roman"/>
              </a:endParaRPr>
            </a:p>
          </p:txBody>
        </p:sp>
      </p:grpSp>
      <p:sp>
        <p:nvSpPr>
          <p:cNvPr id="26" name="TextBox 24">
            <a:extLst>
              <a:ext uri="{FF2B5EF4-FFF2-40B4-BE49-F238E27FC236}">
                <a16:creationId xmlns:a16="http://schemas.microsoft.com/office/drawing/2014/main" id="{11A08E71-95FC-9842-BC70-71E712347319}"/>
              </a:ext>
            </a:extLst>
          </p:cNvPr>
          <p:cNvSpPr txBox="1"/>
          <p:nvPr/>
        </p:nvSpPr>
        <p:spPr>
          <a:xfrm>
            <a:off x="6442075" y="3698277"/>
            <a:ext cx="2133600" cy="3046988"/>
          </a:xfrm>
          <a:prstGeom prst="rect">
            <a:avLst/>
          </a:prstGeom>
          <a:noFill/>
        </p:spPr>
        <p:txBody>
          <a:bodyPr wrap="square" rtlCol="0">
            <a:spAutoFit/>
          </a:bodyPr>
          <a:lstStyle/>
          <a:p>
            <a:r>
              <a:rPr lang="en-US" sz="1600" b="1" dirty="0">
                <a:solidFill>
                  <a:schemeClr val="bg1">
                    <a:lumMod val="75000"/>
                  </a:schemeClr>
                </a:solidFill>
                <a:latin typeface="Courier New" pitchFamily="49" charset="0"/>
                <a:cs typeface="Courier New" pitchFamily="49" charset="0"/>
              </a:rPr>
              <a:t>1011001011…0101</a:t>
            </a:r>
          </a:p>
          <a:p>
            <a:r>
              <a:rPr lang="en-US" sz="1600" b="1" dirty="0">
                <a:solidFill>
                  <a:schemeClr val="bg1">
                    <a:lumMod val="75000"/>
                  </a:schemeClr>
                </a:solidFill>
                <a:latin typeface="Courier New" pitchFamily="49" charset="0"/>
                <a:cs typeface="Courier New" pitchFamily="49" charset="0"/>
              </a:rPr>
              <a:t>1110101101…0010</a:t>
            </a:r>
          </a:p>
          <a:p>
            <a:r>
              <a:rPr lang="en-US" sz="1600" b="1" dirty="0">
                <a:solidFill>
                  <a:schemeClr val="bg1">
                    <a:lumMod val="75000"/>
                  </a:schemeClr>
                </a:solidFill>
                <a:latin typeface="Courier New" pitchFamily="49" charset="0"/>
                <a:cs typeface="Courier New" pitchFamily="49" charset="0"/>
              </a:rPr>
              <a:t>0001111000…1010</a:t>
            </a:r>
          </a:p>
          <a:p>
            <a:r>
              <a:rPr lang="en-US" sz="1600" b="1" dirty="0">
                <a:solidFill>
                  <a:schemeClr val="tx1"/>
                </a:solidFill>
                <a:latin typeface="Courier New" pitchFamily="49" charset="0"/>
                <a:cs typeface="Courier New" pitchFamily="49" charset="0"/>
              </a:rPr>
              <a:t>11</a:t>
            </a:r>
            <a:r>
              <a:rPr lang="en-US" sz="1600" b="1" dirty="0">
                <a:solidFill>
                  <a:srgbClr val="FF0000"/>
                </a:solidFill>
                <a:latin typeface="Courier New" pitchFamily="49" charset="0"/>
                <a:cs typeface="Courier New" pitchFamily="49" charset="0"/>
              </a:rPr>
              <a:t>1</a:t>
            </a:r>
            <a:r>
              <a:rPr lang="en-US" sz="1600" b="1" dirty="0">
                <a:solidFill>
                  <a:schemeClr val="tx1"/>
                </a:solidFill>
                <a:latin typeface="Courier New" pitchFamily="49" charset="0"/>
                <a:cs typeface="Courier New" pitchFamily="49" charset="0"/>
              </a:rPr>
              <a:t>1111001…0001</a:t>
            </a:r>
          </a:p>
          <a:p>
            <a:r>
              <a:rPr lang="en-US" sz="1600" b="1" dirty="0">
                <a:solidFill>
                  <a:schemeClr val="bg1">
                    <a:lumMod val="75000"/>
                  </a:schemeClr>
                </a:solidFill>
                <a:latin typeface="Courier New" pitchFamily="49" charset="0"/>
                <a:cs typeface="Courier New" pitchFamily="49" charset="0"/>
              </a:rPr>
              <a:t>1010101010…1001</a:t>
            </a:r>
          </a:p>
          <a:p>
            <a:r>
              <a:rPr lang="en-US" sz="1600" b="1" dirty="0">
                <a:solidFill>
                  <a:schemeClr val="bg1">
                    <a:lumMod val="75000"/>
                  </a:schemeClr>
                </a:solidFill>
                <a:latin typeface="Courier New" pitchFamily="49" charset="0"/>
                <a:cs typeface="Courier New" pitchFamily="49" charset="0"/>
              </a:rPr>
              <a:t>0001111110…1010</a:t>
            </a:r>
          </a:p>
          <a:p>
            <a:r>
              <a:rPr lang="en-US" sz="1600" b="1" dirty="0">
                <a:solidFill>
                  <a:schemeClr val="bg1">
                    <a:lumMod val="75000"/>
                  </a:schemeClr>
                </a:solidFill>
                <a:latin typeface="Courier New" pitchFamily="49" charset="0"/>
                <a:cs typeface="Courier New" pitchFamily="49" charset="0"/>
              </a:rPr>
              <a:t>0101101001…1111</a:t>
            </a:r>
          </a:p>
          <a:p>
            <a:r>
              <a:rPr lang="en-US" sz="1600" b="1" dirty="0">
                <a:solidFill>
                  <a:schemeClr val="bg1">
                    <a:lumMod val="75000"/>
                  </a:schemeClr>
                </a:solidFill>
                <a:latin typeface="Courier New" pitchFamily="49" charset="0"/>
                <a:cs typeface="Courier New" pitchFamily="49" charset="0"/>
              </a:rPr>
              <a:t>1001111000…1010</a:t>
            </a:r>
          </a:p>
          <a:p>
            <a:r>
              <a:rPr lang="en-US" sz="1600" b="1" dirty="0">
                <a:solidFill>
                  <a:schemeClr val="bg1">
                    <a:lumMod val="75000"/>
                  </a:schemeClr>
                </a:solidFill>
                <a:latin typeface="Courier New" pitchFamily="49" charset="0"/>
                <a:cs typeface="Courier New" pitchFamily="49" charset="0"/>
              </a:rPr>
              <a:t>0001001001…0010</a:t>
            </a:r>
          </a:p>
          <a:p>
            <a:r>
              <a:rPr lang="en-US" sz="1600" b="1" dirty="0">
                <a:solidFill>
                  <a:schemeClr val="bg1">
                    <a:lumMod val="75000"/>
                  </a:schemeClr>
                </a:solidFill>
                <a:latin typeface="Courier New" pitchFamily="49" charset="0"/>
                <a:cs typeface="Courier New" pitchFamily="49" charset="0"/>
              </a:rPr>
              <a:t>1001110010…1010</a:t>
            </a:r>
          </a:p>
          <a:p>
            <a:r>
              <a:rPr lang="en-US" sz="1600" b="1" dirty="0">
                <a:solidFill>
                  <a:schemeClr val="bg1">
                    <a:lumMod val="75000"/>
                  </a:schemeClr>
                </a:solidFill>
                <a:latin typeface="Courier New" pitchFamily="49" charset="0"/>
                <a:cs typeface="Courier New" pitchFamily="49" charset="0"/>
              </a:rPr>
              <a:t>1101111000…0010</a:t>
            </a:r>
          </a:p>
          <a:p>
            <a:r>
              <a:rPr lang="en-US" sz="1600" b="1" dirty="0">
                <a:solidFill>
                  <a:schemeClr val="tx1"/>
                </a:solidFill>
                <a:latin typeface="Courier New" pitchFamily="49" charset="0"/>
                <a:cs typeface="Courier New" pitchFamily="49" charset="0"/>
              </a:rPr>
              <a:t>11</a:t>
            </a:r>
            <a:r>
              <a:rPr lang="en-US" sz="1600" b="1" dirty="0">
                <a:solidFill>
                  <a:srgbClr val="FF0000"/>
                </a:solidFill>
                <a:latin typeface="Courier New" pitchFamily="49" charset="0"/>
                <a:cs typeface="Courier New" pitchFamily="49" charset="0"/>
              </a:rPr>
              <a:t>0</a:t>
            </a:r>
            <a:r>
              <a:rPr lang="en-US" sz="1600" b="1" dirty="0">
                <a:solidFill>
                  <a:schemeClr val="tx1"/>
                </a:solidFill>
                <a:latin typeface="Courier New" pitchFamily="49" charset="0"/>
                <a:cs typeface="Courier New" pitchFamily="49" charset="0"/>
              </a:rPr>
              <a:t>1111001…0001</a:t>
            </a:r>
          </a:p>
        </p:txBody>
      </p:sp>
    </p:spTree>
    <p:extLst>
      <p:ext uri="{BB962C8B-B14F-4D97-AF65-F5344CB8AC3E}">
        <p14:creationId xmlns:p14="http://schemas.microsoft.com/office/powerpoint/2010/main" val="13565710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33EA0A6-299D-D64B-B814-3139BECC22DF}"/>
              </a:ext>
            </a:extLst>
          </p:cNvPr>
          <p:cNvSpPr>
            <a:spLocks noGrp="1"/>
          </p:cNvSpPr>
          <p:nvPr>
            <p:ph type="title"/>
          </p:nvPr>
        </p:nvSpPr>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3" name="内容占位符 2">
            <a:extLst>
              <a:ext uri="{FF2B5EF4-FFF2-40B4-BE49-F238E27FC236}">
                <a16:creationId xmlns:a16="http://schemas.microsoft.com/office/drawing/2014/main" id="{79011426-4743-6142-A81D-7732B54CB555}"/>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面向大规模视觉搜索的特征哈希（原理）</a:t>
            </a:r>
            <a:endParaRPr lang="en-US" altLang="zh-CN" sz="2800" dirty="0">
              <a:latin typeface="微软雅黑" pitchFamily="34" charset="-122"/>
              <a:ea typeface="微软雅黑" pitchFamily="34" charset="-122"/>
            </a:endParaRPr>
          </a:p>
          <a:p>
            <a:pPr lvl="2" eaLnBrk="1" hangingPunct="1">
              <a:defRPr/>
            </a:pPr>
            <a:r>
              <a:rPr lang="zh-CN" altLang="en-US" dirty="0">
                <a:solidFill>
                  <a:srgbClr val="0080FF"/>
                </a:solidFill>
                <a:latin typeface="微软雅黑" pitchFamily="34" charset="-122"/>
                <a:ea typeface="微软雅黑" pitchFamily="34" charset="-122"/>
              </a:rPr>
              <a:t>特征二值化</a:t>
            </a:r>
            <a:r>
              <a:rPr lang="zh-CN" altLang="en-US" dirty="0">
                <a:latin typeface="微软雅黑" pitchFamily="34" charset="-122"/>
                <a:ea typeface="微软雅黑" pitchFamily="34" charset="-122"/>
              </a:rPr>
              <a:t>（局部保值、逼近原始相似度）</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二值特征的汉明距离</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特征的相似性（</a:t>
            </a:r>
            <a:r>
              <a:rPr lang="en-US" altLang="zh-CN" sz="1600" dirty="0">
                <a:latin typeface="微软雅黑" pitchFamily="34" charset="-122"/>
                <a:ea typeface="微软雅黑" pitchFamily="34" charset="-122"/>
              </a:rPr>
              <a:t>Locality Sensitive</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汉明距离可逼近原始的欧式距离</a:t>
            </a:r>
            <a:endParaRPr lang="en-US" altLang="zh-CN" dirty="0">
              <a:solidFill>
                <a:srgbClr val="0080FF"/>
              </a:solidFill>
              <a:latin typeface="微软雅黑" pitchFamily="34" charset="-122"/>
              <a:ea typeface="微软雅黑" pitchFamily="34" charset="-122"/>
            </a:endParaRPr>
          </a:p>
          <a:p>
            <a:endParaRPr kumimoji="1" lang="zh-CN" altLang="en-US" dirty="0"/>
          </a:p>
        </p:txBody>
      </p:sp>
      <p:sp>
        <p:nvSpPr>
          <p:cNvPr id="10" name="右箭头 9">
            <a:extLst>
              <a:ext uri="{FF2B5EF4-FFF2-40B4-BE49-F238E27FC236}">
                <a16:creationId xmlns:a16="http://schemas.microsoft.com/office/drawing/2014/main" id="{4A319F0E-70BC-CA45-8411-B783737BBD86}"/>
              </a:ext>
            </a:extLst>
          </p:cNvPr>
          <p:cNvSpPr/>
          <p:nvPr/>
        </p:nvSpPr>
        <p:spPr bwMode="auto">
          <a:xfrm>
            <a:off x="4738919" y="4966633"/>
            <a:ext cx="1224085" cy="1072899"/>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 typeface="Arial" pitchFamily="34" charset="0"/>
              <a:buNone/>
              <a:tabLst/>
            </a:pPr>
            <a:r>
              <a:rPr kumimoji="0" lang="en-US" altLang="zh-CN" sz="1400" b="0" i="0" u="none" strike="noStrike" cap="none" normalizeH="0" baseline="0" dirty="0">
                <a:ln>
                  <a:noFill/>
                </a:ln>
                <a:solidFill>
                  <a:schemeClr val="tx1"/>
                </a:solidFill>
                <a:effectLst/>
                <a:latin typeface="Arial" pitchFamily="34" charset="0"/>
                <a:ea typeface="宋体" pitchFamily="2" charset="-122"/>
              </a:rPr>
              <a:t>Binary coding</a:t>
            </a:r>
            <a:endParaRPr kumimoji="0" lang="zh-CN" altLang="en-US" sz="1400" b="0" i="0" u="none" strike="noStrike" cap="none" normalizeH="0" baseline="0" dirty="0">
              <a:ln>
                <a:noFill/>
              </a:ln>
              <a:solidFill>
                <a:schemeClr val="tx1"/>
              </a:solidFill>
              <a:effectLst/>
              <a:latin typeface="Arial" pitchFamily="34" charset="0"/>
              <a:ea typeface="宋体" pitchFamily="2" charset="-122"/>
            </a:endParaRPr>
          </a:p>
        </p:txBody>
      </p:sp>
      <p:grpSp>
        <p:nvGrpSpPr>
          <p:cNvPr id="11" name="组合 3">
            <a:extLst>
              <a:ext uri="{FF2B5EF4-FFF2-40B4-BE49-F238E27FC236}">
                <a16:creationId xmlns:a16="http://schemas.microsoft.com/office/drawing/2014/main" id="{BE4CA8D5-1E8C-FC4B-8309-C61D73F3B3A2}"/>
              </a:ext>
            </a:extLst>
          </p:cNvPr>
          <p:cNvGrpSpPr/>
          <p:nvPr/>
        </p:nvGrpSpPr>
        <p:grpSpPr>
          <a:xfrm>
            <a:off x="1187223" y="4520847"/>
            <a:ext cx="2491393" cy="1319213"/>
            <a:chOff x="858721" y="3758883"/>
            <a:chExt cx="2491393" cy="1319213"/>
          </a:xfrm>
          <a:effectLst>
            <a:glow rad="63500">
              <a:schemeClr val="accent1">
                <a:satMod val="175000"/>
                <a:alpha val="40000"/>
              </a:schemeClr>
            </a:glow>
          </a:effectLst>
        </p:grpSpPr>
        <p:pic>
          <p:nvPicPr>
            <p:cNvPr id="12" name="Picture 6">
              <a:extLst>
                <a:ext uri="{FF2B5EF4-FFF2-40B4-BE49-F238E27FC236}">
                  <a16:creationId xmlns:a16="http://schemas.microsoft.com/office/drawing/2014/main" id="{46F216A6-BDD7-8748-BF55-F9D08175B707}"/>
                </a:ext>
              </a:extLst>
            </p:cNvPr>
            <p:cNvPicPr>
              <a:picLocks noChangeAspect="1" noChangeArrowheads="1"/>
            </p:cNvPicPr>
            <p:nvPr/>
          </p:nvPicPr>
          <p:blipFill>
            <a:blip r:embed="rId3" cstate="print"/>
            <a:srcRect/>
            <a:stretch>
              <a:fillRect/>
            </a:stretch>
          </p:blipFill>
          <p:spPr bwMode="auto">
            <a:xfrm>
              <a:off x="858721" y="4597083"/>
              <a:ext cx="738793" cy="481013"/>
            </a:xfrm>
            <a:prstGeom prst="rect">
              <a:avLst/>
            </a:prstGeom>
            <a:noFill/>
            <a:ln w="19050">
              <a:solidFill>
                <a:schemeClr val="tx1"/>
              </a:solidFill>
              <a:miter lim="800000"/>
              <a:headEnd/>
              <a:tailEnd/>
            </a:ln>
          </p:spPr>
        </p:pic>
        <p:pic>
          <p:nvPicPr>
            <p:cNvPr id="13" name="Picture 14" descr="3243073117_d9dde1ba63.jpg">
              <a:extLst>
                <a:ext uri="{FF2B5EF4-FFF2-40B4-BE49-F238E27FC236}">
                  <a16:creationId xmlns:a16="http://schemas.microsoft.com/office/drawing/2014/main" id="{0188E777-8B2B-5745-85F6-0DB6802F5D29}"/>
                </a:ext>
              </a:extLst>
            </p:cNvPr>
            <p:cNvPicPr>
              <a:picLocks noChangeAspect="1"/>
            </p:cNvPicPr>
            <p:nvPr/>
          </p:nvPicPr>
          <p:blipFill>
            <a:blip r:embed="rId4" cstate="print"/>
            <a:stretch>
              <a:fillRect/>
            </a:stretch>
          </p:blipFill>
          <p:spPr>
            <a:xfrm>
              <a:off x="2644720" y="4597083"/>
              <a:ext cx="705394" cy="469969"/>
            </a:xfrm>
            <a:prstGeom prst="rect">
              <a:avLst/>
            </a:prstGeom>
            <a:ln w="19050">
              <a:solidFill>
                <a:schemeClr val="tx1"/>
              </a:solidFill>
            </a:ln>
          </p:spPr>
        </p:pic>
        <p:sp>
          <p:nvSpPr>
            <p:cNvPr id="14" name="Rectangle 18">
              <a:extLst>
                <a:ext uri="{FF2B5EF4-FFF2-40B4-BE49-F238E27FC236}">
                  <a16:creationId xmlns:a16="http://schemas.microsoft.com/office/drawing/2014/main" id="{28D273A8-B59C-0941-9D41-28F5A626C099}"/>
                </a:ext>
              </a:extLst>
            </p:cNvPr>
            <p:cNvSpPr/>
            <p:nvPr/>
          </p:nvSpPr>
          <p:spPr>
            <a:xfrm>
              <a:off x="1368914" y="3758883"/>
              <a:ext cx="1806579" cy="646331"/>
            </a:xfrm>
            <a:prstGeom prst="rect">
              <a:avLst/>
            </a:prstGeom>
          </p:spPr>
          <p:txBody>
            <a:bodyPr wrap="none">
              <a:spAutoFit/>
            </a:bodyPr>
            <a:lstStyle/>
            <a:p>
              <a:pPr algn="ctr"/>
              <a:r>
                <a:rPr lang="en-US" dirty="0">
                  <a:solidFill>
                    <a:schemeClr val="tx1"/>
                  </a:solidFill>
                  <a:latin typeface="+mn-lt"/>
                </a:rPr>
                <a:t>Dissimilar images</a:t>
              </a:r>
            </a:p>
            <a:p>
              <a:pPr algn="ctr"/>
              <a:r>
                <a:rPr lang="en-US" dirty="0">
                  <a:solidFill>
                    <a:schemeClr val="tx1"/>
                  </a:solidFill>
                  <a:latin typeface="Times New Roman"/>
                  <a:cs typeface="Times New Roman"/>
                </a:rPr>
                <a:t>||</a:t>
              </a:r>
              <a:r>
                <a:rPr lang="en-US" b="1" i="1" dirty="0">
                  <a:solidFill>
                    <a:schemeClr val="tx1"/>
                  </a:solidFill>
                  <a:latin typeface="Times New Roman"/>
                  <a:cs typeface="Times New Roman"/>
                </a:rPr>
                <a:t>x</a:t>
              </a:r>
              <a:r>
                <a:rPr lang="en-US" dirty="0">
                  <a:solidFill>
                    <a:schemeClr val="tx1"/>
                  </a:solidFill>
                  <a:latin typeface="Times New Roman"/>
                  <a:cs typeface="Times New Roman"/>
                </a:rPr>
                <a:t> – </a:t>
              </a:r>
              <a:r>
                <a:rPr lang="en-US" b="1" i="1" dirty="0">
                  <a:solidFill>
                    <a:schemeClr val="tx1"/>
                  </a:solidFill>
                  <a:latin typeface="Times New Roman"/>
                  <a:cs typeface="Times New Roman"/>
                </a:rPr>
                <a:t>y</a:t>
              </a:r>
              <a:r>
                <a:rPr lang="en-US" dirty="0">
                  <a:solidFill>
                    <a:schemeClr val="tx1"/>
                  </a:solidFill>
                  <a:latin typeface="Times New Roman"/>
                  <a:cs typeface="Times New Roman"/>
                </a:rPr>
                <a:t>||</a:t>
              </a:r>
              <a:r>
                <a:rPr lang="en-US" dirty="0">
                  <a:solidFill>
                    <a:schemeClr val="tx1"/>
                  </a:solidFill>
                  <a:cs typeface="Times New Roman" pitchFamily="18" charset="0"/>
                </a:rPr>
                <a:t> </a:t>
              </a:r>
              <a:r>
                <a:rPr lang="en-US" dirty="0">
                  <a:solidFill>
                    <a:schemeClr val="tx1"/>
                  </a:solidFill>
                  <a:latin typeface="+mn-lt"/>
                  <a:cs typeface="Times New Roman" pitchFamily="18" charset="0"/>
                  <a:sym typeface="Symbol"/>
                </a:rPr>
                <a:t>is large</a:t>
              </a:r>
              <a:endParaRPr lang="en-US" dirty="0">
                <a:solidFill>
                  <a:schemeClr val="tx1"/>
                </a:solidFill>
                <a:latin typeface="+mn-lt"/>
              </a:endParaRPr>
            </a:p>
          </p:txBody>
        </p:sp>
      </p:grpSp>
      <p:sp>
        <p:nvSpPr>
          <p:cNvPr id="15" name="TextBox 24">
            <a:extLst>
              <a:ext uri="{FF2B5EF4-FFF2-40B4-BE49-F238E27FC236}">
                <a16:creationId xmlns:a16="http://schemas.microsoft.com/office/drawing/2014/main" id="{B6F542A4-35FB-0645-9FD0-3A114547B467}"/>
              </a:ext>
            </a:extLst>
          </p:cNvPr>
          <p:cNvSpPr txBox="1"/>
          <p:nvPr/>
        </p:nvSpPr>
        <p:spPr>
          <a:xfrm>
            <a:off x="6442075" y="3681262"/>
            <a:ext cx="2133600" cy="3046988"/>
          </a:xfrm>
          <a:prstGeom prst="rect">
            <a:avLst/>
          </a:prstGeom>
          <a:noFill/>
        </p:spPr>
        <p:txBody>
          <a:bodyPr wrap="square" rtlCol="0">
            <a:spAutoFit/>
          </a:bodyPr>
          <a:lstStyle/>
          <a:p>
            <a:r>
              <a:rPr lang="en-US" sz="1600" b="1" dirty="0">
                <a:solidFill>
                  <a:schemeClr val="bg1">
                    <a:lumMod val="65000"/>
                  </a:schemeClr>
                </a:solidFill>
                <a:latin typeface="Courier New" pitchFamily="49" charset="0"/>
                <a:cs typeface="Courier New" pitchFamily="49" charset="0"/>
              </a:rPr>
              <a:t>1011001011…0101</a:t>
            </a:r>
          </a:p>
          <a:p>
            <a:r>
              <a:rPr lang="en-US" sz="1600" b="1" dirty="0">
                <a:solidFill>
                  <a:schemeClr val="bg1">
                    <a:lumMod val="65000"/>
                  </a:schemeClr>
                </a:solidFill>
                <a:latin typeface="Courier New" pitchFamily="49" charset="0"/>
                <a:cs typeface="Courier New" pitchFamily="49" charset="0"/>
              </a:rPr>
              <a:t>1110101101…0010</a:t>
            </a:r>
          </a:p>
          <a:p>
            <a:r>
              <a:rPr lang="en-US" sz="1600" b="1" dirty="0">
                <a:solidFill>
                  <a:schemeClr val="bg1">
                    <a:lumMod val="65000"/>
                  </a:schemeClr>
                </a:solidFill>
                <a:latin typeface="Courier New" pitchFamily="49" charset="0"/>
                <a:cs typeface="Courier New" pitchFamily="49" charset="0"/>
              </a:rPr>
              <a:t>0001111000…1010</a:t>
            </a:r>
          </a:p>
          <a:p>
            <a:r>
              <a:rPr lang="en-US" sz="1600" b="1" dirty="0">
                <a:solidFill>
                  <a:srgbClr val="FF0000"/>
                </a:solidFill>
                <a:latin typeface="Courier New" pitchFamily="49" charset="0"/>
                <a:cs typeface="Courier New" pitchFamily="49" charset="0"/>
              </a:rPr>
              <a:t>11</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11</a:t>
            </a:r>
            <a:r>
              <a:rPr lang="en-US" sz="1600" b="1" dirty="0">
                <a:solidFill>
                  <a:schemeClr val="tx1"/>
                </a:solidFill>
                <a:latin typeface="Courier New" pitchFamily="49" charset="0"/>
                <a:cs typeface="Courier New" pitchFamily="49" charset="0"/>
              </a:rPr>
              <a:t>110</a:t>
            </a:r>
            <a:r>
              <a:rPr lang="en-US" sz="1600" b="1" dirty="0">
                <a:solidFill>
                  <a:srgbClr val="FF0000"/>
                </a:solidFill>
                <a:latin typeface="Courier New" pitchFamily="49" charset="0"/>
                <a:cs typeface="Courier New" pitchFamily="49" charset="0"/>
              </a:rPr>
              <a:t>0</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000</a:t>
            </a:r>
            <a:r>
              <a:rPr lang="en-US" sz="1600" b="1" dirty="0">
                <a:solidFill>
                  <a:schemeClr val="tx1"/>
                </a:solidFill>
                <a:latin typeface="Courier New" pitchFamily="49" charset="0"/>
                <a:cs typeface="Courier New" pitchFamily="49" charset="0"/>
              </a:rPr>
              <a:t>1</a:t>
            </a:r>
          </a:p>
          <a:p>
            <a:r>
              <a:rPr lang="en-US" sz="1600" b="1" dirty="0">
                <a:solidFill>
                  <a:schemeClr val="bg1">
                    <a:lumMod val="65000"/>
                  </a:schemeClr>
                </a:solidFill>
                <a:latin typeface="Courier New" pitchFamily="49" charset="0"/>
                <a:cs typeface="Courier New" pitchFamily="49" charset="0"/>
              </a:rPr>
              <a:t>1010101010…1001</a:t>
            </a:r>
          </a:p>
          <a:p>
            <a:r>
              <a:rPr lang="en-US" sz="1600" b="1" dirty="0">
                <a:solidFill>
                  <a:schemeClr val="bg1">
                    <a:lumMod val="65000"/>
                  </a:schemeClr>
                </a:solidFill>
                <a:latin typeface="Courier New" pitchFamily="49" charset="0"/>
                <a:cs typeface="Courier New" pitchFamily="49" charset="0"/>
              </a:rPr>
              <a:t>0001111110…1010</a:t>
            </a:r>
          </a:p>
          <a:p>
            <a:r>
              <a:rPr lang="en-US" sz="1600" b="1" dirty="0">
                <a:solidFill>
                  <a:schemeClr val="bg1">
                    <a:lumMod val="65000"/>
                  </a:schemeClr>
                </a:solidFill>
                <a:latin typeface="Courier New" pitchFamily="49" charset="0"/>
                <a:cs typeface="Courier New" pitchFamily="49" charset="0"/>
              </a:rPr>
              <a:t>0101101001…1111</a:t>
            </a:r>
          </a:p>
          <a:p>
            <a:r>
              <a:rPr lang="en-US" sz="1600" b="1" dirty="0">
                <a:solidFill>
                  <a:schemeClr val="bg1">
                    <a:lumMod val="65000"/>
                  </a:schemeClr>
                </a:solidFill>
                <a:latin typeface="Courier New" pitchFamily="49" charset="0"/>
                <a:cs typeface="Courier New" pitchFamily="49" charset="0"/>
              </a:rPr>
              <a:t>1001111000…1010</a:t>
            </a:r>
          </a:p>
          <a:p>
            <a:r>
              <a:rPr lang="en-US" sz="1600" b="1" dirty="0">
                <a:solidFill>
                  <a:schemeClr val="bg1">
                    <a:lumMod val="65000"/>
                  </a:schemeClr>
                </a:solidFill>
                <a:latin typeface="Courier New" pitchFamily="49" charset="0"/>
                <a:cs typeface="Courier New" pitchFamily="49" charset="0"/>
              </a:rPr>
              <a:t>0001001001…0010</a:t>
            </a:r>
          </a:p>
          <a:p>
            <a:r>
              <a:rPr lang="en-US" sz="1600" b="1" dirty="0">
                <a:solidFill>
                  <a:schemeClr val="bg1">
                    <a:lumMod val="65000"/>
                  </a:schemeClr>
                </a:solidFill>
                <a:latin typeface="Courier New" pitchFamily="49" charset="0"/>
                <a:cs typeface="Courier New" pitchFamily="49" charset="0"/>
              </a:rPr>
              <a:t>1001110010…1010</a:t>
            </a:r>
          </a:p>
          <a:p>
            <a:r>
              <a:rPr lang="en-US" sz="1600" b="1" dirty="0">
                <a:solidFill>
                  <a:schemeClr val="bg1">
                    <a:lumMod val="65000"/>
                  </a:schemeClr>
                </a:solidFill>
                <a:latin typeface="Courier New" pitchFamily="49" charset="0"/>
                <a:cs typeface="Courier New" pitchFamily="49" charset="0"/>
              </a:rPr>
              <a:t>1101111000…0010</a:t>
            </a:r>
          </a:p>
          <a:p>
            <a:r>
              <a:rPr lang="en-US" sz="1600" b="1" dirty="0">
                <a:solidFill>
                  <a:srgbClr val="FF0000"/>
                </a:solidFill>
                <a:latin typeface="Courier New" pitchFamily="49" charset="0"/>
                <a:cs typeface="Courier New" pitchFamily="49" charset="0"/>
              </a:rPr>
              <a:t>10</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00</a:t>
            </a:r>
            <a:r>
              <a:rPr lang="en-US" sz="1600" b="1" dirty="0">
                <a:solidFill>
                  <a:schemeClr val="tx1"/>
                </a:solidFill>
                <a:latin typeface="Courier New" pitchFamily="49" charset="0"/>
                <a:cs typeface="Courier New" pitchFamily="49" charset="0"/>
              </a:rPr>
              <a:t>110</a:t>
            </a:r>
            <a:r>
              <a:rPr lang="en-US" sz="1600" b="1" dirty="0">
                <a:solidFill>
                  <a:srgbClr val="FF0000"/>
                </a:solidFill>
                <a:latin typeface="Courier New" pitchFamily="49" charset="0"/>
                <a:cs typeface="Courier New" pitchFamily="49" charset="0"/>
              </a:rPr>
              <a:t>1</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111</a:t>
            </a:r>
            <a:r>
              <a:rPr lang="en-US" sz="1600" b="1" dirty="0">
                <a:solidFill>
                  <a:schemeClr val="tx1"/>
                </a:solidFill>
                <a:latin typeface="Courier New" pitchFamily="49" charset="0"/>
                <a:cs typeface="Courier New" pitchFamily="49" charset="0"/>
              </a:rPr>
              <a:t>1</a:t>
            </a:r>
          </a:p>
        </p:txBody>
      </p:sp>
    </p:spTree>
    <p:extLst>
      <p:ext uri="{BB962C8B-B14F-4D97-AF65-F5344CB8AC3E}">
        <p14:creationId xmlns:p14="http://schemas.microsoft.com/office/powerpoint/2010/main" val="678857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33EA0A6-299D-D64B-B814-3139BECC22DF}"/>
              </a:ext>
            </a:extLst>
          </p:cNvPr>
          <p:cNvSpPr>
            <a:spLocks noGrp="1"/>
          </p:cNvSpPr>
          <p:nvPr>
            <p:ph type="title"/>
          </p:nvPr>
        </p:nvSpPr>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3" name="内容占位符 2">
            <a:extLst>
              <a:ext uri="{FF2B5EF4-FFF2-40B4-BE49-F238E27FC236}">
                <a16:creationId xmlns:a16="http://schemas.microsoft.com/office/drawing/2014/main" id="{79011426-4743-6142-A81D-7732B54CB555}"/>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面向大规模视觉搜索的特征哈希（原理）</a:t>
            </a:r>
            <a:endParaRPr lang="en-US" altLang="zh-CN" sz="2800" dirty="0">
              <a:latin typeface="微软雅黑" pitchFamily="34" charset="-122"/>
              <a:ea typeface="微软雅黑" pitchFamily="34" charset="-122"/>
            </a:endParaRPr>
          </a:p>
          <a:p>
            <a:pPr lvl="2" eaLnBrk="1" hangingPunct="1">
              <a:defRPr/>
            </a:pPr>
            <a:r>
              <a:rPr lang="zh-CN" altLang="en-US" dirty="0">
                <a:solidFill>
                  <a:srgbClr val="0080FF"/>
                </a:solidFill>
                <a:latin typeface="微软雅黑" pitchFamily="34" charset="-122"/>
                <a:ea typeface="微软雅黑" pitchFamily="34" charset="-122"/>
              </a:rPr>
              <a:t>特征二值化</a:t>
            </a:r>
            <a:r>
              <a:rPr lang="zh-CN" altLang="en-US" dirty="0">
                <a:latin typeface="微软雅黑" pitchFamily="34" charset="-122"/>
                <a:ea typeface="微软雅黑" pitchFamily="34" charset="-122"/>
              </a:rPr>
              <a:t>（局部保值、逼近原始相似度）</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二值特征的汉明距离</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特征的相似性（</a:t>
            </a:r>
            <a:r>
              <a:rPr lang="en-US" altLang="zh-CN" sz="1600" dirty="0">
                <a:latin typeface="微软雅黑" pitchFamily="34" charset="-122"/>
                <a:ea typeface="微软雅黑" pitchFamily="34" charset="-122"/>
              </a:rPr>
              <a:t>Locality Sensitive</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汉明距离可逼近原始的欧式距离</a:t>
            </a:r>
            <a:endParaRPr lang="en-US" altLang="zh-CN" dirty="0">
              <a:solidFill>
                <a:srgbClr val="0080FF"/>
              </a:solidFill>
              <a:latin typeface="微软雅黑" pitchFamily="34" charset="-122"/>
              <a:ea typeface="微软雅黑" pitchFamily="34" charset="-122"/>
            </a:endParaRPr>
          </a:p>
          <a:p>
            <a:endParaRPr kumimoji="1" lang="zh-CN" altLang="en-US" dirty="0"/>
          </a:p>
        </p:txBody>
      </p:sp>
      <p:sp>
        <p:nvSpPr>
          <p:cNvPr id="10" name="右箭头 9">
            <a:extLst>
              <a:ext uri="{FF2B5EF4-FFF2-40B4-BE49-F238E27FC236}">
                <a16:creationId xmlns:a16="http://schemas.microsoft.com/office/drawing/2014/main" id="{4A319F0E-70BC-CA45-8411-B783737BBD86}"/>
              </a:ext>
            </a:extLst>
          </p:cNvPr>
          <p:cNvSpPr/>
          <p:nvPr/>
        </p:nvSpPr>
        <p:spPr bwMode="auto">
          <a:xfrm>
            <a:off x="4738919" y="4966633"/>
            <a:ext cx="1224085" cy="1072899"/>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 typeface="Arial" pitchFamily="34" charset="0"/>
              <a:buNone/>
              <a:tabLst/>
            </a:pPr>
            <a:r>
              <a:rPr kumimoji="0" lang="en-US" altLang="zh-CN" sz="1400" b="0" i="0" u="none" strike="noStrike" cap="none" normalizeH="0" baseline="0" dirty="0">
                <a:ln>
                  <a:noFill/>
                </a:ln>
                <a:solidFill>
                  <a:schemeClr val="tx1"/>
                </a:solidFill>
                <a:effectLst/>
                <a:latin typeface="Arial" pitchFamily="34" charset="0"/>
                <a:ea typeface="宋体" pitchFamily="2" charset="-122"/>
              </a:rPr>
              <a:t>Binary coding</a:t>
            </a:r>
            <a:endParaRPr kumimoji="0" lang="zh-CN" altLang="en-US" sz="1400" b="0" i="0" u="none" strike="noStrike" cap="none" normalizeH="0" baseline="0" dirty="0">
              <a:ln>
                <a:noFill/>
              </a:ln>
              <a:solidFill>
                <a:schemeClr val="tx1"/>
              </a:solidFill>
              <a:effectLst/>
              <a:latin typeface="Arial" pitchFamily="34" charset="0"/>
              <a:ea typeface="宋体" pitchFamily="2" charset="-122"/>
            </a:endParaRPr>
          </a:p>
        </p:txBody>
      </p:sp>
      <p:grpSp>
        <p:nvGrpSpPr>
          <p:cNvPr id="11" name="组合 3">
            <a:extLst>
              <a:ext uri="{FF2B5EF4-FFF2-40B4-BE49-F238E27FC236}">
                <a16:creationId xmlns:a16="http://schemas.microsoft.com/office/drawing/2014/main" id="{BE4CA8D5-1E8C-FC4B-8309-C61D73F3B3A2}"/>
              </a:ext>
            </a:extLst>
          </p:cNvPr>
          <p:cNvGrpSpPr/>
          <p:nvPr/>
        </p:nvGrpSpPr>
        <p:grpSpPr>
          <a:xfrm>
            <a:off x="1187223" y="4520847"/>
            <a:ext cx="2491393" cy="1319213"/>
            <a:chOff x="858721" y="3758883"/>
            <a:chExt cx="2491393" cy="1319213"/>
          </a:xfrm>
          <a:effectLst>
            <a:glow rad="63500">
              <a:schemeClr val="accent1">
                <a:satMod val="175000"/>
                <a:alpha val="40000"/>
              </a:schemeClr>
            </a:glow>
          </a:effectLst>
        </p:grpSpPr>
        <p:pic>
          <p:nvPicPr>
            <p:cNvPr id="12" name="Picture 6">
              <a:extLst>
                <a:ext uri="{FF2B5EF4-FFF2-40B4-BE49-F238E27FC236}">
                  <a16:creationId xmlns:a16="http://schemas.microsoft.com/office/drawing/2014/main" id="{46F216A6-BDD7-8748-BF55-F9D08175B707}"/>
                </a:ext>
              </a:extLst>
            </p:cNvPr>
            <p:cNvPicPr>
              <a:picLocks noChangeAspect="1" noChangeArrowheads="1"/>
            </p:cNvPicPr>
            <p:nvPr/>
          </p:nvPicPr>
          <p:blipFill>
            <a:blip r:embed="rId3" cstate="print"/>
            <a:srcRect/>
            <a:stretch>
              <a:fillRect/>
            </a:stretch>
          </p:blipFill>
          <p:spPr bwMode="auto">
            <a:xfrm>
              <a:off x="858721" y="4597083"/>
              <a:ext cx="738793" cy="481013"/>
            </a:xfrm>
            <a:prstGeom prst="rect">
              <a:avLst/>
            </a:prstGeom>
            <a:noFill/>
            <a:ln w="19050">
              <a:solidFill>
                <a:schemeClr val="tx1"/>
              </a:solidFill>
              <a:miter lim="800000"/>
              <a:headEnd/>
              <a:tailEnd/>
            </a:ln>
          </p:spPr>
        </p:pic>
        <p:pic>
          <p:nvPicPr>
            <p:cNvPr id="13" name="Picture 14" descr="3243073117_d9dde1ba63.jpg">
              <a:extLst>
                <a:ext uri="{FF2B5EF4-FFF2-40B4-BE49-F238E27FC236}">
                  <a16:creationId xmlns:a16="http://schemas.microsoft.com/office/drawing/2014/main" id="{0188E777-8B2B-5745-85F6-0DB6802F5D29}"/>
                </a:ext>
              </a:extLst>
            </p:cNvPr>
            <p:cNvPicPr>
              <a:picLocks noChangeAspect="1"/>
            </p:cNvPicPr>
            <p:nvPr/>
          </p:nvPicPr>
          <p:blipFill>
            <a:blip r:embed="rId4" cstate="print"/>
            <a:stretch>
              <a:fillRect/>
            </a:stretch>
          </p:blipFill>
          <p:spPr>
            <a:xfrm>
              <a:off x="2644720" y="4597083"/>
              <a:ext cx="705394" cy="469969"/>
            </a:xfrm>
            <a:prstGeom prst="rect">
              <a:avLst/>
            </a:prstGeom>
            <a:ln w="19050">
              <a:solidFill>
                <a:schemeClr val="tx1"/>
              </a:solidFill>
            </a:ln>
          </p:spPr>
        </p:pic>
        <p:sp>
          <p:nvSpPr>
            <p:cNvPr id="14" name="Rectangle 18">
              <a:extLst>
                <a:ext uri="{FF2B5EF4-FFF2-40B4-BE49-F238E27FC236}">
                  <a16:creationId xmlns:a16="http://schemas.microsoft.com/office/drawing/2014/main" id="{28D273A8-B59C-0941-9D41-28F5A626C099}"/>
                </a:ext>
              </a:extLst>
            </p:cNvPr>
            <p:cNvSpPr/>
            <p:nvPr/>
          </p:nvSpPr>
          <p:spPr>
            <a:xfrm>
              <a:off x="1368914" y="3758883"/>
              <a:ext cx="1806579" cy="646331"/>
            </a:xfrm>
            <a:prstGeom prst="rect">
              <a:avLst/>
            </a:prstGeom>
          </p:spPr>
          <p:txBody>
            <a:bodyPr wrap="none">
              <a:spAutoFit/>
            </a:bodyPr>
            <a:lstStyle/>
            <a:p>
              <a:pPr algn="ctr"/>
              <a:r>
                <a:rPr lang="en-US" dirty="0">
                  <a:solidFill>
                    <a:schemeClr val="tx1"/>
                  </a:solidFill>
                  <a:latin typeface="+mn-lt"/>
                </a:rPr>
                <a:t>Dissimilar images</a:t>
              </a:r>
            </a:p>
            <a:p>
              <a:pPr algn="ctr"/>
              <a:r>
                <a:rPr lang="en-US" dirty="0">
                  <a:solidFill>
                    <a:schemeClr val="tx1"/>
                  </a:solidFill>
                  <a:latin typeface="Times New Roman"/>
                  <a:cs typeface="Times New Roman"/>
                </a:rPr>
                <a:t>||</a:t>
              </a:r>
              <a:r>
                <a:rPr lang="en-US" b="1" i="1" dirty="0">
                  <a:solidFill>
                    <a:schemeClr val="tx1"/>
                  </a:solidFill>
                  <a:latin typeface="Times New Roman"/>
                  <a:cs typeface="Times New Roman"/>
                </a:rPr>
                <a:t>x</a:t>
              </a:r>
              <a:r>
                <a:rPr lang="en-US" dirty="0">
                  <a:solidFill>
                    <a:schemeClr val="tx1"/>
                  </a:solidFill>
                  <a:latin typeface="Times New Roman"/>
                  <a:cs typeface="Times New Roman"/>
                </a:rPr>
                <a:t> – </a:t>
              </a:r>
              <a:r>
                <a:rPr lang="en-US" b="1" i="1" dirty="0">
                  <a:solidFill>
                    <a:schemeClr val="tx1"/>
                  </a:solidFill>
                  <a:latin typeface="Times New Roman"/>
                  <a:cs typeface="Times New Roman"/>
                </a:rPr>
                <a:t>y</a:t>
              </a:r>
              <a:r>
                <a:rPr lang="en-US" dirty="0">
                  <a:solidFill>
                    <a:schemeClr val="tx1"/>
                  </a:solidFill>
                  <a:latin typeface="Times New Roman"/>
                  <a:cs typeface="Times New Roman"/>
                </a:rPr>
                <a:t>||</a:t>
              </a:r>
              <a:r>
                <a:rPr lang="en-US" dirty="0">
                  <a:solidFill>
                    <a:schemeClr val="tx1"/>
                  </a:solidFill>
                  <a:cs typeface="Times New Roman" pitchFamily="18" charset="0"/>
                </a:rPr>
                <a:t> </a:t>
              </a:r>
              <a:r>
                <a:rPr lang="en-US" dirty="0">
                  <a:solidFill>
                    <a:schemeClr val="tx1"/>
                  </a:solidFill>
                  <a:latin typeface="+mn-lt"/>
                  <a:cs typeface="Times New Roman" pitchFamily="18" charset="0"/>
                  <a:sym typeface="Symbol"/>
                </a:rPr>
                <a:t>is large</a:t>
              </a:r>
              <a:endParaRPr lang="en-US" dirty="0">
                <a:solidFill>
                  <a:schemeClr val="tx1"/>
                </a:solidFill>
                <a:latin typeface="+mn-lt"/>
              </a:endParaRPr>
            </a:p>
          </p:txBody>
        </p:sp>
      </p:grpSp>
      <p:sp>
        <p:nvSpPr>
          <p:cNvPr id="15" name="TextBox 24">
            <a:extLst>
              <a:ext uri="{FF2B5EF4-FFF2-40B4-BE49-F238E27FC236}">
                <a16:creationId xmlns:a16="http://schemas.microsoft.com/office/drawing/2014/main" id="{B6F542A4-35FB-0645-9FD0-3A114547B467}"/>
              </a:ext>
            </a:extLst>
          </p:cNvPr>
          <p:cNvSpPr txBox="1"/>
          <p:nvPr/>
        </p:nvSpPr>
        <p:spPr>
          <a:xfrm>
            <a:off x="6442075" y="3681262"/>
            <a:ext cx="2133600" cy="3046988"/>
          </a:xfrm>
          <a:prstGeom prst="rect">
            <a:avLst/>
          </a:prstGeom>
          <a:noFill/>
        </p:spPr>
        <p:txBody>
          <a:bodyPr wrap="square" rtlCol="0">
            <a:spAutoFit/>
          </a:bodyPr>
          <a:lstStyle/>
          <a:p>
            <a:r>
              <a:rPr lang="en-US" sz="1600" b="1" dirty="0">
                <a:solidFill>
                  <a:schemeClr val="bg1">
                    <a:lumMod val="65000"/>
                  </a:schemeClr>
                </a:solidFill>
                <a:latin typeface="Courier New" pitchFamily="49" charset="0"/>
                <a:cs typeface="Courier New" pitchFamily="49" charset="0"/>
              </a:rPr>
              <a:t>1011001011…0101</a:t>
            </a:r>
          </a:p>
          <a:p>
            <a:r>
              <a:rPr lang="en-US" sz="1600" b="1" dirty="0">
                <a:solidFill>
                  <a:schemeClr val="bg1">
                    <a:lumMod val="65000"/>
                  </a:schemeClr>
                </a:solidFill>
                <a:latin typeface="Courier New" pitchFamily="49" charset="0"/>
                <a:cs typeface="Courier New" pitchFamily="49" charset="0"/>
              </a:rPr>
              <a:t>1110101101…0010</a:t>
            </a:r>
          </a:p>
          <a:p>
            <a:r>
              <a:rPr lang="en-US" sz="1600" b="1" dirty="0">
                <a:solidFill>
                  <a:schemeClr val="bg1">
                    <a:lumMod val="65000"/>
                  </a:schemeClr>
                </a:solidFill>
                <a:latin typeface="Courier New" pitchFamily="49" charset="0"/>
                <a:cs typeface="Courier New" pitchFamily="49" charset="0"/>
              </a:rPr>
              <a:t>0001111000…1010</a:t>
            </a:r>
          </a:p>
          <a:p>
            <a:r>
              <a:rPr lang="en-US" sz="1600" b="1" dirty="0">
                <a:solidFill>
                  <a:srgbClr val="FF0000"/>
                </a:solidFill>
                <a:latin typeface="Courier New" pitchFamily="49" charset="0"/>
                <a:cs typeface="Courier New" pitchFamily="49" charset="0"/>
              </a:rPr>
              <a:t>11</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11</a:t>
            </a:r>
            <a:r>
              <a:rPr lang="en-US" sz="1600" b="1" dirty="0">
                <a:solidFill>
                  <a:schemeClr val="tx1"/>
                </a:solidFill>
                <a:latin typeface="Courier New" pitchFamily="49" charset="0"/>
                <a:cs typeface="Courier New" pitchFamily="49" charset="0"/>
              </a:rPr>
              <a:t>110</a:t>
            </a:r>
            <a:r>
              <a:rPr lang="en-US" sz="1600" b="1" dirty="0">
                <a:solidFill>
                  <a:srgbClr val="FF0000"/>
                </a:solidFill>
                <a:latin typeface="Courier New" pitchFamily="49" charset="0"/>
                <a:cs typeface="Courier New" pitchFamily="49" charset="0"/>
              </a:rPr>
              <a:t>0</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000</a:t>
            </a:r>
            <a:r>
              <a:rPr lang="en-US" sz="1600" b="1" dirty="0">
                <a:solidFill>
                  <a:schemeClr val="tx1"/>
                </a:solidFill>
                <a:latin typeface="Courier New" pitchFamily="49" charset="0"/>
                <a:cs typeface="Courier New" pitchFamily="49" charset="0"/>
              </a:rPr>
              <a:t>1</a:t>
            </a:r>
          </a:p>
          <a:p>
            <a:r>
              <a:rPr lang="en-US" sz="1600" b="1" dirty="0">
                <a:solidFill>
                  <a:schemeClr val="bg1">
                    <a:lumMod val="65000"/>
                  </a:schemeClr>
                </a:solidFill>
                <a:latin typeface="Courier New" pitchFamily="49" charset="0"/>
                <a:cs typeface="Courier New" pitchFamily="49" charset="0"/>
              </a:rPr>
              <a:t>1010101010…1001</a:t>
            </a:r>
          </a:p>
          <a:p>
            <a:r>
              <a:rPr lang="en-US" sz="1600" b="1" dirty="0">
                <a:solidFill>
                  <a:schemeClr val="bg1">
                    <a:lumMod val="65000"/>
                  </a:schemeClr>
                </a:solidFill>
                <a:latin typeface="Courier New" pitchFamily="49" charset="0"/>
                <a:cs typeface="Courier New" pitchFamily="49" charset="0"/>
              </a:rPr>
              <a:t>0001111110…1010</a:t>
            </a:r>
          </a:p>
          <a:p>
            <a:r>
              <a:rPr lang="en-US" sz="1600" b="1" dirty="0">
                <a:solidFill>
                  <a:schemeClr val="bg1">
                    <a:lumMod val="65000"/>
                  </a:schemeClr>
                </a:solidFill>
                <a:latin typeface="Courier New" pitchFamily="49" charset="0"/>
                <a:cs typeface="Courier New" pitchFamily="49" charset="0"/>
              </a:rPr>
              <a:t>0101101001…1111</a:t>
            </a:r>
          </a:p>
          <a:p>
            <a:r>
              <a:rPr lang="en-US" sz="1600" b="1" dirty="0">
                <a:solidFill>
                  <a:schemeClr val="bg1">
                    <a:lumMod val="65000"/>
                  </a:schemeClr>
                </a:solidFill>
                <a:latin typeface="Courier New" pitchFamily="49" charset="0"/>
                <a:cs typeface="Courier New" pitchFamily="49" charset="0"/>
              </a:rPr>
              <a:t>1001111000…1010</a:t>
            </a:r>
          </a:p>
          <a:p>
            <a:r>
              <a:rPr lang="en-US" sz="1600" b="1" dirty="0">
                <a:solidFill>
                  <a:schemeClr val="bg1">
                    <a:lumMod val="65000"/>
                  </a:schemeClr>
                </a:solidFill>
                <a:latin typeface="Courier New" pitchFamily="49" charset="0"/>
                <a:cs typeface="Courier New" pitchFamily="49" charset="0"/>
              </a:rPr>
              <a:t>0001001001…0010</a:t>
            </a:r>
          </a:p>
          <a:p>
            <a:r>
              <a:rPr lang="en-US" sz="1600" b="1" dirty="0">
                <a:solidFill>
                  <a:schemeClr val="bg1">
                    <a:lumMod val="65000"/>
                  </a:schemeClr>
                </a:solidFill>
                <a:latin typeface="Courier New" pitchFamily="49" charset="0"/>
                <a:cs typeface="Courier New" pitchFamily="49" charset="0"/>
              </a:rPr>
              <a:t>1001110010…1010</a:t>
            </a:r>
          </a:p>
          <a:p>
            <a:r>
              <a:rPr lang="en-US" sz="1600" b="1" dirty="0">
                <a:solidFill>
                  <a:schemeClr val="bg1">
                    <a:lumMod val="65000"/>
                  </a:schemeClr>
                </a:solidFill>
                <a:latin typeface="Courier New" pitchFamily="49" charset="0"/>
                <a:cs typeface="Courier New" pitchFamily="49" charset="0"/>
              </a:rPr>
              <a:t>1101111000…0010</a:t>
            </a:r>
          </a:p>
          <a:p>
            <a:r>
              <a:rPr lang="en-US" sz="1600" b="1" dirty="0">
                <a:solidFill>
                  <a:srgbClr val="FF0000"/>
                </a:solidFill>
                <a:latin typeface="Courier New" pitchFamily="49" charset="0"/>
                <a:cs typeface="Courier New" pitchFamily="49" charset="0"/>
              </a:rPr>
              <a:t>10</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00</a:t>
            </a:r>
            <a:r>
              <a:rPr lang="en-US" sz="1600" b="1" dirty="0">
                <a:solidFill>
                  <a:schemeClr val="tx1"/>
                </a:solidFill>
                <a:latin typeface="Courier New" pitchFamily="49" charset="0"/>
                <a:cs typeface="Courier New" pitchFamily="49" charset="0"/>
              </a:rPr>
              <a:t>110</a:t>
            </a:r>
            <a:r>
              <a:rPr lang="en-US" sz="1600" b="1" dirty="0">
                <a:solidFill>
                  <a:srgbClr val="FF0000"/>
                </a:solidFill>
                <a:latin typeface="Courier New" pitchFamily="49" charset="0"/>
                <a:cs typeface="Courier New" pitchFamily="49" charset="0"/>
              </a:rPr>
              <a:t>1</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111</a:t>
            </a:r>
            <a:r>
              <a:rPr lang="en-US" sz="1600" b="1" dirty="0">
                <a:solidFill>
                  <a:schemeClr val="tx1"/>
                </a:solidFill>
                <a:latin typeface="Courier New" pitchFamily="49" charset="0"/>
                <a:cs typeface="Courier New" pitchFamily="49" charset="0"/>
              </a:rPr>
              <a:t>1</a:t>
            </a:r>
          </a:p>
        </p:txBody>
      </p:sp>
    </p:spTree>
    <p:extLst>
      <p:ext uri="{BB962C8B-B14F-4D97-AF65-F5344CB8AC3E}">
        <p14:creationId xmlns:p14="http://schemas.microsoft.com/office/powerpoint/2010/main" val="19718980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DDB4448D-E774-0844-8152-5D60727D272A}"/>
                  </a:ext>
                </a:extLst>
              </p:cNvPr>
              <p:cNvSpPr>
                <a:spLocks noGrp="1"/>
              </p:cNvSpPr>
              <p:nvPr>
                <p:ph idx="1"/>
              </p:nvPr>
            </p:nvSpPr>
            <p:spPr/>
            <p:txBody>
              <a:bodyPr/>
              <a:lstStyle/>
              <a:p>
                <a:r>
                  <a:rPr lang="zh-CN" altLang="en-US" sz="2800" dirty="0">
                    <a:latin typeface="Microsoft YaHei" charset="0"/>
                    <a:ea typeface="Microsoft YaHei" charset="0"/>
                    <a:cs typeface="Microsoft YaHei" charset="0"/>
                  </a:rPr>
                  <a:t>面向大规模视觉搜索的特征哈希（原理）</a:t>
                </a:r>
                <a:endParaRPr lang="en-US" altLang="zh-CN" sz="2800" dirty="0">
                  <a:latin typeface="Microsoft YaHei" charset="0"/>
                  <a:ea typeface="Microsoft YaHei" charset="0"/>
                  <a:cs typeface="Microsoft YaHei" charset="0"/>
                </a:endParaRPr>
              </a:p>
              <a:p>
                <a:pPr lvl="1"/>
                <a:r>
                  <a:rPr kumimoji="1" lang="zh-CN" altLang="en-US" sz="2300" dirty="0">
                    <a:latin typeface="Microsoft YaHei" charset="0"/>
                    <a:ea typeface="Microsoft YaHei" charset="0"/>
                    <a:cs typeface="Microsoft YaHei" charset="0"/>
                  </a:rPr>
                  <a:t>二值化学习过程 </a:t>
                </a:r>
                <a:r>
                  <a:rPr kumimoji="1" lang="en-US" altLang="zh-CN" sz="2300" dirty="0">
                    <a:latin typeface="Microsoft YaHei" charset="0"/>
                    <a:ea typeface="Microsoft YaHei" charset="0"/>
                    <a:cs typeface="Microsoft YaHei" charset="0"/>
                  </a:rPr>
                  <a:t>–</a:t>
                </a:r>
                <a:r>
                  <a:rPr kumimoji="1" lang="zh-CN" altLang="en-US" sz="2300" dirty="0">
                    <a:latin typeface="Microsoft YaHei" charset="0"/>
                    <a:ea typeface="Microsoft YaHei" charset="0"/>
                    <a:cs typeface="Microsoft YaHei" charset="0"/>
                  </a:rPr>
                  <a:t> 两步策略</a:t>
                </a:r>
                <a:endParaRPr kumimoji="1" lang="en-US" altLang="zh-CN" sz="2000" dirty="0">
                  <a:latin typeface="Microsoft YaHei" charset="0"/>
                  <a:ea typeface="Microsoft YaHei" charset="0"/>
                  <a:cs typeface="Microsoft YaHei" charset="0"/>
                </a:endParaRPr>
              </a:p>
              <a:p>
                <a:pPr marL="928687" lvl="1" indent="-457200">
                  <a:buFont typeface="+mj-ea"/>
                  <a:buAutoNum type="circleNumDbPlain"/>
                </a:pPr>
                <a:r>
                  <a:rPr kumimoji="1" lang="zh-CN" altLang="en-US" sz="2300" dirty="0">
                    <a:latin typeface="Microsoft YaHei" charset="0"/>
                    <a:ea typeface="Microsoft YaHei" charset="0"/>
                    <a:cs typeface="Microsoft YaHei" charset="0"/>
                  </a:rPr>
                  <a:t>投影 </a:t>
                </a:r>
                <a:r>
                  <a:rPr kumimoji="1" lang="en-US" altLang="zh-CN" sz="2300" dirty="0">
                    <a:latin typeface="Microsoft YaHei" charset="0"/>
                    <a:ea typeface="Microsoft YaHei" charset="0"/>
                    <a:cs typeface="Microsoft YaHei" charset="0"/>
                  </a:rPr>
                  <a:t>(</a:t>
                </a:r>
                <a:r>
                  <a:rPr kumimoji="1" lang="zh-CN" altLang="en-US" sz="2300" dirty="0">
                    <a:latin typeface="Microsoft YaHei" charset="0"/>
                    <a:ea typeface="Microsoft YaHei" charset="0"/>
                    <a:cs typeface="Microsoft YaHei" charset="0"/>
                  </a:rPr>
                  <a:t>维度约减</a:t>
                </a:r>
                <a:r>
                  <a:rPr kumimoji="1" lang="en-US" altLang="zh-CN" sz="2300" dirty="0">
                    <a:latin typeface="Microsoft YaHei" charset="0"/>
                    <a:ea typeface="Microsoft YaHei" charset="0"/>
                    <a:cs typeface="Microsoft YaHei" charset="0"/>
                  </a:rPr>
                  <a:t>)</a:t>
                </a:r>
              </a:p>
              <a:p>
                <a:pPr marL="1325562" lvl="2" indent="-457200"/>
                <a:r>
                  <a:rPr kumimoji="1" lang="zh-CN" altLang="en-US" sz="2000" dirty="0">
                    <a:latin typeface="Microsoft YaHei" charset="0"/>
                    <a:ea typeface="Microsoft YaHei" charset="0"/>
                    <a:cs typeface="Microsoft YaHei" charset="0"/>
                  </a:rPr>
                  <a:t>实数域投影函数：</a:t>
                </a:r>
                <a14:m>
                  <m:oMath xmlns:m="http://schemas.openxmlformats.org/officeDocument/2006/math">
                    <m:r>
                      <a:rPr kumimoji="1" lang="en-US" altLang="zh-CN" sz="2000" b="0" i="1" smtClean="0">
                        <a:latin typeface="Cambria Math" panose="02040503050406030204" pitchFamily="18" charset="0"/>
                        <a:ea typeface="Microsoft YaHei" charset="0"/>
                        <a:cs typeface="Microsoft YaHei" charset="0"/>
                      </a:rPr>
                      <m:t>𝑓</m:t>
                    </m:r>
                    <m:d>
                      <m:dPr>
                        <m:ctrlPr>
                          <a:rPr kumimoji="1" lang="en-US" altLang="zh-CN" sz="2000" b="0" i="1" smtClean="0">
                            <a:latin typeface="Cambria Math" panose="02040503050406030204" pitchFamily="18" charset="0"/>
                            <a:ea typeface="Microsoft YaHei" charset="0"/>
                            <a:cs typeface="Microsoft YaHei" charset="0"/>
                          </a:rPr>
                        </m:ctrlPr>
                      </m:dPr>
                      <m:e>
                        <m:r>
                          <a:rPr kumimoji="1" lang="en-US" altLang="zh-CN" sz="2000" b="0" i="1" smtClean="0">
                            <a:latin typeface="Cambria Math" panose="02040503050406030204" pitchFamily="18" charset="0"/>
                            <a:ea typeface="Microsoft YaHei" charset="0"/>
                            <a:cs typeface="Microsoft YaHei" charset="0"/>
                          </a:rPr>
                          <m:t>𝑥</m:t>
                        </m:r>
                      </m:e>
                    </m:d>
                    <m:r>
                      <a:rPr kumimoji="1" lang="en-US" altLang="zh-CN" sz="2000" b="0" i="1" smtClean="0">
                        <a:latin typeface="Cambria Math" panose="02040503050406030204" pitchFamily="18" charset="0"/>
                        <a:ea typeface="Microsoft YaHei" charset="0"/>
                        <a:cs typeface="Microsoft YaHei" charset="0"/>
                      </a:rPr>
                      <m:t>=</m:t>
                    </m:r>
                    <m:r>
                      <a:rPr kumimoji="1" lang="en-US" altLang="zh-CN" sz="2000" b="0" i="1" smtClean="0">
                        <a:latin typeface="Cambria Math" panose="02040503050406030204" pitchFamily="18" charset="0"/>
                        <a:ea typeface="Microsoft YaHei" charset="0"/>
                        <a:cs typeface="Microsoft YaHei" charset="0"/>
                      </a:rPr>
                      <m:t>𝑊𝑥</m:t>
                    </m:r>
                  </m:oMath>
                </a14:m>
                <a:r>
                  <a:rPr kumimoji="1" lang="zh-CN" altLang="en-US" sz="2000" dirty="0">
                    <a:latin typeface="Microsoft YaHei" charset="0"/>
                    <a:ea typeface="Microsoft YaHei" charset="0"/>
                    <a:cs typeface="Microsoft YaHei" charset="0"/>
                  </a:rPr>
                  <a:t> </a:t>
                </a:r>
                <a:endParaRPr kumimoji="1" lang="en-US" altLang="zh-CN" sz="2000" dirty="0">
                  <a:latin typeface="Microsoft YaHei" charset="0"/>
                  <a:ea typeface="Microsoft YaHei" charset="0"/>
                  <a:cs typeface="Microsoft YaHei" charset="0"/>
                </a:endParaRPr>
              </a:p>
              <a:p>
                <a:pPr marL="1325562" lvl="2" indent="-457200"/>
                <a14:m>
                  <m:oMath xmlns:m="http://schemas.openxmlformats.org/officeDocument/2006/math">
                    <m:r>
                      <a:rPr kumimoji="1" lang="en-US" altLang="zh-CN" sz="2000" b="0" i="1" smtClean="0">
                        <a:latin typeface="Cambria Math" panose="02040503050406030204" pitchFamily="18" charset="0"/>
                        <a:ea typeface="Microsoft YaHei" charset="0"/>
                        <a:cs typeface="Microsoft YaHei" charset="0"/>
                      </a:rPr>
                      <m:t>𝑥</m:t>
                    </m:r>
                    <m:r>
                      <a:rPr kumimoji="1" lang="en-US" altLang="zh-CN" sz="2000" b="0" i="1" smtClean="0">
                        <a:latin typeface="Cambria Math" panose="02040503050406030204" pitchFamily="18" charset="0"/>
                        <a:ea typeface="Microsoft YaHei" charset="0"/>
                        <a:cs typeface="Microsoft YaHei" charset="0"/>
                      </a:rPr>
                      <m:t>∈</m:t>
                    </m:r>
                    <m:r>
                      <a:rPr kumimoji="1" lang="en-US" altLang="zh-CN" sz="2000" b="0" i="1" smtClean="0">
                        <a:latin typeface="Cambria Math" panose="02040503050406030204" pitchFamily="18" charset="0"/>
                        <a:ea typeface="Microsoft YaHei" charset="0"/>
                        <a:cs typeface="Microsoft YaHei" charset="0"/>
                      </a:rPr>
                      <m:t>𝑅</m:t>
                    </m:r>
                  </m:oMath>
                </a14:m>
                <a:r>
                  <a:rPr kumimoji="1" lang="en-US" altLang="zh-CN" sz="2000" dirty="0">
                    <a:latin typeface="Microsoft YaHei" charset="0"/>
                    <a:ea typeface="Microsoft YaHei" charset="0"/>
                    <a:cs typeface="Microsoft YaHei" charset="0"/>
                  </a:rPr>
                  <a:t>:</a:t>
                </a:r>
                <a:r>
                  <a:rPr kumimoji="1" lang="zh-CN" altLang="en-US" sz="2000" dirty="0">
                    <a:latin typeface="Microsoft YaHei" charset="0"/>
                    <a:ea typeface="Microsoft YaHei" charset="0"/>
                    <a:cs typeface="Microsoft YaHei" charset="0"/>
                  </a:rPr>
                  <a:t> 数据特征 </a:t>
                </a:r>
                <a:endParaRPr kumimoji="1" lang="en-US" altLang="zh-CN" sz="2000" dirty="0">
                  <a:latin typeface="Microsoft YaHei" charset="0"/>
                  <a:ea typeface="Microsoft YaHei" charset="0"/>
                  <a:cs typeface="Microsoft YaHei" charset="0"/>
                </a:endParaRPr>
              </a:p>
              <a:p>
                <a:pPr marL="1325562" lvl="2" indent="-457200"/>
                <a14:m>
                  <m:oMath xmlns:m="http://schemas.openxmlformats.org/officeDocument/2006/math">
                    <m:r>
                      <a:rPr kumimoji="1" lang="en-US" altLang="zh-CN" sz="2000" b="0" i="1" smtClean="0">
                        <a:latin typeface="Cambria Math" panose="02040503050406030204" pitchFamily="18" charset="0"/>
                        <a:ea typeface="Microsoft YaHei" charset="0"/>
                        <a:cs typeface="Microsoft YaHei" charset="0"/>
                      </a:rPr>
                      <m:t>𝑊</m:t>
                    </m:r>
                    <m:r>
                      <a:rPr kumimoji="1" lang="en-US" altLang="zh-CN" sz="2000" i="1">
                        <a:latin typeface="Cambria Math" panose="02040503050406030204" pitchFamily="18" charset="0"/>
                        <a:ea typeface="Microsoft YaHei" charset="0"/>
                        <a:cs typeface="Microsoft YaHei" charset="0"/>
                      </a:rPr>
                      <m:t>∈</m:t>
                    </m:r>
                    <m:r>
                      <a:rPr kumimoji="1" lang="en-US" altLang="zh-CN" sz="2000" i="1">
                        <a:latin typeface="Cambria Math" panose="02040503050406030204" pitchFamily="18" charset="0"/>
                        <a:ea typeface="Microsoft YaHei" charset="0"/>
                        <a:cs typeface="Microsoft YaHei" charset="0"/>
                      </a:rPr>
                      <m:t>𝑅</m:t>
                    </m:r>
                    <m:r>
                      <a:rPr kumimoji="1" lang="en-US" altLang="zh-CN" sz="2000" i="1">
                        <a:latin typeface="Cambria Math" panose="02040503050406030204" pitchFamily="18" charset="0"/>
                        <a:ea typeface="Microsoft YaHei" charset="0"/>
                        <a:cs typeface="Microsoft YaHei" charset="0"/>
                      </a:rPr>
                      <m:t> </m:t>
                    </m:r>
                  </m:oMath>
                </a14:m>
                <a:r>
                  <a:rPr kumimoji="1" lang="en-US" altLang="zh-CN" sz="2000" dirty="0">
                    <a:latin typeface="Microsoft YaHei" charset="0"/>
                    <a:ea typeface="Microsoft YaHei" charset="0"/>
                    <a:cs typeface="Microsoft YaHei" charset="0"/>
                  </a:rPr>
                  <a:t>:</a:t>
                </a:r>
                <a:r>
                  <a:rPr kumimoji="1" lang="zh-CN" altLang="en-US" sz="2000" dirty="0">
                    <a:latin typeface="Microsoft YaHei" charset="0"/>
                    <a:ea typeface="Microsoft YaHei" charset="0"/>
                    <a:cs typeface="Microsoft YaHei" charset="0"/>
                  </a:rPr>
                  <a:t> 投影矩阵</a:t>
                </a:r>
                <a:endParaRPr kumimoji="1" lang="en-US" altLang="zh-CN" sz="2000" dirty="0">
                  <a:latin typeface="Microsoft YaHei" charset="0"/>
                  <a:ea typeface="Microsoft YaHei" charset="0"/>
                  <a:cs typeface="Microsoft YaHei" charset="0"/>
                </a:endParaRPr>
              </a:p>
              <a:p>
                <a:pPr marL="928687" lvl="1" indent="-457200">
                  <a:buFont typeface="+mj-ea"/>
                  <a:buAutoNum type="circleNumDbPlain"/>
                </a:pPr>
                <a:r>
                  <a:rPr kumimoji="1" lang="zh-CN" altLang="en-US" sz="2300" dirty="0">
                    <a:latin typeface="Microsoft YaHei" charset="0"/>
                    <a:ea typeface="Microsoft YaHei" charset="0"/>
                    <a:cs typeface="Microsoft YaHei" charset="0"/>
                  </a:rPr>
                  <a:t>二值量化</a:t>
                </a:r>
                <a:endParaRPr kumimoji="1" lang="en-US" altLang="zh-CN" sz="2300" dirty="0">
                  <a:latin typeface="Microsoft YaHei" charset="0"/>
                  <a:ea typeface="Microsoft YaHei" charset="0"/>
                  <a:cs typeface="Microsoft YaHei" charset="0"/>
                </a:endParaRPr>
              </a:p>
              <a:p>
                <a:pPr marL="1325562" lvl="2" indent="-457200"/>
                <a:r>
                  <a:rPr kumimoji="1" lang="zh-CN" altLang="en-US" sz="2000" dirty="0">
                    <a:latin typeface="Microsoft YaHei" charset="0"/>
                    <a:ea typeface="Microsoft YaHei" charset="0"/>
                    <a:cs typeface="Microsoft YaHei" charset="0"/>
                  </a:rPr>
                  <a:t>将实数域数值量化到二值：</a:t>
                </a:r>
                <a14:m>
                  <m:oMath xmlns:m="http://schemas.openxmlformats.org/officeDocument/2006/math">
                    <m:r>
                      <a:rPr kumimoji="1" lang="en-US" altLang="zh-CN" sz="2000" b="0" i="1" smtClean="0">
                        <a:latin typeface="Cambria Math" panose="02040503050406030204" pitchFamily="18" charset="0"/>
                        <a:ea typeface="Microsoft YaHei" charset="0"/>
                        <a:cs typeface="Microsoft YaHei" charset="0"/>
                      </a:rPr>
                      <m:t>𝑏</m:t>
                    </m:r>
                    <m:r>
                      <a:rPr kumimoji="1" lang="en-US" altLang="zh-CN" sz="2000" b="0" i="1" smtClean="0">
                        <a:latin typeface="Cambria Math" panose="02040503050406030204" pitchFamily="18" charset="0"/>
                        <a:ea typeface="Microsoft YaHei" charset="0"/>
                        <a:cs typeface="Microsoft YaHei" charset="0"/>
                      </a:rPr>
                      <m:t>=</m:t>
                    </m:r>
                    <m:r>
                      <a:rPr kumimoji="1" lang="en-US" altLang="zh-CN" sz="2000" b="0" i="1" smtClean="0">
                        <a:latin typeface="Cambria Math" panose="02040503050406030204" pitchFamily="18" charset="0"/>
                        <a:ea typeface="Microsoft YaHei" charset="0"/>
                        <a:cs typeface="Microsoft YaHei" charset="0"/>
                      </a:rPr>
                      <m:t>𝑠𝑖𝑔𝑛</m:t>
                    </m:r>
                    <m:r>
                      <a:rPr kumimoji="1" lang="en-US" altLang="zh-CN" sz="2000" b="0" i="1" smtClean="0">
                        <a:latin typeface="Cambria Math" panose="02040503050406030204" pitchFamily="18" charset="0"/>
                        <a:ea typeface="Microsoft YaHei" charset="0"/>
                        <a:cs typeface="Microsoft YaHei" charset="0"/>
                      </a:rPr>
                      <m:t>(</m:t>
                    </m:r>
                    <m:r>
                      <a:rPr kumimoji="1" lang="en-US" altLang="zh-CN" sz="2000" b="0" i="1" smtClean="0">
                        <a:latin typeface="Cambria Math" panose="02040503050406030204" pitchFamily="18" charset="0"/>
                        <a:ea typeface="Microsoft YaHei" charset="0"/>
                        <a:cs typeface="Microsoft YaHei" charset="0"/>
                      </a:rPr>
                      <m:t>𝑓</m:t>
                    </m:r>
                    <m:d>
                      <m:dPr>
                        <m:ctrlPr>
                          <a:rPr kumimoji="1" lang="en-US" altLang="zh-CN" sz="2000" b="0" i="1" smtClean="0">
                            <a:latin typeface="Cambria Math" panose="02040503050406030204" pitchFamily="18" charset="0"/>
                            <a:ea typeface="Microsoft YaHei" charset="0"/>
                            <a:cs typeface="Microsoft YaHei" charset="0"/>
                          </a:rPr>
                        </m:ctrlPr>
                      </m:dPr>
                      <m:e>
                        <m:r>
                          <a:rPr kumimoji="1" lang="en-US" altLang="zh-CN" sz="2000" b="0" i="1" smtClean="0">
                            <a:latin typeface="Cambria Math" panose="02040503050406030204" pitchFamily="18" charset="0"/>
                            <a:ea typeface="Microsoft YaHei" charset="0"/>
                            <a:cs typeface="Microsoft YaHei" charset="0"/>
                          </a:rPr>
                          <m:t>𝑥</m:t>
                        </m:r>
                      </m:e>
                    </m:d>
                    <m:r>
                      <a:rPr kumimoji="1" lang="en-US" altLang="zh-CN" sz="2000" b="0" i="1" smtClean="0">
                        <a:latin typeface="Cambria Math" panose="02040503050406030204" pitchFamily="18" charset="0"/>
                        <a:ea typeface="Microsoft YaHei" charset="0"/>
                        <a:cs typeface="Microsoft YaHei" charset="0"/>
                      </a:rPr>
                      <m:t>−</m:t>
                    </m:r>
                    <m:r>
                      <a:rPr kumimoji="1" lang="zh-CN" altLang="en-US" sz="2000" i="1">
                        <a:latin typeface="Cambria Math" panose="02040503050406030204" pitchFamily="18" charset="0"/>
                        <a:ea typeface="Microsoft YaHei" charset="0"/>
                        <a:cs typeface="Microsoft YaHei" charset="0"/>
                      </a:rPr>
                      <m:t>𝜇</m:t>
                    </m:r>
                    <m:r>
                      <a:rPr kumimoji="1" lang="en-US" altLang="zh-CN" sz="2000" b="0" i="1" smtClean="0">
                        <a:latin typeface="Cambria Math" panose="02040503050406030204" pitchFamily="18" charset="0"/>
                        <a:ea typeface="Microsoft YaHei" charset="0"/>
                        <a:cs typeface="Microsoft YaHei" charset="0"/>
                      </a:rPr>
                      <m:t>)</m:t>
                    </m:r>
                  </m:oMath>
                </a14:m>
                <a:endParaRPr kumimoji="1" lang="en-US" altLang="zh-CN" sz="2000" dirty="0">
                  <a:latin typeface="Microsoft YaHei" charset="0"/>
                  <a:ea typeface="Microsoft YaHei" charset="0"/>
                  <a:cs typeface="Microsoft YaHei" charset="0"/>
                </a:endParaRPr>
              </a:p>
              <a:p>
                <a:pPr marL="1325562" lvl="2" indent="-457200"/>
                <a14:m>
                  <m:oMath xmlns:m="http://schemas.openxmlformats.org/officeDocument/2006/math">
                    <m:r>
                      <a:rPr kumimoji="1" lang="zh-CN" altLang="en-US" sz="2000" i="1">
                        <a:latin typeface="Cambria Math" panose="02040503050406030204" pitchFamily="18" charset="0"/>
                        <a:ea typeface="Microsoft YaHei" charset="0"/>
                        <a:cs typeface="Microsoft YaHei" charset="0"/>
                      </a:rPr>
                      <m:t>𝜇</m:t>
                    </m:r>
                  </m:oMath>
                </a14:m>
                <a:r>
                  <a:rPr kumimoji="1" lang="zh-CN" altLang="en-US" sz="2000" dirty="0">
                    <a:latin typeface="Microsoft YaHei" charset="0"/>
                    <a:ea typeface="Microsoft YaHei" charset="0"/>
                    <a:cs typeface="Microsoft YaHei" charset="0"/>
                  </a:rPr>
                  <a:t> 通常为投影空间均值</a:t>
                </a:r>
                <a:endParaRPr kumimoji="1" lang="en-US" altLang="zh-CN" sz="2000" dirty="0">
                  <a:latin typeface="Microsoft YaHei" charset="0"/>
                  <a:ea typeface="Microsoft YaHei" charset="0"/>
                  <a:cs typeface="Microsoft YaHei" charset="0"/>
                </a:endParaRPr>
              </a:p>
              <a:p>
                <a:pPr marL="1325562" lvl="2" indent="-457200"/>
                <a14:m>
                  <m:oMath xmlns:m="http://schemas.openxmlformats.org/officeDocument/2006/math">
                    <m:r>
                      <a:rPr kumimoji="1" lang="en-US" altLang="zh-CN" sz="2000" i="1">
                        <a:latin typeface="Cambria Math" panose="02040503050406030204" pitchFamily="18" charset="0"/>
                        <a:ea typeface="Microsoft YaHei" charset="0"/>
                        <a:cs typeface="Microsoft YaHei" charset="0"/>
                      </a:rPr>
                      <m:t>𝑠𝑖𝑔𝑛</m:t>
                    </m:r>
                  </m:oMath>
                </a14:m>
                <a:r>
                  <a:rPr kumimoji="1" lang="zh-CN" altLang="en-US" sz="2000" dirty="0">
                    <a:latin typeface="Microsoft YaHei" charset="0"/>
                    <a:ea typeface="Microsoft YaHei" charset="0"/>
                    <a:cs typeface="Microsoft YaHei" charset="0"/>
                  </a:rPr>
                  <a:t> </a:t>
                </a:r>
                <a:r>
                  <a:rPr kumimoji="1" lang="en-US" altLang="zh-CN" sz="2000" dirty="0">
                    <a:latin typeface="Microsoft YaHei" charset="0"/>
                    <a:ea typeface="Microsoft YaHei" charset="0"/>
                    <a:cs typeface="Microsoft YaHei" charset="0"/>
                  </a:rPr>
                  <a:t>–</a:t>
                </a:r>
                <a:r>
                  <a:rPr kumimoji="1" lang="zh-CN" altLang="en-US" sz="2000" dirty="0">
                    <a:latin typeface="Microsoft YaHei" charset="0"/>
                    <a:ea typeface="Microsoft YaHei" charset="0"/>
                    <a:cs typeface="Microsoft YaHei" charset="0"/>
                  </a:rPr>
                  <a:t> 符号函数</a:t>
                </a:r>
                <a:endParaRPr kumimoji="1" lang="en-US" altLang="zh-CN" sz="2000" dirty="0">
                  <a:latin typeface="Microsoft YaHei" charset="0"/>
                  <a:ea typeface="Microsoft YaHei" charset="0"/>
                  <a:cs typeface="Microsoft YaHei" charset="0"/>
                </a:endParaRPr>
              </a:p>
              <a:p>
                <a:pPr marL="928687" lvl="1" indent="-457200"/>
                <a:r>
                  <a:rPr kumimoji="1" lang="zh-CN" altLang="en-US" sz="2300" dirty="0">
                    <a:latin typeface="Microsoft YaHei" charset="0"/>
                    <a:ea typeface="Microsoft YaHei" charset="0"/>
                    <a:cs typeface="Microsoft YaHei" charset="0"/>
                  </a:rPr>
                  <a:t>两个步骤联合优化 </a:t>
                </a:r>
                <a:r>
                  <a:rPr kumimoji="1" lang="en-US" altLang="zh-CN" sz="2300" dirty="0">
                    <a:latin typeface="Microsoft YaHei" charset="0"/>
                    <a:ea typeface="Microsoft YaHei" charset="0"/>
                    <a:cs typeface="Microsoft YaHei" charset="0"/>
                  </a:rPr>
                  <a:t>–&gt;</a:t>
                </a:r>
                <a:r>
                  <a:rPr kumimoji="1" lang="zh-CN" altLang="en-US" sz="2300" dirty="0">
                    <a:latin typeface="Microsoft YaHei" charset="0"/>
                    <a:ea typeface="Microsoft YaHei" charset="0"/>
                    <a:cs typeface="Microsoft YaHei" charset="0"/>
                  </a:rPr>
                  <a:t> </a:t>
                </a:r>
                <a:r>
                  <a:rPr kumimoji="1" lang="zh-CN" altLang="en-US" sz="2300" dirty="0">
                    <a:solidFill>
                      <a:schemeClr val="accent6"/>
                    </a:solidFill>
                    <a:latin typeface="Microsoft YaHei" charset="0"/>
                    <a:ea typeface="Microsoft YaHei" charset="0"/>
                    <a:cs typeface="Microsoft YaHei" charset="0"/>
                  </a:rPr>
                  <a:t>投影矩阵</a:t>
                </a:r>
                <a:r>
                  <a:rPr kumimoji="1" lang="zh-CN" altLang="en-US" sz="2300" dirty="0">
                    <a:latin typeface="Microsoft YaHei" charset="0"/>
                    <a:ea typeface="Microsoft YaHei" charset="0"/>
                    <a:cs typeface="Microsoft YaHei" charset="0"/>
                  </a:rPr>
                  <a:t> </a:t>
                </a:r>
                <a:r>
                  <a:rPr kumimoji="1" lang="en-US" altLang="zh-CN" sz="2300" dirty="0">
                    <a:latin typeface="Microsoft YaHei" charset="0"/>
                    <a:ea typeface="Microsoft YaHei" charset="0"/>
                    <a:cs typeface="Microsoft YaHei" charset="0"/>
                  </a:rPr>
                  <a:t>&amp;</a:t>
                </a:r>
                <a:r>
                  <a:rPr kumimoji="1" lang="zh-CN" altLang="en-US" sz="2300" dirty="0">
                    <a:latin typeface="Microsoft YaHei" charset="0"/>
                    <a:ea typeface="Microsoft YaHei" charset="0"/>
                    <a:cs typeface="Microsoft YaHei" charset="0"/>
                  </a:rPr>
                  <a:t> </a:t>
                </a:r>
                <a:r>
                  <a:rPr kumimoji="1" lang="zh-CN" altLang="en-US" sz="2300" dirty="0">
                    <a:solidFill>
                      <a:schemeClr val="accent6"/>
                    </a:solidFill>
                    <a:latin typeface="Microsoft YaHei" charset="0"/>
                    <a:ea typeface="Microsoft YaHei" charset="0"/>
                    <a:cs typeface="Microsoft YaHei" charset="0"/>
                  </a:rPr>
                  <a:t>量化函数</a:t>
                </a:r>
                <a:endParaRPr kumimoji="1" lang="en-US" altLang="zh-CN" sz="2300" dirty="0">
                  <a:solidFill>
                    <a:schemeClr val="accent6"/>
                  </a:solidFill>
                  <a:latin typeface="Microsoft YaHei" charset="0"/>
                  <a:ea typeface="Microsoft YaHei" charset="0"/>
                  <a:cs typeface="Microsoft YaHei" charset="0"/>
                </a:endParaRPr>
              </a:p>
            </p:txBody>
          </p:sp>
        </mc:Choice>
        <mc:Fallback xmlns="">
          <p:sp>
            <p:nvSpPr>
              <p:cNvPr id="3" name="内容占位符 2">
                <a:extLst>
                  <a:ext uri="{FF2B5EF4-FFF2-40B4-BE49-F238E27FC236}">
                    <a16:creationId xmlns:a16="http://schemas.microsoft.com/office/drawing/2014/main" xmlns:a14="http://schemas.microsoft.com/office/drawing/2010/main" xmlns="" id="{DDB4448D-E774-0844-8152-5D60727D272A}"/>
                  </a:ext>
                </a:extLst>
              </p:cNvPr>
              <p:cNvSpPr>
                <a:spLocks noGrp="1" noRot="1" noChangeAspect="1" noMove="1" noResize="1" noEditPoints="1" noAdjustHandles="1" noChangeArrowheads="1" noChangeShapeType="1" noTextEdit="1"/>
              </p:cNvSpPr>
              <p:nvPr>
                <p:ph idx="1"/>
              </p:nvPr>
            </p:nvSpPr>
            <p:spPr>
              <a:blipFill rotWithShape="0">
                <a:blip r:embed="rId3"/>
                <a:stretch>
                  <a:fillRect l="-1372" t="-1571" b="-6143"/>
                </a:stretch>
              </a:blipFill>
            </p:spPr>
            <p:txBody>
              <a:bodyPr/>
              <a:lstStyle/>
              <a:p>
                <a:r>
                  <a:rPr lang="zh-CN" altLang="en-US">
                    <a:noFill/>
                  </a:rPr>
                  <a:t> </a:t>
                </a:r>
              </a:p>
            </p:txBody>
          </p:sp>
        </mc:Fallback>
      </mc:AlternateContent>
      <p:sp>
        <p:nvSpPr>
          <p:cNvPr id="5"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Microsoft YaHei" charset="0"/>
                <a:ea typeface="Microsoft YaHei" charset="0"/>
                <a:cs typeface="Microsoft YaHei" charset="0"/>
              </a:rPr>
              <a:t>概念介绍</a:t>
            </a:r>
          </a:p>
        </p:txBody>
      </p:sp>
    </p:spTree>
    <p:extLst>
      <p:ext uri="{BB962C8B-B14F-4D97-AF65-F5344CB8AC3E}">
        <p14:creationId xmlns:p14="http://schemas.microsoft.com/office/powerpoint/2010/main" val="586339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6B0AD76-E728-2E41-9A32-B2C5A9CBD27E}"/>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面向大规模视觉搜索的特征哈希（优势）</a:t>
            </a:r>
            <a:endParaRPr lang="zh-CN" altLang="en-US"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哈希函数为特征投影</a:t>
            </a:r>
            <a:r>
              <a:rPr lang="en-US" altLang="zh-CN" sz="2300" dirty="0">
                <a:latin typeface="微软雅黑" pitchFamily="34" charset="-122"/>
                <a:ea typeface="微软雅黑" pitchFamily="34" charset="-122"/>
              </a:rPr>
              <a:t>-&gt;</a:t>
            </a:r>
            <a:r>
              <a:rPr lang="zh-CN" altLang="en-US" sz="2300" dirty="0">
                <a:solidFill>
                  <a:srgbClr val="161FB0"/>
                </a:solidFill>
                <a:latin typeface="微软雅黑" pitchFamily="34" charset="-122"/>
                <a:ea typeface="微软雅黑" pitchFamily="34" charset="-122"/>
              </a:rPr>
              <a:t>快</a:t>
            </a:r>
            <a:endParaRPr lang="en-US" altLang="zh-CN" sz="2300" dirty="0">
              <a:solidFill>
                <a:srgbClr val="161FB0"/>
              </a:solidFill>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搜索时间为汉明查表，复杂度</a:t>
            </a:r>
            <a:r>
              <a:rPr lang="en-US" altLang="zh-CN" sz="2300" dirty="0">
                <a:latin typeface="微软雅黑" pitchFamily="34" charset="-122"/>
                <a:ea typeface="微软雅黑" pitchFamily="34" charset="-122"/>
              </a:rPr>
              <a:t>O(1) -&gt;</a:t>
            </a:r>
            <a:r>
              <a:rPr lang="zh-CN" altLang="en-US" sz="2300" dirty="0">
                <a:solidFill>
                  <a:srgbClr val="161FB0"/>
                </a:solidFill>
                <a:latin typeface="微软雅黑" pitchFamily="34" charset="-122"/>
                <a:ea typeface="微软雅黑" pitchFamily="34" charset="-122"/>
              </a:rPr>
              <a:t>快</a:t>
            </a:r>
            <a:endParaRPr lang="en-US" altLang="zh-CN" sz="2300" dirty="0">
              <a:solidFill>
                <a:srgbClr val="161FB0"/>
              </a:solidFill>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百万量级图像搜索系统可以存储在内存中 </a:t>
            </a:r>
            <a:r>
              <a:rPr lang="en-US" altLang="zh-CN" sz="2300" dirty="0">
                <a:latin typeface="微软雅黑" pitchFamily="34" charset="-122"/>
                <a:ea typeface="微软雅黑" pitchFamily="34" charset="-122"/>
              </a:rPr>
              <a:t>-&gt; </a:t>
            </a:r>
            <a:r>
              <a:rPr lang="zh-CN" altLang="en-US" sz="2300" dirty="0">
                <a:solidFill>
                  <a:srgbClr val="161FB0"/>
                </a:solidFill>
                <a:latin typeface="微软雅黑" pitchFamily="34" charset="-122"/>
                <a:ea typeface="微软雅黑" pitchFamily="34" charset="-122"/>
              </a:rPr>
              <a:t>小</a:t>
            </a:r>
            <a:endParaRPr lang="en-US" altLang="zh-CN" sz="2300" dirty="0">
              <a:solidFill>
                <a:srgbClr val="161FB0"/>
              </a:solidFill>
              <a:latin typeface="微软雅黑" pitchFamily="34" charset="-122"/>
              <a:ea typeface="微软雅黑" pitchFamily="34" charset="-122"/>
            </a:endParaRPr>
          </a:p>
        </p:txBody>
      </p:sp>
      <p:pic>
        <p:nvPicPr>
          <p:cNvPr id="4" name="图片 3">
            <a:extLst>
              <a:ext uri="{FF2B5EF4-FFF2-40B4-BE49-F238E27FC236}">
                <a16:creationId xmlns:a16="http://schemas.microsoft.com/office/drawing/2014/main" id="{2EDEDB0A-A412-B649-84F8-20C65ADC652F}"/>
              </a:ext>
            </a:extLst>
          </p:cNvPr>
          <p:cNvPicPr>
            <a:picLocks noChangeAspect="1"/>
          </p:cNvPicPr>
          <p:nvPr/>
        </p:nvPicPr>
        <p:blipFill>
          <a:blip r:embed="rId2"/>
          <a:stretch>
            <a:fillRect/>
          </a:stretch>
        </p:blipFill>
        <p:spPr>
          <a:xfrm>
            <a:off x="2155077" y="4029182"/>
            <a:ext cx="5256584" cy="2324079"/>
          </a:xfrm>
          <a:prstGeom prst="rect">
            <a:avLst/>
          </a:prstGeom>
        </p:spPr>
      </p:pic>
      <p:sp>
        <p:nvSpPr>
          <p:cNvPr id="6"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3135642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6B0AD76-E728-2E41-9A32-B2C5A9CBD27E}"/>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代表性的特征哈希技术</a:t>
            </a:r>
            <a:endParaRPr lang="zh-CN" altLang="en-US"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数据独立哈希</a:t>
            </a:r>
          </a:p>
          <a:p>
            <a:pPr marL="471487" lvl="1" indent="0" eaLnBrk="1" hangingPunct="1">
              <a:buNone/>
              <a:defRPr/>
            </a:pPr>
            <a:endParaRPr lang="zh-CN" altLang="en-US" sz="1400" dirty="0">
              <a:latin typeface="微软雅黑" pitchFamily="34" charset="-122"/>
              <a:ea typeface="微软雅黑" pitchFamily="34" charset="-122"/>
            </a:endParaRPr>
          </a:p>
          <a:p>
            <a:pPr marL="471487" lvl="1" indent="0" eaLnBrk="1" hangingPunct="1">
              <a:buNone/>
              <a:defRPr/>
            </a:pPr>
            <a:r>
              <a:rPr lang="en-US" altLang="zh-CN" sz="1400" dirty="0">
                <a:latin typeface="微软雅黑" pitchFamily="34" charset="-122"/>
                <a:ea typeface="微软雅黑" pitchFamily="34" charset="-122"/>
              </a:rPr>
              <a:t>Local Sensitive Hashing</a:t>
            </a:r>
            <a:r>
              <a:rPr lang="en-US" altLang="zh-CN" sz="1100" dirty="0">
                <a:latin typeface="微软雅黑" pitchFamily="34" charset="-122"/>
                <a:ea typeface="微软雅黑" pitchFamily="34" charset="-122"/>
              </a:rPr>
              <a:t> (</a:t>
            </a:r>
            <a:r>
              <a:rPr lang="en-US" altLang="zh-CN" sz="1100" dirty="0" err="1">
                <a:latin typeface="微软雅黑" pitchFamily="34" charset="-122"/>
                <a:ea typeface="微软雅黑" pitchFamily="34" charset="-122"/>
              </a:rPr>
              <a:t>Indyk</a:t>
            </a:r>
            <a:r>
              <a:rPr lang="en-US" altLang="zh-CN" sz="1100" dirty="0">
                <a:latin typeface="微软雅黑" pitchFamily="34" charset="-122"/>
                <a:ea typeface="微软雅黑" pitchFamily="34" charset="-122"/>
              </a:rPr>
              <a:t> and </a:t>
            </a:r>
            <a:r>
              <a:rPr lang="en-US" altLang="zh-CN" sz="1100" dirty="0" err="1">
                <a:latin typeface="微软雅黑" pitchFamily="34" charset="-122"/>
                <a:ea typeface="微软雅黑" pitchFamily="34" charset="-122"/>
              </a:rPr>
              <a:t>Motwani</a:t>
            </a:r>
            <a:r>
              <a:rPr lang="en-US" altLang="zh-CN" sz="1100" dirty="0">
                <a:latin typeface="微软雅黑" pitchFamily="34" charset="-122"/>
                <a:ea typeface="微软雅黑" pitchFamily="34" charset="-122"/>
              </a:rPr>
              <a:t> 1998, </a:t>
            </a:r>
            <a:r>
              <a:rPr lang="en-US" altLang="zh-CN" sz="1100" dirty="0" err="1">
                <a:latin typeface="微软雅黑" pitchFamily="34" charset="-122"/>
                <a:ea typeface="微软雅黑" pitchFamily="34" charset="-122"/>
              </a:rPr>
              <a:t>Datar</a:t>
            </a:r>
            <a:r>
              <a:rPr lang="en-US" altLang="zh-CN" sz="1100" dirty="0">
                <a:latin typeface="微软雅黑" pitchFamily="34" charset="-122"/>
                <a:ea typeface="微软雅黑" pitchFamily="34" charset="-122"/>
              </a:rPr>
              <a:t> et al. 2004)</a:t>
            </a:r>
            <a:r>
              <a:rPr lang="en-US" altLang="zh-CN" sz="1400" dirty="0">
                <a:latin typeface="微软雅黑" pitchFamily="34" charset="-122"/>
                <a:ea typeface="微软雅黑" pitchFamily="34" charset="-122"/>
              </a:rPr>
              <a:t>…</a:t>
            </a:r>
          </a:p>
          <a:p>
            <a:pPr marL="471487" lvl="1" indent="0" eaLnBrk="1" hangingPunct="1">
              <a:buNone/>
              <a:defRPr/>
            </a:pPr>
            <a:endParaRPr lang="zh-CN" altLang="en-US" sz="10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数据非独立哈希</a:t>
            </a:r>
            <a:endParaRPr lang="en-US" altLang="zh-CN" sz="2300" dirty="0">
              <a:latin typeface="微软雅黑" pitchFamily="34" charset="-122"/>
              <a:ea typeface="微软雅黑" pitchFamily="34" charset="-122"/>
            </a:endParaRPr>
          </a:p>
          <a:p>
            <a:pPr lvl="2" eaLnBrk="1" hangingPunct="1">
              <a:defRPr/>
            </a:pPr>
            <a:r>
              <a:rPr lang="zh-CN" altLang="en-US" sz="2000" dirty="0">
                <a:latin typeface="微软雅黑" pitchFamily="34" charset="-122"/>
                <a:ea typeface="微软雅黑" pitchFamily="34" charset="-122"/>
              </a:rPr>
              <a:t>无监督哈希</a:t>
            </a:r>
          </a:p>
          <a:p>
            <a:pPr lvl="2" eaLnBrk="1" hangingPunct="1">
              <a:defRPr/>
            </a:pPr>
            <a:endParaRPr lang="en-US" altLang="zh-CN" sz="2000" dirty="0">
              <a:latin typeface="微软雅黑" pitchFamily="34" charset="-122"/>
              <a:ea typeface="微软雅黑" pitchFamily="34" charset="-122"/>
            </a:endParaRPr>
          </a:p>
          <a:p>
            <a:pPr lvl="2" eaLnBrk="1" hangingPunct="1">
              <a:defRPr/>
            </a:pPr>
            <a:endParaRPr lang="en-US" altLang="zh-CN" sz="2000" dirty="0">
              <a:latin typeface="微软雅黑" pitchFamily="34" charset="-122"/>
              <a:ea typeface="微软雅黑" pitchFamily="34" charset="-122"/>
            </a:endParaRPr>
          </a:p>
          <a:p>
            <a:pPr lvl="2" eaLnBrk="1" hangingPunct="1">
              <a:defRPr/>
            </a:pPr>
            <a:endParaRPr lang="en-US" altLang="zh-CN" sz="2000" dirty="0">
              <a:latin typeface="微软雅黑" pitchFamily="34" charset="-122"/>
              <a:ea typeface="微软雅黑" pitchFamily="34" charset="-122"/>
            </a:endParaRPr>
          </a:p>
          <a:p>
            <a:pPr lvl="2" eaLnBrk="1" hangingPunct="1">
              <a:defRPr/>
            </a:pPr>
            <a:endParaRPr lang="zh-CN" altLang="en-US" sz="2000" dirty="0">
              <a:latin typeface="微软雅黑" pitchFamily="34" charset="-122"/>
              <a:ea typeface="微软雅黑" pitchFamily="34" charset="-122"/>
            </a:endParaRPr>
          </a:p>
          <a:p>
            <a:pPr marL="909637" lvl="2" indent="0" eaLnBrk="1" hangingPunct="1">
              <a:buNone/>
              <a:defRPr/>
            </a:pPr>
            <a:endParaRPr lang="zh-CN" altLang="en-US" sz="2000" dirty="0">
              <a:latin typeface="微软雅黑" pitchFamily="34" charset="-122"/>
              <a:ea typeface="微软雅黑" pitchFamily="34" charset="-122"/>
            </a:endParaRPr>
          </a:p>
          <a:p>
            <a:pPr lvl="2" eaLnBrk="1" hangingPunct="1">
              <a:defRPr/>
            </a:pPr>
            <a:r>
              <a:rPr lang="zh-CN" altLang="en-US" sz="2000" dirty="0">
                <a:latin typeface="微软雅黑" pitchFamily="34" charset="-122"/>
                <a:ea typeface="微软雅黑" pitchFamily="34" charset="-122"/>
              </a:rPr>
              <a:t>有监督哈希</a:t>
            </a:r>
            <a:endParaRPr lang="en-US" altLang="zh-CN" sz="2000" dirty="0">
              <a:latin typeface="微软雅黑" pitchFamily="34" charset="-122"/>
              <a:ea typeface="微软雅黑" pitchFamily="34" charset="-122"/>
            </a:endParaRPr>
          </a:p>
          <a:p>
            <a:pPr lvl="4" eaLnBrk="1" hangingPunct="1">
              <a:defRPr/>
            </a:pPr>
            <a:r>
              <a:rPr lang="en-US" altLang="zh-CN" sz="1400" dirty="0">
                <a:solidFill>
                  <a:srgbClr val="0080FF"/>
                </a:solidFill>
                <a:latin typeface="微软雅黑" pitchFamily="34" charset="-122"/>
                <a:ea typeface="微软雅黑" pitchFamily="34" charset="-122"/>
              </a:rPr>
              <a:t>Kernel Supervised Hashing</a:t>
            </a:r>
            <a:r>
              <a:rPr lang="en-US" altLang="zh-CN" sz="1100" dirty="0">
                <a:solidFill>
                  <a:srgbClr val="0080FF"/>
                </a:solidFill>
                <a:latin typeface="微软雅黑" pitchFamily="34" charset="-122"/>
                <a:ea typeface="微软雅黑" pitchFamily="34" charset="-122"/>
              </a:rPr>
              <a:t> (Liu et al. CVPR 2012)</a:t>
            </a:r>
          </a:p>
          <a:p>
            <a:pPr lvl="4" eaLnBrk="1" hangingPunct="1">
              <a:defRPr/>
            </a:pPr>
            <a:r>
              <a:rPr lang="en-US" altLang="zh-CN" sz="1400" dirty="0">
                <a:latin typeface="微软雅黑" pitchFamily="34" charset="-122"/>
                <a:ea typeface="微软雅黑" pitchFamily="34" charset="-122"/>
              </a:rPr>
              <a:t>Supervised Discrete Hashing</a:t>
            </a:r>
            <a:r>
              <a:rPr lang="en-US" altLang="zh-CN" sz="1100" dirty="0">
                <a:latin typeface="微软雅黑" pitchFamily="34" charset="-122"/>
                <a:ea typeface="微软雅黑" pitchFamily="34" charset="-122"/>
              </a:rPr>
              <a:t> (Shen et al. CVPR 2014)</a:t>
            </a:r>
            <a:r>
              <a:rPr lang="en-US" altLang="zh-CN" sz="1400" dirty="0">
                <a:latin typeface="微软雅黑" pitchFamily="34" charset="-122"/>
                <a:ea typeface="微软雅黑" pitchFamily="34" charset="-122"/>
              </a:rPr>
              <a:t>…</a:t>
            </a:r>
          </a:p>
        </p:txBody>
      </p:sp>
      <p:sp>
        <p:nvSpPr>
          <p:cNvPr id="6"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5" name="内容占位符 2">
            <a:extLst>
              <a:ext uri="{FF2B5EF4-FFF2-40B4-BE49-F238E27FC236}">
                <a16:creationId xmlns:a16="http://schemas.microsoft.com/office/drawing/2014/main" id="{DFE90534-9E9F-824C-B253-18C3866DB10C}"/>
              </a:ext>
            </a:extLst>
          </p:cNvPr>
          <p:cNvSpPr txBox="1">
            <a:spLocks/>
          </p:cNvSpPr>
          <p:nvPr/>
        </p:nvSpPr>
        <p:spPr bwMode="auto">
          <a:xfrm>
            <a:off x="-1212284" y="4462010"/>
            <a:ext cx="6766403" cy="1746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rgbClr val="1717B7"/>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9pPr>
          </a:lstStyle>
          <a:p>
            <a:pPr lvl="4" eaLnBrk="1" hangingPunct="1">
              <a:defRPr/>
            </a:pPr>
            <a:r>
              <a:rPr lang="en-US" altLang="zh-CN" sz="1200" dirty="0">
                <a:latin typeface="微软雅黑" pitchFamily="34" charset="-122"/>
                <a:ea typeface="微软雅黑" pitchFamily="34" charset="-122"/>
              </a:rPr>
              <a:t>Spectral Hashing (Weiss et al. NIPS 2008)</a:t>
            </a:r>
          </a:p>
          <a:p>
            <a:pPr lvl="4" eaLnBrk="1" hangingPunct="1">
              <a:defRPr/>
            </a:pPr>
            <a:r>
              <a:rPr lang="en-US" altLang="zh-CN" sz="1200" dirty="0">
                <a:latin typeface="微软雅黑" pitchFamily="34" charset="-122"/>
                <a:ea typeface="微软雅黑" pitchFamily="34" charset="-122"/>
              </a:rPr>
              <a:t>Anchor Graph Hashing (Liu et al. ICML 2011)</a:t>
            </a:r>
          </a:p>
          <a:p>
            <a:pPr lvl="4" eaLnBrk="1" hangingPunct="1">
              <a:defRPr/>
            </a:pPr>
            <a:r>
              <a:rPr lang="en-US" altLang="zh-CN" sz="1200" dirty="0">
                <a:latin typeface="微软雅黑" pitchFamily="34" charset="-122"/>
                <a:ea typeface="微软雅黑" pitchFamily="34" charset="-122"/>
              </a:rPr>
              <a:t>Iterative Quantization (Gong et al. CVPR 2011)</a:t>
            </a:r>
          </a:p>
          <a:p>
            <a:pPr lvl="4" eaLnBrk="1" hangingPunct="1">
              <a:defRPr/>
            </a:pPr>
            <a:r>
              <a:rPr lang="en-US" altLang="zh-CN" sz="1200" dirty="0">
                <a:latin typeface="微软雅黑" pitchFamily="34" charset="-122"/>
                <a:ea typeface="微软雅黑" pitchFamily="34" charset="-122"/>
              </a:rPr>
              <a:t>Discrete Graph Hashing (Liu et al. NIPS 2014)</a:t>
            </a:r>
          </a:p>
          <a:p>
            <a:pPr lvl="4" eaLnBrk="1" hangingPunct="1">
              <a:defRPr/>
            </a:pPr>
            <a:r>
              <a:rPr lang="en-US" altLang="zh-CN" sz="1200" dirty="0">
                <a:latin typeface="微软雅黑" pitchFamily="34" charset="-122"/>
                <a:ea typeface="微软雅黑" pitchFamily="34" charset="-122"/>
              </a:rPr>
              <a:t>Scalable Graph Hashing (Jiang et al. IJCAI 2015)</a:t>
            </a:r>
          </a:p>
          <a:p>
            <a:pPr lvl="4" eaLnBrk="1" hangingPunct="1">
              <a:defRPr/>
            </a:pPr>
            <a:endParaRPr lang="zh-CN" altLang="en-US" sz="1200" kern="0" dirty="0">
              <a:latin typeface="微软雅黑" pitchFamily="34" charset="-122"/>
              <a:ea typeface="微软雅黑" pitchFamily="34" charset="-122"/>
            </a:endParaRPr>
          </a:p>
          <a:p>
            <a:pPr lvl="4" eaLnBrk="1" hangingPunct="1">
              <a:defRPr/>
            </a:pPr>
            <a:endParaRPr lang="en-US" altLang="zh-CN" sz="1200" kern="0" dirty="0">
              <a:latin typeface="微软雅黑" pitchFamily="34" charset="-122"/>
              <a:ea typeface="微软雅黑" pitchFamily="34" charset="-122"/>
            </a:endParaRPr>
          </a:p>
        </p:txBody>
      </p:sp>
      <p:sp>
        <p:nvSpPr>
          <p:cNvPr id="7" name="内容占位符 2">
            <a:extLst>
              <a:ext uri="{FF2B5EF4-FFF2-40B4-BE49-F238E27FC236}">
                <a16:creationId xmlns:a16="http://schemas.microsoft.com/office/drawing/2014/main" id="{C2459CC0-8E86-1A4D-877D-E62BA820C43A}"/>
              </a:ext>
            </a:extLst>
          </p:cNvPr>
          <p:cNvSpPr txBox="1">
            <a:spLocks/>
          </p:cNvSpPr>
          <p:nvPr/>
        </p:nvSpPr>
        <p:spPr bwMode="auto">
          <a:xfrm>
            <a:off x="2835645" y="4469317"/>
            <a:ext cx="6796870" cy="1746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rgbClr val="1717B7"/>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9pPr>
          </a:lstStyle>
          <a:p>
            <a:pPr marL="1695450" lvl="4" indent="0" eaLnBrk="1" hangingPunct="1">
              <a:buNone/>
              <a:defRPr/>
            </a:pPr>
            <a:r>
              <a:rPr lang="en-US" altLang="zh-CN" sz="1200" dirty="0">
                <a:solidFill>
                  <a:srgbClr val="0080FF"/>
                </a:solidFill>
                <a:latin typeface="微软雅黑" pitchFamily="34" charset="-122"/>
                <a:ea typeface="微软雅黑" pitchFamily="34" charset="-122"/>
              </a:rPr>
              <a:t>Ranking Preserved Hashing (Song et al. DCC 2015)</a:t>
            </a:r>
          </a:p>
          <a:p>
            <a:pPr marL="1695450" lvl="4" indent="0" eaLnBrk="1" hangingPunct="1">
              <a:buNone/>
              <a:defRPr/>
            </a:pPr>
            <a:r>
              <a:rPr lang="en-US" altLang="zh-CN" sz="1200" dirty="0">
                <a:solidFill>
                  <a:srgbClr val="0080FF"/>
                </a:solidFill>
                <a:latin typeface="微软雅黑" pitchFamily="34" charset="-122"/>
                <a:ea typeface="微软雅黑" pitchFamily="34" charset="-122"/>
              </a:rPr>
              <a:t>Top Rank Supervised Binary Coding (Song et al. ICCV 2015)</a:t>
            </a:r>
          </a:p>
          <a:p>
            <a:pPr marL="1695450" lvl="4" indent="0" eaLnBrk="1" hangingPunct="1">
              <a:buNone/>
              <a:defRPr/>
            </a:pPr>
            <a:r>
              <a:rPr lang="en-US" altLang="zh-CN" sz="1200" dirty="0">
                <a:solidFill>
                  <a:srgbClr val="0080FF"/>
                </a:solidFill>
                <a:latin typeface="微软雅黑" pitchFamily="34" charset="-122"/>
                <a:ea typeface="微软雅黑" pitchFamily="34" charset="-122"/>
              </a:rPr>
              <a:t>Ordinal Embedding Hashing (Liu et al. AAAI 2016)</a:t>
            </a:r>
            <a:endParaRPr lang="en-US" altLang="zh-CN" sz="1200" dirty="0">
              <a:latin typeface="微软雅黑" pitchFamily="34" charset="-122"/>
              <a:ea typeface="微软雅黑" pitchFamily="34" charset="-122"/>
            </a:endParaRPr>
          </a:p>
          <a:p>
            <a:pPr marL="1695450" lvl="4" indent="0" eaLnBrk="1" hangingPunct="1">
              <a:buNone/>
              <a:defRPr/>
            </a:pPr>
            <a:r>
              <a:rPr lang="en-US" altLang="zh-CN" sz="1200" dirty="0">
                <a:solidFill>
                  <a:srgbClr val="0080FF"/>
                </a:solidFill>
                <a:latin typeface="微软雅黑" pitchFamily="34" charset="-122"/>
                <a:ea typeface="微软雅黑" pitchFamily="34" charset="-122"/>
              </a:rPr>
              <a:t>Ordinal Constrained Hashing (Liu et al. AAAI 2017, PAMI2018)</a:t>
            </a:r>
          </a:p>
          <a:p>
            <a:pPr marL="1695450" lvl="4" indent="0" eaLnBrk="1" hangingPunct="1">
              <a:buNone/>
              <a:defRPr/>
            </a:pPr>
            <a:r>
              <a:rPr lang="en-US" altLang="zh-CN" sz="1200" dirty="0">
                <a:solidFill>
                  <a:srgbClr val="0080FF"/>
                </a:solidFill>
                <a:latin typeface="微软雅黑" pitchFamily="34" charset="-122"/>
                <a:ea typeface="微软雅黑" pitchFamily="34" charset="-122"/>
              </a:rPr>
              <a:t>Discrete Locally Linear Hashing (Ji et al. TIP 2017)</a:t>
            </a:r>
          </a:p>
          <a:p>
            <a:pPr lvl="4" eaLnBrk="1" hangingPunct="1">
              <a:defRPr/>
            </a:pPr>
            <a:endParaRPr lang="en-US" altLang="zh-CN" sz="1200" kern="0" dirty="0">
              <a:latin typeface="微软雅黑" pitchFamily="34" charset="-122"/>
              <a:ea typeface="微软雅黑" pitchFamily="34" charset="-122"/>
            </a:endParaRPr>
          </a:p>
        </p:txBody>
      </p:sp>
      <p:sp>
        <p:nvSpPr>
          <p:cNvPr id="8" name="矩形 7"/>
          <p:cNvSpPr/>
          <p:nvPr/>
        </p:nvSpPr>
        <p:spPr>
          <a:xfrm>
            <a:off x="6045122" y="3993390"/>
            <a:ext cx="1152128" cy="360040"/>
          </a:xfrm>
          <a:prstGeom prst="rect">
            <a:avLst/>
          </a:prstGeom>
          <a:no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dirty="0">
                <a:solidFill>
                  <a:srgbClr val="0080FF"/>
                </a:solidFill>
              </a:rPr>
              <a:t>Our work</a:t>
            </a:r>
            <a:endParaRPr lang="zh-CN" altLang="en-US" dirty="0">
              <a:solidFill>
                <a:srgbClr val="0080FF"/>
              </a:solidFill>
            </a:endParaRPr>
          </a:p>
        </p:txBody>
      </p:sp>
    </p:spTree>
    <p:extLst>
      <p:ext uri="{BB962C8B-B14F-4D97-AF65-F5344CB8AC3E}">
        <p14:creationId xmlns:p14="http://schemas.microsoft.com/office/powerpoint/2010/main" val="1246993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6B0AD76-E728-2E41-9A32-B2C5A9CBD27E}"/>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代表性的特征哈希技术</a:t>
            </a:r>
            <a:endParaRPr lang="zh-CN" altLang="en-US"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Locality Sensitive Hashing</a:t>
            </a:r>
            <a:r>
              <a:rPr lang="en-US" altLang="zh-CN" sz="1200" dirty="0">
                <a:solidFill>
                  <a:srgbClr val="0080FF"/>
                </a:solidFill>
                <a:latin typeface="微软雅黑" pitchFamily="34" charset="-122"/>
                <a:ea typeface="微软雅黑" pitchFamily="34" charset="-122"/>
              </a:rPr>
              <a:t> (</a:t>
            </a:r>
            <a:r>
              <a:rPr lang="zh-CN" altLang="en-US" sz="1200" dirty="0">
                <a:solidFill>
                  <a:srgbClr val="0080FF"/>
                </a:solidFill>
                <a:latin typeface="微软雅黑" pitchFamily="34" charset="-122"/>
                <a:ea typeface="微软雅黑" pitchFamily="34" charset="-122"/>
              </a:rPr>
              <a:t>Indyk, Motawani 1998</a:t>
            </a:r>
            <a:r>
              <a:rPr lang="en-US" altLang="zh-CN" sz="1200" dirty="0">
                <a:solidFill>
                  <a:srgbClr val="0080FF"/>
                </a:solidFill>
                <a:latin typeface="微软雅黑" pitchFamily="34" charset="-122"/>
                <a:ea typeface="微软雅黑" pitchFamily="34" charset="-122"/>
              </a:rPr>
              <a:t>)</a:t>
            </a:r>
            <a:endParaRPr lang="zh-CN" altLang="en-US" sz="1200" dirty="0">
              <a:solidFill>
                <a:srgbClr val="0080FF"/>
              </a:solidFill>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哈希函数簇 </a:t>
            </a:r>
            <a:r>
              <a:rPr lang="zh-CN" altLang="en-US" b="1" dirty="0">
                <a:latin typeface="微软雅黑" pitchFamily="34" charset="-122"/>
                <a:ea typeface="微软雅黑" pitchFamily="34" charset="-122"/>
              </a:rPr>
              <a:t>H</a:t>
            </a:r>
            <a:r>
              <a:rPr lang="en-US" altLang="zh-CN" b="1" dirty="0">
                <a:latin typeface="微软雅黑" pitchFamily="34" charset="-122"/>
                <a:ea typeface="微软雅黑" pitchFamily="34" charset="-122"/>
              </a:rPr>
              <a:t>,</a:t>
            </a:r>
            <a:r>
              <a:rPr lang="zh-CN" altLang="en-US" dirty="0">
                <a:latin typeface="微软雅黑" pitchFamily="34" charset="-122"/>
                <a:ea typeface="微软雅黑" pitchFamily="34" charset="-122"/>
              </a:rPr>
              <a:t> 在数据集X和距离D上，  (r,</a:t>
            </a:r>
            <a:r>
              <a:rPr lang="zh-CN" altLang="en-US" dirty="0">
                <a:latin typeface="微软雅黑" pitchFamily="34" charset="-122"/>
                <a:ea typeface="微软雅黑" pitchFamily="34" charset="-122"/>
                <a:sym typeface="Arial" charset="0"/>
              </a:rPr>
              <a:t>εr,P1,P2</a:t>
            </a:r>
            <a:r>
              <a:rPr lang="zh-CN" altLang="en-US" dirty="0">
                <a:latin typeface="微软雅黑" pitchFamily="34" charset="-122"/>
                <a:ea typeface="微软雅黑" pitchFamily="34" charset="-122"/>
              </a:rPr>
              <a:t>)-</a:t>
            </a:r>
            <a:r>
              <a:rPr lang="en-US" altLang="zh-CN" dirty="0">
                <a:latin typeface="微软雅黑" pitchFamily="34" charset="-122"/>
                <a:ea typeface="微软雅黑" pitchFamily="34" charset="-122"/>
              </a:rPr>
              <a:t>s</a:t>
            </a:r>
            <a:r>
              <a:rPr lang="zh-CN" altLang="en-US" dirty="0">
                <a:latin typeface="微软雅黑" pitchFamily="34" charset="-122"/>
                <a:ea typeface="微软雅黑" pitchFamily="34" charset="-122"/>
              </a:rPr>
              <a:t>ensitive, 对于r 和 q,p ∈X</a:t>
            </a:r>
            <a:r>
              <a:rPr lang="en-US" altLang="zh-CN" dirty="0">
                <a:latin typeface="微软雅黑" pitchFamily="34" charset="-122"/>
                <a:ea typeface="微软雅黑" pitchFamily="34" charset="-122"/>
              </a:rPr>
              <a:t>:</a:t>
            </a:r>
            <a:endParaRPr lang="zh-CN" altLang="en-US"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if D(p,q) </a:t>
            </a:r>
            <a:r>
              <a:rPr lang="zh-CN" altLang="en-US" dirty="0">
                <a:latin typeface="微软雅黑" pitchFamily="34" charset="-122"/>
                <a:ea typeface="微软雅黑" pitchFamily="34" charset="-122"/>
                <a:sym typeface="Arial" charset="0"/>
              </a:rPr>
              <a:t>≤ r, then Pr[h(p)=h(q)]≥P1</a:t>
            </a:r>
          </a:p>
          <a:p>
            <a:pPr lvl="3" eaLnBrk="1" hangingPunct="1">
              <a:defRPr/>
            </a:pPr>
            <a:r>
              <a:rPr lang="zh-CN" altLang="en-US" dirty="0">
                <a:latin typeface="微软雅黑" pitchFamily="34" charset="-122"/>
                <a:ea typeface="微软雅黑" pitchFamily="34" charset="-122"/>
                <a:sym typeface="Arial" charset="0"/>
              </a:rPr>
              <a:t>if D(p,q) ≥ εr, then Pr[h(p)=h(q)]≤P2</a:t>
            </a:r>
            <a:endParaRPr lang="en-US" altLang="zh-CN" dirty="0">
              <a:latin typeface="微软雅黑" pitchFamily="34" charset="-122"/>
              <a:ea typeface="微软雅黑" pitchFamily="34" charset="-122"/>
              <a:sym typeface="Arial" charset="0"/>
            </a:endParaRPr>
          </a:p>
          <a:p>
            <a:pPr lvl="3" eaLnBrk="1" hangingPunct="1">
              <a:defRPr/>
            </a:pPr>
            <a:r>
              <a:rPr lang="en-US" altLang="zh-CN" dirty="0">
                <a:latin typeface="微软雅黑" pitchFamily="34" charset="-122"/>
                <a:ea typeface="微软雅黑" pitchFamily="34" charset="-122"/>
              </a:rPr>
              <a:t>C</a:t>
            </a:r>
            <a:r>
              <a:rPr lang="zh-CN" altLang="en-US" dirty="0">
                <a:latin typeface="微软雅黑" pitchFamily="34" charset="-122"/>
                <a:ea typeface="微软雅黑" pitchFamily="34" charset="-122"/>
              </a:rPr>
              <a:t>an solve ANN with roughly                  and               query time </a:t>
            </a:r>
          </a:p>
          <a:p>
            <a:pPr marL="471487" lvl="1" indent="0" eaLnBrk="1" hangingPunct="1">
              <a:buNone/>
              <a:defRPr/>
            </a:pPr>
            <a:endParaRPr lang="zh-CN" altLang="en-US" sz="2300" dirty="0">
              <a:latin typeface="微软雅黑" pitchFamily="34" charset="-122"/>
              <a:ea typeface="微软雅黑" pitchFamily="34" charset="-122"/>
            </a:endParaRPr>
          </a:p>
          <a:p>
            <a:pPr marL="471487" lvl="1" indent="0" eaLnBrk="1" hangingPunct="1">
              <a:buNone/>
              <a:defRPr/>
            </a:pPr>
            <a:endParaRPr lang="zh-CN" altLang="en-US" sz="1400" dirty="0">
              <a:latin typeface="微软雅黑" pitchFamily="34" charset="-122"/>
              <a:ea typeface="微软雅黑" pitchFamily="34" charset="-122"/>
            </a:endParaRPr>
          </a:p>
        </p:txBody>
      </p:sp>
      <p:sp>
        <p:nvSpPr>
          <p:cNvPr id="6"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graphicFrame>
        <p:nvGraphicFramePr>
          <p:cNvPr id="8" name="Object 5">
            <a:hlinkClick r:id="" action="ppaction://ole?verb=1"/>
            <a:extLst>
              <a:ext uri="{FF2B5EF4-FFF2-40B4-BE49-F238E27FC236}">
                <a16:creationId xmlns:a16="http://schemas.microsoft.com/office/drawing/2014/main" id="{1EF70916-4027-944B-A586-9E8886C72075}"/>
              </a:ext>
            </a:extLst>
          </p:cNvPr>
          <p:cNvGraphicFramePr>
            <a:graphicFrameLocks noChangeAspect="1"/>
          </p:cNvGraphicFramePr>
          <p:nvPr>
            <p:extLst>
              <p:ext uri="{D42A27DB-BD31-4B8C-83A1-F6EECF244321}">
                <p14:modId xmlns:p14="http://schemas.microsoft.com/office/powerpoint/2010/main" val="1731011849"/>
              </p:ext>
            </p:extLst>
          </p:nvPr>
        </p:nvGraphicFramePr>
        <p:xfrm>
          <a:off x="5840941" y="4181385"/>
          <a:ext cx="1252991" cy="353037"/>
        </p:xfrm>
        <a:graphic>
          <a:graphicData uri="http://schemas.openxmlformats.org/presentationml/2006/ole">
            <mc:AlternateContent xmlns:mc="http://schemas.openxmlformats.org/markup-compatibility/2006">
              <mc:Choice xmlns:v="urn:schemas-microsoft-com:vml" Requires="v">
                <p:oleObj spid="_x0000_s1465" r:id="rId3" imgW="814440" imgH="229368" progId="">
                  <p:embed/>
                </p:oleObj>
              </mc:Choice>
              <mc:Fallback>
                <p:oleObj r:id="rId3" imgW="814440" imgH="229368"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0941" y="4181385"/>
                        <a:ext cx="1252991" cy="353037"/>
                      </a:xfrm>
                      <a:prstGeom prst="rect">
                        <a:avLst/>
                      </a:prstGeom>
                      <a:noFill/>
                      <a:ln>
                        <a:noFill/>
                      </a:ln>
                    </p:spPr>
                  </p:pic>
                </p:oleObj>
              </mc:Fallback>
            </mc:AlternateContent>
          </a:graphicData>
        </a:graphic>
      </p:graphicFrame>
      <p:graphicFrame>
        <p:nvGraphicFramePr>
          <p:cNvPr id="9" name="Object 6">
            <a:hlinkClick r:id="" action="ppaction://ole?verb=1"/>
            <a:extLst>
              <a:ext uri="{FF2B5EF4-FFF2-40B4-BE49-F238E27FC236}">
                <a16:creationId xmlns:a16="http://schemas.microsoft.com/office/drawing/2014/main" id="{5C9F5B12-D8C1-FF49-8CF1-F79FCFAC2CB0}"/>
              </a:ext>
            </a:extLst>
          </p:cNvPr>
          <p:cNvGraphicFramePr>
            <a:graphicFrameLocks noChangeAspect="1"/>
          </p:cNvGraphicFramePr>
          <p:nvPr>
            <p:extLst>
              <p:ext uri="{D42A27DB-BD31-4B8C-83A1-F6EECF244321}">
                <p14:modId xmlns:p14="http://schemas.microsoft.com/office/powerpoint/2010/main" val="1155180234"/>
              </p:ext>
            </p:extLst>
          </p:nvPr>
        </p:nvGraphicFramePr>
        <p:xfrm>
          <a:off x="7662891" y="4193653"/>
          <a:ext cx="892386" cy="342363"/>
        </p:xfrm>
        <a:graphic>
          <a:graphicData uri="http://schemas.openxmlformats.org/presentationml/2006/ole">
            <mc:AlternateContent xmlns:mc="http://schemas.openxmlformats.org/markup-compatibility/2006">
              <mc:Choice xmlns:v="urn:schemas-microsoft-com:vml" Requires="v">
                <p:oleObj spid="_x0000_s1466" r:id="rId5" imgW="598374" imgH="229368" progId="">
                  <p:embed/>
                </p:oleObj>
              </mc:Choice>
              <mc:Fallback>
                <p:oleObj r:id="rId5" imgW="598374" imgH="229368"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62891" y="4193653"/>
                        <a:ext cx="892386" cy="342363"/>
                      </a:xfrm>
                      <a:prstGeom prst="rect">
                        <a:avLst/>
                      </a:prstGeom>
                      <a:noFill/>
                      <a:ln>
                        <a:noFill/>
                      </a:ln>
                    </p:spPr>
                  </p:pic>
                </p:oleObj>
              </mc:Fallback>
            </mc:AlternateContent>
          </a:graphicData>
        </a:graphic>
      </p:graphicFrame>
      <p:grpSp>
        <p:nvGrpSpPr>
          <p:cNvPr id="10" name="组合 82">
            <a:extLst>
              <a:ext uri="{FF2B5EF4-FFF2-40B4-BE49-F238E27FC236}">
                <a16:creationId xmlns:a16="http://schemas.microsoft.com/office/drawing/2014/main" id="{81D7A154-3421-3347-A4C8-E54F5AB29D88}"/>
              </a:ext>
            </a:extLst>
          </p:cNvPr>
          <p:cNvGrpSpPr/>
          <p:nvPr/>
        </p:nvGrpSpPr>
        <p:grpSpPr>
          <a:xfrm>
            <a:off x="4319331" y="4565156"/>
            <a:ext cx="4308517" cy="2196536"/>
            <a:chOff x="4312265" y="4483048"/>
            <a:chExt cx="4308517" cy="2196536"/>
          </a:xfrm>
        </p:grpSpPr>
        <p:sp>
          <p:nvSpPr>
            <p:cNvPr id="11" name="Oval 6">
              <a:extLst>
                <a:ext uri="{FF2B5EF4-FFF2-40B4-BE49-F238E27FC236}">
                  <a16:creationId xmlns:a16="http://schemas.microsoft.com/office/drawing/2014/main" id="{B0108DEC-8125-5648-B5BF-AF2BD51F4F8D}"/>
                </a:ext>
              </a:extLst>
            </p:cNvPr>
            <p:cNvSpPr>
              <a:spLocks noChangeArrowheads="1"/>
            </p:cNvSpPr>
            <p:nvPr/>
          </p:nvSpPr>
          <p:spPr bwMode="auto">
            <a:xfrm>
              <a:off x="4567205" y="4623230"/>
              <a:ext cx="1426690" cy="1394357"/>
            </a:xfrm>
            <a:prstGeom prst="ellipse">
              <a:avLst/>
            </a:prstGeom>
            <a:solidFill>
              <a:srgbClr val="0080FF"/>
            </a:solidFill>
            <a:ln w="9525" cap="flat" cmpd="sng">
              <a:solidFill>
                <a:schemeClr val="tx1"/>
              </a:solidFill>
              <a:round/>
              <a:headEnd/>
              <a:tailEnd/>
            </a:ln>
            <a:effectLst/>
          </p:spPr>
          <p:txBody>
            <a:bodyPr anchor="ctr"/>
            <a:lstStyle/>
            <a:p>
              <a:endParaRPr lang="zh-CN" altLang="en-US"/>
            </a:p>
          </p:txBody>
        </p:sp>
        <p:sp>
          <p:nvSpPr>
            <p:cNvPr id="12" name="Oval 7">
              <a:extLst>
                <a:ext uri="{FF2B5EF4-FFF2-40B4-BE49-F238E27FC236}">
                  <a16:creationId xmlns:a16="http://schemas.microsoft.com/office/drawing/2014/main" id="{4163F352-EFE5-BE42-83F0-46FD17909896}"/>
                </a:ext>
              </a:extLst>
            </p:cNvPr>
            <p:cNvSpPr>
              <a:spLocks noChangeArrowheads="1"/>
            </p:cNvSpPr>
            <p:nvPr/>
          </p:nvSpPr>
          <p:spPr bwMode="auto">
            <a:xfrm>
              <a:off x="4890633" y="4958465"/>
              <a:ext cx="773942" cy="756674"/>
            </a:xfrm>
            <a:prstGeom prst="ellipse">
              <a:avLst/>
            </a:prstGeom>
            <a:solidFill>
              <a:schemeClr val="accent6">
                <a:lumMod val="20000"/>
                <a:lumOff val="80000"/>
              </a:schemeClr>
            </a:solidFill>
            <a:ln w="9525" cap="flat" cmpd="sng">
              <a:solidFill>
                <a:schemeClr val="tx1"/>
              </a:solidFill>
              <a:round/>
              <a:headEnd/>
              <a:tailEnd/>
            </a:ln>
            <a:effectLst/>
          </p:spPr>
          <p:txBody>
            <a:bodyPr anchor="ctr"/>
            <a:lstStyle/>
            <a:p>
              <a:endParaRPr lang="zh-CN" altLang="en-US"/>
            </a:p>
          </p:txBody>
        </p:sp>
        <p:sp>
          <p:nvSpPr>
            <p:cNvPr id="13" name="Oval 8">
              <a:extLst>
                <a:ext uri="{FF2B5EF4-FFF2-40B4-BE49-F238E27FC236}">
                  <a16:creationId xmlns:a16="http://schemas.microsoft.com/office/drawing/2014/main" id="{C608ED7F-6347-A740-899F-2524D677DAB1}"/>
                </a:ext>
              </a:extLst>
            </p:cNvPr>
            <p:cNvSpPr>
              <a:spLocks noChangeArrowheads="1"/>
            </p:cNvSpPr>
            <p:nvPr/>
          </p:nvSpPr>
          <p:spPr bwMode="auto">
            <a:xfrm>
              <a:off x="5236530" y="5292227"/>
              <a:ext cx="90618" cy="88782"/>
            </a:xfrm>
            <a:prstGeom prst="ellipse">
              <a:avLst/>
            </a:prstGeom>
            <a:solidFill>
              <a:srgbClr val="FF0000"/>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4" name="Oval 9">
              <a:extLst>
                <a:ext uri="{FF2B5EF4-FFF2-40B4-BE49-F238E27FC236}">
                  <a16:creationId xmlns:a16="http://schemas.microsoft.com/office/drawing/2014/main" id="{4EB584E5-7E34-7E49-ADDC-D56C28E0A517}"/>
                </a:ext>
              </a:extLst>
            </p:cNvPr>
            <p:cNvSpPr>
              <a:spLocks noChangeArrowheads="1"/>
            </p:cNvSpPr>
            <p:nvPr/>
          </p:nvSpPr>
          <p:spPr bwMode="auto">
            <a:xfrm>
              <a:off x="6851825" y="5381009"/>
              <a:ext cx="90618"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5" name="Oval 10">
              <a:extLst>
                <a:ext uri="{FF2B5EF4-FFF2-40B4-BE49-F238E27FC236}">
                  <a16:creationId xmlns:a16="http://schemas.microsoft.com/office/drawing/2014/main" id="{4F782E05-7ADA-3D44-9980-565C461511F7}"/>
                </a:ext>
              </a:extLst>
            </p:cNvPr>
            <p:cNvSpPr>
              <a:spLocks noChangeArrowheads="1"/>
            </p:cNvSpPr>
            <p:nvPr/>
          </p:nvSpPr>
          <p:spPr bwMode="auto">
            <a:xfrm>
              <a:off x="5459393" y="5336433"/>
              <a:ext cx="90618" cy="88414"/>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6" name="Oval 11">
              <a:extLst>
                <a:ext uri="{FF2B5EF4-FFF2-40B4-BE49-F238E27FC236}">
                  <a16:creationId xmlns:a16="http://schemas.microsoft.com/office/drawing/2014/main" id="{8023E3DC-7DB8-F14C-9AD8-4528A3E35823}"/>
                </a:ext>
              </a:extLst>
            </p:cNvPr>
            <p:cNvSpPr>
              <a:spLocks noChangeArrowheads="1"/>
            </p:cNvSpPr>
            <p:nvPr/>
          </p:nvSpPr>
          <p:spPr bwMode="auto">
            <a:xfrm>
              <a:off x="5357724" y="5494842"/>
              <a:ext cx="90987"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7" name="Oval 12">
              <a:extLst>
                <a:ext uri="{FF2B5EF4-FFF2-40B4-BE49-F238E27FC236}">
                  <a16:creationId xmlns:a16="http://schemas.microsoft.com/office/drawing/2014/main" id="{54D70440-78ED-7F40-9678-D52CE0DDF9D8}"/>
                </a:ext>
              </a:extLst>
            </p:cNvPr>
            <p:cNvSpPr>
              <a:spLocks noChangeArrowheads="1"/>
            </p:cNvSpPr>
            <p:nvPr/>
          </p:nvSpPr>
          <p:spPr bwMode="auto">
            <a:xfrm>
              <a:off x="5709516" y="4953676"/>
              <a:ext cx="90618" cy="88414"/>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8" name="Oval 13">
              <a:extLst>
                <a:ext uri="{FF2B5EF4-FFF2-40B4-BE49-F238E27FC236}">
                  <a16:creationId xmlns:a16="http://schemas.microsoft.com/office/drawing/2014/main" id="{A7F2DC6B-7AC6-1E4A-9BAA-EBF9BF9F547E}"/>
                </a:ext>
              </a:extLst>
            </p:cNvPr>
            <p:cNvSpPr>
              <a:spLocks noChangeArrowheads="1"/>
            </p:cNvSpPr>
            <p:nvPr/>
          </p:nvSpPr>
          <p:spPr bwMode="auto">
            <a:xfrm>
              <a:off x="5664574" y="5277859"/>
              <a:ext cx="90987" cy="88414"/>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9" name="Oval 14">
              <a:extLst>
                <a:ext uri="{FF2B5EF4-FFF2-40B4-BE49-F238E27FC236}">
                  <a16:creationId xmlns:a16="http://schemas.microsoft.com/office/drawing/2014/main" id="{84AD19FF-D552-2040-99B5-29E9A9D455CE}"/>
                </a:ext>
              </a:extLst>
            </p:cNvPr>
            <p:cNvSpPr>
              <a:spLocks noChangeArrowheads="1"/>
            </p:cNvSpPr>
            <p:nvPr/>
          </p:nvSpPr>
          <p:spPr bwMode="auto">
            <a:xfrm>
              <a:off x="7063268" y="4864894"/>
              <a:ext cx="90618"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0" name="Oval 15">
              <a:extLst>
                <a:ext uri="{FF2B5EF4-FFF2-40B4-BE49-F238E27FC236}">
                  <a16:creationId xmlns:a16="http://schemas.microsoft.com/office/drawing/2014/main" id="{F9A0ACEA-7EAA-6344-BFEC-6086E4A9A477}"/>
                </a:ext>
              </a:extLst>
            </p:cNvPr>
            <p:cNvSpPr>
              <a:spLocks noChangeArrowheads="1"/>
            </p:cNvSpPr>
            <p:nvPr/>
          </p:nvSpPr>
          <p:spPr bwMode="auto">
            <a:xfrm>
              <a:off x="5894436" y="5381009"/>
              <a:ext cx="90618"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1" name="Oval 16">
              <a:extLst>
                <a:ext uri="{FF2B5EF4-FFF2-40B4-BE49-F238E27FC236}">
                  <a16:creationId xmlns:a16="http://schemas.microsoft.com/office/drawing/2014/main" id="{B35F6253-49F8-774F-A967-E442EF3A2A12}"/>
                </a:ext>
              </a:extLst>
            </p:cNvPr>
            <p:cNvSpPr>
              <a:spLocks noChangeArrowheads="1"/>
            </p:cNvSpPr>
            <p:nvPr/>
          </p:nvSpPr>
          <p:spPr bwMode="auto">
            <a:xfrm>
              <a:off x="6722159" y="4776112"/>
              <a:ext cx="90618"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2" name="Oval 17">
              <a:extLst>
                <a:ext uri="{FF2B5EF4-FFF2-40B4-BE49-F238E27FC236}">
                  <a16:creationId xmlns:a16="http://schemas.microsoft.com/office/drawing/2014/main" id="{DF8D841C-03D4-DF4A-8CE9-FC53AB263EBE}"/>
                </a:ext>
              </a:extLst>
            </p:cNvPr>
            <p:cNvSpPr>
              <a:spLocks noChangeArrowheads="1"/>
            </p:cNvSpPr>
            <p:nvPr/>
          </p:nvSpPr>
          <p:spPr bwMode="auto">
            <a:xfrm>
              <a:off x="6343109" y="5189078"/>
              <a:ext cx="90618"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3" name="Oval 18">
              <a:extLst>
                <a:ext uri="{FF2B5EF4-FFF2-40B4-BE49-F238E27FC236}">
                  <a16:creationId xmlns:a16="http://schemas.microsoft.com/office/drawing/2014/main" id="{4634BA00-0D64-6E4F-8BEA-585E2F4F0C3A}"/>
                </a:ext>
              </a:extLst>
            </p:cNvPr>
            <p:cNvSpPr>
              <a:spLocks noChangeArrowheads="1"/>
            </p:cNvSpPr>
            <p:nvPr/>
          </p:nvSpPr>
          <p:spPr bwMode="auto">
            <a:xfrm>
              <a:off x="6676850" y="5042090"/>
              <a:ext cx="90618"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4" name="Oval 19">
              <a:extLst>
                <a:ext uri="{FF2B5EF4-FFF2-40B4-BE49-F238E27FC236}">
                  <a16:creationId xmlns:a16="http://schemas.microsoft.com/office/drawing/2014/main" id="{B703BE92-7F41-EF4C-8A24-72930950A9AC}"/>
                </a:ext>
              </a:extLst>
            </p:cNvPr>
            <p:cNvSpPr>
              <a:spLocks noChangeArrowheads="1"/>
            </p:cNvSpPr>
            <p:nvPr/>
          </p:nvSpPr>
          <p:spPr bwMode="auto">
            <a:xfrm>
              <a:off x="5993896" y="4993831"/>
              <a:ext cx="90618" cy="88782"/>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5" name="AutoShape 20">
              <a:extLst>
                <a:ext uri="{FF2B5EF4-FFF2-40B4-BE49-F238E27FC236}">
                  <a16:creationId xmlns:a16="http://schemas.microsoft.com/office/drawing/2014/main" id="{935F607D-0293-5345-86E0-25DD6A79073F}"/>
                </a:ext>
              </a:extLst>
            </p:cNvPr>
            <p:cNvSpPr>
              <a:spLocks noChangeArrowheads="1"/>
            </p:cNvSpPr>
            <p:nvPr/>
          </p:nvSpPr>
          <p:spPr bwMode="auto">
            <a:xfrm>
              <a:off x="5993896" y="6237884"/>
              <a:ext cx="349213" cy="441700"/>
            </a:xfrm>
            <a:prstGeom prst="can">
              <a:avLst>
                <a:gd name="adj" fmla="val 31619"/>
              </a:avLst>
            </a:prstGeom>
            <a:solidFill>
              <a:schemeClr val="accent6">
                <a:lumMod val="20000"/>
                <a:lumOff val="80000"/>
              </a:schemeClr>
            </a:solidFill>
            <a:ln w="9525" cap="flat" cmpd="sng">
              <a:solidFill>
                <a:schemeClr val="tx1"/>
              </a:solidFill>
              <a:round/>
              <a:headEnd/>
              <a:tailEnd/>
            </a:ln>
            <a:effectLst/>
          </p:spPr>
          <p:txBody>
            <a:bodyPr anchor="ctr"/>
            <a:lstStyle/>
            <a:p>
              <a:endParaRPr lang="zh-CN" altLang="en-US"/>
            </a:p>
          </p:txBody>
        </p:sp>
        <p:sp>
          <p:nvSpPr>
            <p:cNvPr id="26" name="AutoShape 21">
              <a:extLst>
                <a:ext uri="{FF2B5EF4-FFF2-40B4-BE49-F238E27FC236}">
                  <a16:creationId xmlns:a16="http://schemas.microsoft.com/office/drawing/2014/main" id="{11E81FDC-B9DA-7D43-A2B3-A56F207FA85E}"/>
                </a:ext>
              </a:extLst>
            </p:cNvPr>
            <p:cNvSpPr>
              <a:spLocks noChangeArrowheads="1"/>
            </p:cNvSpPr>
            <p:nvPr/>
          </p:nvSpPr>
          <p:spPr bwMode="auto">
            <a:xfrm>
              <a:off x="6759364" y="6017587"/>
              <a:ext cx="349213" cy="441700"/>
            </a:xfrm>
            <a:prstGeom prst="can">
              <a:avLst>
                <a:gd name="adj" fmla="val 31619"/>
              </a:avLst>
            </a:prstGeom>
            <a:solidFill>
              <a:schemeClr val="accent6">
                <a:lumMod val="20000"/>
                <a:lumOff val="80000"/>
              </a:schemeClr>
            </a:solidFill>
            <a:ln w="9525" cap="flat" cmpd="sng">
              <a:solidFill>
                <a:schemeClr val="tx1"/>
              </a:solidFill>
              <a:round/>
              <a:headEnd/>
              <a:tailEnd/>
            </a:ln>
            <a:effectLst/>
          </p:spPr>
          <p:txBody>
            <a:bodyPr anchor="ctr"/>
            <a:lstStyle/>
            <a:p>
              <a:endParaRPr lang="zh-CN" altLang="en-US"/>
            </a:p>
          </p:txBody>
        </p:sp>
        <p:sp>
          <p:nvSpPr>
            <p:cNvPr id="27" name="AutoShape 22">
              <a:extLst>
                <a:ext uri="{FF2B5EF4-FFF2-40B4-BE49-F238E27FC236}">
                  <a16:creationId xmlns:a16="http://schemas.microsoft.com/office/drawing/2014/main" id="{96D731B3-A37A-A24C-9709-9AFC3B365FE2}"/>
                </a:ext>
              </a:extLst>
            </p:cNvPr>
            <p:cNvSpPr>
              <a:spLocks noChangeArrowheads="1"/>
            </p:cNvSpPr>
            <p:nvPr/>
          </p:nvSpPr>
          <p:spPr bwMode="auto">
            <a:xfrm>
              <a:off x="7432005" y="5663564"/>
              <a:ext cx="349213" cy="441700"/>
            </a:xfrm>
            <a:prstGeom prst="can">
              <a:avLst>
                <a:gd name="adj" fmla="val 31619"/>
              </a:avLst>
            </a:prstGeom>
            <a:solidFill>
              <a:schemeClr val="accent6">
                <a:lumMod val="20000"/>
                <a:lumOff val="80000"/>
              </a:schemeClr>
            </a:solidFill>
            <a:ln w="9525" cap="flat" cmpd="sng">
              <a:solidFill>
                <a:schemeClr val="tx1"/>
              </a:solidFill>
              <a:round/>
              <a:headEnd/>
              <a:tailEnd/>
            </a:ln>
            <a:effectLst/>
          </p:spPr>
          <p:txBody>
            <a:bodyPr anchor="ctr"/>
            <a:lstStyle/>
            <a:p>
              <a:endParaRPr lang="zh-CN" altLang="en-US"/>
            </a:p>
          </p:txBody>
        </p:sp>
        <p:sp>
          <p:nvSpPr>
            <p:cNvPr id="28" name="箭头 110">
              <a:extLst>
                <a:ext uri="{FF2B5EF4-FFF2-40B4-BE49-F238E27FC236}">
                  <a16:creationId xmlns:a16="http://schemas.microsoft.com/office/drawing/2014/main" id="{F90998C8-554B-9E42-AAE3-730F9B111547}"/>
                </a:ext>
              </a:extLst>
            </p:cNvPr>
            <p:cNvSpPr>
              <a:spLocks noChangeShapeType="1"/>
            </p:cNvSpPr>
            <p:nvPr/>
          </p:nvSpPr>
          <p:spPr bwMode="auto">
            <a:xfrm>
              <a:off x="4567205" y="4667437"/>
              <a:ext cx="669325" cy="624790"/>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9" name="箭头 112">
              <a:extLst>
                <a:ext uri="{FF2B5EF4-FFF2-40B4-BE49-F238E27FC236}">
                  <a16:creationId xmlns:a16="http://schemas.microsoft.com/office/drawing/2014/main" id="{CE9C45C4-1BFD-924A-A974-E2873ED7F359}"/>
                </a:ext>
              </a:extLst>
            </p:cNvPr>
            <p:cNvSpPr>
              <a:spLocks noChangeShapeType="1"/>
            </p:cNvSpPr>
            <p:nvPr/>
          </p:nvSpPr>
          <p:spPr bwMode="auto">
            <a:xfrm>
              <a:off x="5550012" y="5425215"/>
              <a:ext cx="534502" cy="813037"/>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0" name="箭头 112">
              <a:extLst>
                <a:ext uri="{FF2B5EF4-FFF2-40B4-BE49-F238E27FC236}">
                  <a16:creationId xmlns:a16="http://schemas.microsoft.com/office/drawing/2014/main" id="{E0BB4C01-E868-BA44-B073-98830E7ECB7F}"/>
                </a:ext>
              </a:extLst>
            </p:cNvPr>
            <p:cNvSpPr>
              <a:spLocks noChangeShapeType="1"/>
            </p:cNvSpPr>
            <p:nvPr/>
          </p:nvSpPr>
          <p:spPr bwMode="auto">
            <a:xfrm>
              <a:off x="5449079" y="5583623"/>
              <a:ext cx="635435" cy="654261"/>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1" name="箭头 112">
              <a:extLst>
                <a:ext uri="{FF2B5EF4-FFF2-40B4-BE49-F238E27FC236}">
                  <a16:creationId xmlns:a16="http://schemas.microsoft.com/office/drawing/2014/main" id="{14B275A1-3A73-BF42-9E94-FFE8DE380F1E}"/>
                </a:ext>
              </a:extLst>
            </p:cNvPr>
            <p:cNvSpPr>
              <a:spLocks noChangeShapeType="1"/>
            </p:cNvSpPr>
            <p:nvPr/>
          </p:nvSpPr>
          <p:spPr bwMode="auto">
            <a:xfrm>
              <a:off x="5985423" y="5451003"/>
              <a:ext cx="860140" cy="654261"/>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2" name="箭头 112">
              <a:extLst>
                <a:ext uri="{FF2B5EF4-FFF2-40B4-BE49-F238E27FC236}">
                  <a16:creationId xmlns:a16="http://schemas.microsoft.com/office/drawing/2014/main" id="{81B9BFBD-B77D-7643-8E5A-67D3DE8F96AD}"/>
                </a:ext>
              </a:extLst>
            </p:cNvPr>
            <p:cNvSpPr>
              <a:spLocks noChangeShapeType="1"/>
            </p:cNvSpPr>
            <p:nvPr/>
          </p:nvSpPr>
          <p:spPr bwMode="auto">
            <a:xfrm>
              <a:off x="5756298" y="5366641"/>
              <a:ext cx="328584" cy="871611"/>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3" name="箭头 117">
              <a:extLst>
                <a:ext uri="{FF2B5EF4-FFF2-40B4-BE49-F238E27FC236}">
                  <a16:creationId xmlns:a16="http://schemas.microsoft.com/office/drawing/2014/main" id="{6F9D7B6D-53FD-2F4A-863C-3E2FC66D24DB}"/>
                </a:ext>
              </a:extLst>
            </p:cNvPr>
            <p:cNvSpPr>
              <a:spLocks noChangeShapeType="1"/>
            </p:cNvSpPr>
            <p:nvPr/>
          </p:nvSpPr>
          <p:spPr bwMode="auto">
            <a:xfrm>
              <a:off x="5762560" y="5007093"/>
              <a:ext cx="1089265" cy="1066858"/>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4" name="箭头 118">
              <a:extLst>
                <a:ext uri="{FF2B5EF4-FFF2-40B4-BE49-F238E27FC236}">
                  <a16:creationId xmlns:a16="http://schemas.microsoft.com/office/drawing/2014/main" id="{FDED8D44-07D1-C747-B72C-2EE9981ECF59}"/>
                </a:ext>
              </a:extLst>
            </p:cNvPr>
            <p:cNvSpPr>
              <a:spLocks noChangeShapeType="1"/>
            </p:cNvSpPr>
            <p:nvPr/>
          </p:nvSpPr>
          <p:spPr bwMode="auto">
            <a:xfrm>
              <a:off x="6084514" y="5082612"/>
              <a:ext cx="767311" cy="934974"/>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5" name="箭头 119">
              <a:extLst>
                <a:ext uri="{FF2B5EF4-FFF2-40B4-BE49-F238E27FC236}">
                  <a16:creationId xmlns:a16="http://schemas.microsoft.com/office/drawing/2014/main" id="{D2E0DBF5-89CD-DA4C-AAE9-481CE3538EB5}"/>
                </a:ext>
              </a:extLst>
            </p:cNvPr>
            <p:cNvSpPr>
              <a:spLocks noChangeShapeType="1"/>
            </p:cNvSpPr>
            <p:nvPr/>
          </p:nvSpPr>
          <p:spPr bwMode="auto">
            <a:xfrm>
              <a:off x="6420834" y="5259072"/>
              <a:ext cx="509085" cy="796459"/>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6" name="箭头 122">
              <a:extLst>
                <a:ext uri="{FF2B5EF4-FFF2-40B4-BE49-F238E27FC236}">
                  <a16:creationId xmlns:a16="http://schemas.microsoft.com/office/drawing/2014/main" id="{28272DD0-C6F6-514E-8E62-453B57E7B0DB}"/>
                </a:ext>
              </a:extLst>
            </p:cNvPr>
            <p:cNvSpPr>
              <a:spLocks noChangeShapeType="1"/>
            </p:cNvSpPr>
            <p:nvPr/>
          </p:nvSpPr>
          <p:spPr bwMode="auto">
            <a:xfrm>
              <a:off x="6759364" y="5130872"/>
              <a:ext cx="769889" cy="532692"/>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7" name="箭头 123">
              <a:extLst>
                <a:ext uri="{FF2B5EF4-FFF2-40B4-BE49-F238E27FC236}">
                  <a16:creationId xmlns:a16="http://schemas.microsoft.com/office/drawing/2014/main" id="{BFA4760A-76C9-C444-B0F7-AC1C68F37112}"/>
                </a:ext>
              </a:extLst>
            </p:cNvPr>
            <p:cNvSpPr>
              <a:spLocks noChangeShapeType="1"/>
            </p:cNvSpPr>
            <p:nvPr/>
          </p:nvSpPr>
          <p:spPr bwMode="auto">
            <a:xfrm>
              <a:off x="6767468" y="4864894"/>
              <a:ext cx="761785" cy="798670"/>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8" name="箭头 124">
              <a:extLst>
                <a:ext uri="{FF2B5EF4-FFF2-40B4-BE49-F238E27FC236}">
                  <a16:creationId xmlns:a16="http://schemas.microsoft.com/office/drawing/2014/main" id="{5176B9A9-2F79-854E-B138-78D49EA3263E}"/>
                </a:ext>
              </a:extLst>
            </p:cNvPr>
            <p:cNvSpPr>
              <a:spLocks noChangeShapeType="1"/>
            </p:cNvSpPr>
            <p:nvPr/>
          </p:nvSpPr>
          <p:spPr bwMode="auto">
            <a:xfrm>
              <a:off x="7108578" y="4953676"/>
              <a:ext cx="517558" cy="709887"/>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9" name="箭头 125">
              <a:extLst>
                <a:ext uri="{FF2B5EF4-FFF2-40B4-BE49-F238E27FC236}">
                  <a16:creationId xmlns:a16="http://schemas.microsoft.com/office/drawing/2014/main" id="{95969EF1-87C0-D642-9FC3-2F7AED81C06E}"/>
                </a:ext>
              </a:extLst>
            </p:cNvPr>
            <p:cNvSpPr>
              <a:spLocks noChangeShapeType="1"/>
            </p:cNvSpPr>
            <p:nvPr/>
          </p:nvSpPr>
          <p:spPr bwMode="auto">
            <a:xfrm>
              <a:off x="6929919" y="5451003"/>
              <a:ext cx="599335" cy="264135"/>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0" name="Text Box 35">
              <a:extLst>
                <a:ext uri="{FF2B5EF4-FFF2-40B4-BE49-F238E27FC236}">
                  <a16:creationId xmlns:a16="http://schemas.microsoft.com/office/drawing/2014/main" id="{54BDDDA1-5F41-FE45-94E4-9E811E094A79}"/>
                </a:ext>
              </a:extLst>
            </p:cNvPr>
            <p:cNvSpPr txBox="1">
              <a:spLocks noChangeArrowheads="1"/>
            </p:cNvSpPr>
            <p:nvPr/>
          </p:nvSpPr>
          <p:spPr bwMode="auto">
            <a:xfrm>
              <a:off x="6080830" y="6416553"/>
              <a:ext cx="225809" cy="211087"/>
            </a:xfrm>
            <a:prstGeom prst="rect">
              <a:avLst/>
            </a:prstGeom>
            <a:solidFill>
              <a:schemeClr val="accent6">
                <a:lumMod val="20000"/>
                <a:lumOff val="80000"/>
              </a:schemeClr>
            </a:solidFill>
            <a:ln>
              <a:noFill/>
            </a:ln>
            <a:effectLst/>
          </p:spPr>
          <p:txBody>
            <a:bodyPr>
              <a:spAutoFit/>
            </a:bodyPr>
            <a:lstStyle/>
            <a:p>
              <a:r>
                <a:rPr lang="zh-CN" altLang="en-US"/>
                <a:t>1</a:t>
              </a:r>
            </a:p>
          </p:txBody>
        </p:sp>
        <p:sp>
          <p:nvSpPr>
            <p:cNvPr id="41" name="Text Box 36">
              <a:extLst>
                <a:ext uri="{FF2B5EF4-FFF2-40B4-BE49-F238E27FC236}">
                  <a16:creationId xmlns:a16="http://schemas.microsoft.com/office/drawing/2014/main" id="{5109BD4D-927C-124D-8D85-9DAB7FAB4590}"/>
                </a:ext>
              </a:extLst>
            </p:cNvPr>
            <p:cNvSpPr txBox="1">
              <a:spLocks noChangeArrowheads="1"/>
            </p:cNvSpPr>
            <p:nvPr/>
          </p:nvSpPr>
          <p:spPr bwMode="auto">
            <a:xfrm>
              <a:off x="6848142" y="6189625"/>
              <a:ext cx="225809" cy="210719"/>
            </a:xfrm>
            <a:prstGeom prst="rect">
              <a:avLst/>
            </a:prstGeom>
            <a:solidFill>
              <a:schemeClr val="accent6">
                <a:lumMod val="20000"/>
                <a:lumOff val="80000"/>
              </a:schemeClr>
            </a:solidFill>
            <a:ln>
              <a:noFill/>
            </a:ln>
            <a:effectLst/>
          </p:spPr>
          <p:txBody>
            <a:bodyPr>
              <a:spAutoFit/>
            </a:bodyPr>
            <a:lstStyle/>
            <a:p>
              <a:r>
                <a:rPr lang="zh-CN" altLang="en-US" dirty="0"/>
                <a:t>2</a:t>
              </a:r>
            </a:p>
          </p:txBody>
        </p:sp>
        <p:sp>
          <p:nvSpPr>
            <p:cNvPr id="42" name="Text Box 37">
              <a:extLst>
                <a:ext uri="{FF2B5EF4-FFF2-40B4-BE49-F238E27FC236}">
                  <a16:creationId xmlns:a16="http://schemas.microsoft.com/office/drawing/2014/main" id="{A7FC9A73-0DAA-C44E-9B5C-99CD3AC56613}"/>
                </a:ext>
              </a:extLst>
            </p:cNvPr>
            <p:cNvSpPr txBox="1">
              <a:spLocks noChangeArrowheads="1"/>
            </p:cNvSpPr>
            <p:nvPr/>
          </p:nvSpPr>
          <p:spPr bwMode="auto">
            <a:xfrm>
              <a:off x="7499785" y="5823445"/>
              <a:ext cx="225809" cy="211087"/>
            </a:xfrm>
            <a:prstGeom prst="rect">
              <a:avLst/>
            </a:prstGeom>
            <a:solidFill>
              <a:schemeClr val="accent6">
                <a:lumMod val="20000"/>
                <a:lumOff val="80000"/>
              </a:schemeClr>
            </a:solidFill>
            <a:ln>
              <a:noFill/>
            </a:ln>
            <a:effectLst/>
          </p:spPr>
          <p:txBody>
            <a:bodyPr>
              <a:spAutoFit/>
            </a:bodyPr>
            <a:lstStyle/>
            <a:p>
              <a:r>
                <a:rPr lang="zh-CN" altLang="en-US" dirty="0"/>
                <a:t>3</a:t>
              </a:r>
            </a:p>
          </p:txBody>
        </p:sp>
        <p:sp>
          <p:nvSpPr>
            <p:cNvPr id="43" name="双箭头 131">
              <a:extLst>
                <a:ext uri="{FF2B5EF4-FFF2-40B4-BE49-F238E27FC236}">
                  <a16:creationId xmlns:a16="http://schemas.microsoft.com/office/drawing/2014/main" id="{8A930213-E996-F045-A181-D4C3B0BCF9A0}"/>
                </a:ext>
              </a:extLst>
            </p:cNvPr>
            <p:cNvSpPr>
              <a:spLocks noChangeShapeType="1"/>
            </p:cNvSpPr>
            <p:nvPr/>
          </p:nvSpPr>
          <p:spPr bwMode="auto">
            <a:xfrm flipH="1">
              <a:off x="4711974" y="5366273"/>
              <a:ext cx="524188" cy="348865"/>
            </a:xfrm>
            <a:prstGeom prst="line">
              <a:avLst/>
            </a:prstGeom>
            <a:noFill/>
            <a:ln w="9525" cap="flat" cmpd="sng">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4" name="双箭头 132">
              <a:extLst>
                <a:ext uri="{FF2B5EF4-FFF2-40B4-BE49-F238E27FC236}">
                  <a16:creationId xmlns:a16="http://schemas.microsoft.com/office/drawing/2014/main" id="{366AF216-212B-124B-A152-6AA573500D53}"/>
                </a:ext>
              </a:extLst>
            </p:cNvPr>
            <p:cNvSpPr>
              <a:spLocks noChangeShapeType="1"/>
            </p:cNvSpPr>
            <p:nvPr/>
          </p:nvSpPr>
          <p:spPr bwMode="auto">
            <a:xfrm>
              <a:off x="5268210" y="5381009"/>
              <a:ext cx="368" cy="334130"/>
            </a:xfrm>
            <a:prstGeom prst="line">
              <a:avLst/>
            </a:prstGeom>
            <a:noFill/>
            <a:ln w="9525" cap="flat" cmpd="sng">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5" name="文本框 44">
              <a:extLst>
                <a:ext uri="{FF2B5EF4-FFF2-40B4-BE49-F238E27FC236}">
                  <a16:creationId xmlns:a16="http://schemas.microsoft.com/office/drawing/2014/main" id="{48A3A7A4-253B-B349-A2E9-034D3ADA4D04}"/>
                </a:ext>
              </a:extLst>
            </p:cNvPr>
            <p:cNvSpPr txBox="1"/>
            <p:nvPr/>
          </p:nvSpPr>
          <p:spPr>
            <a:xfrm>
              <a:off x="4312265" y="4483048"/>
              <a:ext cx="416731" cy="275937"/>
            </a:xfrm>
            <a:prstGeom prst="rect">
              <a:avLst/>
            </a:prstGeom>
            <a:noFill/>
          </p:spPr>
          <p:txBody>
            <a:bodyPr wrap="square" rtlCol="0">
              <a:spAutoFit/>
            </a:bodyPr>
            <a:lstStyle/>
            <a:p>
              <a:r>
                <a:rPr kumimoji="1" lang="en-US" altLang="zh-CN" sz="1600" dirty="0"/>
                <a:t>Q</a:t>
              </a:r>
              <a:endParaRPr kumimoji="1" lang="zh-CN" altLang="en-US" sz="1600" dirty="0"/>
            </a:p>
          </p:txBody>
        </p:sp>
        <p:sp>
          <p:nvSpPr>
            <p:cNvPr id="46" name="文本框 45">
              <a:extLst>
                <a:ext uri="{FF2B5EF4-FFF2-40B4-BE49-F238E27FC236}">
                  <a16:creationId xmlns:a16="http://schemas.microsoft.com/office/drawing/2014/main" id="{E0ABAF33-5C6F-434A-8154-08F48F6BD1DB}"/>
                </a:ext>
              </a:extLst>
            </p:cNvPr>
            <p:cNvSpPr txBox="1"/>
            <p:nvPr/>
          </p:nvSpPr>
          <p:spPr>
            <a:xfrm>
              <a:off x="7269607" y="4764056"/>
              <a:ext cx="1351175" cy="307777"/>
            </a:xfrm>
            <a:prstGeom prst="rect">
              <a:avLst/>
            </a:prstGeom>
            <a:noFill/>
          </p:spPr>
          <p:txBody>
            <a:bodyPr wrap="square" rtlCol="0">
              <a:spAutoFit/>
            </a:bodyPr>
            <a:lstStyle/>
            <a:p>
              <a:r>
                <a:rPr kumimoji="1" lang="en-US" altLang="zh-CN" sz="1400" dirty="0"/>
                <a:t>Database</a:t>
              </a:r>
              <a:endParaRPr kumimoji="1" lang="zh-CN" altLang="en-US" sz="1400" dirty="0"/>
            </a:p>
          </p:txBody>
        </p:sp>
      </p:grpSp>
      <p:graphicFrame>
        <p:nvGraphicFramePr>
          <p:cNvPr id="47" name="Object 4">
            <a:hlinkClick r:id="" action="ppaction://ole?verb=1"/>
            <a:extLst>
              <a:ext uri="{FF2B5EF4-FFF2-40B4-BE49-F238E27FC236}">
                <a16:creationId xmlns:a16="http://schemas.microsoft.com/office/drawing/2014/main" id="{6CC02914-FE5E-DA4D-99A0-B1A5142291F1}"/>
              </a:ext>
            </a:extLst>
          </p:cNvPr>
          <p:cNvGraphicFramePr>
            <a:graphicFrameLocks noChangeAspect="1"/>
          </p:cNvGraphicFramePr>
          <p:nvPr>
            <p:extLst>
              <p:ext uri="{D42A27DB-BD31-4B8C-83A1-F6EECF244321}">
                <p14:modId xmlns:p14="http://schemas.microsoft.com/office/powerpoint/2010/main" val="1862023958"/>
              </p:ext>
            </p:extLst>
          </p:nvPr>
        </p:nvGraphicFramePr>
        <p:xfrm>
          <a:off x="2374268" y="5232449"/>
          <a:ext cx="1476375" cy="760412"/>
        </p:xfrm>
        <a:graphic>
          <a:graphicData uri="http://schemas.openxmlformats.org/presentationml/2006/ole">
            <mc:AlternateContent xmlns:mc="http://schemas.openxmlformats.org/markup-compatibility/2006">
              <mc:Choice xmlns:v="urn:schemas-microsoft-com:vml" Requires="v">
                <p:oleObj spid="_x0000_s1467" r:id="rId7" imgW="840050" imgH="432808" progId="">
                  <p:embed/>
                </p:oleObj>
              </mc:Choice>
              <mc:Fallback>
                <p:oleObj r:id="rId7" imgW="840050" imgH="432808" progId="">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74268" y="5232449"/>
                        <a:ext cx="1476375"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8" name="矩形 47">
            <a:extLst>
              <a:ext uri="{FF2B5EF4-FFF2-40B4-BE49-F238E27FC236}">
                <a16:creationId xmlns:a16="http://schemas.microsoft.com/office/drawing/2014/main" id="{97C3AC26-5BB2-574B-91C9-417CBD8A31B7}"/>
              </a:ext>
            </a:extLst>
          </p:cNvPr>
          <p:cNvSpPr/>
          <p:nvPr/>
        </p:nvSpPr>
        <p:spPr>
          <a:xfrm>
            <a:off x="1162030" y="5438339"/>
            <a:ext cx="1152128" cy="360040"/>
          </a:xfrm>
          <a:prstGeom prst="rect">
            <a:avLst/>
          </a:prstGeom>
          <a:solidFill>
            <a:srgbClr val="0080FF"/>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dirty="0"/>
              <a:t>Quality</a:t>
            </a:r>
            <a:endParaRPr lang="zh-CN" altLang="en-US" dirty="0"/>
          </a:p>
        </p:txBody>
      </p:sp>
    </p:spTree>
    <p:extLst>
      <p:ext uri="{BB962C8B-B14F-4D97-AF65-F5344CB8AC3E}">
        <p14:creationId xmlns:p14="http://schemas.microsoft.com/office/powerpoint/2010/main" val="101774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96B0AD76-E728-2E41-9A32-B2C5A9CBD27E}"/>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代表性的特征哈希技术</a:t>
                </a:r>
                <a:endParaRPr lang="zh-CN" altLang="en-US" sz="2300" dirty="0">
                  <a:latin typeface="微软雅黑" pitchFamily="34" charset="-122"/>
                  <a:ea typeface="微软雅黑" pitchFamily="34" charset="-122"/>
                </a:endParaRPr>
              </a:p>
              <a:p>
                <a:pPr lvl="1"/>
                <a:r>
                  <a:rPr lang="en-US" altLang="zh-CN" sz="2300" dirty="0">
                    <a:solidFill>
                      <a:srgbClr val="0080FF"/>
                    </a:solidFill>
                    <a:latin typeface="微软雅黑" pitchFamily="34" charset="-122"/>
                    <a:ea typeface="微软雅黑" pitchFamily="34" charset="-122"/>
                  </a:rPr>
                  <a:t>Graph Hashing</a:t>
                </a: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2" eaLnBrk="1" hangingPunct="1">
                  <a:defRPr/>
                </a:pPr>
                <a:r>
                  <a:rPr kumimoji="1" lang="zh-CN" altLang="en-US" dirty="0"/>
                  <a:t>图拉普拉斯：</a:t>
                </a:r>
                <a14:m>
                  <m:oMath xmlns:m="http://schemas.openxmlformats.org/officeDocument/2006/math">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𝐷</m:t>
                    </m:r>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𝑊</m:t>
                    </m:r>
                  </m:oMath>
                </a14:m>
                <a:r>
                  <a:rPr kumimoji="1" lang="en-US" altLang="zh-CN" dirty="0"/>
                  <a:t>, and </a:t>
                </a:r>
                <a14:m>
                  <m:oMath xmlns:m="http://schemas.openxmlformats.org/officeDocument/2006/math">
                    <m:r>
                      <a:rPr kumimoji="1" lang="en-US" altLang="zh-CN" i="1">
                        <a:latin typeface="Cambria Math" charset="0"/>
                      </a:rPr>
                      <m:t>𝐿</m:t>
                    </m:r>
                    <m:r>
                      <a:rPr kumimoji="1" lang="en-US" altLang="zh-CN" i="1">
                        <a:latin typeface="Cambria Math" charset="0"/>
                      </a:rPr>
                      <m:t>=</m:t>
                    </m:r>
                    <m:sSup>
                      <m:sSupPr>
                        <m:ctrlPr>
                          <a:rPr kumimoji="1" lang="en-US" altLang="zh-CN" i="1">
                            <a:latin typeface="Cambria Math" panose="02040503050406030204" pitchFamily="18" charset="0"/>
                          </a:rPr>
                        </m:ctrlPr>
                      </m:sSupPr>
                      <m:e>
                        <m:r>
                          <a:rPr kumimoji="1" lang="en-US" altLang="zh-CN" i="1">
                            <a:latin typeface="Cambria Math" charset="0"/>
                          </a:rPr>
                          <m:t>𝐷</m:t>
                        </m:r>
                      </m:e>
                      <m:sup>
                        <m:r>
                          <a:rPr kumimoji="1" lang="en-US" altLang="zh-CN" i="1">
                            <a:latin typeface="Cambria Math" charset="0"/>
                          </a:rPr>
                          <m:t>−</m:t>
                        </m:r>
                        <m:f>
                          <m:fPr>
                            <m:type m:val="lin"/>
                            <m:ctrlPr>
                              <a:rPr kumimoji="1" lang="en-US" altLang="zh-CN" i="1">
                                <a:latin typeface="Cambria Math" panose="02040503050406030204" pitchFamily="18" charset="0"/>
                              </a:rPr>
                            </m:ctrlPr>
                          </m:fPr>
                          <m:num>
                            <m:r>
                              <a:rPr kumimoji="1" lang="en-US" altLang="zh-CN" i="1">
                                <a:latin typeface="Cambria Math" charset="0"/>
                              </a:rPr>
                              <m:t>1</m:t>
                            </m:r>
                          </m:num>
                          <m:den>
                            <m:r>
                              <a:rPr kumimoji="1" lang="en-US" altLang="zh-CN" i="1">
                                <a:latin typeface="Cambria Math" charset="0"/>
                              </a:rPr>
                              <m:t>2</m:t>
                            </m:r>
                          </m:den>
                        </m:f>
                      </m:sup>
                    </m:sSup>
                    <m:r>
                      <a:rPr kumimoji="1" lang="en-US" altLang="zh-CN" i="1">
                        <a:latin typeface="Cambria Math" charset="0"/>
                        <a:ea typeface="Cambria Math" charset="0"/>
                        <a:cs typeface="Cambria Math" charset="0"/>
                      </a:rPr>
                      <m:t>∆</m:t>
                    </m:r>
                    <m:sSup>
                      <m:sSupPr>
                        <m:ctrlPr>
                          <a:rPr kumimoji="1" lang="en-US" altLang="zh-CN" i="1">
                            <a:latin typeface="Cambria Math" panose="02040503050406030204" pitchFamily="18" charset="0"/>
                            <a:ea typeface="Cambria Math" charset="0"/>
                            <a:cs typeface="Cambria Math" charset="0"/>
                          </a:rPr>
                        </m:ctrlPr>
                      </m:sSupPr>
                      <m:e>
                        <m:r>
                          <a:rPr kumimoji="1" lang="en-US" altLang="zh-CN" i="1">
                            <a:latin typeface="Cambria Math" charset="0"/>
                            <a:ea typeface="Cambria Math" charset="0"/>
                            <a:cs typeface="Cambria Math" charset="0"/>
                          </a:rPr>
                          <m:t>𝐷</m:t>
                        </m:r>
                      </m:e>
                      <m:sup>
                        <m:r>
                          <a:rPr kumimoji="1" lang="en-US" altLang="zh-CN" i="1">
                            <a:latin typeface="Cambria Math" charset="0"/>
                            <a:ea typeface="Cambria Math" charset="0"/>
                            <a:cs typeface="Cambria Math" charset="0"/>
                          </a:rPr>
                          <m:t>−</m:t>
                        </m:r>
                        <m:f>
                          <m:fPr>
                            <m:type m:val="lin"/>
                            <m:ctrlPr>
                              <a:rPr kumimoji="1" lang="en-US" altLang="zh-CN" i="1">
                                <a:latin typeface="Cambria Math" panose="02040503050406030204" pitchFamily="18" charset="0"/>
                                <a:ea typeface="Cambria Math" charset="0"/>
                                <a:cs typeface="Cambria Math" charset="0"/>
                              </a:rPr>
                            </m:ctrlPr>
                          </m:fPr>
                          <m:num>
                            <m:r>
                              <a:rPr kumimoji="1" lang="en-US" altLang="zh-CN" i="1">
                                <a:latin typeface="Cambria Math" charset="0"/>
                                <a:ea typeface="Cambria Math" charset="0"/>
                                <a:cs typeface="Cambria Math" charset="0"/>
                              </a:rPr>
                              <m:t>1</m:t>
                            </m:r>
                          </m:num>
                          <m:den>
                            <m:r>
                              <a:rPr kumimoji="1" lang="en-US" altLang="zh-CN" i="1">
                                <a:latin typeface="Cambria Math" charset="0"/>
                                <a:ea typeface="Cambria Math" charset="0"/>
                                <a:cs typeface="Cambria Math" charset="0"/>
                              </a:rPr>
                              <m:t>2</m:t>
                            </m:r>
                          </m:den>
                        </m:f>
                      </m:sup>
                    </m:sSup>
                  </m:oMath>
                </a14:m>
                <a:endParaRPr lang="en-US" altLang="zh-CN" dirty="0">
                  <a:latin typeface="微软雅黑" pitchFamily="34" charset="-122"/>
                  <a:ea typeface="微软雅黑" pitchFamily="34" charset="-122"/>
                </a:endParaRPr>
              </a:p>
              <a:p>
                <a:pPr lvl="2" eaLnBrk="1" hangingPunct="1">
                  <a:defRPr/>
                </a:pPr>
                <a:r>
                  <a:rPr kumimoji="1" lang="zh-CN" altLang="en-US" dirty="0"/>
                  <a:t>平滑函数 </a:t>
                </a:r>
                <a:r>
                  <a:rPr kumimoji="1" lang="en-US" altLang="zh-CN" i="1" dirty="0"/>
                  <a:t>f</a:t>
                </a:r>
                <a:r>
                  <a:rPr kumimoji="1" lang="zh-CN" altLang="en-US" i="1" dirty="0"/>
                  <a:t>：</a:t>
                </a:r>
                <a:endParaRPr lang="en-US" altLang="zh-CN" dirty="0">
                  <a:latin typeface="微软雅黑" pitchFamily="34" charset="-122"/>
                  <a:ea typeface="微软雅黑" pitchFamily="34" charset="-122"/>
                </a:endParaRPr>
              </a:p>
              <a:p>
                <a:endParaRPr kumimoji="1" lang="zh-CN" altLang="en-US" dirty="0"/>
              </a:p>
            </p:txBody>
          </p:sp>
        </mc:Choice>
        <mc:Fallback xmlns="">
          <p:sp>
            <p:nvSpPr>
              <p:cNvPr id="3" name="内容占位符 2">
                <a:extLst>
                  <a:ext uri="{FF2B5EF4-FFF2-40B4-BE49-F238E27FC236}">
                    <a16:creationId xmlns:a16="http://schemas.microsoft.com/office/drawing/2014/main" xmlns="" id="{96B0AD76-E728-2E41-9A32-B2C5A9CBD27E}"/>
                  </a:ext>
                </a:extLst>
              </p:cNvPr>
              <p:cNvSpPr>
                <a:spLocks noGrp="1" noRot="1" noChangeAspect="1" noMove="1" noResize="1" noEditPoints="1" noAdjustHandles="1" noChangeArrowheads="1" noChangeShapeType="1" noTextEdit="1"/>
              </p:cNvSpPr>
              <p:nvPr>
                <p:ph idx="1"/>
              </p:nvPr>
            </p:nvSpPr>
            <p:spPr>
              <a:blipFill rotWithShape="0">
                <a:blip r:embed="rId2"/>
                <a:stretch>
                  <a:fillRect l="-1372" t="-1571" r="-1067"/>
                </a:stretch>
              </a:blipFill>
            </p:spPr>
            <p:txBody>
              <a:bodyPr/>
              <a:lstStyle/>
              <a:p>
                <a:r>
                  <a:rPr lang="zh-CN" altLang="en-US">
                    <a:noFill/>
                  </a:rPr>
                  <a:t> </a:t>
                </a:r>
              </a:p>
            </p:txBody>
          </p:sp>
        </mc:Fallback>
      </mc:AlternateContent>
      <p:sp>
        <p:nvSpPr>
          <p:cNvPr id="6"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49" name="椭圆 48">
            <a:extLst>
              <a:ext uri="{FF2B5EF4-FFF2-40B4-BE49-F238E27FC236}">
                <a16:creationId xmlns:a16="http://schemas.microsoft.com/office/drawing/2014/main" id="{316A5D73-85AF-4640-B48F-3DF0D28EF847}"/>
              </a:ext>
            </a:extLst>
          </p:cNvPr>
          <p:cNvSpPr/>
          <p:nvPr/>
        </p:nvSpPr>
        <p:spPr bwMode="auto">
          <a:xfrm>
            <a:off x="1127926" y="3082303"/>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0" name="椭圆 49">
            <a:extLst>
              <a:ext uri="{FF2B5EF4-FFF2-40B4-BE49-F238E27FC236}">
                <a16:creationId xmlns:a16="http://schemas.microsoft.com/office/drawing/2014/main" id="{C2B97903-D6FE-9B44-84B6-CAE26D2FA19F}"/>
              </a:ext>
            </a:extLst>
          </p:cNvPr>
          <p:cNvSpPr/>
          <p:nvPr/>
        </p:nvSpPr>
        <p:spPr bwMode="auto">
          <a:xfrm>
            <a:off x="1487951" y="3922174"/>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1" name="椭圆 50">
            <a:extLst>
              <a:ext uri="{FF2B5EF4-FFF2-40B4-BE49-F238E27FC236}">
                <a16:creationId xmlns:a16="http://schemas.microsoft.com/office/drawing/2014/main" id="{496CAC4B-B0C3-B946-B31E-A219EA15A18F}"/>
              </a:ext>
            </a:extLst>
          </p:cNvPr>
          <p:cNvSpPr/>
          <p:nvPr/>
        </p:nvSpPr>
        <p:spPr bwMode="auto">
          <a:xfrm>
            <a:off x="2135990" y="4078171"/>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2" name="椭圆 51">
            <a:extLst>
              <a:ext uri="{FF2B5EF4-FFF2-40B4-BE49-F238E27FC236}">
                <a16:creationId xmlns:a16="http://schemas.microsoft.com/office/drawing/2014/main" id="{6C141A5D-CD40-8943-91EE-7D05BA9F2AAD}"/>
              </a:ext>
            </a:extLst>
          </p:cNvPr>
          <p:cNvSpPr/>
          <p:nvPr/>
        </p:nvSpPr>
        <p:spPr bwMode="auto">
          <a:xfrm>
            <a:off x="2784041" y="3552152"/>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3" name="椭圆 52">
            <a:extLst>
              <a:ext uri="{FF2B5EF4-FFF2-40B4-BE49-F238E27FC236}">
                <a16:creationId xmlns:a16="http://schemas.microsoft.com/office/drawing/2014/main" id="{30043A4D-D36C-2C42-8300-4AFBCF3AE438}"/>
              </a:ext>
            </a:extLst>
          </p:cNvPr>
          <p:cNvSpPr/>
          <p:nvPr/>
        </p:nvSpPr>
        <p:spPr bwMode="auto">
          <a:xfrm>
            <a:off x="2161166" y="3082303"/>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cxnSp>
        <p:nvCxnSpPr>
          <p:cNvPr id="54" name="直线连接符 9">
            <a:extLst>
              <a:ext uri="{FF2B5EF4-FFF2-40B4-BE49-F238E27FC236}">
                <a16:creationId xmlns:a16="http://schemas.microsoft.com/office/drawing/2014/main" id="{A370763F-14AB-8443-ADCA-1B9E23777F49}"/>
              </a:ext>
            </a:extLst>
          </p:cNvPr>
          <p:cNvCxnSpPr>
            <a:stCxn id="51" idx="6"/>
            <a:endCxn id="55" idx="2"/>
          </p:cNvCxnSpPr>
          <p:nvPr/>
        </p:nvCxnSpPr>
        <p:spPr bwMode="auto">
          <a:xfrm>
            <a:off x="1271936" y="3154308"/>
            <a:ext cx="88923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5" name="直线连接符 54">
            <a:extLst>
              <a:ext uri="{FF2B5EF4-FFF2-40B4-BE49-F238E27FC236}">
                <a16:creationId xmlns:a16="http://schemas.microsoft.com/office/drawing/2014/main" id="{55EE6334-E63A-F849-953A-272E6CC7C875}"/>
              </a:ext>
            </a:extLst>
          </p:cNvPr>
          <p:cNvCxnSpPr>
            <a:stCxn id="52" idx="7"/>
            <a:endCxn id="55" idx="3"/>
          </p:cNvCxnSpPr>
          <p:nvPr/>
        </p:nvCxnSpPr>
        <p:spPr bwMode="auto">
          <a:xfrm flipV="1">
            <a:off x="1610871" y="3205223"/>
            <a:ext cx="571385" cy="73804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6" name="直线连接符 13">
            <a:extLst>
              <a:ext uri="{FF2B5EF4-FFF2-40B4-BE49-F238E27FC236}">
                <a16:creationId xmlns:a16="http://schemas.microsoft.com/office/drawing/2014/main" id="{AAE45C9E-B5B4-C34B-ADD8-806743C66605}"/>
              </a:ext>
            </a:extLst>
          </p:cNvPr>
          <p:cNvCxnSpPr>
            <a:stCxn id="52" idx="5"/>
            <a:endCxn id="53" idx="2"/>
          </p:cNvCxnSpPr>
          <p:nvPr/>
        </p:nvCxnSpPr>
        <p:spPr bwMode="auto">
          <a:xfrm>
            <a:off x="1610871" y="4045094"/>
            <a:ext cx="525119" cy="10508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7" name="直线连接符 15">
            <a:extLst>
              <a:ext uri="{FF2B5EF4-FFF2-40B4-BE49-F238E27FC236}">
                <a16:creationId xmlns:a16="http://schemas.microsoft.com/office/drawing/2014/main" id="{DE31139F-656D-0046-B818-BD7E80A4C37D}"/>
              </a:ext>
            </a:extLst>
          </p:cNvPr>
          <p:cNvCxnSpPr>
            <a:stCxn id="55" idx="5"/>
            <a:endCxn id="54" idx="1"/>
          </p:cNvCxnSpPr>
          <p:nvPr/>
        </p:nvCxnSpPr>
        <p:spPr bwMode="auto">
          <a:xfrm>
            <a:off x="2284086" y="3205223"/>
            <a:ext cx="521045" cy="368019"/>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8" name="直线连接符 17">
            <a:extLst>
              <a:ext uri="{FF2B5EF4-FFF2-40B4-BE49-F238E27FC236}">
                <a16:creationId xmlns:a16="http://schemas.microsoft.com/office/drawing/2014/main" id="{FEECD756-0D98-8843-B460-34F15A879438}"/>
              </a:ext>
            </a:extLst>
          </p:cNvPr>
          <p:cNvCxnSpPr>
            <a:stCxn id="53" idx="7"/>
            <a:endCxn id="54" idx="3"/>
          </p:cNvCxnSpPr>
          <p:nvPr/>
        </p:nvCxnSpPr>
        <p:spPr bwMode="auto">
          <a:xfrm flipV="1">
            <a:off x="2258910" y="3675072"/>
            <a:ext cx="546221" cy="424189"/>
          </a:xfrm>
          <a:prstGeom prst="line">
            <a:avLst/>
          </a:prstGeom>
          <a:solidFill>
            <a:schemeClr val="accent1"/>
          </a:solidFill>
          <a:ln w="9525" cap="flat" cmpd="sng" algn="ctr">
            <a:solidFill>
              <a:schemeClr val="tx1"/>
            </a:solidFill>
            <a:prstDash val="solid"/>
            <a:round/>
            <a:headEnd type="none" w="med" len="med"/>
            <a:tailEnd type="none" w="med" len="med"/>
          </a:ln>
          <a:effectLst/>
        </p:spPr>
      </p:cxnSp>
      <mc:AlternateContent xmlns:mc="http://schemas.openxmlformats.org/markup-compatibility/2006" xmlns:a14="http://schemas.microsoft.com/office/drawing/2010/main">
        <mc:Choice Requires="a14">
          <p:sp>
            <p:nvSpPr>
              <p:cNvPr id="59" name="文本框 58">
                <a:extLst>
                  <a:ext uri="{FF2B5EF4-FFF2-40B4-BE49-F238E27FC236}">
                    <a16:creationId xmlns:a16="http://schemas.microsoft.com/office/drawing/2014/main" id="{C6545878-7538-E242-B230-6A7D46B6A03A}"/>
                  </a:ext>
                </a:extLst>
              </p:cNvPr>
              <p:cNvSpPr txBox="1"/>
              <p:nvPr/>
            </p:nvSpPr>
            <p:spPr>
              <a:xfrm>
                <a:off x="843259" y="2789726"/>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1</m:t>
                          </m:r>
                        </m:sub>
                      </m:sSub>
                    </m:oMath>
                  </m:oMathPara>
                </a14:m>
                <a:endParaRPr kumimoji="1" lang="zh-CN" altLang="en-US" dirty="0"/>
              </a:p>
            </p:txBody>
          </p:sp>
        </mc:Choice>
        <mc:Fallback xmlns="">
          <p:sp>
            <p:nvSpPr>
              <p:cNvPr id="59" name="文本框 58">
                <a:extLst>
                  <a:ext uri="{FF2B5EF4-FFF2-40B4-BE49-F238E27FC236}">
                    <a16:creationId xmlns:a16="http://schemas.microsoft.com/office/drawing/2014/main" xmlns="" xmlns:a14="http://schemas.microsoft.com/office/drawing/2010/main" id="{C6545878-7538-E242-B230-6A7D46B6A03A}"/>
                  </a:ext>
                </a:extLst>
              </p:cNvPr>
              <p:cNvSpPr txBox="1">
                <a:spLocks noRot="1" noChangeAspect="1" noMove="1" noResize="1" noEditPoints="1" noAdjustHandles="1" noChangeArrowheads="1" noChangeShapeType="1" noTextEdit="1"/>
              </p:cNvSpPr>
              <p:nvPr/>
            </p:nvSpPr>
            <p:spPr>
              <a:xfrm>
                <a:off x="843259" y="2789726"/>
                <a:ext cx="703610" cy="276999"/>
              </a:xfrm>
              <a:prstGeom prst="rect">
                <a:avLst/>
              </a:prstGeom>
              <a:blipFill rotWithShape="0">
                <a:blip r:embed="rId3"/>
                <a:stretch>
                  <a:fillRect b="-2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0" name="文本框 59">
                <a:extLst>
                  <a:ext uri="{FF2B5EF4-FFF2-40B4-BE49-F238E27FC236}">
                    <a16:creationId xmlns:a16="http://schemas.microsoft.com/office/drawing/2014/main" id="{B00F970C-8A03-3648-AF43-85FB35DE4F23}"/>
                  </a:ext>
                </a:extLst>
              </p:cNvPr>
              <p:cNvSpPr txBox="1"/>
              <p:nvPr/>
            </p:nvSpPr>
            <p:spPr>
              <a:xfrm>
                <a:off x="2061943" y="2820883"/>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2</m:t>
                          </m:r>
                        </m:sub>
                      </m:sSub>
                    </m:oMath>
                  </m:oMathPara>
                </a14:m>
                <a:endParaRPr kumimoji="1" lang="zh-CN" altLang="en-US" dirty="0"/>
              </a:p>
            </p:txBody>
          </p:sp>
        </mc:Choice>
        <mc:Fallback xmlns="">
          <p:sp>
            <p:nvSpPr>
              <p:cNvPr id="60" name="文本框 59">
                <a:extLst>
                  <a:ext uri="{FF2B5EF4-FFF2-40B4-BE49-F238E27FC236}">
                    <a16:creationId xmlns:a16="http://schemas.microsoft.com/office/drawing/2014/main" xmlns="" xmlns:a14="http://schemas.microsoft.com/office/drawing/2010/main" id="{B00F970C-8A03-3648-AF43-85FB35DE4F23}"/>
                  </a:ext>
                </a:extLst>
              </p:cNvPr>
              <p:cNvSpPr txBox="1">
                <a:spLocks noRot="1" noChangeAspect="1" noMove="1" noResize="1" noEditPoints="1" noAdjustHandles="1" noChangeArrowheads="1" noChangeShapeType="1" noTextEdit="1"/>
              </p:cNvSpPr>
              <p:nvPr/>
            </p:nvSpPr>
            <p:spPr>
              <a:xfrm>
                <a:off x="2061943" y="2820883"/>
                <a:ext cx="703610" cy="276999"/>
              </a:xfrm>
              <a:prstGeom prst="rect">
                <a:avLst/>
              </a:prstGeom>
              <a:blipFill rotWithShape="0">
                <a:blip r:embed="rId4"/>
                <a:stretch>
                  <a:fillRect b="-2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1" name="文本框 60">
                <a:extLst>
                  <a:ext uri="{FF2B5EF4-FFF2-40B4-BE49-F238E27FC236}">
                    <a16:creationId xmlns:a16="http://schemas.microsoft.com/office/drawing/2014/main" id="{589CCAE7-A58D-664E-ABEB-2AEEF56EC935}"/>
                  </a:ext>
                </a:extLst>
              </p:cNvPr>
              <p:cNvSpPr txBox="1"/>
              <p:nvPr/>
            </p:nvSpPr>
            <p:spPr>
              <a:xfrm>
                <a:off x="2728470" y="3422273"/>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3</m:t>
                          </m:r>
                        </m:sub>
                      </m:sSub>
                    </m:oMath>
                  </m:oMathPara>
                </a14:m>
                <a:endParaRPr kumimoji="1" lang="zh-CN" altLang="en-US" dirty="0"/>
              </a:p>
            </p:txBody>
          </p:sp>
        </mc:Choice>
        <mc:Fallback xmlns="">
          <p:sp>
            <p:nvSpPr>
              <p:cNvPr id="61" name="文本框 60">
                <a:extLst>
                  <a:ext uri="{FF2B5EF4-FFF2-40B4-BE49-F238E27FC236}">
                    <a16:creationId xmlns:a16="http://schemas.microsoft.com/office/drawing/2014/main" xmlns="" xmlns:a14="http://schemas.microsoft.com/office/drawing/2010/main" id="{589CCAE7-A58D-664E-ABEB-2AEEF56EC935}"/>
                  </a:ext>
                </a:extLst>
              </p:cNvPr>
              <p:cNvSpPr txBox="1">
                <a:spLocks noRot="1" noChangeAspect="1" noMove="1" noResize="1" noEditPoints="1" noAdjustHandles="1" noChangeArrowheads="1" noChangeShapeType="1" noTextEdit="1"/>
              </p:cNvSpPr>
              <p:nvPr/>
            </p:nvSpPr>
            <p:spPr>
              <a:xfrm>
                <a:off x="2728470" y="3422273"/>
                <a:ext cx="703610" cy="276999"/>
              </a:xfrm>
              <a:prstGeom prst="rect">
                <a:avLst/>
              </a:prstGeom>
              <a:blipFill rotWithShape="0">
                <a:blip r:embed="rId5"/>
                <a:stretch>
                  <a:fillRect b="-19565"/>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2" name="文本框 61">
                <a:extLst>
                  <a:ext uri="{FF2B5EF4-FFF2-40B4-BE49-F238E27FC236}">
                    <a16:creationId xmlns:a16="http://schemas.microsoft.com/office/drawing/2014/main" id="{EB841334-CF8C-884D-8ED3-CC8569B38C09}"/>
                  </a:ext>
                </a:extLst>
              </p:cNvPr>
              <p:cNvSpPr txBox="1"/>
              <p:nvPr/>
            </p:nvSpPr>
            <p:spPr>
              <a:xfrm>
                <a:off x="1053840" y="3633160"/>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5</m:t>
                          </m:r>
                        </m:sub>
                      </m:sSub>
                    </m:oMath>
                  </m:oMathPara>
                </a14:m>
                <a:endParaRPr kumimoji="1" lang="zh-CN" altLang="en-US" dirty="0"/>
              </a:p>
            </p:txBody>
          </p:sp>
        </mc:Choice>
        <mc:Fallback xmlns="">
          <p:sp>
            <p:nvSpPr>
              <p:cNvPr id="62" name="文本框 61">
                <a:extLst>
                  <a:ext uri="{FF2B5EF4-FFF2-40B4-BE49-F238E27FC236}">
                    <a16:creationId xmlns:a16="http://schemas.microsoft.com/office/drawing/2014/main" xmlns="" xmlns:a14="http://schemas.microsoft.com/office/drawing/2010/main" id="{EB841334-CF8C-884D-8ED3-CC8569B38C09}"/>
                  </a:ext>
                </a:extLst>
              </p:cNvPr>
              <p:cNvSpPr txBox="1">
                <a:spLocks noRot="1" noChangeAspect="1" noMove="1" noResize="1" noEditPoints="1" noAdjustHandles="1" noChangeArrowheads="1" noChangeShapeType="1" noTextEdit="1"/>
              </p:cNvSpPr>
              <p:nvPr/>
            </p:nvSpPr>
            <p:spPr>
              <a:xfrm>
                <a:off x="1053840" y="3633160"/>
                <a:ext cx="703610" cy="276999"/>
              </a:xfrm>
              <a:prstGeom prst="rect">
                <a:avLst/>
              </a:prstGeom>
              <a:blipFill rotWithShape="0">
                <a:blip r:embed="rId6"/>
                <a:stretch>
                  <a:fillRect b="-2444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3" name="文本框 62">
                <a:extLst>
                  <a:ext uri="{FF2B5EF4-FFF2-40B4-BE49-F238E27FC236}">
                    <a16:creationId xmlns:a16="http://schemas.microsoft.com/office/drawing/2014/main" id="{10FB3F88-5A3E-FB4D-93C6-CE4C58853D7E}"/>
                  </a:ext>
                </a:extLst>
              </p:cNvPr>
              <p:cNvSpPr txBox="1"/>
              <p:nvPr/>
            </p:nvSpPr>
            <p:spPr>
              <a:xfrm>
                <a:off x="2099272" y="4050862"/>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4</m:t>
                          </m:r>
                        </m:sub>
                      </m:sSub>
                    </m:oMath>
                  </m:oMathPara>
                </a14:m>
                <a:endParaRPr kumimoji="1" lang="zh-CN" altLang="en-US" dirty="0"/>
              </a:p>
            </p:txBody>
          </p:sp>
        </mc:Choice>
        <mc:Fallback xmlns="">
          <p:sp>
            <p:nvSpPr>
              <p:cNvPr id="63" name="文本框 62">
                <a:extLst>
                  <a:ext uri="{FF2B5EF4-FFF2-40B4-BE49-F238E27FC236}">
                    <a16:creationId xmlns:a16="http://schemas.microsoft.com/office/drawing/2014/main" xmlns="" xmlns:a14="http://schemas.microsoft.com/office/drawing/2010/main" id="{10FB3F88-5A3E-FB4D-93C6-CE4C58853D7E}"/>
                  </a:ext>
                </a:extLst>
              </p:cNvPr>
              <p:cNvSpPr txBox="1">
                <a:spLocks noRot="1" noChangeAspect="1" noMove="1" noResize="1" noEditPoints="1" noAdjustHandles="1" noChangeArrowheads="1" noChangeShapeType="1" noTextEdit="1"/>
              </p:cNvSpPr>
              <p:nvPr/>
            </p:nvSpPr>
            <p:spPr>
              <a:xfrm>
                <a:off x="2099272" y="4050862"/>
                <a:ext cx="703610" cy="276999"/>
              </a:xfrm>
              <a:prstGeom prst="rect">
                <a:avLst/>
              </a:prstGeom>
              <a:blipFill rotWithShape="0">
                <a:blip r:embed="rId7"/>
                <a:stretch>
                  <a:fillRect b="-20000"/>
                </a:stretch>
              </a:blipFill>
            </p:spPr>
            <p:txBody>
              <a:bodyPr/>
              <a:lstStyle/>
              <a:p>
                <a:r>
                  <a:rPr lang="zh-CN" altLang="en-US">
                    <a:noFill/>
                  </a:rPr>
                  <a:t> </a:t>
                </a:r>
              </a:p>
            </p:txBody>
          </p:sp>
        </mc:Fallback>
      </mc:AlternateContent>
      <p:sp>
        <p:nvSpPr>
          <p:cNvPr id="64" name="文本框 63">
            <a:extLst>
              <a:ext uri="{FF2B5EF4-FFF2-40B4-BE49-F238E27FC236}">
                <a16:creationId xmlns:a16="http://schemas.microsoft.com/office/drawing/2014/main" id="{5544FC66-7186-424B-8AAF-45D5BF614553}"/>
              </a:ext>
            </a:extLst>
          </p:cNvPr>
          <p:cNvSpPr txBox="1"/>
          <p:nvPr/>
        </p:nvSpPr>
        <p:spPr>
          <a:xfrm>
            <a:off x="1610871" y="2891438"/>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65" name="文本框 64">
            <a:extLst>
              <a:ext uri="{FF2B5EF4-FFF2-40B4-BE49-F238E27FC236}">
                <a16:creationId xmlns:a16="http://schemas.microsoft.com/office/drawing/2014/main" id="{0B1CD2A8-C211-794D-B7EB-4D299C587E86}"/>
              </a:ext>
            </a:extLst>
          </p:cNvPr>
          <p:cNvSpPr txBox="1"/>
          <p:nvPr/>
        </p:nvSpPr>
        <p:spPr>
          <a:xfrm>
            <a:off x="1665499" y="4070097"/>
            <a:ext cx="770959" cy="307777"/>
          </a:xfrm>
          <a:prstGeom prst="rect">
            <a:avLst/>
          </a:prstGeom>
          <a:noFill/>
        </p:spPr>
        <p:txBody>
          <a:bodyPr wrap="square" rtlCol="0">
            <a:spAutoFit/>
          </a:bodyPr>
          <a:lstStyle/>
          <a:p>
            <a:r>
              <a:rPr kumimoji="1" lang="en-US" altLang="zh-CN" sz="1400" dirty="0"/>
              <a:t>2</a:t>
            </a:r>
            <a:endParaRPr kumimoji="1" lang="zh-CN" altLang="en-US" sz="1400" dirty="0"/>
          </a:p>
        </p:txBody>
      </p:sp>
      <p:sp>
        <p:nvSpPr>
          <p:cNvPr id="66" name="文本框 65">
            <a:extLst>
              <a:ext uri="{FF2B5EF4-FFF2-40B4-BE49-F238E27FC236}">
                <a16:creationId xmlns:a16="http://schemas.microsoft.com/office/drawing/2014/main" id="{92095364-10EE-A44B-9BFD-2602B296F8A9}"/>
              </a:ext>
            </a:extLst>
          </p:cNvPr>
          <p:cNvSpPr txBox="1"/>
          <p:nvPr/>
        </p:nvSpPr>
        <p:spPr>
          <a:xfrm>
            <a:off x="2413441" y="3109142"/>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67" name="文本框 66">
            <a:extLst>
              <a:ext uri="{FF2B5EF4-FFF2-40B4-BE49-F238E27FC236}">
                <a16:creationId xmlns:a16="http://schemas.microsoft.com/office/drawing/2014/main" id="{5ADD6866-06C8-B74A-9C21-5EB8C98BDBEC}"/>
              </a:ext>
            </a:extLst>
          </p:cNvPr>
          <p:cNvSpPr txBox="1"/>
          <p:nvPr/>
        </p:nvSpPr>
        <p:spPr>
          <a:xfrm>
            <a:off x="1699842" y="3308196"/>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68" name="文本框 67">
            <a:extLst>
              <a:ext uri="{FF2B5EF4-FFF2-40B4-BE49-F238E27FC236}">
                <a16:creationId xmlns:a16="http://schemas.microsoft.com/office/drawing/2014/main" id="{DE463402-5F6A-8A49-8F8E-AD32DB94BA02}"/>
              </a:ext>
            </a:extLst>
          </p:cNvPr>
          <p:cNvSpPr txBox="1"/>
          <p:nvPr/>
        </p:nvSpPr>
        <p:spPr>
          <a:xfrm>
            <a:off x="2499234" y="3801102"/>
            <a:ext cx="770959" cy="307777"/>
          </a:xfrm>
          <a:prstGeom prst="rect">
            <a:avLst/>
          </a:prstGeom>
          <a:noFill/>
        </p:spPr>
        <p:txBody>
          <a:bodyPr wrap="square" rtlCol="0">
            <a:spAutoFit/>
          </a:bodyPr>
          <a:lstStyle/>
          <a:p>
            <a:r>
              <a:rPr kumimoji="1" lang="en-US" altLang="zh-CN" sz="1400" dirty="0"/>
              <a:t>2</a:t>
            </a:r>
            <a:endParaRPr kumimoji="1" lang="zh-CN" altLang="en-US" sz="1400" dirty="0"/>
          </a:p>
        </p:txBody>
      </p:sp>
      <mc:AlternateContent xmlns:mc="http://schemas.openxmlformats.org/markup-compatibility/2006" xmlns:a14="http://schemas.microsoft.com/office/drawing/2010/main">
        <mc:Choice Requires="a14">
          <p:sp>
            <p:nvSpPr>
              <p:cNvPr id="69" name="文本框 68">
                <a:extLst>
                  <a:ext uri="{FF2B5EF4-FFF2-40B4-BE49-F238E27FC236}">
                    <a16:creationId xmlns:a16="http://schemas.microsoft.com/office/drawing/2014/main" id="{9F8E0FF9-88CF-D249-919D-E03A48F1B98A}"/>
                  </a:ext>
                </a:extLst>
              </p:cNvPr>
              <p:cNvSpPr txBox="1"/>
              <p:nvPr/>
            </p:nvSpPr>
            <p:spPr>
              <a:xfrm>
                <a:off x="4175437" y="3198302"/>
                <a:ext cx="2062616" cy="11070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𝑊</m:t>
                      </m:r>
                      <m:r>
                        <a:rPr kumimoji="1" lang="en-US" altLang="zh-CN" sz="1600" b="0" i="1" smtClean="0">
                          <a:latin typeface="Cambria Math" charset="0"/>
                        </a:rPr>
                        <m:t>=</m:t>
                      </m:r>
                      <m:d>
                        <m:dPr>
                          <m:begChr m:val="["/>
                          <m:endChr m:val="]"/>
                          <m:ctrlPr>
                            <a:rPr kumimoji="1" lang="uk-UA" altLang="zh-CN" sz="1600" b="0" i="1" smtClean="0">
                              <a:latin typeface="Cambria Math" panose="02040503050406030204" pitchFamily="18" charset="0"/>
                            </a:rPr>
                          </m:ctrlPr>
                        </m:dP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1</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r>
                                  <a:rPr kumimoji="1" lang="en-US" altLang="zh-CN" sz="1600" b="0" i="1" smtClean="0">
                                    <a:latin typeface="Cambria Math" charset="0"/>
                                  </a:rPr>
                                  <m:t>1</m:t>
                                </m:r>
                              </m:e>
                              <m:e>
                                <m:r>
                                  <a:rPr kumimoji="1" lang="en-US" altLang="zh-CN" sz="1600" b="0" i="1" smtClean="0">
                                    <a:latin typeface="Cambria Math" charset="0"/>
                                  </a:rPr>
                                  <m:t>0</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1</m:t>
                                      </m:r>
                                    </m:e>
                                    <m:e>
                                      <m:r>
                                        <a:rPr kumimoji="1" lang="en-US" altLang="zh-CN" sz="1600" b="0" i="1" smtClean="0">
                                          <a:latin typeface="Cambria Math" charset="0"/>
                                        </a:rPr>
                                        <m:t>0</m:t>
                                      </m:r>
                                    </m:e>
                                    <m:e>
                                      <m:r>
                                        <a:rPr kumimoji="1" lang="en-US" altLang="zh-CN" sz="1600" b="0" i="1" smtClean="0">
                                          <a:latin typeface="Cambria Math" charset="0"/>
                                        </a:rPr>
                                        <m:t>1</m:t>
                                      </m:r>
                                    </m:e>
                                  </m:mr>
                                </m:m>
                              </m:e>
                            </m:mr>
                            <m:mr>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1</m:t>
                                      </m:r>
                                    </m:e>
                                  </m:mr>
                                  <m:mr>
                                    <m:e>
                                      <m:r>
                                        <a:rPr kumimoji="1" lang="en-US" altLang="zh-CN" sz="1600" b="0" i="1" smtClean="0">
                                          <a:latin typeface="Cambria Math" charset="0"/>
                                        </a:rPr>
                                        <m:t>0</m:t>
                                      </m:r>
                                    </m:e>
                                  </m:mr>
                                  <m:mr>
                                    <m:e>
                                      <m:r>
                                        <a:rPr kumimoji="1" lang="en-US" altLang="zh-CN" sz="1600" b="0" i="1" smtClean="0">
                                          <a:latin typeface="Cambria Math" charset="0"/>
                                        </a:rPr>
                                        <m:t>1</m:t>
                                      </m:r>
                                    </m:e>
                                  </m:mr>
                                </m:m>
                              </m:e>
                              <m:e>
                                <m:m>
                                  <m:mPr>
                                    <m:mcs>
                                      <m:mc>
                                        <m:mcPr>
                                          <m:count m:val="1"/>
                                          <m:mcJc m:val="center"/>
                                        </m:mcPr>
                                      </m:mc>
                                    </m:mcs>
                                    <m:ctrlPr>
                                      <a:rPr kumimoji="1" lang="cs-CZ" altLang="zh-CN" sz="1600" b="0" i="1" smtClean="0">
                                        <a:latin typeface="Cambria Math" panose="02040503050406030204" pitchFamily="18" charset="0"/>
                                      </a:rPr>
                                    </m:ctrlPr>
                                  </m:mP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2</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2</m:t>
                                            </m:r>
                                          </m:e>
                                          <m:e>
                                            <m:r>
                                              <a:rPr kumimoji="1" lang="en-US" altLang="zh-CN" sz="1600" b="0" i="1" smtClean="0">
                                                <a:latin typeface="Cambria Math" charset="0"/>
                                              </a:rPr>
                                              <m:t>0</m:t>
                                            </m:r>
                                          </m:e>
                                          <m:e>
                                            <m:r>
                                              <a:rPr kumimoji="1" lang="en-US" altLang="zh-CN" sz="1600" b="0" i="1" smtClean="0">
                                                <a:latin typeface="Cambria Math" charset="0"/>
                                              </a:rPr>
                                              <m:t>2</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2</m:t>
                                            </m:r>
                                          </m:e>
                                          <m:e>
                                            <m:r>
                                              <a:rPr kumimoji="1" lang="en-US" altLang="zh-CN" sz="1600" b="0" i="1" smtClean="0">
                                                <a:latin typeface="Cambria Math" charset="0"/>
                                              </a:rPr>
                                              <m:t>0</m:t>
                                            </m:r>
                                          </m:e>
                                        </m:mr>
                                      </m:m>
                                    </m:e>
                                  </m:mr>
                                </m:m>
                              </m:e>
                            </m:mr>
                          </m:m>
                        </m:e>
                      </m:d>
                    </m:oMath>
                  </m:oMathPara>
                </a14:m>
                <a:endParaRPr kumimoji="1" lang="zh-CN" altLang="en-US" sz="1600" dirty="0"/>
              </a:p>
            </p:txBody>
          </p:sp>
        </mc:Choice>
        <mc:Fallback xmlns="">
          <p:sp>
            <p:nvSpPr>
              <p:cNvPr id="69" name="文本框 68">
                <a:extLst>
                  <a:ext uri="{FF2B5EF4-FFF2-40B4-BE49-F238E27FC236}">
                    <a16:creationId xmlns:a16="http://schemas.microsoft.com/office/drawing/2014/main" xmlns="" xmlns:a14="http://schemas.microsoft.com/office/drawing/2010/main" id="{9F8E0FF9-88CF-D249-919D-E03A48F1B98A}"/>
                  </a:ext>
                </a:extLst>
              </p:cNvPr>
              <p:cNvSpPr txBox="1">
                <a:spLocks noRot="1" noChangeAspect="1" noMove="1" noResize="1" noEditPoints="1" noAdjustHandles="1" noChangeArrowheads="1" noChangeShapeType="1" noTextEdit="1"/>
              </p:cNvSpPr>
              <p:nvPr/>
            </p:nvSpPr>
            <p:spPr>
              <a:xfrm>
                <a:off x="4175437" y="3198302"/>
                <a:ext cx="2062616" cy="1107034"/>
              </a:xfrm>
              <a:prstGeom prst="rect">
                <a:avLst/>
              </a:prstGeom>
              <a:blipFill rotWithShape="0">
                <a:blip r:embed="rId8"/>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0" name="文本框 69">
                <a:extLst>
                  <a:ext uri="{FF2B5EF4-FFF2-40B4-BE49-F238E27FC236}">
                    <a16:creationId xmlns:a16="http://schemas.microsoft.com/office/drawing/2014/main" id="{D70DA971-F8A6-D24C-B37E-B3C18A68F37D}"/>
                  </a:ext>
                </a:extLst>
              </p:cNvPr>
              <p:cNvSpPr txBox="1"/>
              <p:nvPr/>
            </p:nvSpPr>
            <p:spPr>
              <a:xfrm>
                <a:off x="6764345" y="3178681"/>
                <a:ext cx="1967142" cy="1126655"/>
              </a:xfrm>
              <a:prstGeom prst="rect">
                <a:avLst/>
              </a:prstGeom>
              <a:noFill/>
            </p:spPr>
            <p:txBody>
              <a:bodyPr wrap="none" lIns="0" tIns="0" rIns="0" bIns="0" rtlCol="0">
                <a:spAutoFit/>
              </a:bodyPr>
              <a:lstStyle/>
              <a:p>
                <a:r>
                  <a:rPr kumimoji="1" lang="en-US" altLang="zh-CN" sz="1600" b="0" dirty="0"/>
                  <a:t>D</a:t>
                </a:r>
                <a14:m>
                  <m:oMath xmlns:m="http://schemas.openxmlformats.org/officeDocument/2006/math">
                    <m:r>
                      <a:rPr kumimoji="1" lang="en-US" altLang="zh-CN" sz="1600" b="0" i="1" smtClean="0">
                        <a:latin typeface="Cambria Math" charset="0"/>
                      </a:rPr>
                      <m:t>=</m:t>
                    </m:r>
                    <m:d>
                      <m:dPr>
                        <m:begChr m:val="["/>
                        <m:endChr m:val="]"/>
                        <m:ctrlPr>
                          <a:rPr kumimoji="1" lang="uk-UA" altLang="zh-CN" sz="1600" b="0" i="1" smtClean="0">
                            <a:latin typeface="Cambria Math" panose="02040503050406030204" pitchFamily="18" charset="0"/>
                          </a:rPr>
                        </m:ctrlPr>
                      </m:dP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1</m:t>
                              </m:r>
                            </m:e>
                            <m:e>
                              <m:r>
                                <a:rPr kumimoji="1" lang="en-US" altLang="zh-CN" sz="1600" b="0" i="1" smtClean="0">
                                  <a:latin typeface="Cambria Math" charset="0"/>
                                </a:rPr>
                                <m:t>0</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r>
                                <a:rPr kumimoji="1" lang="en-US" altLang="zh-CN" sz="1600" b="0" i="1" smtClean="0">
                                  <a:latin typeface="Cambria Math" charset="0"/>
                                </a:rPr>
                                <m:t>0</m:t>
                              </m:r>
                            </m:e>
                            <m:e>
                              <m:r>
                                <a:rPr kumimoji="1" lang="en-US" altLang="zh-CN" sz="1600" b="0" i="1" smtClean="0">
                                  <a:latin typeface="Cambria Math" charset="0"/>
                                </a:rPr>
                                <m:t>3</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panose="02040503050406030204" pitchFamily="18" charset="0"/>
                                    </a:rPr>
                                  </m:ctrlPr>
                                </m:mP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3</m:t>
                                          </m:r>
                                        </m:e>
                                        <m:e>
                                          <m:r>
                                            <a:rPr kumimoji="1" lang="en-US" altLang="zh-CN" sz="1600" b="0" i="1" smtClean="0">
                                              <a:latin typeface="Cambria Math" charset="0"/>
                                            </a:rPr>
                                            <m:t>0</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4</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3</m:t>
                                          </m:r>
                                        </m:e>
                                      </m:mr>
                                    </m:m>
                                  </m:e>
                                </m:mr>
                              </m:m>
                            </m:e>
                          </m:mr>
                        </m:m>
                      </m:e>
                    </m:d>
                  </m:oMath>
                </a14:m>
                <a:endParaRPr kumimoji="1" lang="zh-CN" altLang="en-US" sz="1600" dirty="0"/>
              </a:p>
            </p:txBody>
          </p:sp>
        </mc:Choice>
        <mc:Fallback xmlns="">
          <p:sp>
            <p:nvSpPr>
              <p:cNvPr id="70" name="文本框 69">
                <a:extLst>
                  <a:ext uri="{FF2B5EF4-FFF2-40B4-BE49-F238E27FC236}">
                    <a16:creationId xmlns:a16="http://schemas.microsoft.com/office/drawing/2014/main" xmlns="" xmlns:a14="http://schemas.microsoft.com/office/drawing/2010/main" id="{D70DA971-F8A6-D24C-B37E-B3C18A68F37D}"/>
                  </a:ext>
                </a:extLst>
              </p:cNvPr>
              <p:cNvSpPr txBox="1">
                <a:spLocks noRot="1" noChangeAspect="1" noMove="1" noResize="1" noEditPoints="1" noAdjustHandles="1" noChangeArrowheads="1" noChangeShapeType="1" noTextEdit="1"/>
              </p:cNvSpPr>
              <p:nvPr/>
            </p:nvSpPr>
            <p:spPr>
              <a:xfrm>
                <a:off x="6764345" y="3178681"/>
                <a:ext cx="1967142" cy="1126655"/>
              </a:xfrm>
              <a:prstGeom prst="rect">
                <a:avLst/>
              </a:prstGeom>
              <a:blipFill rotWithShape="0">
                <a:blip r:embed="rId9"/>
                <a:stretch>
                  <a:fillRect l="-6522"/>
                </a:stretch>
              </a:blipFill>
            </p:spPr>
            <p:txBody>
              <a:bodyPr/>
              <a:lstStyle/>
              <a:p>
                <a:r>
                  <a:rPr lang="zh-CN" altLang="en-US">
                    <a:noFill/>
                  </a:rPr>
                  <a:t> </a:t>
                </a:r>
              </a:p>
            </p:txBody>
          </p:sp>
        </mc:Fallback>
      </mc:AlternateContent>
      <p:sp>
        <p:nvSpPr>
          <p:cNvPr id="71" name="文本框 70">
            <a:extLst>
              <a:ext uri="{FF2B5EF4-FFF2-40B4-BE49-F238E27FC236}">
                <a16:creationId xmlns:a16="http://schemas.microsoft.com/office/drawing/2014/main" id="{1D494564-64CE-3343-91CB-DB2A07D54C2B}"/>
              </a:ext>
            </a:extLst>
          </p:cNvPr>
          <p:cNvSpPr txBox="1"/>
          <p:nvPr/>
        </p:nvSpPr>
        <p:spPr>
          <a:xfrm>
            <a:off x="4740835" y="2788526"/>
            <a:ext cx="1679574" cy="338554"/>
          </a:xfrm>
          <a:prstGeom prst="rect">
            <a:avLst/>
          </a:prstGeom>
          <a:noFill/>
        </p:spPr>
        <p:txBody>
          <a:bodyPr wrap="square" rtlCol="0">
            <a:spAutoFit/>
          </a:bodyPr>
          <a:lstStyle/>
          <a:p>
            <a:r>
              <a:rPr kumimoji="1" lang="en-US" altLang="zh-CN" sz="1600" dirty="0"/>
              <a:t>Affinity matrix</a:t>
            </a:r>
            <a:endParaRPr kumimoji="1" lang="zh-CN" altLang="en-US" sz="1600" dirty="0"/>
          </a:p>
        </p:txBody>
      </p:sp>
      <p:sp>
        <p:nvSpPr>
          <p:cNvPr id="72" name="文本框 71">
            <a:extLst>
              <a:ext uri="{FF2B5EF4-FFF2-40B4-BE49-F238E27FC236}">
                <a16:creationId xmlns:a16="http://schemas.microsoft.com/office/drawing/2014/main" id="{FC131322-A1AD-1841-98D5-D5C5B5DD222C}"/>
              </a:ext>
            </a:extLst>
          </p:cNvPr>
          <p:cNvSpPr txBox="1"/>
          <p:nvPr/>
        </p:nvSpPr>
        <p:spPr>
          <a:xfrm>
            <a:off x="7164686" y="2785576"/>
            <a:ext cx="1679574" cy="338554"/>
          </a:xfrm>
          <a:prstGeom prst="rect">
            <a:avLst/>
          </a:prstGeom>
          <a:noFill/>
        </p:spPr>
        <p:txBody>
          <a:bodyPr wrap="square" rtlCol="0">
            <a:spAutoFit/>
          </a:bodyPr>
          <a:lstStyle/>
          <a:p>
            <a:r>
              <a:rPr kumimoji="1" lang="en-US" altLang="zh-CN" sz="1600" dirty="0"/>
              <a:t>Degree matrix</a:t>
            </a:r>
            <a:endParaRPr kumimoji="1" lang="zh-CN" altLang="en-US" sz="1600" dirty="0"/>
          </a:p>
        </p:txBody>
      </p:sp>
      <p:sp>
        <p:nvSpPr>
          <p:cNvPr id="73" name="右箭头 72">
            <a:extLst>
              <a:ext uri="{FF2B5EF4-FFF2-40B4-BE49-F238E27FC236}">
                <a16:creationId xmlns:a16="http://schemas.microsoft.com/office/drawing/2014/main" id="{D2B23249-0F2D-5A4A-8723-7F025978F3EB}"/>
              </a:ext>
            </a:extLst>
          </p:cNvPr>
          <p:cNvSpPr/>
          <p:nvPr/>
        </p:nvSpPr>
        <p:spPr bwMode="auto">
          <a:xfrm>
            <a:off x="3300798" y="3571687"/>
            <a:ext cx="541947" cy="248950"/>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74" name="文本框 73">
                <a:extLst>
                  <a:ext uri="{FF2B5EF4-FFF2-40B4-BE49-F238E27FC236}">
                    <a16:creationId xmlns:a16="http://schemas.microsoft.com/office/drawing/2014/main" id="{0B0E4F08-4E53-4F4F-8453-0D6184FBC69E}"/>
                  </a:ext>
                </a:extLst>
              </p:cNvPr>
              <p:cNvSpPr txBox="1"/>
              <p:nvPr/>
            </p:nvSpPr>
            <p:spPr>
              <a:xfrm>
                <a:off x="2728470" y="5769018"/>
                <a:ext cx="1729064"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800" b="0" i="1" smtClean="0">
                          <a:latin typeface="Cambria Math" charset="0"/>
                        </a:rPr>
                        <m:t>&lt;</m:t>
                      </m:r>
                      <m:r>
                        <a:rPr kumimoji="1" lang="en-US" altLang="zh-CN" sz="1800" b="0" i="1" smtClean="0">
                          <a:latin typeface="Cambria Math" charset="0"/>
                        </a:rPr>
                        <m:t>𝑓</m:t>
                      </m:r>
                      <m:r>
                        <a:rPr kumimoji="1" lang="en-US" altLang="zh-CN" sz="1800" b="0" i="1" smtClean="0">
                          <a:latin typeface="Cambria Math" charset="0"/>
                        </a:rPr>
                        <m:t>,</m:t>
                      </m:r>
                      <m:r>
                        <a:rPr kumimoji="1" lang="en-US" altLang="zh-CN" sz="1800" b="0" i="1" smtClean="0">
                          <a:latin typeface="Cambria Math" charset="0"/>
                        </a:rPr>
                        <m:t>𝐿𝑓</m:t>
                      </m:r>
                      <m:r>
                        <a:rPr kumimoji="1" lang="en-US" altLang="zh-CN" sz="1800" b="0" i="1" smtClean="0">
                          <a:latin typeface="Cambria Math" charset="0"/>
                        </a:rPr>
                        <m:t>&gt;=</m:t>
                      </m:r>
                      <m:sSup>
                        <m:sSupPr>
                          <m:ctrlPr>
                            <a:rPr kumimoji="1" lang="en-US" altLang="zh-CN" sz="1800" b="0" i="1" smtClean="0">
                              <a:latin typeface="Cambria Math" panose="02040503050406030204" pitchFamily="18" charset="0"/>
                            </a:rPr>
                          </m:ctrlPr>
                        </m:sSupPr>
                        <m:e>
                          <m:r>
                            <a:rPr kumimoji="1" lang="en-US" altLang="zh-CN" sz="1800" b="0" i="1" smtClean="0">
                              <a:latin typeface="Cambria Math" charset="0"/>
                            </a:rPr>
                            <m:t>𝑓</m:t>
                          </m:r>
                        </m:e>
                        <m:sup>
                          <m:r>
                            <a:rPr kumimoji="1" lang="en-US" altLang="zh-CN" sz="1800" b="0" i="1" smtClean="0">
                              <a:latin typeface="Cambria Math" charset="0"/>
                            </a:rPr>
                            <m:t>𝑇</m:t>
                          </m:r>
                        </m:sup>
                      </m:sSup>
                      <m:r>
                        <a:rPr kumimoji="1" lang="en-US" altLang="zh-CN" sz="1800" b="0" i="1" smtClean="0">
                          <a:latin typeface="Cambria Math" charset="0"/>
                        </a:rPr>
                        <m:t>𝐿𝑓</m:t>
                      </m:r>
                    </m:oMath>
                  </m:oMathPara>
                </a14:m>
                <a:endParaRPr kumimoji="1" lang="en-US" altLang="zh-CN" sz="1800" dirty="0"/>
              </a:p>
            </p:txBody>
          </p:sp>
        </mc:Choice>
        <mc:Fallback xmlns="">
          <p:sp>
            <p:nvSpPr>
              <p:cNvPr id="74" name="文本框 73">
                <a:extLst>
                  <a:ext uri="{FF2B5EF4-FFF2-40B4-BE49-F238E27FC236}">
                    <a16:creationId xmlns:a16="http://schemas.microsoft.com/office/drawing/2014/main" xmlns="" xmlns:a14="http://schemas.microsoft.com/office/drawing/2010/main" id="{0B0E4F08-4E53-4F4F-8453-0D6184FBC69E}"/>
                  </a:ext>
                </a:extLst>
              </p:cNvPr>
              <p:cNvSpPr txBox="1">
                <a:spLocks noRot="1" noChangeAspect="1" noMove="1" noResize="1" noEditPoints="1" noAdjustHandles="1" noChangeArrowheads="1" noChangeShapeType="1" noTextEdit="1"/>
              </p:cNvSpPr>
              <p:nvPr/>
            </p:nvSpPr>
            <p:spPr>
              <a:xfrm>
                <a:off x="2728470" y="5769018"/>
                <a:ext cx="1729064" cy="276999"/>
              </a:xfrm>
              <a:prstGeom prst="rect">
                <a:avLst/>
              </a:prstGeom>
              <a:blipFill rotWithShape="0">
                <a:blip r:embed="rId10"/>
                <a:stretch>
                  <a:fillRect l="-3180" r="-5300" b="-3695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5" name="文本框 74">
                <a:extLst>
                  <a:ext uri="{FF2B5EF4-FFF2-40B4-BE49-F238E27FC236}">
                    <a16:creationId xmlns:a16="http://schemas.microsoft.com/office/drawing/2014/main" id="{FA076E75-2AD6-BC47-9175-DF192530A68E}"/>
                  </a:ext>
                </a:extLst>
              </p:cNvPr>
              <p:cNvSpPr txBox="1"/>
              <p:nvPr/>
            </p:nvSpPr>
            <p:spPr>
              <a:xfrm>
                <a:off x="3554862" y="5982021"/>
                <a:ext cx="3438096" cy="68723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m:t>
                      </m:r>
                      <m:nary>
                        <m:naryPr>
                          <m:chr m:val="∑"/>
                          <m:limLoc m:val="subSup"/>
                          <m:ctrlPr>
                            <a:rPr kumimoji="1" lang="is-IS" altLang="zh-CN" sz="1600" b="0" i="1" smtClean="0">
                              <a:latin typeface="Cambria Math" panose="02040503050406030204" pitchFamily="18" charset="0"/>
                            </a:rPr>
                          </m:ctrlPr>
                        </m:naryPr>
                        <m:sub>
                          <m:r>
                            <m:rPr>
                              <m:brk m:alnAt="25"/>
                            </m:rPr>
                            <a:rPr kumimoji="1" lang="en-US" altLang="zh-CN" sz="1600" b="0" i="1" smtClean="0">
                              <a:latin typeface="Cambria Math" charset="0"/>
                            </a:rPr>
                            <m:t>𝑖</m:t>
                          </m:r>
                          <m:r>
                            <a:rPr kumimoji="1" lang="en-US" altLang="zh-CN" sz="1600" b="0" i="1" smtClean="0">
                              <a:latin typeface="Cambria Math" charset="0"/>
                            </a:rPr>
                            <m:t>=1</m:t>
                          </m:r>
                        </m:sub>
                        <m:sup>
                          <m:r>
                            <a:rPr kumimoji="1" lang="en-US" altLang="zh-CN" sz="1600" b="0" i="1" smtClean="0">
                              <a:latin typeface="Cambria Math" charset="0"/>
                            </a:rPr>
                            <m:t>𝑛</m:t>
                          </m:r>
                        </m:sup>
                        <m:e>
                          <m:nary>
                            <m:naryPr>
                              <m:chr m:val="∑"/>
                              <m:limLoc m:val="subSup"/>
                              <m:ctrlPr>
                                <a:rPr kumimoji="1" lang="is-IS" altLang="zh-CN" sz="1600" b="0" i="1" smtClean="0">
                                  <a:latin typeface="Cambria Math" panose="02040503050406030204" pitchFamily="18" charset="0"/>
                                </a:rPr>
                              </m:ctrlPr>
                            </m:naryPr>
                            <m:sub>
                              <m:r>
                                <m:rPr>
                                  <m:brk m:alnAt="25"/>
                                </m:rPr>
                                <a:rPr kumimoji="1" lang="en-US" altLang="zh-CN" sz="1600" b="0" i="1" smtClean="0">
                                  <a:latin typeface="Cambria Math" charset="0"/>
                                </a:rPr>
                                <m:t>𝑗</m:t>
                              </m:r>
                              <m:r>
                                <a:rPr kumimoji="1" lang="en-US" altLang="zh-CN" sz="1600" b="0" i="1" smtClean="0">
                                  <a:latin typeface="Cambria Math" charset="0"/>
                                </a:rPr>
                                <m:t>=1</m:t>
                              </m:r>
                            </m:sub>
                            <m:sup>
                              <m:r>
                                <a:rPr kumimoji="1" lang="en-US" altLang="zh-CN" sz="1600" b="0" i="1" smtClean="0">
                                  <a:latin typeface="Cambria Math" charset="0"/>
                                </a:rPr>
                                <m:t>𝑛</m:t>
                              </m:r>
                            </m:sup>
                            <m:e>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𝑊</m:t>
                                  </m:r>
                                </m:e>
                                <m:sub>
                                  <m:r>
                                    <a:rPr kumimoji="1" lang="en-US" altLang="zh-CN" sz="1600" b="0" i="1" smtClean="0">
                                      <a:latin typeface="Cambria Math" charset="0"/>
                                    </a:rPr>
                                    <m:t>𝑖𝑗</m:t>
                                  </m:r>
                                </m:sub>
                              </m:sSub>
                              <m:sSup>
                                <m:sSupPr>
                                  <m:ctrlPr>
                                    <a:rPr kumimoji="1" lang="en-US" altLang="zh-CN" sz="1600" b="0" i="1" smtClean="0">
                                      <a:latin typeface="Cambria Math" panose="02040503050406030204" pitchFamily="18" charset="0"/>
                                    </a:rPr>
                                  </m:ctrlPr>
                                </m:sSupPr>
                                <m:e>
                                  <m:d>
                                    <m:dPr>
                                      <m:begChr m:val="‖"/>
                                      <m:endChr m:val="‖"/>
                                      <m:ctrlPr>
                                        <a:rPr kumimoji="1" lang="en-US" altLang="zh-CN" sz="1600" b="0" i="1" smtClean="0">
                                          <a:latin typeface="Cambria Math" panose="02040503050406030204" pitchFamily="18" charset="0"/>
                                        </a:rPr>
                                      </m:ctrlPr>
                                    </m:dPr>
                                    <m:e>
                                      <m:f>
                                        <m:fPr>
                                          <m:ctrlPr>
                                            <a:rPr kumimoji="1" lang="bg-BG" altLang="zh-CN" sz="1600" b="0" i="1" smtClean="0">
                                              <a:latin typeface="Cambria Math" panose="02040503050406030204" pitchFamily="18" charset="0"/>
                                            </a:rPr>
                                          </m:ctrlPr>
                                        </m:fPr>
                                        <m:num>
                                          <m:r>
                                            <a:rPr kumimoji="1" lang="en-US" altLang="zh-CN" sz="1600" b="0" i="1" smtClean="0">
                                              <a:latin typeface="Cambria Math" charset="0"/>
                                            </a:rPr>
                                            <m:t>𝑓</m:t>
                                          </m:r>
                                          <m:r>
                                            <a:rPr kumimoji="1" lang="en-US" altLang="zh-CN" sz="1600" b="0" i="1" smtClean="0">
                                              <a:latin typeface="Cambria Math" charset="0"/>
                                            </a:rPr>
                                            <m:t>(</m:t>
                                          </m:r>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𝑥</m:t>
                                              </m:r>
                                            </m:e>
                                            <m:sub>
                                              <m:r>
                                                <a:rPr kumimoji="1" lang="en-US" altLang="zh-CN" sz="1600" b="0" i="1" smtClean="0">
                                                  <a:latin typeface="Cambria Math" charset="0"/>
                                                </a:rPr>
                                                <m:t>𝑖</m:t>
                                              </m:r>
                                            </m:sub>
                                          </m:sSub>
                                          <m:r>
                                            <a:rPr kumimoji="1" lang="en-US" altLang="zh-CN" sz="1600" b="0" i="1" smtClean="0">
                                              <a:latin typeface="Cambria Math" charset="0"/>
                                            </a:rPr>
                                            <m:t>)</m:t>
                                          </m:r>
                                        </m:num>
                                        <m:den>
                                          <m:rad>
                                            <m:radPr>
                                              <m:degHide m:val="on"/>
                                              <m:ctrlPr>
                                                <a:rPr kumimoji="1" lang="bg-BG" altLang="zh-CN" sz="1600" b="0" i="1" smtClean="0">
                                                  <a:latin typeface="Cambria Math" panose="02040503050406030204" pitchFamily="18" charset="0"/>
                                                </a:rPr>
                                              </m:ctrlPr>
                                            </m:radPr>
                                            <m:deg/>
                                            <m:e>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𝐷</m:t>
                                                  </m:r>
                                                </m:e>
                                                <m:sub>
                                                  <m:r>
                                                    <a:rPr kumimoji="1" lang="en-US" altLang="zh-CN" sz="1600" b="0" i="1" smtClean="0">
                                                      <a:latin typeface="Cambria Math" charset="0"/>
                                                    </a:rPr>
                                                    <m:t>𝑖𝑖</m:t>
                                                  </m:r>
                                                </m:sub>
                                              </m:sSub>
                                            </m:e>
                                          </m:rad>
                                        </m:den>
                                      </m:f>
                                      <m:r>
                                        <a:rPr kumimoji="1" lang="en-US" altLang="zh-CN" sz="1600" b="0" i="1" smtClean="0">
                                          <a:latin typeface="Cambria Math" charset="0"/>
                                        </a:rPr>
                                        <m:t>−</m:t>
                                      </m:r>
                                      <m:f>
                                        <m:fPr>
                                          <m:ctrlPr>
                                            <a:rPr kumimoji="1" lang="bg-BG" altLang="zh-CN" sz="1600" b="0" i="1" smtClean="0">
                                              <a:latin typeface="Cambria Math" panose="02040503050406030204" pitchFamily="18" charset="0"/>
                                            </a:rPr>
                                          </m:ctrlPr>
                                        </m:fPr>
                                        <m:num>
                                          <m:r>
                                            <a:rPr kumimoji="1" lang="en-US" altLang="zh-CN" sz="1600" b="0" i="1" smtClean="0">
                                              <a:latin typeface="Cambria Math" charset="0"/>
                                            </a:rPr>
                                            <m:t>𝑓</m:t>
                                          </m:r>
                                          <m:r>
                                            <a:rPr kumimoji="1" lang="en-US" altLang="zh-CN" sz="1600" b="0" i="1" smtClean="0">
                                              <a:latin typeface="Cambria Math" charset="0"/>
                                            </a:rPr>
                                            <m:t>(</m:t>
                                          </m:r>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𝑥</m:t>
                                              </m:r>
                                            </m:e>
                                            <m:sub>
                                              <m:r>
                                                <a:rPr kumimoji="1" lang="en-US" altLang="zh-CN" sz="1600" b="0" i="1" smtClean="0">
                                                  <a:latin typeface="Cambria Math" charset="0"/>
                                                </a:rPr>
                                                <m:t>𝑗</m:t>
                                              </m:r>
                                            </m:sub>
                                          </m:sSub>
                                          <m:r>
                                            <a:rPr kumimoji="1" lang="en-US" altLang="zh-CN" sz="1600" b="0" i="1" smtClean="0">
                                              <a:latin typeface="Cambria Math" charset="0"/>
                                            </a:rPr>
                                            <m:t>)</m:t>
                                          </m:r>
                                        </m:num>
                                        <m:den>
                                          <m:rad>
                                            <m:radPr>
                                              <m:degHide m:val="on"/>
                                              <m:ctrlPr>
                                                <a:rPr kumimoji="1" lang="bg-BG" altLang="zh-CN" sz="1600" b="0" i="1" smtClean="0">
                                                  <a:latin typeface="Cambria Math" panose="02040503050406030204" pitchFamily="18" charset="0"/>
                                                </a:rPr>
                                              </m:ctrlPr>
                                            </m:radPr>
                                            <m:deg/>
                                            <m:e>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𝐷</m:t>
                                                  </m:r>
                                                </m:e>
                                                <m:sub>
                                                  <m:r>
                                                    <a:rPr kumimoji="1" lang="en-US" altLang="zh-CN" sz="1600" b="0" i="1" smtClean="0">
                                                      <a:latin typeface="Cambria Math" charset="0"/>
                                                    </a:rPr>
                                                    <m:t>𝑗𝑗</m:t>
                                                  </m:r>
                                                </m:sub>
                                              </m:sSub>
                                            </m:e>
                                          </m:rad>
                                        </m:den>
                                      </m:f>
                                    </m:e>
                                  </m:d>
                                </m:e>
                                <m:sup>
                                  <m:r>
                                    <a:rPr kumimoji="1" lang="en-US" altLang="zh-CN" sz="1600" b="0" i="1" smtClean="0">
                                      <a:latin typeface="Cambria Math" charset="0"/>
                                    </a:rPr>
                                    <m:t>2</m:t>
                                  </m:r>
                                </m:sup>
                              </m:sSup>
                            </m:e>
                          </m:nary>
                        </m:e>
                      </m:nary>
                    </m:oMath>
                  </m:oMathPara>
                </a14:m>
                <a:endParaRPr kumimoji="1" lang="zh-CN" altLang="en-US" sz="1600" dirty="0"/>
              </a:p>
            </p:txBody>
          </p:sp>
        </mc:Choice>
        <mc:Fallback xmlns="">
          <p:sp>
            <p:nvSpPr>
              <p:cNvPr id="75" name="文本框 74">
                <a:extLst>
                  <a:ext uri="{FF2B5EF4-FFF2-40B4-BE49-F238E27FC236}">
                    <a16:creationId xmlns:a16="http://schemas.microsoft.com/office/drawing/2014/main" xmlns="" xmlns:a14="http://schemas.microsoft.com/office/drawing/2010/main" id="{FA076E75-2AD6-BC47-9175-DF192530A68E}"/>
                  </a:ext>
                </a:extLst>
              </p:cNvPr>
              <p:cNvSpPr txBox="1">
                <a:spLocks noRot="1" noChangeAspect="1" noMove="1" noResize="1" noEditPoints="1" noAdjustHandles="1" noChangeArrowheads="1" noChangeShapeType="1" noTextEdit="1"/>
              </p:cNvSpPr>
              <p:nvPr/>
            </p:nvSpPr>
            <p:spPr>
              <a:xfrm>
                <a:off x="3554862" y="5982021"/>
                <a:ext cx="3438096" cy="687239"/>
              </a:xfrm>
              <a:prstGeom prst="rect">
                <a:avLst/>
              </a:prstGeom>
              <a:blipFill rotWithShape="0">
                <a:blip r:embed="rId11"/>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647313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96B0AD76-E728-2E41-9A32-B2C5A9CBD27E}"/>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代表性的特征哈希技术</a:t>
                </a:r>
                <a:endParaRPr lang="zh-CN" altLang="en-US" sz="2300" dirty="0">
                  <a:latin typeface="微软雅黑" pitchFamily="34" charset="-122"/>
                  <a:ea typeface="微软雅黑" pitchFamily="34" charset="-122"/>
                </a:endParaRPr>
              </a:p>
              <a:p>
                <a:pPr lvl="1"/>
                <a:r>
                  <a:rPr lang="en-US" altLang="zh-CN" sz="2300" dirty="0">
                    <a:solidFill>
                      <a:srgbClr val="0080FF"/>
                    </a:solidFill>
                    <a:latin typeface="微软雅黑" pitchFamily="34" charset="-122"/>
                    <a:ea typeface="微软雅黑" pitchFamily="34" charset="-122"/>
                  </a:rPr>
                  <a:t>Graph Hashing</a:t>
                </a: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2" eaLnBrk="1" hangingPunct="1">
                  <a:defRPr/>
                </a:pPr>
                <a:r>
                  <a:rPr kumimoji="1" lang="zh-CN" altLang="en-US" dirty="0"/>
                  <a:t>图拉普拉斯：</a:t>
                </a:r>
                <a14:m>
                  <m:oMath xmlns:m="http://schemas.openxmlformats.org/officeDocument/2006/math">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𝐷</m:t>
                    </m:r>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𝑊</m:t>
                    </m:r>
                  </m:oMath>
                </a14:m>
                <a:r>
                  <a:rPr kumimoji="1" lang="en-US" altLang="zh-CN" dirty="0"/>
                  <a:t>, and </a:t>
                </a:r>
                <a14:m>
                  <m:oMath xmlns:m="http://schemas.openxmlformats.org/officeDocument/2006/math">
                    <m:r>
                      <a:rPr kumimoji="1" lang="en-US" altLang="zh-CN" i="1">
                        <a:latin typeface="Cambria Math" charset="0"/>
                      </a:rPr>
                      <m:t>𝐿</m:t>
                    </m:r>
                    <m:r>
                      <a:rPr kumimoji="1" lang="en-US" altLang="zh-CN" i="1">
                        <a:latin typeface="Cambria Math" charset="0"/>
                      </a:rPr>
                      <m:t>=</m:t>
                    </m:r>
                    <m:sSup>
                      <m:sSupPr>
                        <m:ctrlPr>
                          <a:rPr kumimoji="1" lang="en-US" altLang="zh-CN" i="1">
                            <a:latin typeface="Cambria Math" panose="02040503050406030204" pitchFamily="18" charset="0"/>
                          </a:rPr>
                        </m:ctrlPr>
                      </m:sSupPr>
                      <m:e>
                        <m:r>
                          <a:rPr kumimoji="1" lang="en-US" altLang="zh-CN" i="1">
                            <a:latin typeface="Cambria Math" charset="0"/>
                          </a:rPr>
                          <m:t>𝐷</m:t>
                        </m:r>
                      </m:e>
                      <m:sup>
                        <m:r>
                          <a:rPr kumimoji="1" lang="en-US" altLang="zh-CN" i="1">
                            <a:latin typeface="Cambria Math" charset="0"/>
                          </a:rPr>
                          <m:t>−</m:t>
                        </m:r>
                        <m:f>
                          <m:fPr>
                            <m:type m:val="lin"/>
                            <m:ctrlPr>
                              <a:rPr kumimoji="1" lang="en-US" altLang="zh-CN" i="1">
                                <a:latin typeface="Cambria Math" panose="02040503050406030204" pitchFamily="18" charset="0"/>
                              </a:rPr>
                            </m:ctrlPr>
                          </m:fPr>
                          <m:num>
                            <m:r>
                              <a:rPr kumimoji="1" lang="en-US" altLang="zh-CN" i="1">
                                <a:latin typeface="Cambria Math" charset="0"/>
                              </a:rPr>
                              <m:t>1</m:t>
                            </m:r>
                          </m:num>
                          <m:den>
                            <m:r>
                              <a:rPr kumimoji="1" lang="en-US" altLang="zh-CN" i="1">
                                <a:latin typeface="Cambria Math" charset="0"/>
                              </a:rPr>
                              <m:t>2</m:t>
                            </m:r>
                          </m:den>
                        </m:f>
                      </m:sup>
                    </m:sSup>
                    <m:r>
                      <a:rPr kumimoji="1" lang="en-US" altLang="zh-CN" i="1">
                        <a:latin typeface="Cambria Math" charset="0"/>
                        <a:ea typeface="Cambria Math" charset="0"/>
                        <a:cs typeface="Cambria Math" charset="0"/>
                      </a:rPr>
                      <m:t>∆</m:t>
                    </m:r>
                    <m:sSup>
                      <m:sSupPr>
                        <m:ctrlPr>
                          <a:rPr kumimoji="1" lang="en-US" altLang="zh-CN" i="1">
                            <a:latin typeface="Cambria Math" panose="02040503050406030204" pitchFamily="18" charset="0"/>
                            <a:ea typeface="Cambria Math" charset="0"/>
                            <a:cs typeface="Cambria Math" charset="0"/>
                          </a:rPr>
                        </m:ctrlPr>
                      </m:sSupPr>
                      <m:e>
                        <m:r>
                          <a:rPr kumimoji="1" lang="en-US" altLang="zh-CN" i="1">
                            <a:latin typeface="Cambria Math" charset="0"/>
                            <a:ea typeface="Cambria Math" charset="0"/>
                            <a:cs typeface="Cambria Math" charset="0"/>
                          </a:rPr>
                          <m:t>𝐷</m:t>
                        </m:r>
                      </m:e>
                      <m:sup>
                        <m:r>
                          <a:rPr kumimoji="1" lang="en-US" altLang="zh-CN" i="1">
                            <a:latin typeface="Cambria Math" charset="0"/>
                            <a:ea typeface="Cambria Math" charset="0"/>
                            <a:cs typeface="Cambria Math" charset="0"/>
                          </a:rPr>
                          <m:t>−</m:t>
                        </m:r>
                        <m:f>
                          <m:fPr>
                            <m:type m:val="lin"/>
                            <m:ctrlPr>
                              <a:rPr kumimoji="1" lang="en-US" altLang="zh-CN" i="1">
                                <a:latin typeface="Cambria Math" panose="02040503050406030204" pitchFamily="18" charset="0"/>
                                <a:ea typeface="Cambria Math" charset="0"/>
                                <a:cs typeface="Cambria Math" charset="0"/>
                              </a:rPr>
                            </m:ctrlPr>
                          </m:fPr>
                          <m:num>
                            <m:r>
                              <a:rPr kumimoji="1" lang="en-US" altLang="zh-CN" i="1">
                                <a:latin typeface="Cambria Math" charset="0"/>
                                <a:ea typeface="Cambria Math" charset="0"/>
                                <a:cs typeface="Cambria Math" charset="0"/>
                              </a:rPr>
                              <m:t>1</m:t>
                            </m:r>
                          </m:num>
                          <m:den>
                            <m:r>
                              <a:rPr kumimoji="1" lang="en-US" altLang="zh-CN" i="1">
                                <a:latin typeface="Cambria Math" charset="0"/>
                                <a:ea typeface="Cambria Math" charset="0"/>
                                <a:cs typeface="Cambria Math" charset="0"/>
                              </a:rPr>
                              <m:t>2</m:t>
                            </m:r>
                          </m:den>
                        </m:f>
                      </m:sup>
                    </m:sSup>
                  </m:oMath>
                </a14:m>
                <a:endParaRPr lang="en-US" altLang="zh-CN" dirty="0">
                  <a:latin typeface="微软雅黑" pitchFamily="34" charset="-122"/>
                  <a:ea typeface="微软雅黑" pitchFamily="34" charset="-122"/>
                </a:endParaRPr>
              </a:p>
              <a:p>
                <a:pPr lvl="2" eaLnBrk="1" hangingPunct="1">
                  <a:defRPr/>
                </a:pPr>
                <a:r>
                  <a:rPr kumimoji="1" lang="zh-CN" altLang="en-US" dirty="0"/>
                  <a:t>平滑函数 </a:t>
                </a:r>
                <a:r>
                  <a:rPr kumimoji="1" lang="en-US" altLang="zh-CN" i="1" dirty="0"/>
                  <a:t>f</a:t>
                </a:r>
                <a:r>
                  <a:rPr kumimoji="1" lang="zh-CN" altLang="en-US" i="1" dirty="0"/>
                  <a:t>：</a:t>
                </a:r>
                <a:endParaRPr lang="en-US" altLang="zh-CN" dirty="0">
                  <a:latin typeface="微软雅黑" pitchFamily="34" charset="-122"/>
                  <a:ea typeface="微软雅黑" pitchFamily="34" charset="-122"/>
                </a:endParaRPr>
              </a:p>
              <a:p>
                <a:endParaRPr kumimoji="1" lang="zh-CN" altLang="en-US" dirty="0"/>
              </a:p>
            </p:txBody>
          </p:sp>
        </mc:Choice>
        <mc:Fallback xmlns="">
          <p:sp>
            <p:nvSpPr>
              <p:cNvPr id="3" name="内容占位符 2">
                <a:extLst>
                  <a:ext uri="{FF2B5EF4-FFF2-40B4-BE49-F238E27FC236}">
                    <a16:creationId xmlns:a16="http://schemas.microsoft.com/office/drawing/2014/main" xmlns="" id="{96B0AD76-E728-2E41-9A32-B2C5A9CBD27E}"/>
                  </a:ext>
                </a:extLst>
              </p:cNvPr>
              <p:cNvSpPr>
                <a:spLocks noGrp="1" noRot="1" noChangeAspect="1" noMove="1" noResize="1" noEditPoints="1" noAdjustHandles="1" noChangeArrowheads="1" noChangeShapeType="1" noTextEdit="1"/>
              </p:cNvSpPr>
              <p:nvPr>
                <p:ph idx="1"/>
              </p:nvPr>
            </p:nvSpPr>
            <p:spPr>
              <a:blipFill rotWithShape="0">
                <a:blip r:embed="rId2"/>
                <a:stretch>
                  <a:fillRect l="-1372" t="-1571" r="-1067"/>
                </a:stretch>
              </a:blipFill>
            </p:spPr>
            <p:txBody>
              <a:bodyPr/>
              <a:lstStyle/>
              <a:p>
                <a:r>
                  <a:rPr lang="zh-CN" altLang="en-US">
                    <a:noFill/>
                  </a:rPr>
                  <a:t> </a:t>
                </a:r>
              </a:p>
            </p:txBody>
          </p:sp>
        </mc:Fallback>
      </mc:AlternateContent>
      <p:sp>
        <p:nvSpPr>
          <p:cNvPr id="6"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
        <p:nvSpPr>
          <p:cNvPr id="49" name="椭圆 48">
            <a:extLst>
              <a:ext uri="{FF2B5EF4-FFF2-40B4-BE49-F238E27FC236}">
                <a16:creationId xmlns:a16="http://schemas.microsoft.com/office/drawing/2014/main" id="{316A5D73-85AF-4640-B48F-3DF0D28EF847}"/>
              </a:ext>
            </a:extLst>
          </p:cNvPr>
          <p:cNvSpPr/>
          <p:nvPr/>
        </p:nvSpPr>
        <p:spPr bwMode="auto">
          <a:xfrm>
            <a:off x="1127926" y="3082303"/>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0" name="椭圆 49">
            <a:extLst>
              <a:ext uri="{FF2B5EF4-FFF2-40B4-BE49-F238E27FC236}">
                <a16:creationId xmlns:a16="http://schemas.microsoft.com/office/drawing/2014/main" id="{C2B97903-D6FE-9B44-84B6-CAE26D2FA19F}"/>
              </a:ext>
            </a:extLst>
          </p:cNvPr>
          <p:cNvSpPr/>
          <p:nvPr/>
        </p:nvSpPr>
        <p:spPr bwMode="auto">
          <a:xfrm>
            <a:off x="1487951" y="3922174"/>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1" name="椭圆 50">
            <a:extLst>
              <a:ext uri="{FF2B5EF4-FFF2-40B4-BE49-F238E27FC236}">
                <a16:creationId xmlns:a16="http://schemas.microsoft.com/office/drawing/2014/main" id="{496CAC4B-B0C3-B946-B31E-A219EA15A18F}"/>
              </a:ext>
            </a:extLst>
          </p:cNvPr>
          <p:cNvSpPr/>
          <p:nvPr/>
        </p:nvSpPr>
        <p:spPr bwMode="auto">
          <a:xfrm>
            <a:off x="2135990" y="4078171"/>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2" name="椭圆 51">
            <a:extLst>
              <a:ext uri="{FF2B5EF4-FFF2-40B4-BE49-F238E27FC236}">
                <a16:creationId xmlns:a16="http://schemas.microsoft.com/office/drawing/2014/main" id="{6C141A5D-CD40-8943-91EE-7D05BA9F2AAD}"/>
              </a:ext>
            </a:extLst>
          </p:cNvPr>
          <p:cNvSpPr/>
          <p:nvPr/>
        </p:nvSpPr>
        <p:spPr bwMode="auto">
          <a:xfrm>
            <a:off x="2784041" y="3552152"/>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3" name="椭圆 52">
            <a:extLst>
              <a:ext uri="{FF2B5EF4-FFF2-40B4-BE49-F238E27FC236}">
                <a16:creationId xmlns:a16="http://schemas.microsoft.com/office/drawing/2014/main" id="{30043A4D-D36C-2C42-8300-4AFBCF3AE438}"/>
              </a:ext>
            </a:extLst>
          </p:cNvPr>
          <p:cNvSpPr/>
          <p:nvPr/>
        </p:nvSpPr>
        <p:spPr bwMode="auto">
          <a:xfrm>
            <a:off x="2161166" y="3082303"/>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cxnSp>
        <p:nvCxnSpPr>
          <p:cNvPr id="54" name="直线连接符 9">
            <a:extLst>
              <a:ext uri="{FF2B5EF4-FFF2-40B4-BE49-F238E27FC236}">
                <a16:creationId xmlns:a16="http://schemas.microsoft.com/office/drawing/2014/main" id="{A370763F-14AB-8443-ADCA-1B9E23777F49}"/>
              </a:ext>
            </a:extLst>
          </p:cNvPr>
          <p:cNvCxnSpPr>
            <a:stCxn id="51" idx="6"/>
            <a:endCxn id="55" idx="2"/>
          </p:cNvCxnSpPr>
          <p:nvPr/>
        </p:nvCxnSpPr>
        <p:spPr bwMode="auto">
          <a:xfrm>
            <a:off x="1271936" y="3154308"/>
            <a:ext cx="88923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5" name="直线连接符 54">
            <a:extLst>
              <a:ext uri="{FF2B5EF4-FFF2-40B4-BE49-F238E27FC236}">
                <a16:creationId xmlns:a16="http://schemas.microsoft.com/office/drawing/2014/main" id="{55EE6334-E63A-F849-953A-272E6CC7C875}"/>
              </a:ext>
            </a:extLst>
          </p:cNvPr>
          <p:cNvCxnSpPr>
            <a:stCxn id="52" idx="7"/>
            <a:endCxn id="55" idx="3"/>
          </p:cNvCxnSpPr>
          <p:nvPr/>
        </p:nvCxnSpPr>
        <p:spPr bwMode="auto">
          <a:xfrm flipV="1">
            <a:off x="1610871" y="3205223"/>
            <a:ext cx="571385" cy="73804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6" name="直线连接符 13">
            <a:extLst>
              <a:ext uri="{FF2B5EF4-FFF2-40B4-BE49-F238E27FC236}">
                <a16:creationId xmlns:a16="http://schemas.microsoft.com/office/drawing/2014/main" id="{AAE45C9E-B5B4-C34B-ADD8-806743C66605}"/>
              </a:ext>
            </a:extLst>
          </p:cNvPr>
          <p:cNvCxnSpPr>
            <a:stCxn id="52" idx="5"/>
            <a:endCxn id="53" idx="2"/>
          </p:cNvCxnSpPr>
          <p:nvPr/>
        </p:nvCxnSpPr>
        <p:spPr bwMode="auto">
          <a:xfrm>
            <a:off x="1610871" y="4045094"/>
            <a:ext cx="525119" cy="10508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7" name="直线连接符 15">
            <a:extLst>
              <a:ext uri="{FF2B5EF4-FFF2-40B4-BE49-F238E27FC236}">
                <a16:creationId xmlns:a16="http://schemas.microsoft.com/office/drawing/2014/main" id="{DE31139F-656D-0046-B818-BD7E80A4C37D}"/>
              </a:ext>
            </a:extLst>
          </p:cNvPr>
          <p:cNvCxnSpPr>
            <a:stCxn id="55" idx="5"/>
            <a:endCxn id="54" idx="1"/>
          </p:cNvCxnSpPr>
          <p:nvPr/>
        </p:nvCxnSpPr>
        <p:spPr bwMode="auto">
          <a:xfrm>
            <a:off x="2284086" y="3205223"/>
            <a:ext cx="521045" cy="368019"/>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8" name="直线连接符 17">
            <a:extLst>
              <a:ext uri="{FF2B5EF4-FFF2-40B4-BE49-F238E27FC236}">
                <a16:creationId xmlns:a16="http://schemas.microsoft.com/office/drawing/2014/main" id="{FEECD756-0D98-8843-B460-34F15A879438}"/>
              </a:ext>
            </a:extLst>
          </p:cNvPr>
          <p:cNvCxnSpPr>
            <a:stCxn id="53" idx="7"/>
            <a:endCxn id="54" idx="3"/>
          </p:cNvCxnSpPr>
          <p:nvPr/>
        </p:nvCxnSpPr>
        <p:spPr bwMode="auto">
          <a:xfrm flipV="1">
            <a:off x="2258910" y="3675072"/>
            <a:ext cx="546221" cy="424189"/>
          </a:xfrm>
          <a:prstGeom prst="line">
            <a:avLst/>
          </a:prstGeom>
          <a:solidFill>
            <a:schemeClr val="accent1"/>
          </a:solidFill>
          <a:ln w="9525" cap="flat" cmpd="sng" algn="ctr">
            <a:solidFill>
              <a:schemeClr val="tx1"/>
            </a:solidFill>
            <a:prstDash val="solid"/>
            <a:round/>
            <a:headEnd type="none" w="med" len="med"/>
            <a:tailEnd type="none" w="med" len="med"/>
          </a:ln>
          <a:effectLst/>
        </p:spPr>
      </p:cxnSp>
      <mc:AlternateContent xmlns:mc="http://schemas.openxmlformats.org/markup-compatibility/2006" xmlns:a14="http://schemas.microsoft.com/office/drawing/2010/main">
        <mc:Choice Requires="a14">
          <p:sp>
            <p:nvSpPr>
              <p:cNvPr id="59" name="文本框 58">
                <a:extLst>
                  <a:ext uri="{FF2B5EF4-FFF2-40B4-BE49-F238E27FC236}">
                    <a16:creationId xmlns:a16="http://schemas.microsoft.com/office/drawing/2014/main" id="{C6545878-7538-E242-B230-6A7D46B6A03A}"/>
                  </a:ext>
                </a:extLst>
              </p:cNvPr>
              <p:cNvSpPr txBox="1"/>
              <p:nvPr/>
            </p:nvSpPr>
            <p:spPr>
              <a:xfrm>
                <a:off x="843259" y="2789726"/>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1</m:t>
                          </m:r>
                        </m:sub>
                      </m:sSub>
                    </m:oMath>
                  </m:oMathPara>
                </a14:m>
                <a:endParaRPr kumimoji="1" lang="zh-CN" altLang="en-US" dirty="0"/>
              </a:p>
            </p:txBody>
          </p:sp>
        </mc:Choice>
        <mc:Fallback xmlns="">
          <p:sp>
            <p:nvSpPr>
              <p:cNvPr id="59" name="文本框 58">
                <a:extLst>
                  <a:ext uri="{FF2B5EF4-FFF2-40B4-BE49-F238E27FC236}">
                    <a16:creationId xmlns:a16="http://schemas.microsoft.com/office/drawing/2014/main" xmlns="" xmlns:a14="http://schemas.microsoft.com/office/drawing/2010/main" id="{C6545878-7538-E242-B230-6A7D46B6A03A}"/>
                  </a:ext>
                </a:extLst>
              </p:cNvPr>
              <p:cNvSpPr txBox="1">
                <a:spLocks noRot="1" noChangeAspect="1" noMove="1" noResize="1" noEditPoints="1" noAdjustHandles="1" noChangeArrowheads="1" noChangeShapeType="1" noTextEdit="1"/>
              </p:cNvSpPr>
              <p:nvPr/>
            </p:nvSpPr>
            <p:spPr>
              <a:xfrm>
                <a:off x="843259" y="2789726"/>
                <a:ext cx="703610" cy="276999"/>
              </a:xfrm>
              <a:prstGeom prst="rect">
                <a:avLst/>
              </a:prstGeom>
              <a:blipFill rotWithShape="0">
                <a:blip r:embed="rId3"/>
                <a:stretch>
                  <a:fillRect b="-2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0" name="文本框 59">
                <a:extLst>
                  <a:ext uri="{FF2B5EF4-FFF2-40B4-BE49-F238E27FC236}">
                    <a16:creationId xmlns:a16="http://schemas.microsoft.com/office/drawing/2014/main" id="{B00F970C-8A03-3648-AF43-85FB35DE4F23}"/>
                  </a:ext>
                </a:extLst>
              </p:cNvPr>
              <p:cNvSpPr txBox="1"/>
              <p:nvPr/>
            </p:nvSpPr>
            <p:spPr>
              <a:xfrm>
                <a:off x="2061943" y="2820883"/>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2</m:t>
                          </m:r>
                        </m:sub>
                      </m:sSub>
                    </m:oMath>
                  </m:oMathPara>
                </a14:m>
                <a:endParaRPr kumimoji="1" lang="zh-CN" altLang="en-US" dirty="0"/>
              </a:p>
            </p:txBody>
          </p:sp>
        </mc:Choice>
        <mc:Fallback xmlns="">
          <p:sp>
            <p:nvSpPr>
              <p:cNvPr id="60" name="文本框 59">
                <a:extLst>
                  <a:ext uri="{FF2B5EF4-FFF2-40B4-BE49-F238E27FC236}">
                    <a16:creationId xmlns:a16="http://schemas.microsoft.com/office/drawing/2014/main" xmlns="" xmlns:a14="http://schemas.microsoft.com/office/drawing/2010/main" id="{B00F970C-8A03-3648-AF43-85FB35DE4F23}"/>
                  </a:ext>
                </a:extLst>
              </p:cNvPr>
              <p:cNvSpPr txBox="1">
                <a:spLocks noRot="1" noChangeAspect="1" noMove="1" noResize="1" noEditPoints="1" noAdjustHandles="1" noChangeArrowheads="1" noChangeShapeType="1" noTextEdit="1"/>
              </p:cNvSpPr>
              <p:nvPr/>
            </p:nvSpPr>
            <p:spPr>
              <a:xfrm>
                <a:off x="2061943" y="2820883"/>
                <a:ext cx="703610" cy="276999"/>
              </a:xfrm>
              <a:prstGeom prst="rect">
                <a:avLst/>
              </a:prstGeom>
              <a:blipFill rotWithShape="0">
                <a:blip r:embed="rId4"/>
                <a:stretch>
                  <a:fillRect b="-2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1" name="文本框 60">
                <a:extLst>
                  <a:ext uri="{FF2B5EF4-FFF2-40B4-BE49-F238E27FC236}">
                    <a16:creationId xmlns:a16="http://schemas.microsoft.com/office/drawing/2014/main" id="{589CCAE7-A58D-664E-ABEB-2AEEF56EC935}"/>
                  </a:ext>
                </a:extLst>
              </p:cNvPr>
              <p:cNvSpPr txBox="1"/>
              <p:nvPr/>
            </p:nvSpPr>
            <p:spPr>
              <a:xfrm>
                <a:off x="2728470" y="3422273"/>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3</m:t>
                          </m:r>
                        </m:sub>
                      </m:sSub>
                    </m:oMath>
                  </m:oMathPara>
                </a14:m>
                <a:endParaRPr kumimoji="1" lang="zh-CN" altLang="en-US" dirty="0"/>
              </a:p>
            </p:txBody>
          </p:sp>
        </mc:Choice>
        <mc:Fallback xmlns="">
          <p:sp>
            <p:nvSpPr>
              <p:cNvPr id="61" name="文本框 60">
                <a:extLst>
                  <a:ext uri="{FF2B5EF4-FFF2-40B4-BE49-F238E27FC236}">
                    <a16:creationId xmlns:a16="http://schemas.microsoft.com/office/drawing/2014/main" xmlns="" xmlns:a14="http://schemas.microsoft.com/office/drawing/2010/main" id="{589CCAE7-A58D-664E-ABEB-2AEEF56EC935}"/>
                  </a:ext>
                </a:extLst>
              </p:cNvPr>
              <p:cNvSpPr txBox="1">
                <a:spLocks noRot="1" noChangeAspect="1" noMove="1" noResize="1" noEditPoints="1" noAdjustHandles="1" noChangeArrowheads="1" noChangeShapeType="1" noTextEdit="1"/>
              </p:cNvSpPr>
              <p:nvPr/>
            </p:nvSpPr>
            <p:spPr>
              <a:xfrm>
                <a:off x="2728470" y="3422273"/>
                <a:ext cx="703610" cy="276999"/>
              </a:xfrm>
              <a:prstGeom prst="rect">
                <a:avLst/>
              </a:prstGeom>
              <a:blipFill rotWithShape="0">
                <a:blip r:embed="rId5"/>
                <a:stretch>
                  <a:fillRect b="-19565"/>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2" name="文本框 61">
                <a:extLst>
                  <a:ext uri="{FF2B5EF4-FFF2-40B4-BE49-F238E27FC236}">
                    <a16:creationId xmlns:a16="http://schemas.microsoft.com/office/drawing/2014/main" id="{EB841334-CF8C-884D-8ED3-CC8569B38C09}"/>
                  </a:ext>
                </a:extLst>
              </p:cNvPr>
              <p:cNvSpPr txBox="1"/>
              <p:nvPr/>
            </p:nvSpPr>
            <p:spPr>
              <a:xfrm>
                <a:off x="1053840" y="3633160"/>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5</m:t>
                          </m:r>
                        </m:sub>
                      </m:sSub>
                    </m:oMath>
                  </m:oMathPara>
                </a14:m>
                <a:endParaRPr kumimoji="1" lang="zh-CN" altLang="en-US" dirty="0"/>
              </a:p>
            </p:txBody>
          </p:sp>
        </mc:Choice>
        <mc:Fallback xmlns="">
          <p:sp>
            <p:nvSpPr>
              <p:cNvPr id="62" name="文本框 61">
                <a:extLst>
                  <a:ext uri="{FF2B5EF4-FFF2-40B4-BE49-F238E27FC236}">
                    <a16:creationId xmlns:a16="http://schemas.microsoft.com/office/drawing/2014/main" xmlns="" xmlns:a14="http://schemas.microsoft.com/office/drawing/2010/main" id="{EB841334-CF8C-884D-8ED3-CC8569B38C09}"/>
                  </a:ext>
                </a:extLst>
              </p:cNvPr>
              <p:cNvSpPr txBox="1">
                <a:spLocks noRot="1" noChangeAspect="1" noMove="1" noResize="1" noEditPoints="1" noAdjustHandles="1" noChangeArrowheads="1" noChangeShapeType="1" noTextEdit="1"/>
              </p:cNvSpPr>
              <p:nvPr/>
            </p:nvSpPr>
            <p:spPr>
              <a:xfrm>
                <a:off x="1053840" y="3633160"/>
                <a:ext cx="703610" cy="276999"/>
              </a:xfrm>
              <a:prstGeom prst="rect">
                <a:avLst/>
              </a:prstGeom>
              <a:blipFill rotWithShape="0">
                <a:blip r:embed="rId6"/>
                <a:stretch>
                  <a:fillRect b="-2444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3" name="文本框 62">
                <a:extLst>
                  <a:ext uri="{FF2B5EF4-FFF2-40B4-BE49-F238E27FC236}">
                    <a16:creationId xmlns:a16="http://schemas.microsoft.com/office/drawing/2014/main" id="{10FB3F88-5A3E-FB4D-93C6-CE4C58853D7E}"/>
                  </a:ext>
                </a:extLst>
              </p:cNvPr>
              <p:cNvSpPr txBox="1"/>
              <p:nvPr/>
            </p:nvSpPr>
            <p:spPr>
              <a:xfrm>
                <a:off x="2099272" y="4050862"/>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4</m:t>
                          </m:r>
                        </m:sub>
                      </m:sSub>
                    </m:oMath>
                  </m:oMathPara>
                </a14:m>
                <a:endParaRPr kumimoji="1" lang="zh-CN" altLang="en-US" dirty="0"/>
              </a:p>
            </p:txBody>
          </p:sp>
        </mc:Choice>
        <mc:Fallback xmlns="">
          <p:sp>
            <p:nvSpPr>
              <p:cNvPr id="63" name="文本框 62">
                <a:extLst>
                  <a:ext uri="{FF2B5EF4-FFF2-40B4-BE49-F238E27FC236}">
                    <a16:creationId xmlns:a16="http://schemas.microsoft.com/office/drawing/2014/main" xmlns="" xmlns:a14="http://schemas.microsoft.com/office/drawing/2010/main" id="{10FB3F88-5A3E-FB4D-93C6-CE4C58853D7E}"/>
                  </a:ext>
                </a:extLst>
              </p:cNvPr>
              <p:cNvSpPr txBox="1">
                <a:spLocks noRot="1" noChangeAspect="1" noMove="1" noResize="1" noEditPoints="1" noAdjustHandles="1" noChangeArrowheads="1" noChangeShapeType="1" noTextEdit="1"/>
              </p:cNvSpPr>
              <p:nvPr/>
            </p:nvSpPr>
            <p:spPr>
              <a:xfrm>
                <a:off x="2099272" y="4050862"/>
                <a:ext cx="703610" cy="276999"/>
              </a:xfrm>
              <a:prstGeom prst="rect">
                <a:avLst/>
              </a:prstGeom>
              <a:blipFill rotWithShape="0">
                <a:blip r:embed="rId7"/>
                <a:stretch>
                  <a:fillRect b="-20000"/>
                </a:stretch>
              </a:blipFill>
            </p:spPr>
            <p:txBody>
              <a:bodyPr/>
              <a:lstStyle/>
              <a:p>
                <a:r>
                  <a:rPr lang="zh-CN" altLang="en-US">
                    <a:noFill/>
                  </a:rPr>
                  <a:t> </a:t>
                </a:r>
              </a:p>
            </p:txBody>
          </p:sp>
        </mc:Fallback>
      </mc:AlternateContent>
      <p:sp>
        <p:nvSpPr>
          <p:cNvPr id="64" name="文本框 63">
            <a:extLst>
              <a:ext uri="{FF2B5EF4-FFF2-40B4-BE49-F238E27FC236}">
                <a16:creationId xmlns:a16="http://schemas.microsoft.com/office/drawing/2014/main" id="{5544FC66-7186-424B-8AAF-45D5BF614553}"/>
              </a:ext>
            </a:extLst>
          </p:cNvPr>
          <p:cNvSpPr txBox="1"/>
          <p:nvPr/>
        </p:nvSpPr>
        <p:spPr>
          <a:xfrm>
            <a:off x="1610871" y="2891438"/>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65" name="文本框 64">
            <a:extLst>
              <a:ext uri="{FF2B5EF4-FFF2-40B4-BE49-F238E27FC236}">
                <a16:creationId xmlns:a16="http://schemas.microsoft.com/office/drawing/2014/main" id="{0B1CD2A8-C211-794D-B7EB-4D299C587E86}"/>
              </a:ext>
            </a:extLst>
          </p:cNvPr>
          <p:cNvSpPr txBox="1"/>
          <p:nvPr/>
        </p:nvSpPr>
        <p:spPr>
          <a:xfrm>
            <a:off x="1665499" y="4070097"/>
            <a:ext cx="770959" cy="307777"/>
          </a:xfrm>
          <a:prstGeom prst="rect">
            <a:avLst/>
          </a:prstGeom>
          <a:noFill/>
        </p:spPr>
        <p:txBody>
          <a:bodyPr wrap="square" rtlCol="0">
            <a:spAutoFit/>
          </a:bodyPr>
          <a:lstStyle/>
          <a:p>
            <a:r>
              <a:rPr kumimoji="1" lang="en-US" altLang="zh-CN" sz="1400" dirty="0"/>
              <a:t>2</a:t>
            </a:r>
            <a:endParaRPr kumimoji="1" lang="zh-CN" altLang="en-US" sz="1400" dirty="0"/>
          </a:p>
        </p:txBody>
      </p:sp>
      <p:sp>
        <p:nvSpPr>
          <p:cNvPr id="66" name="文本框 65">
            <a:extLst>
              <a:ext uri="{FF2B5EF4-FFF2-40B4-BE49-F238E27FC236}">
                <a16:creationId xmlns:a16="http://schemas.microsoft.com/office/drawing/2014/main" id="{92095364-10EE-A44B-9BFD-2602B296F8A9}"/>
              </a:ext>
            </a:extLst>
          </p:cNvPr>
          <p:cNvSpPr txBox="1"/>
          <p:nvPr/>
        </p:nvSpPr>
        <p:spPr>
          <a:xfrm>
            <a:off x="2413441" y="3109142"/>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67" name="文本框 66">
            <a:extLst>
              <a:ext uri="{FF2B5EF4-FFF2-40B4-BE49-F238E27FC236}">
                <a16:creationId xmlns:a16="http://schemas.microsoft.com/office/drawing/2014/main" id="{5ADD6866-06C8-B74A-9C21-5EB8C98BDBEC}"/>
              </a:ext>
            </a:extLst>
          </p:cNvPr>
          <p:cNvSpPr txBox="1"/>
          <p:nvPr/>
        </p:nvSpPr>
        <p:spPr>
          <a:xfrm>
            <a:off x="1699842" y="3308196"/>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68" name="文本框 67">
            <a:extLst>
              <a:ext uri="{FF2B5EF4-FFF2-40B4-BE49-F238E27FC236}">
                <a16:creationId xmlns:a16="http://schemas.microsoft.com/office/drawing/2014/main" id="{DE463402-5F6A-8A49-8F8E-AD32DB94BA02}"/>
              </a:ext>
            </a:extLst>
          </p:cNvPr>
          <p:cNvSpPr txBox="1"/>
          <p:nvPr/>
        </p:nvSpPr>
        <p:spPr>
          <a:xfrm>
            <a:off x="2499234" y="3801102"/>
            <a:ext cx="770959" cy="307777"/>
          </a:xfrm>
          <a:prstGeom prst="rect">
            <a:avLst/>
          </a:prstGeom>
          <a:noFill/>
        </p:spPr>
        <p:txBody>
          <a:bodyPr wrap="square" rtlCol="0">
            <a:spAutoFit/>
          </a:bodyPr>
          <a:lstStyle/>
          <a:p>
            <a:r>
              <a:rPr kumimoji="1" lang="en-US" altLang="zh-CN" sz="1400" dirty="0"/>
              <a:t>2</a:t>
            </a:r>
            <a:endParaRPr kumimoji="1" lang="zh-CN" altLang="en-US" sz="1400" dirty="0"/>
          </a:p>
        </p:txBody>
      </p:sp>
      <mc:AlternateContent xmlns:mc="http://schemas.openxmlformats.org/markup-compatibility/2006" xmlns:a14="http://schemas.microsoft.com/office/drawing/2010/main">
        <mc:Choice Requires="a14">
          <p:sp>
            <p:nvSpPr>
              <p:cNvPr id="69" name="文本框 68">
                <a:extLst>
                  <a:ext uri="{FF2B5EF4-FFF2-40B4-BE49-F238E27FC236}">
                    <a16:creationId xmlns:a16="http://schemas.microsoft.com/office/drawing/2014/main" id="{9F8E0FF9-88CF-D249-919D-E03A48F1B98A}"/>
                  </a:ext>
                </a:extLst>
              </p:cNvPr>
              <p:cNvSpPr txBox="1"/>
              <p:nvPr/>
            </p:nvSpPr>
            <p:spPr>
              <a:xfrm>
                <a:off x="4175437" y="3198302"/>
                <a:ext cx="2062616" cy="11070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𝑊</m:t>
                      </m:r>
                      <m:r>
                        <a:rPr kumimoji="1" lang="en-US" altLang="zh-CN" sz="1600" b="0" i="1" smtClean="0">
                          <a:latin typeface="Cambria Math" charset="0"/>
                        </a:rPr>
                        <m:t>=</m:t>
                      </m:r>
                      <m:d>
                        <m:dPr>
                          <m:begChr m:val="["/>
                          <m:endChr m:val="]"/>
                          <m:ctrlPr>
                            <a:rPr kumimoji="1" lang="uk-UA" altLang="zh-CN" sz="1600" b="0" i="1" smtClean="0">
                              <a:latin typeface="Cambria Math" panose="02040503050406030204" pitchFamily="18" charset="0"/>
                            </a:rPr>
                          </m:ctrlPr>
                        </m:dP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1</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r>
                                  <a:rPr kumimoji="1" lang="en-US" altLang="zh-CN" sz="1600" b="0" i="1" smtClean="0">
                                    <a:latin typeface="Cambria Math" charset="0"/>
                                  </a:rPr>
                                  <m:t>1</m:t>
                                </m:r>
                              </m:e>
                              <m:e>
                                <m:r>
                                  <a:rPr kumimoji="1" lang="en-US" altLang="zh-CN" sz="1600" b="0" i="1" smtClean="0">
                                    <a:latin typeface="Cambria Math" charset="0"/>
                                  </a:rPr>
                                  <m:t>0</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1</m:t>
                                      </m:r>
                                    </m:e>
                                    <m:e>
                                      <m:r>
                                        <a:rPr kumimoji="1" lang="en-US" altLang="zh-CN" sz="1600" b="0" i="1" smtClean="0">
                                          <a:latin typeface="Cambria Math" charset="0"/>
                                        </a:rPr>
                                        <m:t>0</m:t>
                                      </m:r>
                                    </m:e>
                                    <m:e>
                                      <m:r>
                                        <a:rPr kumimoji="1" lang="en-US" altLang="zh-CN" sz="1600" b="0" i="1" smtClean="0">
                                          <a:latin typeface="Cambria Math" charset="0"/>
                                        </a:rPr>
                                        <m:t>1</m:t>
                                      </m:r>
                                    </m:e>
                                  </m:mr>
                                </m:m>
                              </m:e>
                            </m:mr>
                            <m:mr>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1</m:t>
                                      </m:r>
                                    </m:e>
                                  </m:mr>
                                  <m:mr>
                                    <m:e>
                                      <m:r>
                                        <a:rPr kumimoji="1" lang="en-US" altLang="zh-CN" sz="1600" b="0" i="1" smtClean="0">
                                          <a:latin typeface="Cambria Math" charset="0"/>
                                        </a:rPr>
                                        <m:t>0</m:t>
                                      </m:r>
                                    </m:e>
                                  </m:mr>
                                  <m:mr>
                                    <m:e>
                                      <m:r>
                                        <a:rPr kumimoji="1" lang="en-US" altLang="zh-CN" sz="1600" b="0" i="1" smtClean="0">
                                          <a:latin typeface="Cambria Math" charset="0"/>
                                        </a:rPr>
                                        <m:t>1</m:t>
                                      </m:r>
                                    </m:e>
                                  </m:mr>
                                </m:m>
                              </m:e>
                              <m:e>
                                <m:m>
                                  <m:mPr>
                                    <m:mcs>
                                      <m:mc>
                                        <m:mcPr>
                                          <m:count m:val="1"/>
                                          <m:mcJc m:val="center"/>
                                        </m:mcPr>
                                      </m:mc>
                                    </m:mcs>
                                    <m:ctrlPr>
                                      <a:rPr kumimoji="1" lang="cs-CZ" altLang="zh-CN" sz="1600" b="0" i="1" smtClean="0">
                                        <a:latin typeface="Cambria Math" panose="02040503050406030204" pitchFamily="18" charset="0"/>
                                      </a:rPr>
                                    </m:ctrlPr>
                                  </m:mP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2</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2</m:t>
                                            </m:r>
                                          </m:e>
                                          <m:e>
                                            <m:r>
                                              <a:rPr kumimoji="1" lang="en-US" altLang="zh-CN" sz="1600" b="0" i="1" smtClean="0">
                                                <a:latin typeface="Cambria Math" charset="0"/>
                                              </a:rPr>
                                              <m:t>0</m:t>
                                            </m:r>
                                          </m:e>
                                          <m:e>
                                            <m:r>
                                              <a:rPr kumimoji="1" lang="en-US" altLang="zh-CN" sz="1600" b="0" i="1" smtClean="0">
                                                <a:latin typeface="Cambria Math" charset="0"/>
                                              </a:rPr>
                                              <m:t>2</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2</m:t>
                                            </m:r>
                                          </m:e>
                                          <m:e>
                                            <m:r>
                                              <a:rPr kumimoji="1" lang="en-US" altLang="zh-CN" sz="1600" b="0" i="1" smtClean="0">
                                                <a:latin typeface="Cambria Math" charset="0"/>
                                              </a:rPr>
                                              <m:t>0</m:t>
                                            </m:r>
                                          </m:e>
                                        </m:mr>
                                      </m:m>
                                    </m:e>
                                  </m:mr>
                                </m:m>
                              </m:e>
                            </m:mr>
                          </m:m>
                        </m:e>
                      </m:d>
                    </m:oMath>
                  </m:oMathPara>
                </a14:m>
                <a:endParaRPr kumimoji="1" lang="zh-CN" altLang="en-US" sz="1600" dirty="0"/>
              </a:p>
            </p:txBody>
          </p:sp>
        </mc:Choice>
        <mc:Fallback xmlns="">
          <p:sp>
            <p:nvSpPr>
              <p:cNvPr id="69" name="文本框 68">
                <a:extLst>
                  <a:ext uri="{FF2B5EF4-FFF2-40B4-BE49-F238E27FC236}">
                    <a16:creationId xmlns:a16="http://schemas.microsoft.com/office/drawing/2014/main" xmlns="" xmlns:a14="http://schemas.microsoft.com/office/drawing/2010/main" id="{9F8E0FF9-88CF-D249-919D-E03A48F1B98A}"/>
                  </a:ext>
                </a:extLst>
              </p:cNvPr>
              <p:cNvSpPr txBox="1">
                <a:spLocks noRot="1" noChangeAspect="1" noMove="1" noResize="1" noEditPoints="1" noAdjustHandles="1" noChangeArrowheads="1" noChangeShapeType="1" noTextEdit="1"/>
              </p:cNvSpPr>
              <p:nvPr/>
            </p:nvSpPr>
            <p:spPr>
              <a:xfrm>
                <a:off x="4175437" y="3198302"/>
                <a:ext cx="2062616" cy="1107034"/>
              </a:xfrm>
              <a:prstGeom prst="rect">
                <a:avLst/>
              </a:prstGeom>
              <a:blipFill rotWithShape="0">
                <a:blip r:embed="rId8"/>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0" name="文本框 69">
                <a:extLst>
                  <a:ext uri="{FF2B5EF4-FFF2-40B4-BE49-F238E27FC236}">
                    <a16:creationId xmlns:a16="http://schemas.microsoft.com/office/drawing/2014/main" id="{D70DA971-F8A6-D24C-B37E-B3C18A68F37D}"/>
                  </a:ext>
                </a:extLst>
              </p:cNvPr>
              <p:cNvSpPr txBox="1"/>
              <p:nvPr/>
            </p:nvSpPr>
            <p:spPr>
              <a:xfrm>
                <a:off x="6764345" y="3178681"/>
                <a:ext cx="1967142" cy="1126655"/>
              </a:xfrm>
              <a:prstGeom prst="rect">
                <a:avLst/>
              </a:prstGeom>
              <a:noFill/>
            </p:spPr>
            <p:txBody>
              <a:bodyPr wrap="none" lIns="0" tIns="0" rIns="0" bIns="0" rtlCol="0">
                <a:spAutoFit/>
              </a:bodyPr>
              <a:lstStyle/>
              <a:p>
                <a:r>
                  <a:rPr kumimoji="1" lang="en-US" altLang="zh-CN" sz="1600" b="0" dirty="0"/>
                  <a:t>D</a:t>
                </a:r>
                <a14:m>
                  <m:oMath xmlns:m="http://schemas.openxmlformats.org/officeDocument/2006/math">
                    <m:r>
                      <a:rPr kumimoji="1" lang="en-US" altLang="zh-CN" sz="1600" b="0" i="1" smtClean="0">
                        <a:latin typeface="Cambria Math" charset="0"/>
                      </a:rPr>
                      <m:t>=</m:t>
                    </m:r>
                    <m:d>
                      <m:dPr>
                        <m:begChr m:val="["/>
                        <m:endChr m:val="]"/>
                        <m:ctrlPr>
                          <a:rPr kumimoji="1" lang="uk-UA" altLang="zh-CN" sz="1600" b="0" i="1" smtClean="0">
                            <a:latin typeface="Cambria Math" panose="02040503050406030204" pitchFamily="18" charset="0"/>
                          </a:rPr>
                        </m:ctrlPr>
                      </m:dP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1</m:t>
                              </m:r>
                            </m:e>
                            <m:e>
                              <m:r>
                                <a:rPr kumimoji="1" lang="en-US" altLang="zh-CN" sz="1600" b="0" i="1" smtClean="0">
                                  <a:latin typeface="Cambria Math" charset="0"/>
                                </a:rPr>
                                <m:t>0</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r>
                                <a:rPr kumimoji="1" lang="en-US" altLang="zh-CN" sz="1600" b="0" i="1" smtClean="0">
                                  <a:latin typeface="Cambria Math" charset="0"/>
                                </a:rPr>
                                <m:t>0</m:t>
                              </m:r>
                            </m:e>
                            <m:e>
                              <m:r>
                                <a:rPr kumimoji="1" lang="en-US" altLang="zh-CN" sz="1600" b="0" i="1" smtClean="0">
                                  <a:latin typeface="Cambria Math" charset="0"/>
                                </a:rPr>
                                <m:t>3</m:t>
                              </m:r>
                            </m:e>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panose="02040503050406030204" pitchFamily="18"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panose="02040503050406030204" pitchFamily="18" charset="0"/>
                                    </a:rPr>
                                  </m:ctrlPr>
                                </m:mP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3</m:t>
                                          </m:r>
                                        </m:e>
                                        <m:e>
                                          <m:r>
                                            <a:rPr kumimoji="1" lang="en-US" altLang="zh-CN" sz="1600" b="0" i="1" smtClean="0">
                                              <a:latin typeface="Cambria Math" charset="0"/>
                                            </a:rPr>
                                            <m:t>0</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4</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panose="02040503050406030204" pitchFamily="18"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3</m:t>
                                          </m:r>
                                        </m:e>
                                      </m:mr>
                                    </m:m>
                                  </m:e>
                                </m:mr>
                              </m:m>
                            </m:e>
                          </m:mr>
                        </m:m>
                      </m:e>
                    </m:d>
                  </m:oMath>
                </a14:m>
                <a:endParaRPr kumimoji="1" lang="zh-CN" altLang="en-US" sz="1600" dirty="0"/>
              </a:p>
            </p:txBody>
          </p:sp>
        </mc:Choice>
        <mc:Fallback xmlns="">
          <p:sp>
            <p:nvSpPr>
              <p:cNvPr id="70" name="文本框 69">
                <a:extLst>
                  <a:ext uri="{FF2B5EF4-FFF2-40B4-BE49-F238E27FC236}">
                    <a16:creationId xmlns:a16="http://schemas.microsoft.com/office/drawing/2014/main" xmlns="" xmlns:a14="http://schemas.microsoft.com/office/drawing/2010/main" id="{D70DA971-F8A6-D24C-B37E-B3C18A68F37D}"/>
                  </a:ext>
                </a:extLst>
              </p:cNvPr>
              <p:cNvSpPr txBox="1">
                <a:spLocks noRot="1" noChangeAspect="1" noMove="1" noResize="1" noEditPoints="1" noAdjustHandles="1" noChangeArrowheads="1" noChangeShapeType="1" noTextEdit="1"/>
              </p:cNvSpPr>
              <p:nvPr/>
            </p:nvSpPr>
            <p:spPr>
              <a:xfrm>
                <a:off x="6764345" y="3178681"/>
                <a:ext cx="1967142" cy="1126655"/>
              </a:xfrm>
              <a:prstGeom prst="rect">
                <a:avLst/>
              </a:prstGeom>
              <a:blipFill rotWithShape="0">
                <a:blip r:embed="rId9"/>
                <a:stretch>
                  <a:fillRect l="-6522"/>
                </a:stretch>
              </a:blipFill>
            </p:spPr>
            <p:txBody>
              <a:bodyPr/>
              <a:lstStyle/>
              <a:p>
                <a:r>
                  <a:rPr lang="zh-CN" altLang="en-US">
                    <a:noFill/>
                  </a:rPr>
                  <a:t> </a:t>
                </a:r>
              </a:p>
            </p:txBody>
          </p:sp>
        </mc:Fallback>
      </mc:AlternateContent>
      <p:sp>
        <p:nvSpPr>
          <p:cNvPr id="71" name="文本框 70">
            <a:extLst>
              <a:ext uri="{FF2B5EF4-FFF2-40B4-BE49-F238E27FC236}">
                <a16:creationId xmlns:a16="http://schemas.microsoft.com/office/drawing/2014/main" id="{1D494564-64CE-3343-91CB-DB2A07D54C2B}"/>
              </a:ext>
            </a:extLst>
          </p:cNvPr>
          <p:cNvSpPr txBox="1"/>
          <p:nvPr/>
        </p:nvSpPr>
        <p:spPr>
          <a:xfrm>
            <a:off x="4740835" y="2788526"/>
            <a:ext cx="1679574" cy="338554"/>
          </a:xfrm>
          <a:prstGeom prst="rect">
            <a:avLst/>
          </a:prstGeom>
          <a:noFill/>
        </p:spPr>
        <p:txBody>
          <a:bodyPr wrap="square" rtlCol="0">
            <a:spAutoFit/>
          </a:bodyPr>
          <a:lstStyle/>
          <a:p>
            <a:r>
              <a:rPr kumimoji="1" lang="en-US" altLang="zh-CN" sz="1600" dirty="0"/>
              <a:t>Affinity matrix</a:t>
            </a:r>
            <a:endParaRPr kumimoji="1" lang="zh-CN" altLang="en-US" sz="1600" dirty="0"/>
          </a:p>
        </p:txBody>
      </p:sp>
      <p:sp>
        <p:nvSpPr>
          <p:cNvPr id="72" name="文本框 71">
            <a:extLst>
              <a:ext uri="{FF2B5EF4-FFF2-40B4-BE49-F238E27FC236}">
                <a16:creationId xmlns:a16="http://schemas.microsoft.com/office/drawing/2014/main" id="{FC131322-A1AD-1841-98D5-D5C5B5DD222C}"/>
              </a:ext>
            </a:extLst>
          </p:cNvPr>
          <p:cNvSpPr txBox="1"/>
          <p:nvPr/>
        </p:nvSpPr>
        <p:spPr>
          <a:xfrm>
            <a:off x="7164686" y="2785576"/>
            <a:ext cx="1679574" cy="338554"/>
          </a:xfrm>
          <a:prstGeom prst="rect">
            <a:avLst/>
          </a:prstGeom>
          <a:noFill/>
        </p:spPr>
        <p:txBody>
          <a:bodyPr wrap="square" rtlCol="0">
            <a:spAutoFit/>
          </a:bodyPr>
          <a:lstStyle/>
          <a:p>
            <a:r>
              <a:rPr kumimoji="1" lang="en-US" altLang="zh-CN" sz="1600" dirty="0"/>
              <a:t>Degree matrix</a:t>
            </a:r>
            <a:endParaRPr kumimoji="1" lang="zh-CN" altLang="en-US" sz="1600" dirty="0"/>
          </a:p>
        </p:txBody>
      </p:sp>
      <p:sp>
        <p:nvSpPr>
          <p:cNvPr id="73" name="右箭头 72">
            <a:extLst>
              <a:ext uri="{FF2B5EF4-FFF2-40B4-BE49-F238E27FC236}">
                <a16:creationId xmlns:a16="http://schemas.microsoft.com/office/drawing/2014/main" id="{D2B23249-0F2D-5A4A-8723-7F025978F3EB}"/>
              </a:ext>
            </a:extLst>
          </p:cNvPr>
          <p:cNvSpPr/>
          <p:nvPr/>
        </p:nvSpPr>
        <p:spPr bwMode="auto">
          <a:xfrm>
            <a:off x="3300798" y="3571687"/>
            <a:ext cx="541947" cy="248950"/>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74" name="文本框 73">
                <a:extLst>
                  <a:ext uri="{FF2B5EF4-FFF2-40B4-BE49-F238E27FC236}">
                    <a16:creationId xmlns:a16="http://schemas.microsoft.com/office/drawing/2014/main" id="{0B0E4F08-4E53-4F4F-8453-0D6184FBC69E}"/>
                  </a:ext>
                </a:extLst>
              </p:cNvPr>
              <p:cNvSpPr txBox="1"/>
              <p:nvPr/>
            </p:nvSpPr>
            <p:spPr>
              <a:xfrm>
                <a:off x="2728470" y="5769018"/>
                <a:ext cx="1729064"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800" b="0" i="1" smtClean="0">
                          <a:latin typeface="Cambria Math" charset="0"/>
                        </a:rPr>
                        <m:t>&lt;</m:t>
                      </m:r>
                      <m:r>
                        <a:rPr kumimoji="1" lang="en-US" altLang="zh-CN" sz="1800" b="0" i="1" smtClean="0">
                          <a:latin typeface="Cambria Math" charset="0"/>
                        </a:rPr>
                        <m:t>𝑓</m:t>
                      </m:r>
                      <m:r>
                        <a:rPr kumimoji="1" lang="en-US" altLang="zh-CN" sz="1800" b="0" i="1" smtClean="0">
                          <a:latin typeface="Cambria Math" charset="0"/>
                        </a:rPr>
                        <m:t>,</m:t>
                      </m:r>
                      <m:r>
                        <a:rPr kumimoji="1" lang="en-US" altLang="zh-CN" sz="1800" b="0" i="1" smtClean="0">
                          <a:latin typeface="Cambria Math" charset="0"/>
                        </a:rPr>
                        <m:t>𝐿𝑓</m:t>
                      </m:r>
                      <m:r>
                        <a:rPr kumimoji="1" lang="en-US" altLang="zh-CN" sz="1800" b="0" i="1" smtClean="0">
                          <a:latin typeface="Cambria Math" charset="0"/>
                        </a:rPr>
                        <m:t>&gt;=</m:t>
                      </m:r>
                      <m:sSup>
                        <m:sSupPr>
                          <m:ctrlPr>
                            <a:rPr kumimoji="1" lang="en-US" altLang="zh-CN" sz="1800" b="0" i="1" smtClean="0">
                              <a:latin typeface="Cambria Math" panose="02040503050406030204" pitchFamily="18" charset="0"/>
                            </a:rPr>
                          </m:ctrlPr>
                        </m:sSupPr>
                        <m:e>
                          <m:r>
                            <a:rPr kumimoji="1" lang="en-US" altLang="zh-CN" sz="1800" b="0" i="1" smtClean="0">
                              <a:latin typeface="Cambria Math" charset="0"/>
                            </a:rPr>
                            <m:t>𝑓</m:t>
                          </m:r>
                        </m:e>
                        <m:sup>
                          <m:r>
                            <a:rPr kumimoji="1" lang="en-US" altLang="zh-CN" sz="1800" b="0" i="1" smtClean="0">
                              <a:latin typeface="Cambria Math" charset="0"/>
                            </a:rPr>
                            <m:t>𝑇</m:t>
                          </m:r>
                        </m:sup>
                      </m:sSup>
                      <m:r>
                        <a:rPr kumimoji="1" lang="en-US" altLang="zh-CN" sz="1800" b="0" i="1" smtClean="0">
                          <a:latin typeface="Cambria Math" charset="0"/>
                        </a:rPr>
                        <m:t>𝐿𝑓</m:t>
                      </m:r>
                    </m:oMath>
                  </m:oMathPara>
                </a14:m>
                <a:endParaRPr kumimoji="1" lang="en-US" altLang="zh-CN" sz="1800" dirty="0"/>
              </a:p>
            </p:txBody>
          </p:sp>
        </mc:Choice>
        <mc:Fallback xmlns="">
          <p:sp>
            <p:nvSpPr>
              <p:cNvPr id="74" name="文本框 73">
                <a:extLst>
                  <a:ext uri="{FF2B5EF4-FFF2-40B4-BE49-F238E27FC236}">
                    <a16:creationId xmlns:a16="http://schemas.microsoft.com/office/drawing/2014/main" xmlns="" xmlns:a14="http://schemas.microsoft.com/office/drawing/2010/main" id="{0B0E4F08-4E53-4F4F-8453-0D6184FBC69E}"/>
                  </a:ext>
                </a:extLst>
              </p:cNvPr>
              <p:cNvSpPr txBox="1">
                <a:spLocks noRot="1" noChangeAspect="1" noMove="1" noResize="1" noEditPoints="1" noAdjustHandles="1" noChangeArrowheads="1" noChangeShapeType="1" noTextEdit="1"/>
              </p:cNvSpPr>
              <p:nvPr/>
            </p:nvSpPr>
            <p:spPr>
              <a:xfrm>
                <a:off x="2728470" y="5769018"/>
                <a:ext cx="1729064" cy="276999"/>
              </a:xfrm>
              <a:prstGeom prst="rect">
                <a:avLst/>
              </a:prstGeom>
              <a:blipFill rotWithShape="0">
                <a:blip r:embed="rId10"/>
                <a:stretch>
                  <a:fillRect l="-3180" r="-5300" b="-3695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5" name="文本框 74">
                <a:extLst>
                  <a:ext uri="{FF2B5EF4-FFF2-40B4-BE49-F238E27FC236}">
                    <a16:creationId xmlns:a16="http://schemas.microsoft.com/office/drawing/2014/main" id="{FA076E75-2AD6-BC47-9175-DF192530A68E}"/>
                  </a:ext>
                </a:extLst>
              </p:cNvPr>
              <p:cNvSpPr txBox="1"/>
              <p:nvPr/>
            </p:nvSpPr>
            <p:spPr>
              <a:xfrm>
                <a:off x="3554862" y="5982021"/>
                <a:ext cx="3438096" cy="68723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m:t>
                      </m:r>
                      <m:nary>
                        <m:naryPr>
                          <m:chr m:val="∑"/>
                          <m:limLoc m:val="subSup"/>
                          <m:ctrlPr>
                            <a:rPr kumimoji="1" lang="is-IS" altLang="zh-CN" sz="1600" b="0" i="1" smtClean="0">
                              <a:latin typeface="Cambria Math" panose="02040503050406030204" pitchFamily="18" charset="0"/>
                            </a:rPr>
                          </m:ctrlPr>
                        </m:naryPr>
                        <m:sub>
                          <m:r>
                            <m:rPr>
                              <m:brk m:alnAt="25"/>
                            </m:rPr>
                            <a:rPr kumimoji="1" lang="en-US" altLang="zh-CN" sz="1600" b="0" i="1" smtClean="0">
                              <a:latin typeface="Cambria Math" charset="0"/>
                            </a:rPr>
                            <m:t>𝑖</m:t>
                          </m:r>
                          <m:r>
                            <a:rPr kumimoji="1" lang="en-US" altLang="zh-CN" sz="1600" b="0" i="1" smtClean="0">
                              <a:latin typeface="Cambria Math" charset="0"/>
                            </a:rPr>
                            <m:t>=1</m:t>
                          </m:r>
                        </m:sub>
                        <m:sup>
                          <m:r>
                            <a:rPr kumimoji="1" lang="en-US" altLang="zh-CN" sz="1600" b="0" i="1" smtClean="0">
                              <a:latin typeface="Cambria Math" charset="0"/>
                            </a:rPr>
                            <m:t>𝑛</m:t>
                          </m:r>
                        </m:sup>
                        <m:e>
                          <m:nary>
                            <m:naryPr>
                              <m:chr m:val="∑"/>
                              <m:limLoc m:val="subSup"/>
                              <m:ctrlPr>
                                <a:rPr kumimoji="1" lang="is-IS" altLang="zh-CN" sz="1600" b="0" i="1" smtClean="0">
                                  <a:latin typeface="Cambria Math" panose="02040503050406030204" pitchFamily="18" charset="0"/>
                                </a:rPr>
                              </m:ctrlPr>
                            </m:naryPr>
                            <m:sub>
                              <m:r>
                                <m:rPr>
                                  <m:brk m:alnAt="25"/>
                                </m:rPr>
                                <a:rPr kumimoji="1" lang="en-US" altLang="zh-CN" sz="1600" b="0" i="1" smtClean="0">
                                  <a:latin typeface="Cambria Math" charset="0"/>
                                </a:rPr>
                                <m:t>𝑗</m:t>
                              </m:r>
                              <m:r>
                                <a:rPr kumimoji="1" lang="en-US" altLang="zh-CN" sz="1600" b="0" i="1" smtClean="0">
                                  <a:latin typeface="Cambria Math" charset="0"/>
                                </a:rPr>
                                <m:t>=1</m:t>
                              </m:r>
                            </m:sub>
                            <m:sup>
                              <m:r>
                                <a:rPr kumimoji="1" lang="en-US" altLang="zh-CN" sz="1600" b="0" i="1" smtClean="0">
                                  <a:latin typeface="Cambria Math" charset="0"/>
                                </a:rPr>
                                <m:t>𝑛</m:t>
                              </m:r>
                            </m:sup>
                            <m:e>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𝑊</m:t>
                                  </m:r>
                                </m:e>
                                <m:sub>
                                  <m:r>
                                    <a:rPr kumimoji="1" lang="en-US" altLang="zh-CN" sz="1600" b="0" i="1" smtClean="0">
                                      <a:latin typeface="Cambria Math" charset="0"/>
                                    </a:rPr>
                                    <m:t>𝑖𝑗</m:t>
                                  </m:r>
                                </m:sub>
                              </m:sSub>
                              <m:sSup>
                                <m:sSupPr>
                                  <m:ctrlPr>
                                    <a:rPr kumimoji="1" lang="en-US" altLang="zh-CN" sz="1600" b="0" i="1" smtClean="0">
                                      <a:latin typeface="Cambria Math" panose="02040503050406030204" pitchFamily="18" charset="0"/>
                                    </a:rPr>
                                  </m:ctrlPr>
                                </m:sSupPr>
                                <m:e>
                                  <m:d>
                                    <m:dPr>
                                      <m:begChr m:val="‖"/>
                                      <m:endChr m:val="‖"/>
                                      <m:ctrlPr>
                                        <a:rPr kumimoji="1" lang="en-US" altLang="zh-CN" sz="1600" b="0" i="1" smtClean="0">
                                          <a:latin typeface="Cambria Math" panose="02040503050406030204" pitchFamily="18" charset="0"/>
                                        </a:rPr>
                                      </m:ctrlPr>
                                    </m:dPr>
                                    <m:e>
                                      <m:f>
                                        <m:fPr>
                                          <m:ctrlPr>
                                            <a:rPr kumimoji="1" lang="bg-BG" altLang="zh-CN" sz="1600" b="0" i="1" smtClean="0">
                                              <a:latin typeface="Cambria Math" panose="02040503050406030204" pitchFamily="18" charset="0"/>
                                            </a:rPr>
                                          </m:ctrlPr>
                                        </m:fPr>
                                        <m:num>
                                          <m:r>
                                            <a:rPr kumimoji="1" lang="en-US" altLang="zh-CN" sz="1600" b="0" i="1" smtClean="0">
                                              <a:latin typeface="Cambria Math" charset="0"/>
                                            </a:rPr>
                                            <m:t>𝑓</m:t>
                                          </m:r>
                                          <m:r>
                                            <a:rPr kumimoji="1" lang="en-US" altLang="zh-CN" sz="1600" b="0" i="1" smtClean="0">
                                              <a:latin typeface="Cambria Math" charset="0"/>
                                            </a:rPr>
                                            <m:t>(</m:t>
                                          </m:r>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𝑥</m:t>
                                              </m:r>
                                            </m:e>
                                            <m:sub>
                                              <m:r>
                                                <a:rPr kumimoji="1" lang="en-US" altLang="zh-CN" sz="1600" b="0" i="1" smtClean="0">
                                                  <a:latin typeface="Cambria Math" charset="0"/>
                                                </a:rPr>
                                                <m:t>𝑖</m:t>
                                              </m:r>
                                            </m:sub>
                                          </m:sSub>
                                          <m:r>
                                            <a:rPr kumimoji="1" lang="en-US" altLang="zh-CN" sz="1600" b="0" i="1" smtClean="0">
                                              <a:latin typeface="Cambria Math" charset="0"/>
                                            </a:rPr>
                                            <m:t>)</m:t>
                                          </m:r>
                                        </m:num>
                                        <m:den>
                                          <m:rad>
                                            <m:radPr>
                                              <m:degHide m:val="on"/>
                                              <m:ctrlPr>
                                                <a:rPr kumimoji="1" lang="bg-BG" altLang="zh-CN" sz="1600" b="0" i="1" smtClean="0">
                                                  <a:latin typeface="Cambria Math" panose="02040503050406030204" pitchFamily="18" charset="0"/>
                                                </a:rPr>
                                              </m:ctrlPr>
                                            </m:radPr>
                                            <m:deg/>
                                            <m:e>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𝐷</m:t>
                                                  </m:r>
                                                </m:e>
                                                <m:sub>
                                                  <m:r>
                                                    <a:rPr kumimoji="1" lang="en-US" altLang="zh-CN" sz="1600" b="0" i="1" smtClean="0">
                                                      <a:latin typeface="Cambria Math" charset="0"/>
                                                    </a:rPr>
                                                    <m:t>𝑖𝑖</m:t>
                                                  </m:r>
                                                </m:sub>
                                              </m:sSub>
                                            </m:e>
                                          </m:rad>
                                        </m:den>
                                      </m:f>
                                      <m:r>
                                        <a:rPr kumimoji="1" lang="en-US" altLang="zh-CN" sz="1600" b="0" i="1" smtClean="0">
                                          <a:latin typeface="Cambria Math" charset="0"/>
                                        </a:rPr>
                                        <m:t>−</m:t>
                                      </m:r>
                                      <m:f>
                                        <m:fPr>
                                          <m:ctrlPr>
                                            <a:rPr kumimoji="1" lang="bg-BG" altLang="zh-CN" sz="1600" b="0" i="1" smtClean="0">
                                              <a:latin typeface="Cambria Math" panose="02040503050406030204" pitchFamily="18" charset="0"/>
                                            </a:rPr>
                                          </m:ctrlPr>
                                        </m:fPr>
                                        <m:num>
                                          <m:r>
                                            <a:rPr kumimoji="1" lang="en-US" altLang="zh-CN" sz="1600" b="0" i="1" smtClean="0">
                                              <a:latin typeface="Cambria Math" charset="0"/>
                                            </a:rPr>
                                            <m:t>𝑓</m:t>
                                          </m:r>
                                          <m:r>
                                            <a:rPr kumimoji="1" lang="en-US" altLang="zh-CN" sz="1600" b="0" i="1" smtClean="0">
                                              <a:latin typeface="Cambria Math" charset="0"/>
                                            </a:rPr>
                                            <m:t>(</m:t>
                                          </m:r>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𝑥</m:t>
                                              </m:r>
                                            </m:e>
                                            <m:sub>
                                              <m:r>
                                                <a:rPr kumimoji="1" lang="en-US" altLang="zh-CN" sz="1600" b="0" i="1" smtClean="0">
                                                  <a:latin typeface="Cambria Math" charset="0"/>
                                                </a:rPr>
                                                <m:t>𝑗</m:t>
                                              </m:r>
                                            </m:sub>
                                          </m:sSub>
                                          <m:r>
                                            <a:rPr kumimoji="1" lang="en-US" altLang="zh-CN" sz="1600" b="0" i="1" smtClean="0">
                                              <a:latin typeface="Cambria Math" charset="0"/>
                                            </a:rPr>
                                            <m:t>)</m:t>
                                          </m:r>
                                        </m:num>
                                        <m:den>
                                          <m:rad>
                                            <m:radPr>
                                              <m:degHide m:val="on"/>
                                              <m:ctrlPr>
                                                <a:rPr kumimoji="1" lang="bg-BG" altLang="zh-CN" sz="1600" b="0" i="1" smtClean="0">
                                                  <a:latin typeface="Cambria Math" panose="02040503050406030204" pitchFamily="18" charset="0"/>
                                                </a:rPr>
                                              </m:ctrlPr>
                                            </m:radPr>
                                            <m:deg/>
                                            <m:e>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𝐷</m:t>
                                                  </m:r>
                                                </m:e>
                                                <m:sub>
                                                  <m:r>
                                                    <a:rPr kumimoji="1" lang="en-US" altLang="zh-CN" sz="1600" b="0" i="1" smtClean="0">
                                                      <a:latin typeface="Cambria Math" charset="0"/>
                                                    </a:rPr>
                                                    <m:t>𝑗𝑗</m:t>
                                                  </m:r>
                                                </m:sub>
                                              </m:sSub>
                                            </m:e>
                                          </m:rad>
                                        </m:den>
                                      </m:f>
                                    </m:e>
                                  </m:d>
                                </m:e>
                                <m:sup>
                                  <m:r>
                                    <a:rPr kumimoji="1" lang="en-US" altLang="zh-CN" sz="1600" b="0" i="1" smtClean="0">
                                      <a:latin typeface="Cambria Math" charset="0"/>
                                    </a:rPr>
                                    <m:t>2</m:t>
                                  </m:r>
                                </m:sup>
                              </m:sSup>
                            </m:e>
                          </m:nary>
                        </m:e>
                      </m:nary>
                    </m:oMath>
                  </m:oMathPara>
                </a14:m>
                <a:endParaRPr kumimoji="1" lang="zh-CN" altLang="en-US" sz="1600" dirty="0"/>
              </a:p>
            </p:txBody>
          </p:sp>
        </mc:Choice>
        <mc:Fallback xmlns="">
          <p:sp>
            <p:nvSpPr>
              <p:cNvPr id="75" name="文本框 74">
                <a:extLst>
                  <a:ext uri="{FF2B5EF4-FFF2-40B4-BE49-F238E27FC236}">
                    <a16:creationId xmlns:a16="http://schemas.microsoft.com/office/drawing/2014/main" xmlns="" xmlns:a14="http://schemas.microsoft.com/office/drawing/2010/main" id="{FA076E75-2AD6-BC47-9175-DF192530A68E}"/>
                  </a:ext>
                </a:extLst>
              </p:cNvPr>
              <p:cNvSpPr txBox="1">
                <a:spLocks noRot="1" noChangeAspect="1" noMove="1" noResize="1" noEditPoints="1" noAdjustHandles="1" noChangeArrowheads="1" noChangeShapeType="1" noTextEdit="1"/>
              </p:cNvSpPr>
              <p:nvPr/>
            </p:nvSpPr>
            <p:spPr>
              <a:xfrm>
                <a:off x="3554862" y="5982021"/>
                <a:ext cx="3438096" cy="687239"/>
              </a:xfrm>
              <a:prstGeom prst="rect">
                <a:avLst/>
              </a:prstGeom>
              <a:blipFill rotWithShape="0">
                <a:blip r:embed="rId11"/>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247141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79C890BF-50DA-094E-8FE8-3AE09092979C}"/>
              </a:ext>
            </a:extLst>
          </p:cNvPr>
          <p:cNvSpPr>
            <a:spLocks noGrp="1"/>
          </p:cNvSpPr>
          <p:nvPr>
            <p:ph idx="1"/>
          </p:nvPr>
        </p:nvSpPr>
        <p:spPr/>
        <p:txBody>
          <a:bodyPr/>
          <a:lstStyle/>
          <a:p>
            <a:pPr eaLnBrk="1" hangingPunct="1">
              <a:defRPr/>
            </a:pPr>
            <a:r>
              <a:rPr lang="zh-CN" altLang="en-US" sz="2800" dirty="0">
                <a:latin typeface="微软雅黑" pitchFamily="34" charset="-122"/>
                <a:ea typeface="微软雅黑" pitchFamily="34" charset="-122"/>
              </a:rPr>
              <a:t>代表性的特征哈希技术</a:t>
            </a:r>
            <a:endParaRPr lang="zh-CN" altLang="en-US" sz="2300" dirty="0">
              <a:latin typeface="微软雅黑" pitchFamily="34" charset="-122"/>
              <a:ea typeface="微软雅黑" pitchFamily="34" charset="-122"/>
            </a:endParaRPr>
          </a:p>
          <a:p>
            <a:pPr lvl="1"/>
            <a:r>
              <a:rPr lang="en-US" altLang="zh-CN" sz="2300" dirty="0">
                <a:solidFill>
                  <a:srgbClr val="0080FF"/>
                </a:solidFill>
                <a:latin typeface="微软雅黑" pitchFamily="34" charset="-122"/>
                <a:ea typeface="微软雅黑" pitchFamily="34" charset="-122"/>
              </a:rPr>
              <a:t>Graph Hashing</a:t>
            </a:r>
          </a:p>
          <a:p>
            <a:pPr lvl="1"/>
            <a:endParaRPr lang="en-US" altLang="zh-CN" sz="2300" dirty="0">
              <a:solidFill>
                <a:srgbClr val="0080FF"/>
              </a:solidFill>
              <a:latin typeface="微软雅黑" pitchFamily="34" charset="-122"/>
              <a:ea typeface="微软雅黑" pitchFamily="34" charset="-122"/>
            </a:endParaRPr>
          </a:p>
          <a:p>
            <a:pPr lvl="1"/>
            <a:endParaRPr lang="en-US" altLang="zh-CN" sz="2300" dirty="0">
              <a:solidFill>
                <a:srgbClr val="0080FF"/>
              </a:solidFill>
              <a:latin typeface="微软雅黑" pitchFamily="34" charset="-122"/>
              <a:ea typeface="微软雅黑" pitchFamily="34" charset="-122"/>
            </a:endParaRPr>
          </a:p>
          <a:p>
            <a:pPr lvl="2" eaLnBrk="1" hangingPunct="1">
              <a:defRPr/>
            </a:pPr>
            <a:r>
              <a:rPr kumimoji="1" lang="zh-CN" altLang="en-US" sz="2000" dirty="0"/>
              <a:t>拉普拉斯矩阵</a:t>
            </a:r>
            <a:r>
              <a:rPr kumimoji="1" lang="en-US" altLang="zh-CN" sz="2000" dirty="0"/>
              <a:t>L</a:t>
            </a:r>
            <a:r>
              <a:rPr kumimoji="1" lang="zh-CN" altLang="en-US" sz="2000" dirty="0"/>
              <a:t>的特征向量 </a:t>
            </a:r>
            <a:endParaRPr kumimoji="1" lang="en-US" altLang="zh-CN" sz="2000" dirty="0"/>
          </a:p>
          <a:p>
            <a:pPr lvl="2" eaLnBrk="1" hangingPunct="1">
              <a:defRPr/>
            </a:pPr>
            <a:r>
              <a:rPr kumimoji="1" lang="zh-CN" altLang="en-US" sz="2000" dirty="0"/>
              <a:t>结构近似估计</a:t>
            </a:r>
            <a:endParaRPr kumimoji="1" lang="en-US" altLang="zh-CN" sz="2000" dirty="0"/>
          </a:p>
          <a:p>
            <a:pPr marL="909637" lvl="2" indent="0">
              <a:buNone/>
            </a:pPr>
            <a:endParaRPr lang="en-US" altLang="zh-CN" sz="2000" dirty="0">
              <a:solidFill>
                <a:srgbClr val="0080FF"/>
              </a:solidFill>
              <a:latin typeface="微软雅黑" pitchFamily="34" charset="-122"/>
              <a:ea typeface="微软雅黑" pitchFamily="34" charset="-122"/>
            </a:endParaRPr>
          </a:p>
          <a:p>
            <a:endParaRPr kumimoji="1" lang="zh-CN" altLang="en-US" dirty="0"/>
          </a:p>
        </p:txBody>
      </p:sp>
      <mc:AlternateContent xmlns:mc="http://schemas.openxmlformats.org/markup-compatibility/2006" xmlns:a14="http://schemas.microsoft.com/office/drawing/2010/main">
        <mc:Choice Requires="a14">
          <p:sp>
            <p:nvSpPr>
              <p:cNvPr id="4" name="文本框 3">
                <a:extLst>
                  <a:ext uri="{FF2B5EF4-FFF2-40B4-BE49-F238E27FC236}">
                    <a16:creationId xmlns:a16="http://schemas.microsoft.com/office/drawing/2014/main" id="{7827DE70-78DB-0649-81AB-79932CCA2FE4}"/>
                  </a:ext>
                </a:extLst>
              </p:cNvPr>
              <p:cNvSpPr txBox="1"/>
              <p:nvPr/>
            </p:nvSpPr>
            <p:spPr>
              <a:xfrm>
                <a:off x="1986688" y="2803766"/>
                <a:ext cx="5687198" cy="5875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800" b="0" i="1" smtClean="0">
                          <a:latin typeface="Cambria Math" charset="0"/>
                        </a:rPr>
                        <m:t>&lt;</m:t>
                      </m:r>
                      <m:r>
                        <a:rPr kumimoji="1" lang="en-US" altLang="zh-CN" sz="1800" b="0" i="1" smtClean="0">
                          <a:latin typeface="Cambria Math" charset="0"/>
                        </a:rPr>
                        <m:t>h</m:t>
                      </m:r>
                      <m:r>
                        <a:rPr kumimoji="1" lang="en-US" altLang="zh-CN" sz="1800" b="0" i="1" smtClean="0">
                          <a:latin typeface="Cambria Math" charset="0"/>
                        </a:rPr>
                        <m:t>,</m:t>
                      </m:r>
                      <m:r>
                        <a:rPr kumimoji="1" lang="en-US" altLang="zh-CN" sz="1800" b="0" i="1" smtClean="0">
                          <a:latin typeface="Cambria Math" charset="0"/>
                        </a:rPr>
                        <m:t>𝐿h</m:t>
                      </m:r>
                      <m:r>
                        <a:rPr kumimoji="1" lang="en-US" altLang="zh-CN" sz="1800" b="0" i="1" smtClean="0">
                          <a:latin typeface="Cambria Math" charset="0"/>
                        </a:rPr>
                        <m:t>&gt;=</m:t>
                      </m:r>
                      <m:sSup>
                        <m:sSupPr>
                          <m:ctrlPr>
                            <a:rPr kumimoji="1" lang="en-US" altLang="zh-CN" sz="1800" b="0" i="1" smtClean="0">
                              <a:latin typeface="Cambria Math" panose="02040503050406030204" pitchFamily="18" charset="0"/>
                            </a:rPr>
                          </m:ctrlPr>
                        </m:sSupPr>
                        <m:e>
                          <m:r>
                            <m:rPr>
                              <m:sty m:val="p"/>
                            </m:rPr>
                            <a:rPr kumimoji="1" lang="en-US" altLang="zh-CN" sz="1800" b="0" i="1" smtClean="0">
                              <a:latin typeface="Cambria Math" charset="0"/>
                            </a:rPr>
                            <m:t>h</m:t>
                          </m:r>
                        </m:e>
                        <m:sup>
                          <m:r>
                            <a:rPr kumimoji="1" lang="en-US" altLang="zh-CN" sz="1800" b="0" i="1" smtClean="0">
                              <a:latin typeface="Cambria Math" charset="0"/>
                            </a:rPr>
                            <m:t>𝑇</m:t>
                          </m:r>
                        </m:sup>
                      </m:sSup>
                      <m:r>
                        <a:rPr kumimoji="1" lang="en-US" altLang="zh-CN" sz="1800" b="0" i="1" smtClean="0">
                          <a:latin typeface="Cambria Math" charset="0"/>
                        </a:rPr>
                        <m:t>𝐿h</m:t>
                      </m:r>
                      <m:r>
                        <a:rPr kumimoji="1" lang="en-US" altLang="zh-CN" sz="1800" b="0" i="1" smtClean="0">
                          <a:latin typeface="Cambria Math" charset="0"/>
                        </a:rPr>
                        <m:t>=</m:t>
                      </m:r>
                      <m:f>
                        <m:fPr>
                          <m:ctrlPr>
                            <a:rPr kumimoji="1" lang="bg-BG" altLang="zh-CN" sz="1800" b="0" i="1" smtClean="0">
                              <a:latin typeface="Cambria Math" panose="02040503050406030204" pitchFamily="18" charset="0"/>
                            </a:rPr>
                          </m:ctrlPr>
                        </m:fPr>
                        <m:num>
                          <m:r>
                            <a:rPr kumimoji="1" lang="en-US" altLang="zh-CN" sz="1800" b="0" i="1" smtClean="0">
                              <a:latin typeface="Cambria Math" charset="0"/>
                            </a:rPr>
                            <m:t>1</m:t>
                          </m:r>
                        </m:num>
                        <m:den>
                          <m:r>
                            <a:rPr kumimoji="1" lang="en-US" altLang="zh-CN" sz="1800" b="0" i="1" smtClean="0">
                              <a:latin typeface="Cambria Math" charset="0"/>
                            </a:rPr>
                            <m:t>2</m:t>
                          </m:r>
                        </m:den>
                      </m:f>
                      <m:nary>
                        <m:naryPr>
                          <m:chr m:val="∑"/>
                          <m:limLoc m:val="subSup"/>
                          <m:ctrlPr>
                            <a:rPr kumimoji="1" lang="is-IS" altLang="zh-CN" sz="1800" b="0" i="1" smtClean="0">
                              <a:latin typeface="Cambria Math" panose="02040503050406030204" pitchFamily="18" charset="0"/>
                            </a:rPr>
                          </m:ctrlPr>
                        </m:naryPr>
                        <m:sub>
                          <m:r>
                            <m:rPr>
                              <m:brk m:alnAt="25"/>
                            </m:rPr>
                            <a:rPr kumimoji="1" lang="en-US" altLang="zh-CN" sz="1800" b="0" i="1" smtClean="0">
                              <a:latin typeface="Cambria Math" charset="0"/>
                            </a:rPr>
                            <m:t>𝑖</m:t>
                          </m:r>
                          <m:r>
                            <a:rPr kumimoji="1" lang="en-US" altLang="zh-CN" sz="1800" b="0" i="1" smtClean="0">
                              <a:latin typeface="Cambria Math" charset="0"/>
                            </a:rPr>
                            <m:t>=1</m:t>
                          </m:r>
                        </m:sub>
                        <m:sup>
                          <m:r>
                            <a:rPr kumimoji="1" lang="en-US" altLang="zh-CN" sz="1800" b="0" i="1" smtClean="0">
                              <a:latin typeface="Cambria Math" charset="0"/>
                            </a:rPr>
                            <m:t>𝑛</m:t>
                          </m:r>
                        </m:sup>
                        <m:e>
                          <m:nary>
                            <m:naryPr>
                              <m:chr m:val="∑"/>
                              <m:limLoc m:val="subSup"/>
                              <m:ctrlPr>
                                <a:rPr kumimoji="1" lang="is-IS" altLang="zh-CN" sz="1800" b="0" i="1" smtClean="0">
                                  <a:latin typeface="Cambria Math" panose="02040503050406030204" pitchFamily="18" charset="0"/>
                                </a:rPr>
                              </m:ctrlPr>
                            </m:naryPr>
                            <m:sub>
                              <m:r>
                                <m:rPr>
                                  <m:brk m:alnAt="25"/>
                                </m:rPr>
                                <a:rPr kumimoji="1" lang="en-US" altLang="zh-CN" sz="1800" b="0" i="1" smtClean="0">
                                  <a:latin typeface="Cambria Math" charset="0"/>
                                </a:rPr>
                                <m:t>𝑗</m:t>
                              </m:r>
                              <m:r>
                                <a:rPr kumimoji="1" lang="en-US" altLang="zh-CN" sz="1800" b="0" i="1" smtClean="0">
                                  <a:latin typeface="Cambria Math" charset="0"/>
                                </a:rPr>
                                <m:t>=1</m:t>
                              </m:r>
                            </m:sub>
                            <m:sup>
                              <m:r>
                                <a:rPr kumimoji="1" lang="en-US" altLang="zh-CN" sz="1800" b="0" i="1" smtClean="0">
                                  <a:latin typeface="Cambria Math" charset="0"/>
                                </a:rPr>
                                <m:t>𝑛</m:t>
                              </m:r>
                            </m:sup>
                            <m:e>
                              <m:sSub>
                                <m:sSubPr>
                                  <m:ctrlPr>
                                    <a:rPr kumimoji="1" lang="en-US" altLang="zh-CN" sz="1800" b="0" i="1" smtClean="0">
                                      <a:latin typeface="Cambria Math" panose="02040503050406030204" pitchFamily="18" charset="0"/>
                                    </a:rPr>
                                  </m:ctrlPr>
                                </m:sSubPr>
                                <m:e>
                                  <m:r>
                                    <a:rPr kumimoji="1" lang="en-US" altLang="zh-CN" sz="1800" b="0" i="1" smtClean="0">
                                      <a:latin typeface="Cambria Math" charset="0"/>
                                    </a:rPr>
                                    <m:t>𝑊</m:t>
                                  </m:r>
                                </m:e>
                                <m:sub>
                                  <m:r>
                                    <a:rPr kumimoji="1" lang="en-US" altLang="zh-CN" sz="1800" b="0" i="1" smtClean="0">
                                      <a:latin typeface="Cambria Math" charset="0"/>
                                    </a:rPr>
                                    <m:t>𝑖𝑗</m:t>
                                  </m:r>
                                </m:sub>
                              </m:sSub>
                              <m:sSup>
                                <m:sSupPr>
                                  <m:ctrlPr>
                                    <a:rPr kumimoji="1" lang="en-US" altLang="zh-CN" sz="1800" b="0" i="1" smtClean="0">
                                      <a:latin typeface="Cambria Math" panose="02040503050406030204" pitchFamily="18" charset="0"/>
                                    </a:rPr>
                                  </m:ctrlPr>
                                </m:sSupPr>
                                <m:e>
                                  <m:d>
                                    <m:dPr>
                                      <m:begChr m:val="‖"/>
                                      <m:endChr m:val="‖"/>
                                      <m:ctrlPr>
                                        <a:rPr kumimoji="1" lang="en-US" altLang="zh-CN" sz="1800" b="0" i="1" smtClean="0">
                                          <a:latin typeface="Cambria Math" panose="02040503050406030204" pitchFamily="18" charset="0"/>
                                        </a:rPr>
                                      </m:ctrlPr>
                                    </m:dPr>
                                    <m:e>
                                      <m:r>
                                        <a:rPr kumimoji="1" lang="en-US" altLang="zh-CN" sz="1800" b="0" i="1" smtClean="0">
                                          <a:latin typeface="Cambria Math" charset="0"/>
                                        </a:rPr>
                                        <m:t>h</m:t>
                                      </m:r>
                                      <m:d>
                                        <m:dPr>
                                          <m:ctrlPr>
                                            <a:rPr kumimoji="1" lang="en-US" altLang="zh-CN" sz="1800" b="0" i="1" smtClean="0">
                                              <a:latin typeface="Cambria Math" panose="02040503050406030204" pitchFamily="18" charset="0"/>
                                            </a:rPr>
                                          </m:ctrlPr>
                                        </m:dPr>
                                        <m:e>
                                          <m:sSub>
                                            <m:sSubPr>
                                              <m:ctrlPr>
                                                <a:rPr kumimoji="1" lang="en-US" altLang="zh-CN" sz="1800" b="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𝑖</m:t>
                                              </m:r>
                                            </m:sub>
                                          </m:sSub>
                                        </m:e>
                                      </m:d>
                                      <m:r>
                                        <a:rPr kumimoji="1" lang="en-US" altLang="zh-CN" sz="1800" b="0" i="1" smtClean="0">
                                          <a:latin typeface="Cambria Math" charset="0"/>
                                        </a:rPr>
                                        <m:t>−</m:t>
                                      </m:r>
                                      <m:r>
                                        <a:rPr kumimoji="1" lang="en-US" altLang="zh-CN" sz="1800" b="0" i="1" smtClean="0">
                                          <a:latin typeface="Cambria Math" charset="0"/>
                                        </a:rPr>
                                        <m:t>h</m:t>
                                      </m:r>
                                      <m:r>
                                        <a:rPr kumimoji="1" lang="en-US" altLang="zh-CN" sz="1800" b="0" i="1" smtClean="0">
                                          <a:latin typeface="Cambria Math" charset="0"/>
                                        </a:rPr>
                                        <m:t>(</m:t>
                                      </m:r>
                                      <m:sSub>
                                        <m:sSubPr>
                                          <m:ctrlPr>
                                            <a:rPr kumimoji="1" lang="en-US" altLang="zh-CN" sz="1800" b="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𝑗</m:t>
                                          </m:r>
                                        </m:sub>
                                      </m:sSub>
                                      <m:r>
                                        <a:rPr kumimoji="1" lang="en-US" altLang="zh-CN" sz="1800" b="0" i="1" smtClean="0">
                                          <a:latin typeface="Cambria Math" charset="0"/>
                                        </a:rPr>
                                        <m:t>)</m:t>
                                      </m:r>
                                    </m:e>
                                  </m:d>
                                </m:e>
                                <m:sup>
                                  <m:r>
                                    <a:rPr kumimoji="1" lang="en-US" altLang="zh-CN" sz="1800" b="0" i="1" smtClean="0">
                                      <a:latin typeface="Cambria Math" charset="0"/>
                                    </a:rPr>
                                    <m:t>2</m:t>
                                  </m:r>
                                </m:sup>
                              </m:sSup>
                            </m:e>
                          </m:nary>
                        </m:e>
                      </m:nary>
                    </m:oMath>
                  </m:oMathPara>
                </a14:m>
                <a:endParaRPr kumimoji="1" lang="zh-CN" altLang="en-US" dirty="0"/>
              </a:p>
            </p:txBody>
          </p:sp>
        </mc:Choice>
        <mc:Fallback xmlns="">
          <p:sp>
            <p:nvSpPr>
              <p:cNvPr id="4" name="文本框 3">
                <a:extLst>
                  <a:ext uri="{FF2B5EF4-FFF2-40B4-BE49-F238E27FC236}">
                    <a16:creationId xmlns:a16="http://schemas.microsoft.com/office/drawing/2014/main" id="{7827DE70-78DB-0649-81AB-79932CCA2FE4}"/>
                  </a:ext>
                </a:extLst>
              </p:cNvPr>
              <p:cNvSpPr txBox="1">
                <a:spLocks noRot="1" noChangeAspect="1" noMove="1" noResize="1" noEditPoints="1" noAdjustHandles="1" noChangeArrowheads="1" noChangeShapeType="1" noTextEdit="1"/>
              </p:cNvSpPr>
              <p:nvPr/>
            </p:nvSpPr>
            <p:spPr>
              <a:xfrm>
                <a:off x="1986688" y="2803766"/>
                <a:ext cx="5687198" cy="587597"/>
              </a:xfrm>
              <a:prstGeom prst="rect">
                <a:avLst/>
              </a:prstGeom>
              <a:blipFill>
                <a:blip r:embed="rId3"/>
                <a:stretch>
                  <a:fillRect t="-168085" b="-240426"/>
                </a:stretch>
              </a:blipFill>
            </p:spPr>
            <p:txBody>
              <a:bodyPr/>
              <a:lstStyle/>
              <a:p>
                <a:r>
                  <a:rPr lang="zh-CN" altLang="en-US">
                    <a:noFill/>
                  </a:rPr>
                  <a:t> </a:t>
                </a:r>
              </a:p>
            </p:txBody>
          </p:sp>
        </mc:Fallback>
      </mc:AlternateContent>
      <p:sp>
        <p:nvSpPr>
          <p:cNvPr id="6" name="矩形 5">
            <a:extLst>
              <a:ext uri="{FF2B5EF4-FFF2-40B4-BE49-F238E27FC236}">
                <a16:creationId xmlns:a16="http://schemas.microsoft.com/office/drawing/2014/main" id="{95A1E395-862D-B541-A21B-79C0E4687F46}"/>
              </a:ext>
            </a:extLst>
          </p:cNvPr>
          <p:cNvSpPr>
            <a:spLocks noChangeArrowheads="1"/>
          </p:cNvSpPr>
          <p:nvPr/>
        </p:nvSpPr>
        <p:spPr bwMode="auto">
          <a:xfrm>
            <a:off x="574674" y="4739660"/>
            <a:ext cx="2273300" cy="152400"/>
          </a:xfrm>
          <a:prstGeom prst="rect">
            <a:avLst/>
          </a:prstGeom>
          <a:solidFill>
            <a:srgbClr val="C00000"/>
          </a:solidFill>
          <a:ln>
            <a:noFill/>
          </a:ln>
          <a:effectLst>
            <a:outerShdw blurRad="44450" dist="27940" dir="5400000" algn="ctr" rotWithShape="0">
              <a:srgbClr val="808080">
                <a:alpha val="31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defRPr/>
            </a:pPr>
            <a:endParaRPr lang="zh-CN" altLang="en-US" sz="2400" b="1" dirty="0">
              <a:solidFill>
                <a:srgbClr val="C00000"/>
              </a:solidFill>
              <a:latin typeface="黑体" pitchFamily="49" charset="-122"/>
              <a:ea typeface="黑体" pitchFamily="49" charset="-122"/>
            </a:endParaRPr>
          </a:p>
        </p:txBody>
      </p:sp>
      <p:sp>
        <p:nvSpPr>
          <p:cNvPr id="7" name="圆角矩形 6">
            <a:extLst>
              <a:ext uri="{FF2B5EF4-FFF2-40B4-BE49-F238E27FC236}">
                <a16:creationId xmlns:a16="http://schemas.microsoft.com/office/drawing/2014/main" id="{A84CDA80-6E48-9640-80E2-AFF0A878C71F}"/>
              </a:ext>
            </a:extLst>
          </p:cNvPr>
          <p:cNvSpPr/>
          <p:nvPr/>
        </p:nvSpPr>
        <p:spPr>
          <a:xfrm>
            <a:off x="566738" y="5089322"/>
            <a:ext cx="6201907" cy="930478"/>
          </a:xfrm>
          <a:prstGeom prst="roundRect">
            <a:avLst>
              <a:gd name="adj" fmla="val 9996"/>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3"/>
          </a:fillRef>
          <a:effectRef idx="1">
            <a:schemeClr val="accent3"/>
          </a:effectRef>
          <a:fontRef idx="minor">
            <a:schemeClr val="lt1"/>
          </a:fontRef>
        </p:style>
        <p:txBody>
          <a:bodyPr anchor="ctr"/>
          <a:lstStyle>
            <a:lvl1pPr>
              <a:defRPr sz="1400">
                <a:solidFill>
                  <a:schemeClr val="tx1"/>
                </a:solidFill>
                <a:latin typeface="Verdana" panose="020B0604030504040204" pitchFamily="34" charset="0"/>
                <a:ea typeface="宋体" panose="02010600030101010101" pitchFamily="2" charset="-122"/>
              </a:defRPr>
            </a:lvl1pPr>
            <a:lvl2pPr marL="742950" indent="-285750">
              <a:defRPr sz="1400">
                <a:solidFill>
                  <a:schemeClr val="tx1"/>
                </a:solidFill>
                <a:latin typeface="Verdana" panose="020B0604030504040204" pitchFamily="34" charset="0"/>
                <a:ea typeface="宋体" panose="02010600030101010101" pitchFamily="2" charset="-122"/>
              </a:defRPr>
            </a:lvl2pPr>
            <a:lvl3pPr marL="1143000" indent="-228600">
              <a:defRPr sz="1400">
                <a:solidFill>
                  <a:schemeClr val="tx1"/>
                </a:solidFill>
                <a:latin typeface="Verdana" panose="020B0604030504040204" pitchFamily="34" charset="0"/>
                <a:ea typeface="宋体" panose="02010600030101010101" pitchFamily="2" charset="-122"/>
              </a:defRPr>
            </a:lvl3pPr>
            <a:lvl4pPr marL="1600200" indent="-228600">
              <a:defRPr sz="1400">
                <a:solidFill>
                  <a:schemeClr val="tx1"/>
                </a:solidFill>
                <a:latin typeface="Verdana" panose="020B0604030504040204" pitchFamily="34" charset="0"/>
                <a:ea typeface="宋体" panose="02010600030101010101" pitchFamily="2" charset="-122"/>
              </a:defRPr>
            </a:lvl4pPr>
            <a:lvl5pPr marL="2057400" indent="-228600">
              <a:defRPr sz="14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4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4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4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400">
                <a:solidFill>
                  <a:schemeClr val="tx1"/>
                </a:solidFill>
                <a:latin typeface="Verdana" panose="020B0604030504040204" pitchFamily="34" charset="0"/>
                <a:ea typeface="宋体" panose="02010600030101010101" pitchFamily="2" charset="-122"/>
              </a:defRPr>
            </a:lvl9pPr>
          </a:lstStyle>
          <a:p>
            <a:pPr marL="0" lvl="3" eaLnBrk="1" hangingPunct="1">
              <a:defRPr/>
            </a:pPr>
            <a:r>
              <a:rPr kumimoji="1" lang="zh-CN" altLang="en-US" sz="1800" dirty="0"/>
              <a:t>当</a:t>
            </a:r>
            <a:r>
              <a:rPr kumimoji="1" lang="en-US" altLang="zh-CN" sz="1800" dirty="0"/>
              <a:t>graph</a:t>
            </a:r>
            <a:r>
              <a:rPr kumimoji="1" lang="zh-CN" altLang="en-US" sz="1800" dirty="0"/>
              <a:t>的尺度较大的时候 </a:t>
            </a:r>
            <a:r>
              <a:rPr kumimoji="1" lang="en-US" altLang="zh-CN" sz="1800" dirty="0"/>
              <a:t>(million</a:t>
            </a:r>
            <a:r>
              <a:rPr kumimoji="1" lang="zh-CN" altLang="en-US" sz="1800" dirty="0"/>
              <a:t> </a:t>
            </a:r>
            <a:r>
              <a:rPr kumimoji="1" lang="en-US" altLang="zh-CN" sz="1800" dirty="0"/>
              <a:t>or</a:t>
            </a:r>
            <a:r>
              <a:rPr kumimoji="1" lang="zh-CN" altLang="en-US" sz="1800" dirty="0"/>
              <a:t> </a:t>
            </a:r>
            <a:r>
              <a:rPr kumimoji="1" lang="en-US" altLang="zh-CN" sz="1800" dirty="0"/>
              <a:t>billion)</a:t>
            </a:r>
          </a:p>
          <a:p>
            <a:pPr marL="457200" lvl="5" indent="0" eaLnBrk="1" hangingPunct="1">
              <a:buFont typeface="Wingdings" pitchFamily="2" charset="2"/>
              <a:buChar char="Ø"/>
              <a:defRPr/>
            </a:pPr>
            <a:r>
              <a:rPr kumimoji="1" lang="zh-CN" altLang="en-US" sz="1800" dirty="0">
                <a:solidFill>
                  <a:srgbClr val="FF0000"/>
                </a:solidFill>
              </a:rPr>
              <a:t>构建</a:t>
            </a:r>
            <a:r>
              <a:rPr kumimoji="1" lang="en-US" altLang="zh-CN" sz="1800" dirty="0">
                <a:solidFill>
                  <a:srgbClr val="FF0000"/>
                </a:solidFill>
              </a:rPr>
              <a:t>graph</a:t>
            </a:r>
            <a:r>
              <a:rPr kumimoji="1" lang="zh-CN" altLang="en-US" sz="1800" dirty="0">
                <a:solidFill>
                  <a:srgbClr val="FF0000"/>
                </a:solidFill>
              </a:rPr>
              <a:t>困难</a:t>
            </a:r>
            <a:endParaRPr kumimoji="1" lang="en-US" altLang="zh-CN" sz="1800" dirty="0">
              <a:solidFill>
                <a:srgbClr val="FF0000"/>
              </a:solidFill>
            </a:endParaRPr>
          </a:p>
          <a:p>
            <a:pPr marL="457200" lvl="5" indent="0" eaLnBrk="1" hangingPunct="1">
              <a:buFont typeface="Wingdings" pitchFamily="2" charset="2"/>
              <a:buChar char="Ø"/>
              <a:defRPr/>
            </a:pPr>
            <a:r>
              <a:rPr kumimoji="1" lang="zh-CN" altLang="en-US" sz="1800" dirty="0">
                <a:solidFill>
                  <a:srgbClr val="FF0000"/>
                </a:solidFill>
              </a:rPr>
              <a:t>近邻计算复杂</a:t>
            </a:r>
          </a:p>
        </p:txBody>
      </p:sp>
      <p:sp>
        <p:nvSpPr>
          <p:cNvPr id="8"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2699372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8017507-CF9D-B044-A903-8C5081546854}"/>
              </a:ext>
            </a:extLst>
          </p:cNvPr>
          <p:cNvSpPr>
            <a:spLocks noGrp="1"/>
          </p:cNvSpPr>
          <p:nvPr>
            <p:ph idx="1"/>
          </p:nvPr>
        </p:nvSpPr>
        <p:spPr/>
        <p:txBody>
          <a:bodyPr/>
          <a:lstStyle/>
          <a:p>
            <a:pPr eaLnBrk="1" hangingPunct="1">
              <a:defRPr/>
            </a:pPr>
            <a:r>
              <a:rPr lang="zh-CN" altLang="en-US" sz="3200" dirty="0">
                <a:latin typeface="微软雅黑" pitchFamily="34" charset="-122"/>
                <a:ea typeface="微软雅黑" pitchFamily="34" charset="-122"/>
              </a:rPr>
              <a:t>代表性的特征哈希技术</a:t>
            </a:r>
            <a:endParaRPr lang="zh-CN" altLang="en-US" sz="28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Anchor Graph Hashing</a:t>
            </a:r>
            <a:r>
              <a:rPr lang="en-US" altLang="zh-CN" sz="1200" dirty="0">
                <a:solidFill>
                  <a:srgbClr val="0080FF"/>
                </a:solidFill>
                <a:latin typeface="微软雅黑" pitchFamily="34" charset="-122"/>
                <a:ea typeface="微软雅黑" pitchFamily="34" charset="-122"/>
              </a:rPr>
              <a:t> (Liu et al. ICML 2011)</a:t>
            </a:r>
            <a:r>
              <a:rPr lang="en-US" altLang="zh-CN" sz="2300" dirty="0">
                <a:latin typeface="微软雅黑" pitchFamily="34" charset="-122"/>
                <a:ea typeface="微软雅黑" pitchFamily="34" charset="-122"/>
              </a:rPr>
              <a:t> </a:t>
            </a:r>
            <a:endParaRPr lang="en-US" altLang="zh-CN" dirty="0">
              <a:latin typeface="微软雅黑" pitchFamily="34" charset="-122"/>
              <a:ea typeface="微软雅黑" pitchFamily="34" charset="-122"/>
            </a:endParaRPr>
          </a:p>
          <a:p>
            <a:pPr lvl="2" eaLnBrk="1" hangingPunct="1">
              <a:defRPr/>
            </a:pPr>
            <a:r>
              <a:rPr kumimoji="1" lang="zh-CN" altLang="en-US" dirty="0"/>
              <a:t>采用锚点图估计</a:t>
            </a:r>
            <a:r>
              <a:rPr kumimoji="1" lang="en-US" altLang="zh-CN" dirty="0"/>
              <a:t>graph</a:t>
            </a:r>
            <a:r>
              <a:rPr kumimoji="1" lang="zh-CN" altLang="en-US" dirty="0"/>
              <a:t>结构</a:t>
            </a:r>
            <a:endParaRPr kumimoji="1" lang="en-US" altLang="zh-CN" dirty="0"/>
          </a:p>
          <a:p>
            <a:pPr lvl="2" eaLnBrk="1" hangingPunct="1">
              <a:defRPr/>
            </a:pPr>
            <a:r>
              <a:rPr kumimoji="1" lang="zh-CN" altLang="en-US" dirty="0"/>
              <a:t>计算数据到锚点的相似度</a:t>
            </a:r>
            <a:r>
              <a:rPr kumimoji="1" lang="en-US" altLang="zh-CN" dirty="0"/>
              <a:t>: </a:t>
            </a:r>
            <a:r>
              <a:rPr kumimoji="1" lang="en-US" altLang="zh-CN" sz="2000" dirty="0"/>
              <a:t>Sparse local embedding</a:t>
            </a:r>
          </a:p>
          <a:p>
            <a:pPr lvl="2" eaLnBrk="1" hangingPunct="1">
              <a:defRPr/>
            </a:pPr>
            <a:endParaRPr kumimoji="1" lang="en-US" altLang="zh-CN" sz="2000" dirty="0"/>
          </a:p>
          <a:p>
            <a:pPr lvl="2" eaLnBrk="1" hangingPunct="1">
              <a:defRPr/>
            </a:pPr>
            <a:r>
              <a:rPr kumimoji="1" lang="zh-CN" altLang="en-US" dirty="0"/>
              <a:t>估计点到点的相似度</a:t>
            </a:r>
            <a:r>
              <a:rPr kumimoji="1" lang="en-US" altLang="zh-CN" dirty="0"/>
              <a:t>W:</a:t>
            </a:r>
            <a:r>
              <a:rPr kumimoji="1" lang="zh-CN" altLang="en-US" dirty="0"/>
              <a:t> 内积计算</a:t>
            </a:r>
            <a:endParaRPr kumimoji="1" lang="en-US" altLang="zh-CN" dirty="0"/>
          </a:p>
          <a:p>
            <a:pPr marL="909637" lvl="2" indent="0" eaLnBrk="1" hangingPunct="1">
              <a:buNone/>
              <a:defRPr/>
            </a:pPr>
            <a:endParaRPr kumimoji="1" lang="en-US" altLang="zh-CN" dirty="0"/>
          </a:p>
          <a:p>
            <a:endParaRPr kumimoji="1" lang="zh-CN" altLang="en-US" dirty="0"/>
          </a:p>
        </p:txBody>
      </p:sp>
      <p:sp>
        <p:nvSpPr>
          <p:cNvPr id="4" name="文本框 3">
            <a:extLst>
              <a:ext uri="{FF2B5EF4-FFF2-40B4-BE49-F238E27FC236}">
                <a16:creationId xmlns:a16="http://schemas.microsoft.com/office/drawing/2014/main" id="{48804B6C-8A37-C94F-B4BF-CA20ED85B5BB}"/>
              </a:ext>
            </a:extLst>
          </p:cNvPr>
          <p:cNvSpPr txBox="1"/>
          <p:nvPr/>
        </p:nvSpPr>
        <p:spPr>
          <a:xfrm>
            <a:off x="5698334" y="1921141"/>
            <a:ext cx="3082411" cy="338554"/>
          </a:xfrm>
          <a:prstGeom prst="rect">
            <a:avLst/>
          </a:prstGeom>
          <a:solidFill>
            <a:schemeClr val="accent6">
              <a:lumMod val="20000"/>
              <a:lumOff val="80000"/>
            </a:schemeClr>
          </a:solidFill>
        </p:spPr>
        <p:txBody>
          <a:bodyPr wrap="square" rtlCol="0">
            <a:spAutoFit/>
          </a:bodyPr>
          <a:lstStyle/>
          <a:p>
            <a:pPr algn="ctr"/>
            <a:r>
              <a:rPr kumimoji="1" lang="zh-CN" altLang="en-US" sz="1600" dirty="0"/>
              <a:t>随机采样 或者</a:t>
            </a:r>
            <a:r>
              <a:rPr kumimoji="1" lang="en-US" altLang="zh-CN" sz="1600" dirty="0"/>
              <a:t> K-means</a:t>
            </a:r>
            <a:r>
              <a:rPr kumimoji="1" lang="zh-CN" altLang="en-US" sz="1600" dirty="0"/>
              <a:t>聚类</a:t>
            </a:r>
          </a:p>
        </p:txBody>
      </p:sp>
      <p:cxnSp>
        <p:nvCxnSpPr>
          <p:cNvPr id="5" name="直线箭头连接符 7">
            <a:extLst>
              <a:ext uri="{FF2B5EF4-FFF2-40B4-BE49-F238E27FC236}">
                <a16:creationId xmlns:a16="http://schemas.microsoft.com/office/drawing/2014/main" id="{E5312107-A023-414E-A70E-AAA3DA79C42E}"/>
              </a:ext>
            </a:extLst>
          </p:cNvPr>
          <p:cNvCxnSpPr>
            <a:cxnSpLocks/>
          </p:cNvCxnSpPr>
          <p:nvPr/>
        </p:nvCxnSpPr>
        <p:spPr bwMode="auto">
          <a:xfrm flipV="1">
            <a:off x="3945699" y="2259695"/>
            <a:ext cx="2317315" cy="533609"/>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8" name="文本框 7">
                <a:extLst>
                  <a:ext uri="{FF2B5EF4-FFF2-40B4-BE49-F238E27FC236}">
                    <a16:creationId xmlns:a16="http://schemas.microsoft.com/office/drawing/2014/main" id="{DA06068F-9D3C-8E4F-94E3-F6EDB1DCC4A8}"/>
                  </a:ext>
                </a:extLst>
              </p:cNvPr>
              <p:cNvSpPr txBox="1"/>
              <p:nvPr/>
            </p:nvSpPr>
            <p:spPr>
              <a:xfrm>
                <a:off x="3452014" y="3539582"/>
                <a:ext cx="2246321"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kumimoji="1" lang="en-US" altLang="zh-CN" sz="2000" b="0" i="1" smtClean="0">
                          <a:latin typeface="Cambria Math" charset="0"/>
                        </a:rPr>
                        <m:t>𝑍</m:t>
                      </m:r>
                      <m:r>
                        <a:rPr kumimoji="1" lang="en-US" altLang="zh-CN" sz="2000" b="0" i="1" smtClean="0">
                          <a:latin typeface="Cambria Math" charset="0"/>
                          <a:ea typeface="Cambria Math" charset="0"/>
                          <a:cs typeface="Cambria Math" charset="0"/>
                        </a:rPr>
                        <m:t>∈</m:t>
                      </m:r>
                      <m:sSup>
                        <m:sSupPr>
                          <m:ctrlPr>
                            <a:rPr kumimoji="1" lang="en-US" altLang="zh-CN" sz="2000" b="0" i="1" smtClean="0">
                              <a:latin typeface="Cambria Math" panose="02040503050406030204" pitchFamily="18" charset="0"/>
                              <a:ea typeface="Cambria Math" charset="0"/>
                              <a:cs typeface="Cambria Math" charset="0"/>
                            </a:rPr>
                          </m:ctrlPr>
                        </m:sSupPr>
                        <m:e>
                          <m:r>
                            <a:rPr kumimoji="1" lang="en-US" altLang="zh-CN" sz="2000" b="0" i="1" smtClean="0">
                              <a:latin typeface="Cambria Math" charset="0"/>
                              <a:ea typeface="Cambria Math" charset="0"/>
                              <a:cs typeface="Cambria Math" charset="0"/>
                            </a:rPr>
                            <m:t>𝑅</m:t>
                          </m:r>
                        </m:e>
                        <m:sup>
                          <m:r>
                            <a:rPr kumimoji="1" lang="en-US" altLang="zh-CN" sz="2000" b="0" i="1" smtClean="0">
                              <a:latin typeface="Cambria Math" charset="0"/>
                              <a:ea typeface="Cambria Math" charset="0"/>
                              <a:cs typeface="Cambria Math" charset="0"/>
                            </a:rPr>
                            <m:t>𝑛</m:t>
                          </m:r>
                          <m:r>
                            <a:rPr kumimoji="1" lang="en-US" altLang="zh-CN" sz="2000" b="0" i="1" smtClean="0">
                              <a:latin typeface="Cambria Math" charset="0"/>
                              <a:ea typeface="Cambria Math" charset="0"/>
                              <a:cs typeface="Cambria Math" charset="0"/>
                            </a:rPr>
                            <m:t>×</m:t>
                          </m:r>
                          <m:r>
                            <a:rPr kumimoji="1" lang="en-US" altLang="zh-CN" sz="2000" b="0" i="1" smtClean="0">
                              <a:latin typeface="Cambria Math" charset="0"/>
                              <a:ea typeface="Cambria Math" charset="0"/>
                              <a:cs typeface="Cambria Math" charset="0"/>
                            </a:rPr>
                            <m:t>𝑚</m:t>
                          </m:r>
                        </m:sup>
                      </m:sSup>
                      <m:r>
                        <a:rPr kumimoji="1" lang="en-US" altLang="zh-CN" sz="2000" b="0" i="1" smtClean="0">
                          <a:latin typeface="Cambria Math" charset="0"/>
                          <a:ea typeface="Cambria Math" charset="0"/>
                          <a:cs typeface="Cambria Math" charset="0"/>
                        </a:rPr>
                        <m:t>, </m:t>
                      </m:r>
                      <m:r>
                        <a:rPr kumimoji="1" lang="en-US" altLang="zh-CN" sz="2000" b="0" i="1" smtClean="0">
                          <a:latin typeface="Cambria Math" charset="0"/>
                          <a:ea typeface="Cambria Math" charset="0"/>
                          <a:cs typeface="Cambria Math" charset="0"/>
                        </a:rPr>
                        <m:t>𝑚</m:t>
                      </m:r>
                      <m:r>
                        <a:rPr kumimoji="1" lang="en-US" altLang="zh-CN" sz="2000" b="0" i="1" smtClean="0">
                          <a:latin typeface="Cambria Math" charset="0"/>
                          <a:ea typeface="Cambria Math" charset="0"/>
                          <a:cs typeface="Cambria Math" charset="0"/>
                        </a:rPr>
                        <m:t> ≪</m:t>
                      </m:r>
                      <m:r>
                        <a:rPr kumimoji="1" lang="en-US" altLang="zh-CN" sz="2000" b="0" i="1" smtClean="0">
                          <a:latin typeface="Cambria Math" charset="0"/>
                          <a:ea typeface="Cambria Math" charset="0"/>
                          <a:cs typeface="Cambria Math" charset="0"/>
                        </a:rPr>
                        <m:t>𝑛</m:t>
                      </m:r>
                    </m:oMath>
                  </m:oMathPara>
                </a14:m>
                <a:endParaRPr kumimoji="1" lang="zh-CN" altLang="en-US" sz="1800" dirty="0"/>
              </a:p>
            </p:txBody>
          </p:sp>
        </mc:Choice>
        <mc:Fallback xmlns="">
          <p:sp>
            <p:nvSpPr>
              <p:cNvPr id="8" name="文本框 7">
                <a:extLst>
                  <a:ext uri="{FF2B5EF4-FFF2-40B4-BE49-F238E27FC236}">
                    <a16:creationId xmlns:a16="http://schemas.microsoft.com/office/drawing/2014/main" id="{DA06068F-9D3C-8E4F-94E3-F6EDB1DCC4A8}"/>
                  </a:ext>
                </a:extLst>
              </p:cNvPr>
              <p:cNvSpPr txBox="1">
                <a:spLocks noRot="1" noChangeAspect="1" noMove="1" noResize="1" noEditPoints="1" noAdjustHandles="1" noChangeArrowheads="1" noChangeShapeType="1" noTextEdit="1"/>
              </p:cNvSpPr>
              <p:nvPr/>
            </p:nvSpPr>
            <p:spPr>
              <a:xfrm>
                <a:off x="3452014" y="3539582"/>
                <a:ext cx="2246321" cy="400110"/>
              </a:xfrm>
              <a:prstGeom prst="rect">
                <a:avLst/>
              </a:prstGeom>
              <a:blipFill>
                <a:blip r:embed="rId2"/>
                <a:stretch>
                  <a:fillRect b="-1875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9" name="文本框 8">
                <a:extLst>
                  <a:ext uri="{FF2B5EF4-FFF2-40B4-BE49-F238E27FC236}">
                    <a16:creationId xmlns:a16="http://schemas.microsoft.com/office/drawing/2014/main" id="{813D04B7-4EB6-0D4F-AAFE-7BDD3C9E8F14}"/>
                  </a:ext>
                </a:extLst>
              </p:cNvPr>
              <p:cNvSpPr txBox="1"/>
              <p:nvPr/>
            </p:nvSpPr>
            <p:spPr>
              <a:xfrm>
                <a:off x="3308574" y="4413876"/>
                <a:ext cx="2759986" cy="54418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𝑊</m:t>
                          </m:r>
                        </m:e>
                        <m:sub>
                          <m:r>
                            <a:rPr kumimoji="1" lang="en-US" altLang="zh-CN" sz="1800" b="0" i="1" smtClean="0">
                              <a:latin typeface="Cambria Math" charset="0"/>
                            </a:rPr>
                            <m:t>𝑖𝑗</m:t>
                          </m:r>
                        </m:sub>
                      </m:sSub>
                      <m:r>
                        <a:rPr kumimoji="1" lang="en-US" altLang="zh-CN" sz="1800" b="0" i="1" smtClean="0">
                          <a:latin typeface="Cambria Math" charset="0"/>
                        </a:rPr>
                        <m:t>=</m:t>
                      </m:r>
                      <m:nary>
                        <m:naryPr>
                          <m:chr m:val="∑"/>
                          <m:limLoc m:val="subSup"/>
                          <m:ctrlPr>
                            <a:rPr kumimoji="1" lang="is-IS" altLang="zh-CN" sz="1800" b="0" i="1" smtClean="0">
                              <a:latin typeface="Cambria Math" panose="02040503050406030204" pitchFamily="18" charset="0"/>
                            </a:rPr>
                          </m:ctrlPr>
                        </m:naryPr>
                        <m:sub>
                          <m:r>
                            <m:rPr>
                              <m:brk m:alnAt="25"/>
                            </m:rPr>
                            <a:rPr kumimoji="1" lang="en-US" altLang="zh-CN" sz="1800" b="0" i="1" smtClean="0">
                              <a:latin typeface="Cambria Math" charset="0"/>
                            </a:rPr>
                            <m:t>𝑘</m:t>
                          </m:r>
                          <m:r>
                            <a:rPr kumimoji="1" lang="en-US" altLang="zh-CN" sz="1800" b="0" i="1" smtClean="0">
                              <a:latin typeface="Cambria Math" charset="0"/>
                            </a:rPr>
                            <m:t>=1</m:t>
                          </m:r>
                        </m:sub>
                        <m:sup>
                          <m:r>
                            <a:rPr kumimoji="1" lang="en-US" altLang="zh-CN" sz="1800" b="0" i="1" smtClean="0">
                              <a:latin typeface="Cambria Math" charset="0"/>
                            </a:rPr>
                            <m:t>𝑚</m:t>
                          </m:r>
                        </m:sup>
                        <m:e>
                          <m:sSub>
                            <m:sSubPr>
                              <m:ctrlPr>
                                <a:rPr kumimoji="1" lang="en-US" altLang="zh-CN" sz="1800" b="0" i="1" smtClean="0">
                                  <a:latin typeface="Cambria Math" panose="02040503050406030204" pitchFamily="18" charset="0"/>
                                </a:rPr>
                              </m:ctrlPr>
                            </m:sSubPr>
                            <m:e>
                              <m:r>
                                <a:rPr kumimoji="1" lang="en-US" altLang="zh-CN" sz="1800" b="0" i="1" smtClean="0">
                                  <a:latin typeface="Cambria Math" charset="0"/>
                                </a:rPr>
                                <m:t>𝑍</m:t>
                              </m:r>
                            </m:e>
                            <m:sub>
                              <m:r>
                                <a:rPr kumimoji="1" lang="en-US" altLang="zh-CN" sz="1800" b="0" i="1" smtClean="0">
                                  <a:latin typeface="Cambria Math" charset="0"/>
                                </a:rPr>
                                <m:t>𝑖𝑘</m:t>
                              </m:r>
                            </m:sub>
                          </m:sSub>
                          <m:sSub>
                            <m:sSubPr>
                              <m:ctrlPr>
                                <a:rPr kumimoji="1" lang="en-US" altLang="zh-CN" sz="1800" b="0" i="1" smtClean="0">
                                  <a:latin typeface="Cambria Math" panose="02040503050406030204" pitchFamily="18" charset="0"/>
                                </a:rPr>
                              </m:ctrlPr>
                            </m:sSubPr>
                            <m:e>
                              <m:r>
                                <a:rPr kumimoji="1" lang="en-US" altLang="zh-CN" sz="1800" b="0" i="1" smtClean="0">
                                  <a:latin typeface="Cambria Math" charset="0"/>
                                </a:rPr>
                                <m:t>𝑍</m:t>
                              </m:r>
                            </m:e>
                            <m:sub>
                              <m:r>
                                <a:rPr kumimoji="1" lang="en-US" altLang="zh-CN" sz="1800" b="0" i="1" smtClean="0">
                                  <a:latin typeface="Cambria Math" charset="0"/>
                                </a:rPr>
                                <m:t>𝑗𝑘</m:t>
                              </m:r>
                            </m:sub>
                          </m:sSub>
                        </m:e>
                      </m:nary>
                      <m:r>
                        <a:rPr kumimoji="1" lang="en-US" altLang="zh-CN" sz="1800" b="0" i="1" smtClean="0">
                          <a:latin typeface="Cambria Math" charset="0"/>
                        </a:rPr>
                        <m:t>=</m:t>
                      </m:r>
                      <m:sSub>
                        <m:sSubPr>
                          <m:ctrlPr>
                            <a:rPr kumimoji="1" lang="en-US" altLang="zh-CN" sz="1800" b="0" i="1" smtClean="0">
                              <a:latin typeface="Cambria Math" panose="02040503050406030204" pitchFamily="18" charset="0"/>
                            </a:rPr>
                          </m:ctrlPr>
                        </m:sSubPr>
                        <m:e>
                          <m:r>
                            <a:rPr kumimoji="1" lang="en-US" altLang="zh-CN" sz="1800" b="0" i="1" smtClean="0">
                              <a:latin typeface="Cambria Math" charset="0"/>
                            </a:rPr>
                            <m:t>𝑍</m:t>
                          </m:r>
                        </m:e>
                        <m:sub>
                          <m:r>
                            <a:rPr kumimoji="1" lang="en-US" altLang="zh-CN" sz="1800" b="0" i="1" smtClean="0">
                              <a:latin typeface="Cambria Math" charset="0"/>
                            </a:rPr>
                            <m:t>𝑖</m:t>
                          </m:r>
                        </m:sub>
                      </m:sSub>
                      <m:sSubSup>
                        <m:sSubSupPr>
                          <m:ctrlPr>
                            <a:rPr kumimoji="1" lang="en-US" altLang="zh-CN" sz="1800" b="0" i="1" smtClean="0">
                              <a:latin typeface="Cambria Math" panose="02040503050406030204" pitchFamily="18" charset="0"/>
                            </a:rPr>
                          </m:ctrlPr>
                        </m:sSubSupPr>
                        <m:e>
                          <m:r>
                            <a:rPr kumimoji="1" lang="en-US" altLang="zh-CN" sz="1800" b="0" i="1" smtClean="0">
                              <a:latin typeface="Cambria Math" charset="0"/>
                            </a:rPr>
                            <m:t>𝑍</m:t>
                          </m:r>
                        </m:e>
                        <m:sub>
                          <m:r>
                            <a:rPr kumimoji="1" lang="en-US" altLang="zh-CN" sz="1800" b="0" i="1" smtClean="0">
                              <a:latin typeface="Cambria Math" charset="0"/>
                            </a:rPr>
                            <m:t>𝑗</m:t>
                          </m:r>
                        </m:sub>
                        <m:sup>
                          <m:r>
                            <a:rPr kumimoji="1" lang="en-US" altLang="zh-CN" sz="1800" b="0" i="1" smtClean="0">
                              <a:latin typeface="Cambria Math" charset="0"/>
                            </a:rPr>
                            <m:t>𝑇</m:t>
                          </m:r>
                        </m:sup>
                      </m:sSubSup>
                    </m:oMath>
                  </m:oMathPara>
                </a14:m>
                <a:endParaRPr kumimoji="1" lang="zh-CN" altLang="en-US" dirty="0"/>
              </a:p>
            </p:txBody>
          </p:sp>
        </mc:Choice>
        <mc:Fallback xmlns="">
          <p:sp>
            <p:nvSpPr>
              <p:cNvPr id="9" name="文本框 8">
                <a:extLst>
                  <a:ext uri="{FF2B5EF4-FFF2-40B4-BE49-F238E27FC236}">
                    <a16:creationId xmlns:a16="http://schemas.microsoft.com/office/drawing/2014/main" id="{813D04B7-4EB6-0D4F-AAFE-7BDD3C9E8F14}"/>
                  </a:ext>
                </a:extLst>
              </p:cNvPr>
              <p:cNvSpPr txBox="1">
                <a:spLocks noRot="1" noChangeAspect="1" noMove="1" noResize="1" noEditPoints="1" noAdjustHandles="1" noChangeArrowheads="1" noChangeShapeType="1" noTextEdit="1"/>
              </p:cNvSpPr>
              <p:nvPr/>
            </p:nvSpPr>
            <p:spPr>
              <a:xfrm>
                <a:off x="3308574" y="4413876"/>
                <a:ext cx="2759986" cy="544188"/>
              </a:xfrm>
              <a:prstGeom prst="rect">
                <a:avLst/>
              </a:prstGeom>
              <a:blipFill>
                <a:blip r:embed="rId3"/>
                <a:stretch>
                  <a:fillRect l="-6881" t="-192857" b="-273810"/>
                </a:stretch>
              </a:blipFill>
            </p:spPr>
            <p:txBody>
              <a:bodyPr/>
              <a:lstStyle/>
              <a:p>
                <a:r>
                  <a:rPr lang="zh-CN" altLang="en-US">
                    <a:noFill/>
                  </a:rPr>
                  <a:t> </a:t>
                </a:r>
              </a:p>
            </p:txBody>
          </p:sp>
        </mc:Fallback>
      </mc:AlternateContent>
      <p:pic>
        <p:nvPicPr>
          <p:cNvPr id="10" name="图片 5">
            <a:extLst>
              <a:ext uri="{FF2B5EF4-FFF2-40B4-BE49-F238E27FC236}">
                <a16:creationId xmlns:a16="http://schemas.microsoft.com/office/drawing/2014/main" id="{2C936373-79C9-8740-BBC6-FCFBC4CEF6D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38569" y="4968112"/>
            <a:ext cx="2159630" cy="180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11" name="文本框 10">
                <a:extLst>
                  <a:ext uri="{FF2B5EF4-FFF2-40B4-BE49-F238E27FC236}">
                    <a16:creationId xmlns:a16="http://schemas.microsoft.com/office/drawing/2014/main" id="{22B87C6D-241A-8F47-8ED1-6ECCC0DE8AB8}"/>
                  </a:ext>
                </a:extLst>
              </p:cNvPr>
              <p:cNvSpPr txBox="1"/>
              <p:nvPr/>
            </p:nvSpPr>
            <p:spPr>
              <a:xfrm>
                <a:off x="1336221" y="5303410"/>
                <a:ext cx="2489143"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600" i="1" smtClean="0">
                              <a:latin typeface="Cambria Math" panose="02040503050406030204" pitchFamily="18" charset="0"/>
                            </a:rPr>
                          </m:ctrlPr>
                        </m:sSubPr>
                        <m:e>
                          <m:r>
                            <a:rPr kumimoji="1" lang="en-US" altLang="zh-CN" sz="1600" b="0" i="1" smtClean="0">
                              <a:latin typeface="Cambria Math" charset="0"/>
                            </a:rPr>
                            <m:t>𝑥</m:t>
                          </m:r>
                        </m:e>
                        <m:sub>
                          <m:r>
                            <a:rPr kumimoji="1" lang="en-US" altLang="zh-CN" sz="1600" b="0" i="1" smtClean="0">
                              <a:latin typeface="Cambria Math" charset="0"/>
                            </a:rPr>
                            <m:t>1</m:t>
                          </m:r>
                        </m:sub>
                      </m:sSub>
                      <m:r>
                        <a:rPr kumimoji="1" lang="en-US" altLang="zh-CN" sz="1600" b="0" i="1" smtClean="0">
                          <a:latin typeface="Cambria Math" charset="0"/>
                        </a:rPr>
                        <m:t>:</m:t>
                      </m:r>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𝑍</m:t>
                          </m:r>
                        </m:e>
                        <m:sub>
                          <m:r>
                            <a:rPr kumimoji="1" lang="en-US" altLang="zh-CN" sz="1600" b="0" i="1" smtClean="0">
                              <a:latin typeface="Cambria Math" charset="0"/>
                            </a:rPr>
                            <m:t>1</m:t>
                          </m:r>
                        </m:sub>
                      </m:sSub>
                      <m:r>
                        <a:rPr kumimoji="1" lang="en-US" altLang="zh-CN" sz="1600" b="0" i="1" smtClean="0">
                          <a:latin typeface="Cambria Math" charset="0"/>
                        </a:rPr>
                        <m:t>={</m:t>
                      </m:r>
                      <m:r>
                        <a:rPr kumimoji="1" lang="en-US" altLang="zh-CN" sz="1600" b="0" i="1" smtClean="0">
                          <a:latin typeface="Cambria Math" charset="0"/>
                        </a:rPr>
                        <m:t>𝑍</m:t>
                      </m:r>
                      <m:r>
                        <a:rPr kumimoji="1" lang="en-US" altLang="zh-CN" sz="1600" b="0" i="1" smtClean="0">
                          <a:latin typeface="Cambria Math" charset="0"/>
                        </a:rPr>
                        <m:t>11,</m:t>
                      </m:r>
                      <m:r>
                        <a:rPr kumimoji="1" lang="en-US" altLang="zh-CN" sz="1600" b="0" i="1" smtClean="0">
                          <a:latin typeface="Cambria Math" charset="0"/>
                        </a:rPr>
                        <m:t>𝑍</m:t>
                      </m:r>
                      <m:r>
                        <a:rPr kumimoji="1" lang="en-US" altLang="zh-CN" sz="1600" b="0" i="1" smtClean="0">
                          <a:latin typeface="Cambria Math" charset="0"/>
                        </a:rPr>
                        <m:t>12,</m:t>
                      </m:r>
                      <m:r>
                        <a:rPr kumimoji="1" lang="en-US" altLang="zh-CN" sz="1600" b="0" i="1" smtClean="0">
                          <a:latin typeface="Cambria Math" charset="0"/>
                        </a:rPr>
                        <m:t>𝑍</m:t>
                      </m:r>
                      <m:r>
                        <a:rPr kumimoji="1" lang="en-US" altLang="zh-CN" sz="1600" b="0" i="1" smtClean="0">
                          <a:latin typeface="Cambria Math" charset="0"/>
                        </a:rPr>
                        <m:t>13,0,0}</m:t>
                      </m:r>
                    </m:oMath>
                  </m:oMathPara>
                </a14:m>
                <a:endParaRPr kumimoji="1" lang="zh-CN" altLang="en-US" sz="1600" dirty="0"/>
              </a:p>
            </p:txBody>
          </p:sp>
        </mc:Choice>
        <mc:Fallback xmlns="">
          <p:sp>
            <p:nvSpPr>
              <p:cNvPr id="11" name="文本框 10">
                <a:extLst>
                  <a:ext uri="{FF2B5EF4-FFF2-40B4-BE49-F238E27FC236}">
                    <a16:creationId xmlns:a16="http://schemas.microsoft.com/office/drawing/2014/main" id="{22B87C6D-241A-8F47-8ED1-6ECCC0DE8AB8}"/>
                  </a:ext>
                </a:extLst>
              </p:cNvPr>
              <p:cNvSpPr txBox="1">
                <a:spLocks noRot="1" noChangeAspect="1" noMove="1" noResize="1" noEditPoints="1" noAdjustHandles="1" noChangeArrowheads="1" noChangeShapeType="1" noTextEdit="1"/>
              </p:cNvSpPr>
              <p:nvPr/>
            </p:nvSpPr>
            <p:spPr>
              <a:xfrm>
                <a:off x="1336221" y="5303410"/>
                <a:ext cx="2489143" cy="246221"/>
              </a:xfrm>
              <a:prstGeom prst="rect">
                <a:avLst/>
              </a:prstGeom>
              <a:blipFill>
                <a:blip r:embed="rId5"/>
                <a:stretch>
                  <a:fillRect r="-2030" b="-4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 name="文本框 11">
                <a:extLst>
                  <a:ext uri="{FF2B5EF4-FFF2-40B4-BE49-F238E27FC236}">
                    <a16:creationId xmlns:a16="http://schemas.microsoft.com/office/drawing/2014/main" id="{18074CA8-08B0-7347-B95B-A7D2312993C9}"/>
                  </a:ext>
                </a:extLst>
              </p:cNvPr>
              <p:cNvSpPr txBox="1"/>
              <p:nvPr/>
            </p:nvSpPr>
            <p:spPr>
              <a:xfrm>
                <a:off x="1336221" y="5586216"/>
                <a:ext cx="2532809"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600" i="1" smtClean="0">
                              <a:latin typeface="Cambria Math" panose="02040503050406030204" pitchFamily="18" charset="0"/>
                            </a:rPr>
                          </m:ctrlPr>
                        </m:sSubPr>
                        <m:e>
                          <m:r>
                            <a:rPr kumimoji="1" lang="en-US" altLang="zh-CN" sz="1600" b="0" i="1" smtClean="0">
                              <a:latin typeface="Cambria Math" charset="0"/>
                            </a:rPr>
                            <m:t>𝑥</m:t>
                          </m:r>
                        </m:e>
                        <m:sub>
                          <m:r>
                            <a:rPr kumimoji="1" lang="en-US" altLang="zh-CN" sz="1600" b="0" i="1" smtClean="0">
                              <a:latin typeface="Cambria Math" charset="0"/>
                            </a:rPr>
                            <m:t>2</m:t>
                          </m:r>
                        </m:sub>
                      </m:sSub>
                      <m:r>
                        <a:rPr kumimoji="1" lang="en-US" altLang="zh-CN" sz="1600" b="0" i="1" smtClean="0">
                          <a:latin typeface="Cambria Math" charset="0"/>
                        </a:rPr>
                        <m:t>:</m:t>
                      </m:r>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𝑍</m:t>
                          </m:r>
                        </m:e>
                        <m:sub>
                          <m:r>
                            <a:rPr kumimoji="1" lang="en-US" altLang="zh-CN" sz="1600" b="0" i="1" smtClean="0">
                              <a:latin typeface="Cambria Math" charset="0"/>
                            </a:rPr>
                            <m:t>2</m:t>
                          </m:r>
                        </m:sub>
                      </m:sSub>
                      <m:r>
                        <a:rPr kumimoji="1" lang="en-US" altLang="zh-CN" sz="1600" b="0" i="1" smtClean="0">
                          <a:latin typeface="Cambria Math" charset="0"/>
                        </a:rPr>
                        <m:t>={0,</m:t>
                      </m:r>
                      <m:r>
                        <a:rPr kumimoji="1" lang="en-US" altLang="zh-CN" sz="1600" b="0" i="1" smtClean="0">
                          <a:latin typeface="Cambria Math" charset="0"/>
                        </a:rPr>
                        <m:t>𝑍</m:t>
                      </m:r>
                      <m:r>
                        <a:rPr kumimoji="1" lang="en-US" altLang="zh-CN" sz="1600" b="0" i="1" smtClean="0">
                          <a:latin typeface="Cambria Math" charset="0"/>
                        </a:rPr>
                        <m:t>22,</m:t>
                      </m:r>
                      <m:r>
                        <a:rPr kumimoji="1" lang="en-US" altLang="zh-CN" sz="1600" b="0" i="1" smtClean="0">
                          <a:latin typeface="Cambria Math" charset="0"/>
                        </a:rPr>
                        <m:t>𝑍</m:t>
                      </m:r>
                      <m:r>
                        <a:rPr kumimoji="1" lang="en-US" altLang="zh-CN" sz="1600" b="0" i="1" smtClean="0">
                          <a:latin typeface="Cambria Math" charset="0"/>
                        </a:rPr>
                        <m:t>23,0,</m:t>
                      </m:r>
                      <m:r>
                        <a:rPr kumimoji="1" lang="en-US" altLang="zh-CN" sz="1600" b="0" i="1" smtClean="0">
                          <a:latin typeface="Cambria Math" charset="0"/>
                        </a:rPr>
                        <m:t>𝑍</m:t>
                      </m:r>
                      <m:r>
                        <a:rPr kumimoji="1" lang="en-US" altLang="zh-CN" sz="1600" b="0" i="1" smtClean="0">
                          <a:latin typeface="Cambria Math" charset="0"/>
                        </a:rPr>
                        <m:t>24}</m:t>
                      </m:r>
                    </m:oMath>
                  </m:oMathPara>
                </a14:m>
                <a:endParaRPr kumimoji="1" lang="zh-CN" altLang="en-US" sz="1600" dirty="0"/>
              </a:p>
            </p:txBody>
          </p:sp>
        </mc:Choice>
        <mc:Fallback xmlns="">
          <p:sp>
            <p:nvSpPr>
              <p:cNvPr id="12" name="文本框 11">
                <a:extLst>
                  <a:ext uri="{FF2B5EF4-FFF2-40B4-BE49-F238E27FC236}">
                    <a16:creationId xmlns:a16="http://schemas.microsoft.com/office/drawing/2014/main" id="{18074CA8-08B0-7347-B95B-A7D2312993C9}"/>
                  </a:ext>
                </a:extLst>
              </p:cNvPr>
              <p:cNvSpPr txBox="1">
                <a:spLocks noRot="1" noChangeAspect="1" noMove="1" noResize="1" noEditPoints="1" noAdjustHandles="1" noChangeArrowheads="1" noChangeShapeType="1" noTextEdit="1"/>
              </p:cNvSpPr>
              <p:nvPr/>
            </p:nvSpPr>
            <p:spPr>
              <a:xfrm>
                <a:off x="1336221" y="5586216"/>
                <a:ext cx="2532809" cy="246221"/>
              </a:xfrm>
              <a:prstGeom prst="rect">
                <a:avLst/>
              </a:prstGeom>
              <a:blipFill>
                <a:blip r:embed="rId6"/>
                <a:stretch>
                  <a:fillRect r="-1990" b="-4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3" name="文本框 12">
                <a:extLst>
                  <a:ext uri="{FF2B5EF4-FFF2-40B4-BE49-F238E27FC236}">
                    <a16:creationId xmlns:a16="http://schemas.microsoft.com/office/drawing/2014/main" id="{CA3E8F8A-B67E-4146-A11C-773764A49D13}"/>
                  </a:ext>
                </a:extLst>
              </p:cNvPr>
              <p:cNvSpPr txBox="1"/>
              <p:nvPr/>
            </p:nvSpPr>
            <p:spPr>
              <a:xfrm>
                <a:off x="1336221" y="5869023"/>
                <a:ext cx="2498633"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600" i="1" smtClean="0">
                              <a:latin typeface="Cambria Math" panose="02040503050406030204" pitchFamily="18" charset="0"/>
                            </a:rPr>
                          </m:ctrlPr>
                        </m:sSubPr>
                        <m:e>
                          <m:r>
                            <a:rPr kumimoji="1" lang="en-US" altLang="zh-CN" sz="1600" b="0" i="1" smtClean="0">
                              <a:latin typeface="Cambria Math" charset="0"/>
                            </a:rPr>
                            <m:t>𝑥</m:t>
                          </m:r>
                        </m:e>
                        <m:sub>
                          <m:r>
                            <a:rPr kumimoji="1" lang="en-US" altLang="zh-CN" sz="1600" b="0" i="1" smtClean="0">
                              <a:latin typeface="Cambria Math" charset="0"/>
                            </a:rPr>
                            <m:t>3</m:t>
                          </m:r>
                        </m:sub>
                      </m:sSub>
                      <m:r>
                        <a:rPr kumimoji="1" lang="en-US" altLang="zh-CN" sz="1600" b="0" i="1" smtClean="0">
                          <a:latin typeface="Cambria Math" charset="0"/>
                        </a:rPr>
                        <m:t>:</m:t>
                      </m:r>
                      <m:sSub>
                        <m:sSubPr>
                          <m:ctrlPr>
                            <a:rPr kumimoji="1" lang="en-US" altLang="zh-CN" sz="1600" b="0" i="1" smtClean="0">
                              <a:latin typeface="Cambria Math" panose="02040503050406030204" pitchFamily="18" charset="0"/>
                            </a:rPr>
                          </m:ctrlPr>
                        </m:sSubPr>
                        <m:e>
                          <m:r>
                            <a:rPr kumimoji="1" lang="en-US" altLang="zh-CN" sz="1600" b="0" i="1" smtClean="0">
                              <a:latin typeface="Cambria Math" charset="0"/>
                            </a:rPr>
                            <m:t>𝑍</m:t>
                          </m:r>
                        </m:e>
                        <m:sub>
                          <m:r>
                            <a:rPr kumimoji="1" lang="en-US" altLang="zh-CN" sz="1600" b="0" i="1" smtClean="0">
                              <a:latin typeface="Cambria Math" charset="0"/>
                            </a:rPr>
                            <m:t>3</m:t>
                          </m:r>
                        </m:sub>
                      </m:sSub>
                      <m:r>
                        <a:rPr kumimoji="1" lang="en-US" altLang="zh-CN" sz="1600" b="0" i="1" smtClean="0">
                          <a:latin typeface="Cambria Math" charset="0"/>
                        </a:rPr>
                        <m:t>={</m:t>
                      </m:r>
                      <m:r>
                        <a:rPr kumimoji="1" lang="en-US" altLang="zh-CN" sz="1600" b="0" i="1" smtClean="0">
                          <a:latin typeface="Cambria Math" charset="0"/>
                        </a:rPr>
                        <m:t>𝑍</m:t>
                      </m:r>
                      <m:r>
                        <a:rPr kumimoji="1" lang="en-US" altLang="zh-CN" sz="1600" b="0" i="1" smtClean="0">
                          <a:latin typeface="Cambria Math" charset="0"/>
                        </a:rPr>
                        <m:t>31,0,0,</m:t>
                      </m:r>
                      <m:r>
                        <a:rPr kumimoji="1" lang="en-US" altLang="zh-CN" sz="1600" b="0" i="1" smtClean="0">
                          <a:latin typeface="Cambria Math" charset="0"/>
                        </a:rPr>
                        <m:t>𝑍</m:t>
                      </m:r>
                      <m:r>
                        <a:rPr kumimoji="1" lang="en-US" altLang="zh-CN" sz="1600" b="0" i="1" smtClean="0">
                          <a:latin typeface="Cambria Math" charset="0"/>
                        </a:rPr>
                        <m:t>34,</m:t>
                      </m:r>
                      <m:r>
                        <a:rPr kumimoji="1" lang="en-US" altLang="zh-CN" sz="1600" b="0" i="1" smtClean="0">
                          <a:latin typeface="Cambria Math" charset="0"/>
                        </a:rPr>
                        <m:t>𝑍</m:t>
                      </m:r>
                      <m:r>
                        <a:rPr kumimoji="1" lang="en-US" altLang="zh-CN" sz="1600" b="0" i="1" smtClean="0">
                          <a:latin typeface="Cambria Math" charset="0"/>
                        </a:rPr>
                        <m:t>35}</m:t>
                      </m:r>
                    </m:oMath>
                  </m:oMathPara>
                </a14:m>
                <a:endParaRPr kumimoji="1" lang="zh-CN" altLang="en-US" sz="1600" dirty="0"/>
              </a:p>
            </p:txBody>
          </p:sp>
        </mc:Choice>
        <mc:Fallback xmlns="">
          <p:sp>
            <p:nvSpPr>
              <p:cNvPr id="13" name="文本框 12">
                <a:extLst>
                  <a:ext uri="{FF2B5EF4-FFF2-40B4-BE49-F238E27FC236}">
                    <a16:creationId xmlns:a16="http://schemas.microsoft.com/office/drawing/2014/main" id="{CA3E8F8A-B67E-4146-A11C-773764A49D13}"/>
                  </a:ext>
                </a:extLst>
              </p:cNvPr>
              <p:cNvSpPr txBox="1">
                <a:spLocks noRot="1" noChangeAspect="1" noMove="1" noResize="1" noEditPoints="1" noAdjustHandles="1" noChangeArrowheads="1" noChangeShapeType="1" noTextEdit="1"/>
              </p:cNvSpPr>
              <p:nvPr/>
            </p:nvSpPr>
            <p:spPr>
              <a:xfrm>
                <a:off x="1336221" y="5869023"/>
                <a:ext cx="2498633" cy="246221"/>
              </a:xfrm>
              <a:prstGeom prst="rect">
                <a:avLst/>
              </a:prstGeom>
              <a:blipFill>
                <a:blip r:embed="rId7"/>
                <a:stretch>
                  <a:fillRect r="-2020" b="-38095"/>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4" name="文本框 13">
                <a:extLst>
                  <a:ext uri="{FF2B5EF4-FFF2-40B4-BE49-F238E27FC236}">
                    <a16:creationId xmlns:a16="http://schemas.microsoft.com/office/drawing/2014/main" id="{EF7C1C41-63C9-3145-A041-AD89AD235321}"/>
                  </a:ext>
                </a:extLst>
              </p:cNvPr>
              <p:cNvSpPr txBox="1"/>
              <p:nvPr/>
            </p:nvSpPr>
            <p:spPr>
              <a:xfrm>
                <a:off x="2865957" y="6353461"/>
                <a:ext cx="2184509"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i="1" smtClean="0">
                              <a:latin typeface="Cambria Math" panose="02040503050406030204" pitchFamily="18" charset="0"/>
                            </a:rPr>
                          </m:ctrlPr>
                        </m:sSubPr>
                        <m:e>
                          <m:r>
                            <a:rPr kumimoji="1" lang="en-US" altLang="zh-CN" b="0" i="1" smtClean="0">
                              <a:latin typeface="Cambria Math" charset="0"/>
                            </a:rPr>
                            <m:t>𝑍</m:t>
                          </m:r>
                        </m:e>
                        <m:sub>
                          <m:r>
                            <a:rPr kumimoji="1" lang="en-US" altLang="zh-CN" b="0" i="1" smtClean="0">
                              <a:latin typeface="Cambria Math" charset="0"/>
                            </a:rPr>
                            <m:t>1</m:t>
                          </m:r>
                        </m:sub>
                      </m:sSub>
                      <m:r>
                        <a:rPr kumimoji="1" lang="en-US" altLang="zh-CN" i="1" smtClean="0">
                          <a:latin typeface="Cambria Math" charset="0"/>
                          <a:ea typeface="Cambria Math" charset="0"/>
                          <a:cs typeface="Cambria Math" charset="0"/>
                        </a:rPr>
                        <m:t>∙</m:t>
                      </m:r>
                      <m:sSub>
                        <m:sSubPr>
                          <m:ctrlPr>
                            <a:rPr kumimoji="1" lang="en-US" altLang="zh-CN" i="1" smtClean="0">
                              <a:latin typeface="Cambria Math" panose="02040503050406030204" pitchFamily="18" charset="0"/>
                              <a:ea typeface="Cambria Math" charset="0"/>
                              <a:cs typeface="Cambria Math" charset="0"/>
                            </a:rPr>
                          </m:ctrlPr>
                        </m:sSubPr>
                        <m:e>
                          <m:r>
                            <a:rPr kumimoji="1" lang="en-US" altLang="zh-CN" b="0" i="1" smtClean="0">
                              <a:latin typeface="Cambria Math" charset="0"/>
                              <a:ea typeface="Cambria Math" charset="0"/>
                              <a:cs typeface="Cambria Math" charset="0"/>
                            </a:rPr>
                            <m:t>𝑍</m:t>
                          </m:r>
                        </m:e>
                        <m:sub>
                          <m:r>
                            <a:rPr kumimoji="1" lang="en-US" altLang="zh-CN" b="0" i="1" smtClean="0">
                              <a:latin typeface="Cambria Math" charset="0"/>
                              <a:ea typeface="Cambria Math" charset="0"/>
                              <a:cs typeface="Cambria Math" charset="0"/>
                            </a:rPr>
                            <m:t>2</m:t>
                          </m:r>
                        </m:sub>
                      </m:sSub>
                      <m:r>
                        <a:rPr kumimoji="1" lang="en-US" altLang="zh-CN" b="0" i="1" smtClean="0">
                          <a:latin typeface="Cambria Math" charset="0"/>
                          <a:ea typeface="Cambria Math" charset="0"/>
                          <a:cs typeface="Cambria Math" charset="0"/>
                        </a:rPr>
                        <m:t>&gt;</m:t>
                      </m:r>
                      <m:sSub>
                        <m:sSubPr>
                          <m:ctrlPr>
                            <a:rPr kumimoji="1" lang="en-US" altLang="zh-CN" b="0" i="1" smtClean="0">
                              <a:latin typeface="Cambria Math" panose="02040503050406030204" pitchFamily="18" charset="0"/>
                              <a:ea typeface="Cambria Math" charset="0"/>
                              <a:cs typeface="Cambria Math" charset="0"/>
                            </a:rPr>
                          </m:ctrlPr>
                        </m:sSubPr>
                        <m:e>
                          <m:r>
                            <a:rPr kumimoji="1" lang="en-US" altLang="zh-CN" b="0" i="1" smtClean="0">
                              <a:latin typeface="Cambria Math" charset="0"/>
                              <a:ea typeface="Cambria Math" charset="0"/>
                              <a:cs typeface="Cambria Math" charset="0"/>
                            </a:rPr>
                            <m:t>𝑍</m:t>
                          </m:r>
                        </m:e>
                        <m:sub>
                          <m:r>
                            <a:rPr kumimoji="1" lang="en-US" altLang="zh-CN" b="0" i="1" smtClean="0">
                              <a:latin typeface="Cambria Math" charset="0"/>
                              <a:ea typeface="Cambria Math" charset="0"/>
                              <a:cs typeface="Cambria Math" charset="0"/>
                            </a:rPr>
                            <m:t>1</m:t>
                          </m:r>
                        </m:sub>
                      </m:sSub>
                      <m:r>
                        <a:rPr kumimoji="1" lang="en-US" altLang="zh-CN" b="0" i="1" smtClean="0">
                          <a:latin typeface="Cambria Math" charset="0"/>
                          <a:ea typeface="Cambria Math" charset="0"/>
                          <a:cs typeface="Cambria Math" charset="0"/>
                        </a:rPr>
                        <m:t>∙</m:t>
                      </m:r>
                      <m:sSub>
                        <m:sSubPr>
                          <m:ctrlPr>
                            <a:rPr kumimoji="1" lang="en-US" altLang="zh-CN" b="0" i="1" smtClean="0">
                              <a:latin typeface="Cambria Math" panose="02040503050406030204" pitchFamily="18" charset="0"/>
                              <a:ea typeface="Cambria Math" charset="0"/>
                              <a:cs typeface="Cambria Math" charset="0"/>
                            </a:rPr>
                          </m:ctrlPr>
                        </m:sSubPr>
                        <m:e>
                          <m:r>
                            <a:rPr kumimoji="1" lang="en-US" altLang="zh-CN" b="0" i="1" smtClean="0">
                              <a:latin typeface="Cambria Math" charset="0"/>
                              <a:ea typeface="Cambria Math" charset="0"/>
                              <a:cs typeface="Cambria Math" charset="0"/>
                            </a:rPr>
                            <m:t>𝑍</m:t>
                          </m:r>
                        </m:e>
                        <m:sub>
                          <m:r>
                            <a:rPr kumimoji="1" lang="en-US" altLang="zh-CN" b="0" i="1" smtClean="0">
                              <a:latin typeface="Cambria Math" charset="0"/>
                              <a:ea typeface="Cambria Math" charset="0"/>
                              <a:cs typeface="Cambria Math" charset="0"/>
                            </a:rPr>
                            <m:t>3</m:t>
                          </m:r>
                        </m:sub>
                      </m:sSub>
                    </m:oMath>
                  </m:oMathPara>
                </a14:m>
                <a:endParaRPr kumimoji="1" lang="zh-CN" altLang="en-US" dirty="0"/>
              </a:p>
            </p:txBody>
          </p:sp>
        </mc:Choice>
        <mc:Fallback xmlns="">
          <p:sp>
            <p:nvSpPr>
              <p:cNvPr id="14" name="文本框 13">
                <a:extLst>
                  <a:ext uri="{FF2B5EF4-FFF2-40B4-BE49-F238E27FC236}">
                    <a16:creationId xmlns:a16="http://schemas.microsoft.com/office/drawing/2014/main" id="{EF7C1C41-63C9-3145-A041-AD89AD235321}"/>
                  </a:ext>
                </a:extLst>
              </p:cNvPr>
              <p:cNvSpPr txBox="1">
                <a:spLocks noRot="1" noChangeAspect="1" noMove="1" noResize="1" noEditPoints="1" noAdjustHandles="1" noChangeArrowheads="1" noChangeShapeType="1" noTextEdit="1"/>
              </p:cNvSpPr>
              <p:nvPr/>
            </p:nvSpPr>
            <p:spPr>
              <a:xfrm>
                <a:off x="2865957" y="6353461"/>
                <a:ext cx="2184509" cy="369332"/>
              </a:xfrm>
              <a:prstGeom prst="rect">
                <a:avLst/>
              </a:prstGeom>
              <a:blipFill>
                <a:blip r:embed="rId8"/>
                <a:stretch>
                  <a:fillRect/>
                </a:stretch>
              </a:blipFill>
            </p:spPr>
            <p:txBody>
              <a:bodyPr/>
              <a:lstStyle/>
              <a:p>
                <a:r>
                  <a:rPr lang="zh-CN" altLang="en-US">
                    <a:noFill/>
                  </a:rPr>
                  <a:t> </a:t>
                </a:r>
              </a:p>
            </p:txBody>
          </p:sp>
        </mc:Fallback>
      </mc:AlternateContent>
      <p:sp>
        <p:nvSpPr>
          <p:cNvPr id="15" name="文本框 14">
            <a:extLst>
              <a:ext uri="{FF2B5EF4-FFF2-40B4-BE49-F238E27FC236}">
                <a16:creationId xmlns:a16="http://schemas.microsoft.com/office/drawing/2014/main" id="{979B1507-187E-9244-83F2-A37B7C26A622}"/>
              </a:ext>
            </a:extLst>
          </p:cNvPr>
          <p:cNvSpPr txBox="1"/>
          <p:nvPr/>
        </p:nvSpPr>
        <p:spPr>
          <a:xfrm>
            <a:off x="7026236" y="4613194"/>
            <a:ext cx="915265" cy="307777"/>
          </a:xfrm>
          <a:prstGeom prst="rect">
            <a:avLst/>
          </a:prstGeom>
          <a:solidFill>
            <a:schemeClr val="accent6">
              <a:lumMod val="20000"/>
              <a:lumOff val="80000"/>
            </a:schemeClr>
          </a:solidFill>
        </p:spPr>
        <p:txBody>
          <a:bodyPr wrap="square" rtlCol="0">
            <a:spAutoFit/>
          </a:bodyPr>
          <a:lstStyle/>
          <a:p>
            <a:pPr algn="ctr"/>
            <a:r>
              <a:rPr kumimoji="1" lang="zh-CN" altLang="en-US" sz="1400" dirty="0"/>
              <a:t>锚点</a:t>
            </a:r>
          </a:p>
        </p:txBody>
      </p:sp>
      <p:cxnSp>
        <p:nvCxnSpPr>
          <p:cNvPr id="16" name="直线箭头连接符 21">
            <a:extLst>
              <a:ext uri="{FF2B5EF4-FFF2-40B4-BE49-F238E27FC236}">
                <a16:creationId xmlns:a16="http://schemas.microsoft.com/office/drawing/2014/main" id="{7E39A7E3-4620-BB4A-A719-557921DA9A35}"/>
              </a:ext>
            </a:extLst>
          </p:cNvPr>
          <p:cNvCxnSpPr/>
          <p:nvPr/>
        </p:nvCxnSpPr>
        <p:spPr bwMode="auto">
          <a:xfrm flipH="1">
            <a:off x="6268942" y="4841957"/>
            <a:ext cx="792055" cy="575695"/>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
        <p:nvSpPr>
          <p:cNvPr id="17"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783560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58348BB9-24EF-DB45-B9E1-1A06554BE827}"/>
                  </a:ext>
                </a:extLst>
              </p:cNvPr>
              <p:cNvSpPr>
                <a:spLocks noGrp="1"/>
              </p:cNvSpPr>
              <p:nvPr>
                <p:ph idx="1"/>
              </p:nvPr>
            </p:nvSpPr>
            <p:spPr/>
            <p:txBody>
              <a:bodyPr/>
              <a:lstStyle/>
              <a:p>
                <a:pPr eaLnBrk="1" hangingPunct="1">
                  <a:defRPr/>
                </a:pPr>
                <a:r>
                  <a:rPr lang="zh-CN" altLang="en-US" sz="3200" dirty="0">
                    <a:latin typeface="微软雅黑" pitchFamily="34" charset="-122"/>
                    <a:ea typeface="微软雅黑" pitchFamily="34" charset="-122"/>
                  </a:rPr>
                  <a:t>代表性的特征哈希技术</a:t>
                </a:r>
                <a:endParaRPr lang="zh-CN" altLang="en-US" sz="28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Anchor Graph Hashing </a:t>
                </a:r>
                <a:r>
                  <a:rPr lang="en-US" altLang="zh-CN" sz="1200" dirty="0">
                    <a:solidFill>
                      <a:srgbClr val="0080FF"/>
                    </a:solidFill>
                    <a:latin typeface="微软雅黑" pitchFamily="34" charset="-122"/>
                    <a:ea typeface="微软雅黑" pitchFamily="34" charset="-122"/>
                  </a:rPr>
                  <a:t>(Liu et al. ICML 2011)</a:t>
                </a:r>
              </a:p>
              <a:p>
                <a:pPr marL="471487" lvl="1" indent="0" eaLnBrk="1" hangingPunct="1">
                  <a:buNone/>
                  <a:defRPr/>
                </a:pPr>
                <a:endParaRPr lang="en-US" altLang="zh-CN" sz="2300" dirty="0">
                  <a:solidFill>
                    <a:srgbClr val="0080FF"/>
                  </a:solidFill>
                  <a:latin typeface="微软雅黑" pitchFamily="34" charset="-122"/>
                  <a:ea typeface="微软雅黑" pitchFamily="34" charset="-122"/>
                </a:endParaRPr>
              </a:p>
              <a:p>
                <a:pPr lvl="2" eaLnBrk="1" hangingPunct="1">
                  <a:defRPr/>
                </a:pPr>
                <a:r>
                  <a:rPr kumimoji="1" lang="en-US" altLang="zh-CN" i="1" dirty="0"/>
                  <a:t>W</a:t>
                </a:r>
                <a:r>
                  <a:rPr kumimoji="1" lang="zh-CN" altLang="en-US" dirty="0"/>
                  <a:t>：</a:t>
                </a:r>
                <a:r>
                  <a:rPr kumimoji="1" lang="zh-CN" altLang="en-US" dirty="0">
                    <a:solidFill>
                      <a:srgbClr val="0080FF"/>
                    </a:solidFill>
                  </a:rPr>
                  <a:t>稀疏</a:t>
                </a:r>
                <a:r>
                  <a:rPr kumimoji="1" lang="en-US" altLang="zh-CN" dirty="0"/>
                  <a:t>, </a:t>
                </a:r>
                <a:r>
                  <a:rPr kumimoji="1" lang="zh-CN" altLang="en-US" dirty="0">
                    <a:solidFill>
                      <a:srgbClr val="0080FF"/>
                    </a:solidFill>
                  </a:rPr>
                  <a:t>半正定</a:t>
                </a:r>
                <a:r>
                  <a:rPr kumimoji="1" lang="en-US" altLang="zh-CN" dirty="0"/>
                  <a:t>, </a:t>
                </a:r>
                <a:r>
                  <a:rPr kumimoji="1" lang="zh-CN" altLang="en-US" dirty="0">
                    <a:solidFill>
                      <a:srgbClr val="0080FF"/>
                    </a:solidFill>
                  </a:rPr>
                  <a:t>低秩</a:t>
                </a:r>
                <a:endParaRPr kumimoji="1" lang="en-US" altLang="zh-CN" dirty="0">
                  <a:solidFill>
                    <a:srgbClr val="0080FF"/>
                  </a:solidFill>
                </a:endParaRPr>
              </a:p>
              <a:p>
                <a:pPr lvl="2" eaLnBrk="1" hangingPunct="1">
                  <a:defRPr/>
                </a:pPr>
                <a:r>
                  <a:rPr kumimoji="1" lang="zh-CN" altLang="en-US" dirty="0"/>
                  <a:t>图拉普拉斯的特征向量通过低秩矩阵分解快速求得</a:t>
                </a:r>
                <a:endParaRPr kumimoji="1" lang="en-US" altLang="zh-CN" dirty="0"/>
              </a:p>
              <a:p>
                <a:pPr lvl="3" eaLnBrk="1" hangingPunct="1">
                  <a:defRPr/>
                </a:pPr>
                <a14:m>
                  <m:oMath xmlns:m="http://schemas.openxmlformats.org/officeDocument/2006/math">
                    <m:r>
                      <a:rPr kumimoji="1" lang="en-US" altLang="zh-CN" i="1">
                        <a:latin typeface="Cambria Math" charset="0"/>
                      </a:rPr>
                      <m:t>𝑂</m:t>
                    </m:r>
                    <m:d>
                      <m:dPr>
                        <m:ctrlPr>
                          <a:rPr kumimoji="1" lang="en-US" altLang="zh-CN" i="1">
                            <a:latin typeface="Cambria Math" panose="02040503050406030204" pitchFamily="18" charset="0"/>
                          </a:rPr>
                        </m:ctrlPr>
                      </m:dPr>
                      <m:e>
                        <m:r>
                          <a:rPr kumimoji="1" lang="en-US" altLang="zh-CN" i="1">
                            <a:latin typeface="Cambria Math" charset="0"/>
                          </a:rPr>
                          <m:t>𝑛</m:t>
                        </m:r>
                        <m:sSup>
                          <m:sSupPr>
                            <m:ctrlPr>
                              <a:rPr kumimoji="1" lang="en-US" altLang="zh-CN" i="1">
                                <a:latin typeface="Cambria Math" panose="02040503050406030204" pitchFamily="18" charset="0"/>
                              </a:rPr>
                            </m:ctrlPr>
                          </m:sSupPr>
                          <m:e>
                            <m:r>
                              <a:rPr kumimoji="1" lang="en-US" altLang="zh-CN" i="1">
                                <a:latin typeface="Cambria Math" charset="0"/>
                              </a:rPr>
                              <m:t>𝑚</m:t>
                            </m:r>
                          </m:e>
                          <m:sup>
                            <m:r>
                              <a:rPr kumimoji="1" lang="en-US" altLang="zh-CN" i="1">
                                <a:latin typeface="Cambria Math" charset="0"/>
                              </a:rPr>
                              <m:t>2</m:t>
                            </m:r>
                          </m:sup>
                        </m:sSup>
                      </m:e>
                    </m:d>
                  </m:oMath>
                </a14:m>
                <a:r>
                  <a:rPr kumimoji="1" lang="en-US" altLang="zh-CN" dirty="0"/>
                  <a:t> complexity</a:t>
                </a:r>
              </a:p>
              <a:p>
                <a:pPr lvl="2" eaLnBrk="1" hangingPunct="1">
                  <a:defRPr/>
                </a:pPr>
                <a:endParaRPr kumimoji="1" lang="en-US" altLang="zh-CN" dirty="0"/>
              </a:p>
              <a:p>
                <a:pPr marL="671512" lvl="2" indent="0" eaLnBrk="1" hangingPunct="1">
                  <a:buNone/>
                  <a:defRPr/>
                </a:pPr>
                <a:endParaRPr kumimoji="1" lang="en-US" altLang="zh-CN" dirty="0"/>
              </a:p>
              <a:p>
                <a:pPr lvl="2" eaLnBrk="1" hangingPunct="1">
                  <a:defRPr/>
                </a:pPr>
                <a:r>
                  <a:rPr kumimoji="1" lang="zh-CN" altLang="en-US" dirty="0"/>
                  <a:t>对于新的样本</a:t>
                </a:r>
                <a:r>
                  <a:rPr kumimoji="1" lang="en-US" altLang="zh-CN" dirty="0"/>
                  <a:t>x</a:t>
                </a:r>
                <a:r>
                  <a:rPr kumimoji="1" lang="zh-CN" altLang="en-US" dirty="0"/>
                  <a:t>，可以</a:t>
                </a:r>
                <a:r>
                  <a:rPr kumimoji="1" lang="zh-CN" altLang="en-US" b="1" dirty="0"/>
                  <a:t>快速</a:t>
                </a:r>
                <a:r>
                  <a:rPr kumimoji="1" lang="zh-CN" altLang="en-US" dirty="0"/>
                  <a:t>计算</a:t>
                </a:r>
                <a:r>
                  <a:rPr kumimoji="1" lang="en-US" altLang="zh-CN" dirty="0"/>
                  <a:t>: </a:t>
                </a:r>
                <a:r>
                  <a:rPr kumimoji="1" lang="en-US" altLang="zh-CN" dirty="0" err="1"/>
                  <a:t>sgn</a:t>
                </a:r>
                <a:r>
                  <a:rPr kumimoji="1" lang="en-US" altLang="zh-CN" dirty="0"/>
                  <a:t>(</a:t>
                </a:r>
                <a:r>
                  <a:rPr kumimoji="1" lang="en-US" altLang="zh-CN" i="1" dirty="0"/>
                  <a:t>Z</a:t>
                </a:r>
                <a:r>
                  <a:rPr kumimoji="1" lang="en-US" altLang="zh-CN" dirty="0"/>
                  <a:t>(</a:t>
                </a:r>
                <a:r>
                  <a:rPr kumimoji="1" lang="en-US" altLang="zh-CN" i="1" dirty="0"/>
                  <a:t>x</a:t>
                </a:r>
                <a:r>
                  <a:rPr kumimoji="1" lang="en-US" altLang="zh-CN" dirty="0"/>
                  <a:t>)</a:t>
                </a:r>
                <a:r>
                  <a:rPr kumimoji="1" lang="en-US" altLang="zh-CN" i="1" dirty="0"/>
                  <a:t>E</a:t>
                </a:r>
                <a:r>
                  <a:rPr kumimoji="1" lang="en-US" altLang="zh-CN" dirty="0"/>
                  <a:t>)</a:t>
                </a:r>
                <a:endParaRPr lang="en-US" altLang="zh-CN" sz="1200" dirty="0">
                  <a:solidFill>
                    <a:srgbClr val="0080FF"/>
                  </a:solidFill>
                  <a:latin typeface="微软雅黑" pitchFamily="34" charset="-122"/>
                  <a:ea typeface="微软雅黑" pitchFamily="34" charset="-122"/>
                </a:endParaRPr>
              </a:p>
              <a:p>
                <a:pPr marL="471487" lvl="1" indent="0" eaLnBrk="1" hangingPunct="1">
                  <a:buNone/>
                  <a:defRPr/>
                </a:pPr>
                <a:endParaRPr lang="en-US" altLang="zh-CN" sz="1200" dirty="0">
                  <a:solidFill>
                    <a:srgbClr val="0080FF"/>
                  </a:solidFill>
                  <a:latin typeface="微软雅黑" pitchFamily="34" charset="-122"/>
                  <a:ea typeface="微软雅黑" pitchFamily="34" charset="-122"/>
                </a:endParaRPr>
              </a:p>
            </p:txBody>
          </p:sp>
        </mc:Choice>
        <mc:Fallback xmlns="">
          <p:sp>
            <p:nvSpPr>
              <p:cNvPr id="3" name="内容占位符 2">
                <a:extLst>
                  <a:ext uri="{FF2B5EF4-FFF2-40B4-BE49-F238E27FC236}">
                    <a16:creationId xmlns:a16="http://schemas.microsoft.com/office/drawing/2014/main" xmlns="" xmlns:a14="http://schemas.microsoft.com/office/drawing/2010/main" id="{58348BB9-24EF-DB45-B9E1-1A06554BE827}"/>
                  </a:ext>
                </a:extLst>
              </p:cNvPr>
              <p:cNvSpPr>
                <a:spLocks noGrp="1" noRot="1" noChangeAspect="1" noMove="1" noResize="1" noEditPoints="1" noAdjustHandles="1" noChangeArrowheads="1" noChangeShapeType="1" noTextEdit="1"/>
              </p:cNvSpPr>
              <p:nvPr>
                <p:ph idx="1"/>
              </p:nvPr>
            </p:nvSpPr>
            <p:spPr>
              <a:blipFill rotWithShape="0">
                <a:blip r:embed="rId2"/>
                <a:stretch>
                  <a:fillRect l="-1753" t="-1857" r="-152"/>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 name="文本框 3">
                <a:extLst>
                  <a:ext uri="{FF2B5EF4-FFF2-40B4-BE49-F238E27FC236}">
                    <a16:creationId xmlns:a16="http://schemas.microsoft.com/office/drawing/2014/main" id="{4F15B563-3003-CB4D-96F1-FE5DB364C9FB}"/>
                  </a:ext>
                </a:extLst>
              </p:cNvPr>
              <p:cNvSpPr txBox="1"/>
              <p:nvPr/>
            </p:nvSpPr>
            <p:spPr>
              <a:xfrm>
                <a:off x="2367043" y="2796669"/>
                <a:ext cx="4669355" cy="3539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2300" b="0" i="1" smtClean="0">
                          <a:latin typeface="Cambria Math" charset="0"/>
                        </a:rPr>
                        <m:t>𝑊</m:t>
                      </m:r>
                      <m:r>
                        <a:rPr kumimoji="1" lang="en-US" altLang="zh-CN" sz="2300" b="0" i="1" smtClean="0">
                          <a:latin typeface="Cambria Math" charset="0"/>
                        </a:rPr>
                        <m:t>=</m:t>
                      </m:r>
                      <m:r>
                        <a:rPr kumimoji="1" lang="en-US" altLang="zh-CN" sz="2300" b="0" i="1" smtClean="0">
                          <a:latin typeface="Cambria Math" charset="0"/>
                        </a:rPr>
                        <m:t>𝑍</m:t>
                      </m:r>
                      <m:sSup>
                        <m:sSupPr>
                          <m:ctrlPr>
                            <a:rPr kumimoji="1" lang="en-US" altLang="zh-CN" sz="2300" b="0" i="1" smtClean="0">
                              <a:latin typeface="Cambria Math" panose="02040503050406030204" pitchFamily="18" charset="0"/>
                            </a:rPr>
                          </m:ctrlPr>
                        </m:sSupPr>
                        <m:e>
                          <m:r>
                            <m:rPr>
                              <m:sty m:val="p"/>
                            </m:rPr>
                            <a:rPr kumimoji="1" lang="el-GR" altLang="zh-CN" sz="2300" b="0" i="1" smtClean="0">
                              <a:latin typeface="Cambria Math" charset="0"/>
                              <a:ea typeface="Cambria Math" charset="0"/>
                              <a:cs typeface="Cambria Math" charset="0"/>
                            </a:rPr>
                            <m:t>Λ</m:t>
                          </m:r>
                        </m:e>
                        <m:sup>
                          <m:r>
                            <a:rPr kumimoji="1" lang="en-US" altLang="zh-CN" sz="2300" b="0" i="1" smtClean="0">
                              <a:latin typeface="Cambria Math" charset="0"/>
                            </a:rPr>
                            <m:t>−1</m:t>
                          </m:r>
                        </m:sup>
                      </m:sSup>
                      <m:sSup>
                        <m:sSupPr>
                          <m:ctrlPr>
                            <a:rPr kumimoji="1" lang="en-US" altLang="zh-CN" sz="2300" b="0" i="1" smtClean="0">
                              <a:latin typeface="Cambria Math" panose="02040503050406030204" pitchFamily="18" charset="0"/>
                            </a:rPr>
                          </m:ctrlPr>
                        </m:sSupPr>
                        <m:e>
                          <m:r>
                            <a:rPr kumimoji="1" lang="en-US" altLang="zh-CN" sz="2300" b="0" i="1" smtClean="0">
                              <a:latin typeface="Cambria Math" charset="0"/>
                            </a:rPr>
                            <m:t>𝑍</m:t>
                          </m:r>
                        </m:e>
                        <m:sup>
                          <m:r>
                            <a:rPr kumimoji="1" lang="en-US" altLang="zh-CN" sz="2300" b="0" i="1" smtClean="0">
                              <a:latin typeface="Cambria Math" charset="0"/>
                            </a:rPr>
                            <m:t>𝑇</m:t>
                          </m:r>
                        </m:sup>
                      </m:sSup>
                      <m:r>
                        <a:rPr kumimoji="1" lang="en-US" altLang="zh-CN" sz="2300" b="0" i="1" smtClean="0">
                          <a:latin typeface="Cambria Math" charset="0"/>
                        </a:rPr>
                        <m:t>,</m:t>
                      </m:r>
                      <m:r>
                        <a:rPr kumimoji="1" lang="en-US" altLang="zh-CN" sz="2300" b="0" i="1" smtClean="0">
                          <a:latin typeface="Cambria Math" charset="0"/>
                        </a:rPr>
                        <m:t>𝑤h𝑒𝑟𝑒</m:t>
                      </m:r>
                      <m:r>
                        <a:rPr kumimoji="1" lang="en-US" altLang="zh-CN" sz="2300" b="0" i="1" smtClean="0">
                          <a:latin typeface="Cambria Math" charset="0"/>
                        </a:rPr>
                        <m:t> </m:t>
                      </m:r>
                      <m:r>
                        <m:rPr>
                          <m:sty m:val="p"/>
                        </m:rPr>
                        <a:rPr kumimoji="1" lang="el-GR" altLang="zh-CN" sz="2300" b="0" i="1" smtClean="0">
                          <a:latin typeface="Cambria Math" charset="0"/>
                          <a:ea typeface="Cambria Math" charset="0"/>
                          <a:cs typeface="Cambria Math" charset="0"/>
                        </a:rPr>
                        <m:t>Λ</m:t>
                      </m:r>
                      <m:r>
                        <a:rPr kumimoji="1" lang="en-US" altLang="zh-CN" sz="2300" b="0" i="1" smtClean="0">
                          <a:latin typeface="Cambria Math" charset="0"/>
                          <a:ea typeface="Cambria Math" charset="0"/>
                          <a:cs typeface="Cambria Math" charset="0"/>
                        </a:rPr>
                        <m:t>=</m:t>
                      </m:r>
                      <m:r>
                        <a:rPr kumimoji="1" lang="en-US" altLang="zh-CN" sz="2300" b="0" i="1" smtClean="0">
                          <a:latin typeface="Cambria Math" charset="0"/>
                          <a:ea typeface="Cambria Math" charset="0"/>
                          <a:cs typeface="Cambria Math" charset="0"/>
                        </a:rPr>
                        <m:t>𝑑𝑖𝑎𝑔</m:t>
                      </m:r>
                      <m:r>
                        <a:rPr kumimoji="1" lang="en-US" altLang="zh-CN" sz="2300" b="0" i="1" smtClean="0">
                          <a:latin typeface="Cambria Math" charset="0"/>
                          <a:ea typeface="Cambria Math" charset="0"/>
                          <a:cs typeface="Cambria Math" charset="0"/>
                        </a:rPr>
                        <m:t>(</m:t>
                      </m:r>
                      <m:sSup>
                        <m:sSupPr>
                          <m:ctrlPr>
                            <a:rPr kumimoji="1" lang="en-US" altLang="zh-CN" sz="2300" b="0" i="1" smtClean="0">
                              <a:latin typeface="Cambria Math" panose="02040503050406030204" pitchFamily="18" charset="0"/>
                              <a:ea typeface="Cambria Math" charset="0"/>
                              <a:cs typeface="Cambria Math" charset="0"/>
                            </a:rPr>
                          </m:ctrlPr>
                        </m:sSupPr>
                        <m:e>
                          <m:r>
                            <a:rPr kumimoji="1" lang="en-US" altLang="zh-CN" sz="2300" b="0" i="1" smtClean="0">
                              <a:latin typeface="Cambria Math" charset="0"/>
                              <a:ea typeface="Cambria Math" charset="0"/>
                              <a:cs typeface="Cambria Math" charset="0"/>
                            </a:rPr>
                            <m:t>1</m:t>
                          </m:r>
                        </m:e>
                        <m:sup>
                          <m:r>
                            <a:rPr kumimoji="1" lang="en-US" altLang="zh-CN" sz="2300" b="0" i="1" smtClean="0">
                              <a:latin typeface="Cambria Math" charset="0"/>
                              <a:ea typeface="Cambria Math" charset="0"/>
                              <a:cs typeface="Cambria Math" charset="0"/>
                            </a:rPr>
                            <m:t>𝑇</m:t>
                          </m:r>
                        </m:sup>
                      </m:sSup>
                      <m:r>
                        <a:rPr kumimoji="1" lang="en-US" altLang="zh-CN" sz="2300" b="0" i="1" smtClean="0">
                          <a:latin typeface="Cambria Math" charset="0"/>
                          <a:ea typeface="Cambria Math" charset="0"/>
                          <a:cs typeface="Cambria Math" charset="0"/>
                        </a:rPr>
                        <m:t>𝑍</m:t>
                      </m:r>
                      <m:r>
                        <a:rPr kumimoji="1" lang="en-US" altLang="zh-CN" sz="2300" b="0" i="1" smtClean="0">
                          <a:latin typeface="Cambria Math" charset="0"/>
                          <a:ea typeface="Cambria Math" charset="0"/>
                          <a:cs typeface="Cambria Math" charset="0"/>
                        </a:rPr>
                        <m:t>)</m:t>
                      </m:r>
                    </m:oMath>
                  </m:oMathPara>
                </a14:m>
                <a:endParaRPr kumimoji="1" lang="zh-CN" altLang="en-US" sz="2300" dirty="0"/>
              </a:p>
            </p:txBody>
          </p:sp>
        </mc:Choice>
        <mc:Fallback xmlns="">
          <p:sp>
            <p:nvSpPr>
              <p:cNvPr id="4" name="文本框 3">
                <a:extLst>
                  <a:ext uri="{FF2B5EF4-FFF2-40B4-BE49-F238E27FC236}">
                    <a16:creationId xmlns:a16="http://schemas.microsoft.com/office/drawing/2014/main" id="{4F15B563-3003-CB4D-96F1-FE5DB364C9FB}"/>
                  </a:ext>
                </a:extLst>
              </p:cNvPr>
              <p:cNvSpPr txBox="1">
                <a:spLocks noRot="1" noChangeAspect="1" noMove="1" noResize="1" noEditPoints="1" noAdjustHandles="1" noChangeArrowheads="1" noChangeShapeType="1" noTextEdit="1"/>
              </p:cNvSpPr>
              <p:nvPr/>
            </p:nvSpPr>
            <p:spPr>
              <a:xfrm>
                <a:off x="2367043" y="2796669"/>
                <a:ext cx="4669355" cy="353943"/>
              </a:xfrm>
              <a:prstGeom prst="rect">
                <a:avLst/>
              </a:prstGeom>
              <a:blipFill>
                <a:blip r:embed="rId3"/>
                <a:stretch>
                  <a:fillRect l="-271" r="-1084" b="-41379"/>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C27F97DE-BB53-A14C-9C3D-EC69CEEFDC0D}"/>
                  </a:ext>
                </a:extLst>
              </p:cNvPr>
              <p:cNvSpPr txBox="1"/>
              <p:nvPr/>
            </p:nvSpPr>
            <p:spPr>
              <a:xfrm>
                <a:off x="3199545" y="4620411"/>
                <a:ext cx="3004349" cy="3606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kumimoji="1" lang="en-US" altLang="zh-CN" sz="2300" b="0" i="0" smtClean="0">
                          <a:latin typeface="Cambria Math" charset="0"/>
                        </a:rPr>
                        <m:t>E</m:t>
                      </m:r>
                      <m:r>
                        <a:rPr kumimoji="1" lang="en-US" altLang="zh-CN" sz="2300" b="0" i="0" smtClean="0">
                          <a:latin typeface="Cambria Math" charset="0"/>
                        </a:rPr>
                        <m:t>={</m:t>
                      </m:r>
                      <m:sSub>
                        <m:sSubPr>
                          <m:ctrlPr>
                            <a:rPr kumimoji="1" lang="en-US" altLang="zh-CN" sz="2300" b="0" i="1" smtClean="0">
                              <a:latin typeface="Cambria Math" panose="02040503050406030204" pitchFamily="18" charset="0"/>
                            </a:rPr>
                          </m:ctrlPr>
                        </m:sSubPr>
                        <m:e>
                          <m:r>
                            <m:rPr>
                              <m:sty m:val="p"/>
                            </m:rPr>
                            <a:rPr kumimoji="1" lang="en-US" altLang="zh-CN" sz="2300" b="0" i="0" smtClean="0">
                              <a:latin typeface="Cambria Math" charset="0"/>
                            </a:rPr>
                            <m:t>e</m:t>
                          </m:r>
                        </m:e>
                        <m:sub>
                          <m:r>
                            <a:rPr kumimoji="1" lang="en-US" altLang="zh-CN" sz="2300" b="0" i="0" smtClean="0">
                              <a:latin typeface="Cambria Math" charset="0"/>
                            </a:rPr>
                            <m:t>1</m:t>
                          </m:r>
                        </m:sub>
                      </m:sSub>
                      <m:r>
                        <a:rPr kumimoji="1" lang="en-US" altLang="zh-CN" sz="2300" b="0" i="0" smtClean="0">
                          <a:latin typeface="Cambria Math" charset="0"/>
                        </a:rPr>
                        <m:t>,…,</m:t>
                      </m:r>
                      <m:sSub>
                        <m:sSubPr>
                          <m:ctrlPr>
                            <a:rPr kumimoji="1" lang="en-US" altLang="zh-CN" sz="2300" b="0" i="1" smtClean="0">
                              <a:latin typeface="Cambria Math" panose="02040503050406030204" pitchFamily="18" charset="0"/>
                            </a:rPr>
                          </m:ctrlPr>
                        </m:sSubPr>
                        <m:e>
                          <m:r>
                            <m:rPr>
                              <m:sty m:val="p"/>
                            </m:rPr>
                            <a:rPr kumimoji="1" lang="en-US" altLang="zh-CN" sz="2300" b="0" i="0" smtClean="0">
                              <a:latin typeface="Cambria Math" charset="0"/>
                            </a:rPr>
                            <m:t>e</m:t>
                          </m:r>
                        </m:e>
                        <m:sub>
                          <m:r>
                            <m:rPr>
                              <m:sty m:val="p"/>
                            </m:rPr>
                            <a:rPr kumimoji="1" lang="en-US" altLang="zh-CN" sz="2300" b="0" i="0" smtClean="0">
                              <a:latin typeface="Cambria Math" charset="0"/>
                            </a:rPr>
                            <m:t>K</m:t>
                          </m:r>
                        </m:sub>
                      </m:sSub>
                      <m:r>
                        <a:rPr kumimoji="1" lang="en-US" altLang="zh-CN" sz="2300" b="0" i="0" smtClean="0">
                          <a:latin typeface="Cambria Math" charset="0"/>
                        </a:rPr>
                        <m:t>}</m:t>
                      </m:r>
                      <m:r>
                        <a:rPr kumimoji="1" lang="en-US" altLang="zh-CN" sz="2300" b="0" i="0" smtClean="0">
                          <a:latin typeface="Cambria Math" charset="0"/>
                          <a:ea typeface="Cambria Math" charset="0"/>
                          <a:cs typeface="Cambria Math" charset="0"/>
                        </a:rPr>
                        <m:t>∈</m:t>
                      </m:r>
                      <m:sSup>
                        <m:sSupPr>
                          <m:ctrlPr>
                            <a:rPr kumimoji="1" lang="en-US" altLang="zh-CN" sz="2300" b="0" i="1" smtClean="0">
                              <a:latin typeface="Cambria Math" panose="02040503050406030204" pitchFamily="18" charset="0"/>
                              <a:ea typeface="Cambria Math" charset="0"/>
                              <a:cs typeface="Cambria Math" charset="0"/>
                            </a:rPr>
                          </m:ctrlPr>
                        </m:sSupPr>
                        <m:e>
                          <m:r>
                            <m:rPr>
                              <m:sty m:val="p"/>
                            </m:rPr>
                            <a:rPr kumimoji="1" lang="en-US" altLang="zh-CN" sz="2300" b="0" i="0" smtClean="0">
                              <a:latin typeface="Cambria Math" charset="0"/>
                              <a:ea typeface="Cambria Math" charset="0"/>
                              <a:cs typeface="Cambria Math" charset="0"/>
                            </a:rPr>
                            <m:t>R</m:t>
                          </m:r>
                        </m:e>
                        <m:sup>
                          <m:r>
                            <m:rPr>
                              <m:sty m:val="p"/>
                            </m:rPr>
                            <a:rPr kumimoji="1" lang="en-US" altLang="zh-CN" sz="2300" b="0" i="0" smtClean="0">
                              <a:latin typeface="Cambria Math" charset="0"/>
                              <a:ea typeface="Cambria Math" charset="0"/>
                              <a:cs typeface="Cambria Math" charset="0"/>
                            </a:rPr>
                            <m:t>m</m:t>
                          </m:r>
                          <m:r>
                            <a:rPr kumimoji="1" lang="en-US" altLang="zh-CN" sz="2300" b="0" i="0" smtClean="0">
                              <a:latin typeface="Cambria Math" charset="0"/>
                              <a:ea typeface="Cambria Math" charset="0"/>
                              <a:cs typeface="Cambria Math" charset="0"/>
                            </a:rPr>
                            <m:t>×</m:t>
                          </m:r>
                          <m:r>
                            <m:rPr>
                              <m:sty m:val="p"/>
                            </m:rPr>
                            <a:rPr kumimoji="1" lang="en-US" altLang="zh-CN" sz="2300" b="0" i="0" smtClean="0">
                              <a:latin typeface="Cambria Math" charset="0"/>
                              <a:ea typeface="Cambria Math" charset="0"/>
                              <a:cs typeface="Cambria Math" charset="0"/>
                            </a:rPr>
                            <m:t>K</m:t>
                          </m:r>
                        </m:sup>
                      </m:sSup>
                    </m:oMath>
                  </m:oMathPara>
                </a14:m>
                <a:endParaRPr kumimoji="1" lang="zh-CN" altLang="en-US" sz="2300" dirty="0"/>
              </a:p>
            </p:txBody>
          </p:sp>
        </mc:Choice>
        <mc:Fallback xmlns="">
          <p:sp>
            <p:nvSpPr>
              <p:cNvPr id="5" name="文本框 4">
                <a:extLst>
                  <a:ext uri="{FF2B5EF4-FFF2-40B4-BE49-F238E27FC236}">
                    <a16:creationId xmlns:a16="http://schemas.microsoft.com/office/drawing/2014/main" id="{C27F97DE-BB53-A14C-9C3D-EC69CEEFDC0D}"/>
                  </a:ext>
                </a:extLst>
              </p:cNvPr>
              <p:cNvSpPr txBox="1">
                <a:spLocks noRot="1" noChangeAspect="1" noMove="1" noResize="1" noEditPoints="1" noAdjustHandles="1" noChangeArrowheads="1" noChangeShapeType="1" noTextEdit="1"/>
              </p:cNvSpPr>
              <p:nvPr/>
            </p:nvSpPr>
            <p:spPr>
              <a:xfrm>
                <a:off x="3199545" y="4620411"/>
                <a:ext cx="3004349" cy="360676"/>
              </a:xfrm>
              <a:prstGeom prst="rect">
                <a:avLst/>
              </a:prstGeom>
              <a:blipFill>
                <a:blip r:embed="rId4"/>
                <a:stretch>
                  <a:fillRect l="-1271" b="-34483"/>
                </a:stretch>
              </a:blipFill>
            </p:spPr>
            <p:txBody>
              <a:bodyPr/>
              <a:lstStyle/>
              <a:p>
                <a:r>
                  <a:rPr lang="zh-CN" altLang="en-US">
                    <a:noFill/>
                  </a:rPr>
                  <a:t> </a:t>
                </a:r>
              </a:p>
            </p:txBody>
          </p:sp>
        </mc:Fallback>
      </mc:AlternateContent>
      <p:sp>
        <p:nvSpPr>
          <p:cNvPr id="7"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14339587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9CC7779-29D9-CB44-B6F0-73D69DA288F7}"/>
              </a:ext>
            </a:extLst>
          </p:cNvPr>
          <p:cNvSpPr>
            <a:spLocks noGrp="1"/>
          </p:cNvSpPr>
          <p:nvPr>
            <p:ph idx="1"/>
          </p:nvPr>
        </p:nvSpPr>
        <p:spPr/>
        <p:txBody>
          <a:bodyPr/>
          <a:lstStyle/>
          <a:p>
            <a:pPr eaLnBrk="1" hangingPunct="1">
              <a:defRPr/>
            </a:pPr>
            <a:r>
              <a:rPr lang="zh-CN" altLang="en-US" sz="3200" dirty="0">
                <a:latin typeface="微软雅黑" pitchFamily="34" charset="-122"/>
                <a:ea typeface="微软雅黑" pitchFamily="34" charset="-122"/>
              </a:rPr>
              <a:t>代表性的特征哈希技术</a:t>
            </a:r>
            <a:endParaRPr lang="zh-CN" altLang="en-US" sz="28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Iterative Quantization</a:t>
            </a:r>
            <a:r>
              <a:rPr lang="en-US" altLang="zh-CN" sz="1200" dirty="0">
                <a:solidFill>
                  <a:srgbClr val="0080FF"/>
                </a:solidFill>
                <a:latin typeface="微软雅黑" pitchFamily="34" charset="-122"/>
                <a:ea typeface="微软雅黑" pitchFamily="34" charset="-122"/>
              </a:rPr>
              <a:t> (Gong et al. PAMI 2013)</a:t>
            </a:r>
            <a:endParaRPr kumimoji="1" lang="en-US" altLang="zh-CN" sz="1200" dirty="0">
              <a:solidFill>
                <a:srgbClr val="0080FF"/>
              </a:solidFill>
            </a:endParaRPr>
          </a:p>
          <a:p>
            <a:pPr lvl="2" eaLnBrk="1" hangingPunct="1">
              <a:defRPr/>
            </a:pPr>
            <a:r>
              <a:rPr kumimoji="1" lang="zh-CN" altLang="en-US" dirty="0"/>
              <a:t>首先，计算投影矩阵</a:t>
            </a:r>
            <a:r>
              <a:rPr kumimoji="1" lang="en-US" altLang="zh-CN" i="1" dirty="0"/>
              <a:t>W</a:t>
            </a:r>
            <a:r>
              <a:rPr kumimoji="1" lang="en-US" altLang="zh-CN" dirty="0"/>
              <a:t> </a:t>
            </a:r>
            <a:r>
              <a:rPr kumimoji="1" lang="zh-CN" altLang="en-US" dirty="0"/>
              <a:t>（</a:t>
            </a:r>
            <a:r>
              <a:rPr kumimoji="1" lang="en-US" altLang="zh-CN" dirty="0"/>
              <a:t>PCA</a:t>
            </a:r>
            <a:r>
              <a:rPr kumimoji="1" lang="zh-CN" altLang="en-US" dirty="0"/>
              <a:t>）</a:t>
            </a: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marL="909637" lvl="2" indent="0" eaLnBrk="1" hangingPunct="1">
              <a:buNone/>
              <a:defRPr/>
            </a:pPr>
            <a:endParaRPr kumimoji="1" lang="en-US" altLang="zh-CN" dirty="0"/>
          </a:p>
          <a:p>
            <a:pPr lvl="2" eaLnBrk="1" hangingPunct="1">
              <a:defRPr/>
            </a:pPr>
            <a:r>
              <a:rPr kumimoji="1" lang="zh-CN" altLang="en-US" dirty="0"/>
              <a:t>其次，计算旋转矩阵</a:t>
            </a:r>
            <a:r>
              <a:rPr kumimoji="1" lang="en-US" altLang="zh-CN" i="1" dirty="0"/>
              <a:t>R</a:t>
            </a:r>
            <a:r>
              <a:rPr kumimoji="1" lang="en-US" altLang="zh-CN" dirty="0"/>
              <a:t> </a:t>
            </a:r>
            <a:r>
              <a:rPr kumimoji="1" lang="zh-CN" altLang="en-US" dirty="0"/>
              <a:t>减小量化误差</a:t>
            </a:r>
            <a:r>
              <a:rPr kumimoji="1" lang="en-US" altLang="zh-CN" dirty="0"/>
              <a:t>:</a:t>
            </a:r>
          </a:p>
        </p:txBody>
      </p:sp>
      <p:pic>
        <p:nvPicPr>
          <p:cNvPr id="4" name="图片 3">
            <a:extLst>
              <a:ext uri="{FF2B5EF4-FFF2-40B4-BE49-F238E27FC236}">
                <a16:creationId xmlns:a16="http://schemas.microsoft.com/office/drawing/2014/main" id="{BD486E27-27D8-0A4A-9BD4-F0DE813271F8}"/>
              </a:ext>
            </a:extLst>
          </p:cNvPr>
          <p:cNvPicPr>
            <a:picLocks noChangeAspect="1"/>
          </p:cNvPicPr>
          <p:nvPr/>
        </p:nvPicPr>
        <p:blipFill>
          <a:blip r:embed="rId3"/>
          <a:stretch>
            <a:fillRect/>
          </a:stretch>
        </p:blipFill>
        <p:spPr>
          <a:xfrm>
            <a:off x="2208970" y="3153627"/>
            <a:ext cx="4781725" cy="1682459"/>
          </a:xfrm>
          <a:prstGeom prst="rect">
            <a:avLst/>
          </a:prstGeom>
        </p:spPr>
      </p:pic>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BDA14FAA-8662-C24D-817E-D576191844A7}"/>
                  </a:ext>
                </a:extLst>
              </p:cNvPr>
              <p:cNvSpPr txBox="1"/>
              <p:nvPr/>
            </p:nvSpPr>
            <p:spPr>
              <a:xfrm>
                <a:off x="1828218" y="5315972"/>
                <a:ext cx="2739020" cy="3660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kumimoji="1" lang="en-US" altLang="zh-CN" sz="2300" b="0" i="0" smtClean="0">
                          <a:latin typeface="Cambria Math" charset="0"/>
                        </a:rPr>
                        <m:t>Q</m:t>
                      </m:r>
                      <m:d>
                        <m:dPr>
                          <m:ctrlPr>
                            <a:rPr kumimoji="1" lang="en-US" altLang="zh-CN" sz="2300" b="0" i="1" smtClean="0">
                              <a:latin typeface="Cambria Math" panose="02040503050406030204" pitchFamily="18" charset="0"/>
                            </a:rPr>
                          </m:ctrlPr>
                        </m:dPr>
                        <m:e>
                          <m:r>
                            <m:rPr>
                              <m:sty m:val="p"/>
                            </m:rPr>
                            <a:rPr kumimoji="1" lang="en-US" altLang="zh-CN" sz="2300" b="0" i="0" smtClean="0">
                              <a:latin typeface="Cambria Math" charset="0"/>
                            </a:rPr>
                            <m:t>B</m:t>
                          </m:r>
                          <m:r>
                            <a:rPr kumimoji="1" lang="en-US" altLang="zh-CN" sz="2300" b="0" i="0" smtClean="0">
                              <a:latin typeface="Cambria Math" charset="0"/>
                            </a:rPr>
                            <m:t>,</m:t>
                          </m:r>
                          <m:r>
                            <m:rPr>
                              <m:sty m:val="p"/>
                            </m:rPr>
                            <a:rPr kumimoji="1" lang="en-US" altLang="zh-CN" sz="2300" b="0" i="0" smtClean="0">
                              <a:latin typeface="Cambria Math" charset="0"/>
                            </a:rPr>
                            <m:t>R</m:t>
                          </m:r>
                        </m:e>
                      </m:d>
                      <m:r>
                        <a:rPr kumimoji="1" lang="en-US" altLang="zh-CN" sz="2300" b="0" i="0" smtClean="0">
                          <a:latin typeface="Cambria Math" charset="0"/>
                        </a:rPr>
                        <m:t>=</m:t>
                      </m:r>
                      <m:sSubSup>
                        <m:sSubSupPr>
                          <m:ctrlPr>
                            <a:rPr kumimoji="1" lang="en-US" altLang="zh-CN" sz="2300" b="0" i="1" smtClean="0">
                              <a:latin typeface="Cambria Math" panose="02040503050406030204" pitchFamily="18" charset="0"/>
                            </a:rPr>
                          </m:ctrlPr>
                        </m:sSubSupPr>
                        <m:e>
                          <m:d>
                            <m:dPr>
                              <m:begChr m:val="‖"/>
                              <m:endChr m:val="‖"/>
                              <m:ctrlPr>
                                <a:rPr kumimoji="1" lang="en-US" altLang="zh-CN" sz="2300" b="0" i="1" smtClean="0">
                                  <a:latin typeface="Cambria Math" panose="02040503050406030204" pitchFamily="18" charset="0"/>
                                </a:rPr>
                              </m:ctrlPr>
                            </m:dPr>
                            <m:e>
                              <m:r>
                                <m:rPr>
                                  <m:sty m:val="p"/>
                                </m:rPr>
                                <a:rPr kumimoji="1" lang="en-US" altLang="zh-CN" sz="2300" b="0" i="0" smtClean="0">
                                  <a:latin typeface="Cambria Math" charset="0"/>
                                </a:rPr>
                                <m:t>B</m:t>
                              </m:r>
                              <m:r>
                                <a:rPr kumimoji="1" lang="en-US" altLang="zh-CN" sz="2300" b="0" i="0" smtClean="0">
                                  <a:latin typeface="Cambria Math" charset="0"/>
                                </a:rPr>
                                <m:t>−</m:t>
                              </m:r>
                              <m:r>
                                <m:rPr>
                                  <m:sty m:val="p"/>
                                </m:rPr>
                                <a:rPr kumimoji="1" lang="en-US" altLang="zh-CN" sz="2300" b="0" i="0" smtClean="0">
                                  <a:latin typeface="Cambria Math" charset="0"/>
                                </a:rPr>
                                <m:t>VR</m:t>
                              </m:r>
                            </m:e>
                          </m:d>
                        </m:e>
                        <m:sub>
                          <m:r>
                            <m:rPr>
                              <m:sty m:val="p"/>
                            </m:rPr>
                            <a:rPr kumimoji="1" lang="en-US" altLang="zh-CN" sz="2300" b="0" i="0" smtClean="0">
                              <a:latin typeface="Cambria Math" charset="0"/>
                            </a:rPr>
                            <m:t>F</m:t>
                          </m:r>
                        </m:sub>
                        <m:sup>
                          <m:r>
                            <a:rPr kumimoji="1" lang="en-US" altLang="zh-CN" sz="2300" b="0" i="0" smtClean="0">
                              <a:latin typeface="Cambria Math" charset="0"/>
                            </a:rPr>
                            <m:t>2</m:t>
                          </m:r>
                        </m:sup>
                      </m:sSubSup>
                    </m:oMath>
                  </m:oMathPara>
                </a14:m>
                <a:endParaRPr kumimoji="1" lang="zh-CN" altLang="en-US" sz="2300" dirty="0"/>
              </a:p>
            </p:txBody>
          </p:sp>
        </mc:Choice>
        <mc:Fallback xmlns="">
          <p:sp>
            <p:nvSpPr>
              <p:cNvPr id="5" name="文本框 4">
                <a:extLst>
                  <a:ext uri="{FF2B5EF4-FFF2-40B4-BE49-F238E27FC236}">
                    <a16:creationId xmlns:a16="http://schemas.microsoft.com/office/drawing/2014/main" id="{BDA14FAA-8662-C24D-817E-D576191844A7}"/>
                  </a:ext>
                </a:extLst>
              </p:cNvPr>
              <p:cNvSpPr txBox="1">
                <a:spLocks noRot="1" noChangeAspect="1" noMove="1" noResize="1" noEditPoints="1" noAdjustHandles="1" noChangeArrowheads="1" noChangeShapeType="1" noTextEdit="1"/>
              </p:cNvSpPr>
              <p:nvPr/>
            </p:nvSpPr>
            <p:spPr>
              <a:xfrm>
                <a:off x="1828218" y="5315972"/>
                <a:ext cx="2739020" cy="366062"/>
              </a:xfrm>
              <a:prstGeom prst="rect">
                <a:avLst/>
              </a:prstGeom>
              <a:blipFill>
                <a:blip r:embed="rId4"/>
                <a:stretch>
                  <a:fillRect l="-2778" b="-3103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 name="文本框 5">
                <a:extLst>
                  <a:ext uri="{FF2B5EF4-FFF2-40B4-BE49-F238E27FC236}">
                    <a16:creationId xmlns:a16="http://schemas.microsoft.com/office/drawing/2014/main" id="{66909D96-3F82-2149-B6C1-5E9E48BDC1EB}"/>
                  </a:ext>
                </a:extLst>
              </p:cNvPr>
              <p:cNvSpPr txBox="1"/>
              <p:nvPr/>
            </p:nvSpPr>
            <p:spPr>
              <a:xfrm>
                <a:off x="4481080" y="5315972"/>
                <a:ext cx="3849900" cy="3660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2300" b="0" i="0" smtClean="0">
                          <a:latin typeface="Cambria Math" charset="0"/>
                        </a:rPr>
                        <m:t>=</m:t>
                      </m:r>
                      <m:sSubSup>
                        <m:sSubSupPr>
                          <m:ctrlPr>
                            <a:rPr kumimoji="1" lang="en-US" altLang="zh-CN" sz="2300" b="0" i="1" smtClean="0">
                              <a:latin typeface="Cambria Math" panose="02040503050406030204" pitchFamily="18" charset="0"/>
                            </a:rPr>
                          </m:ctrlPr>
                        </m:sSubSupPr>
                        <m:e>
                          <m:d>
                            <m:dPr>
                              <m:begChr m:val="‖"/>
                              <m:endChr m:val="‖"/>
                              <m:ctrlPr>
                                <a:rPr kumimoji="1" lang="en-US" altLang="zh-CN" sz="2300" b="0" i="1" smtClean="0">
                                  <a:latin typeface="Cambria Math" panose="02040503050406030204" pitchFamily="18" charset="0"/>
                                </a:rPr>
                              </m:ctrlPr>
                            </m:dPr>
                            <m:e>
                              <m:r>
                                <m:rPr>
                                  <m:sty m:val="p"/>
                                </m:rPr>
                                <a:rPr kumimoji="1" lang="en-US" altLang="zh-CN" sz="2300" b="0" i="0" smtClean="0">
                                  <a:latin typeface="Cambria Math" charset="0"/>
                                </a:rPr>
                                <m:t>B</m:t>
                              </m:r>
                            </m:e>
                          </m:d>
                        </m:e>
                        <m:sub>
                          <m:r>
                            <m:rPr>
                              <m:sty m:val="p"/>
                            </m:rPr>
                            <a:rPr kumimoji="1" lang="en-US" altLang="zh-CN" sz="2300" b="0" i="0" smtClean="0">
                              <a:latin typeface="Cambria Math" charset="0"/>
                            </a:rPr>
                            <m:t>F</m:t>
                          </m:r>
                        </m:sub>
                        <m:sup>
                          <m:r>
                            <a:rPr kumimoji="1" lang="en-US" altLang="zh-CN" sz="2300" b="0" i="0" smtClean="0">
                              <a:latin typeface="Cambria Math" charset="0"/>
                            </a:rPr>
                            <m:t>2</m:t>
                          </m:r>
                        </m:sup>
                      </m:sSubSup>
                      <m:r>
                        <a:rPr kumimoji="1" lang="en-US" altLang="zh-CN" sz="2300" b="0" i="0" smtClean="0">
                          <a:latin typeface="Cambria Math" charset="0"/>
                        </a:rPr>
                        <m:t>+</m:t>
                      </m:r>
                      <m:sSubSup>
                        <m:sSubSupPr>
                          <m:ctrlPr>
                            <a:rPr kumimoji="1" lang="en-US" altLang="zh-CN" sz="2300" b="0" i="1" smtClean="0">
                              <a:latin typeface="Cambria Math" panose="02040503050406030204" pitchFamily="18" charset="0"/>
                            </a:rPr>
                          </m:ctrlPr>
                        </m:sSubSupPr>
                        <m:e>
                          <m:d>
                            <m:dPr>
                              <m:begChr m:val="‖"/>
                              <m:endChr m:val="‖"/>
                              <m:ctrlPr>
                                <a:rPr kumimoji="1" lang="en-US" altLang="zh-CN" sz="2300" b="0" i="1" smtClean="0">
                                  <a:latin typeface="Cambria Math" panose="02040503050406030204" pitchFamily="18" charset="0"/>
                                </a:rPr>
                              </m:ctrlPr>
                            </m:dPr>
                            <m:e>
                              <m:r>
                                <m:rPr>
                                  <m:sty m:val="p"/>
                                </m:rPr>
                                <a:rPr kumimoji="1" lang="en-US" altLang="zh-CN" sz="2300" b="0" i="0" smtClean="0">
                                  <a:latin typeface="Cambria Math" charset="0"/>
                                </a:rPr>
                                <m:t>V</m:t>
                              </m:r>
                            </m:e>
                          </m:d>
                        </m:e>
                        <m:sub>
                          <m:r>
                            <m:rPr>
                              <m:sty m:val="p"/>
                            </m:rPr>
                            <a:rPr kumimoji="1" lang="en-US" altLang="zh-CN" sz="2300" b="0" i="0" smtClean="0">
                              <a:latin typeface="Cambria Math" charset="0"/>
                            </a:rPr>
                            <m:t>F</m:t>
                          </m:r>
                        </m:sub>
                        <m:sup>
                          <m:r>
                            <a:rPr kumimoji="1" lang="en-US" altLang="zh-CN" sz="2300" b="0" i="0" smtClean="0">
                              <a:latin typeface="Cambria Math" charset="0"/>
                            </a:rPr>
                            <m:t>2</m:t>
                          </m:r>
                        </m:sup>
                      </m:sSubSup>
                      <m:r>
                        <a:rPr kumimoji="1" lang="en-US" altLang="zh-CN" sz="2300" b="0" i="0" smtClean="0">
                          <a:latin typeface="Cambria Math" charset="0"/>
                        </a:rPr>
                        <m:t>−2</m:t>
                      </m:r>
                      <m:r>
                        <m:rPr>
                          <m:sty m:val="p"/>
                        </m:rPr>
                        <a:rPr kumimoji="1" lang="en-US" altLang="zh-CN" sz="2300" b="0" i="0" smtClean="0">
                          <a:latin typeface="Cambria Math" charset="0"/>
                        </a:rPr>
                        <m:t>tr</m:t>
                      </m:r>
                      <m:r>
                        <a:rPr kumimoji="1" lang="en-US" altLang="zh-CN" sz="2300" b="0" i="0" smtClean="0">
                          <a:latin typeface="Cambria Math" charset="0"/>
                        </a:rPr>
                        <m:t>(</m:t>
                      </m:r>
                      <m:r>
                        <m:rPr>
                          <m:sty m:val="p"/>
                        </m:rPr>
                        <a:rPr kumimoji="1" lang="en-US" altLang="zh-CN" sz="2300" b="0" i="0" smtClean="0">
                          <a:latin typeface="Cambria Math" charset="0"/>
                        </a:rPr>
                        <m:t>B</m:t>
                      </m:r>
                      <m:sSup>
                        <m:sSupPr>
                          <m:ctrlPr>
                            <a:rPr kumimoji="1" lang="en-US" altLang="zh-CN" sz="2300" b="0" i="1" smtClean="0">
                              <a:latin typeface="Cambria Math" panose="02040503050406030204" pitchFamily="18" charset="0"/>
                            </a:rPr>
                          </m:ctrlPr>
                        </m:sSupPr>
                        <m:e>
                          <m:r>
                            <m:rPr>
                              <m:sty m:val="p"/>
                            </m:rPr>
                            <a:rPr kumimoji="1" lang="en-US" altLang="zh-CN" sz="2300" b="0" i="0" smtClean="0">
                              <a:latin typeface="Cambria Math" charset="0"/>
                            </a:rPr>
                            <m:t>R</m:t>
                          </m:r>
                        </m:e>
                        <m:sup>
                          <m:r>
                            <m:rPr>
                              <m:sty m:val="p"/>
                            </m:rPr>
                            <a:rPr kumimoji="1" lang="en-US" altLang="zh-CN" sz="2300" b="0" i="0" smtClean="0">
                              <a:latin typeface="Cambria Math" charset="0"/>
                            </a:rPr>
                            <m:t>T</m:t>
                          </m:r>
                        </m:sup>
                      </m:sSup>
                      <m:sSup>
                        <m:sSupPr>
                          <m:ctrlPr>
                            <a:rPr kumimoji="1" lang="en-US" altLang="zh-CN" sz="2300" b="0" i="1" smtClean="0">
                              <a:latin typeface="Cambria Math" panose="02040503050406030204" pitchFamily="18" charset="0"/>
                            </a:rPr>
                          </m:ctrlPr>
                        </m:sSupPr>
                        <m:e>
                          <m:r>
                            <m:rPr>
                              <m:sty m:val="p"/>
                            </m:rPr>
                            <a:rPr kumimoji="1" lang="en-US" altLang="zh-CN" sz="2300" b="0" i="0" smtClean="0">
                              <a:latin typeface="Cambria Math" charset="0"/>
                            </a:rPr>
                            <m:t>V</m:t>
                          </m:r>
                        </m:e>
                        <m:sup>
                          <m:r>
                            <m:rPr>
                              <m:sty m:val="p"/>
                            </m:rPr>
                            <a:rPr kumimoji="1" lang="en-US" altLang="zh-CN" sz="2300" b="0" i="0" smtClean="0">
                              <a:latin typeface="Cambria Math" charset="0"/>
                            </a:rPr>
                            <m:t>T</m:t>
                          </m:r>
                        </m:sup>
                      </m:sSup>
                      <m:r>
                        <a:rPr kumimoji="1" lang="en-US" altLang="zh-CN" sz="2300" b="0" i="0" smtClean="0">
                          <a:latin typeface="Cambria Math" charset="0"/>
                        </a:rPr>
                        <m:t>)</m:t>
                      </m:r>
                    </m:oMath>
                  </m:oMathPara>
                </a14:m>
                <a:endParaRPr kumimoji="1" lang="zh-CN" altLang="en-US" sz="2300" dirty="0"/>
              </a:p>
            </p:txBody>
          </p:sp>
        </mc:Choice>
        <mc:Fallback xmlns="">
          <p:sp>
            <p:nvSpPr>
              <p:cNvPr id="6" name="文本框 5">
                <a:extLst>
                  <a:ext uri="{FF2B5EF4-FFF2-40B4-BE49-F238E27FC236}">
                    <a16:creationId xmlns:a16="http://schemas.microsoft.com/office/drawing/2014/main" id="{66909D96-3F82-2149-B6C1-5E9E48BDC1EB}"/>
                  </a:ext>
                </a:extLst>
              </p:cNvPr>
              <p:cNvSpPr txBox="1">
                <a:spLocks noRot="1" noChangeAspect="1" noMove="1" noResize="1" noEditPoints="1" noAdjustHandles="1" noChangeArrowheads="1" noChangeShapeType="1" noTextEdit="1"/>
              </p:cNvSpPr>
              <p:nvPr/>
            </p:nvSpPr>
            <p:spPr>
              <a:xfrm>
                <a:off x="4481080" y="5315972"/>
                <a:ext cx="3849900" cy="366062"/>
              </a:xfrm>
              <a:prstGeom prst="rect">
                <a:avLst/>
              </a:prstGeom>
              <a:blipFill>
                <a:blip r:embed="rId5"/>
                <a:stretch>
                  <a:fillRect r="-1316" b="-3448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 name="文本框 6">
                <a:extLst>
                  <a:ext uri="{FF2B5EF4-FFF2-40B4-BE49-F238E27FC236}">
                    <a16:creationId xmlns:a16="http://schemas.microsoft.com/office/drawing/2014/main" id="{ABDE3998-55CF-AC49-A024-2902F58244E4}"/>
                  </a:ext>
                </a:extLst>
              </p:cNvPr>
              <p:cNvSpPr txBox="1"/>
              <p:nvPr/>
            </p:nvSpPr>
            <p:spPr>
              <a:xfrm>
                <a:off x="4481080" y="5836281"/>
                <a:ext cx="3514424" cy="3660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2300" b="0" i="0" smtClean="0">
                          <a:latin typeface="Cambria Math" charset="0"/>
                        </a:rPr>
                        <m:t>=</m:t>
                      </m:r>
                      <m:r>
                        <m:rPr>
                          <m:sty m:val="p"/>
                        </m:rPr>
                        <a:rPr kumimoji="1" lang="en-US" altLang="zh-CN" sz="2300" b="0" i="0" smtClean="0">
                          <a:latin typeface="Cambria Math" charset="0"/>
                        </a:rPr>
                        <m:t>nc</m:t>
                      </m:r>
                      <m:r>
                        <a:rPr kumimoji="1" lang="en-US" altLang="zh-CN" sz="2300" b="0" i="0" smtClean="0">
                          <a:latin typeface="Cambria Math" charset="0"/>
                        </a:rPr>
                        <m:t>+</m:t>
                      </m:r>
                      <m:sSubSup>
                        <m:sSubSupPr>
                          <m:ctrlPr>
                            <a:rPr kumimoji="1" lang="en-US" altLang="zh-CN" sz="2300" b="0" i="1" smtClean="0">
                              <a:latin typeface="Cambria Math" panose="02040503050406030204" pitchFamily="18" charset="0"/>
                            </a:rPr>
                          </m:ctrlPr>
                        </m:sSubSupPr>
                        <m:e>
                          <m:d>
                            <m:dPr>
                              <m:begChr m:val="‖"/>
                              <m:endChr m:val="‖"/>
                              <m:ctrlPr>
                                <a:rPr kumimoji="1" lang="en-US" altLang="zh-CN" sz="2300" b="0" i="1" smtClean="0">
                                  <a:latin typeface="Cambria Math" panose="02040503050406030204" pitchFamily="18" charset="0"/>
                                </a:rPr>
                              </m:ctrlPr>
                            </m:dPr>
                            <m:e>
                              <m:r>
                                <m:rPr>
                                  <m:sty m:val="p"/>
                                </m:rPr>
                                <a:rPr kumimoji="1" lang="en-US" altLang="zh-CN" sz="2300" b="0" i="0" smtClean="0">
                                  <a:latin typeface="Cambria Math" charset="0"/>
                                </a:rPr>
                                <m:t>V</m:t>
                              </m:r>
                            </m:e>
                          </m:d>
                        </m:e>
                        <m:sub>
                          <m:r>
                            <m:rPr>
                              <m:sty m:val="p"/>
                            </m:rPr>
                            <a:rPr kumimoji="1" lang="en-US" altLang="zh-CN" sz="2300" b="0" i="0" smtClean="0">
                              <a:latin typeface="Cambria Math" charset="0"/>
                            </a:rPr>
                            <m:t>F</m:t>
                          </m:r>
                        </m:sub>
                        <m:sup>
                          <m:r>
                            <a:rPr kumimoji="1" lang="en-US" altLang="zh-CN" sz="2300" b="0" i="0" smtClean="0">
                              <a:latin typeface="Cambria Math" charset="0"/>
                            </a:rPr>
                            <m:t>2</m:t>
                          </m:r>
                        </m:sup>
                      </m:sSubSup>
                      <m:r>
                        <a:rPr kumimoji="1" lang="en-US" altLang="zh-CN" sz="2300" b="0" i="0" smtClean="0">
                          <a:latin typeface="Cambria Math" charset="0"/>
                        </a:rPr>
                        <m:t>−2</m:t>
                      </m:r>
                      <m:r>
                        <m:rPr>
                          <m:sty m:val="p"/>
                        </m:rPr>
                        <a:rPr kumimoji="1" lang="en-US" altLang="zh-CN" sz="2300" b="0" i="0" smtClean="0">
                          <a:latin typeface="Cambria Math" charset="0"/>
                        </a:rPr>
                        <m:t>tr</m:t>
                      </m:r>
                      <m:r>
                        <a:rPr kumimoji="1" lang="en-US" altLang="zh-CN" sz="2300" b="0" i="0" smtClean="0">
                          <a:latin typeface="Cambria Math" charset="0"/>
                        </a:rPr>
                        <m:t>(</m:t>
                      </m:r>
                      <m:r>
                        <m:rPr>
                          <m:sty m:val="p"/>
                        </m:rPr>
                        <a:rPr kumimoji="1" lang="en-US" altLang="zh-CN" sz="2300" b="0" i="0" smtClean="0">
                          <a:latin typeface="Cambria Math" charset="0"/>
                        </a:rPr>
                        <m:t>B</m:t>
                      </m:r>
                      <m:sSup>
                        <m:sSupPr>
                          <m:ctrlPr>
                            <a:rPr kumimoji="1" lang="en-US" altLang="zh-CN" sz="2300" b="0" i="1" smtClean="0">
                              <a:latin typeface="Cambria Math" panose="02040503050406030204" pitchFamily="18" charset="0"/>
                            </a:rPr>
                          </m:ctrlPr>
                        </m:sSupPr>
                        <m:e>
                          <m:r>
                            <m:rPr>
                              <m:sty m:val="p"/>
                            </m:rPr>
                            <a:rPr kumimoji="1" lang="en-US" altLang="zh-CN" sz="2300" b="0" i="0" smtClean="0">
                              <a:latin typeface="Cambria Math" charset="0"/>
                            </a:rPr>
                            <m:t>R</m:t>
                          </m:r>
                        </m:e>
                        <m:sup>
                          <m:r>
                            <m:rPr>
                              <m:sty m:val="p"/>
                            </m:rPr>
                            <a:rPr kumimoji="1" lang="en-US" altLang="zh-CN" sz="2300" b="0" i="0" smtClean="0">
                              <a:latin typeface="Cambria Math" charset="0"/>
                            </a:rPr>
                            <m:t>T</m:t>
                          </m:r>
                        </m:sup>
                      </m:sSup>
                      <m:sSup>
                        <m:sSupPr>
                          <m:ctrlPr>
                            <a:rPr kumimoji="1" lang="en-US" altLang="zh-CN" sz="2300" b="0" i="1" smtClean="0">
                              <a:latin typeface="Cambria Math" panose="02040503050406030204" pitchFamily="18" charset="0"/>
                            </a:rPr>
                          </m:ctrlPr>
                        </m:sSupPr>
                        <m:e>
                          <m:r>
                            <m:rPr>
                              <m:sty m:val="p"/>
                            </m:rPr>
                            <a:rPr kumimoji="1" lang="en-US" altLang="zh-CN" sz="2300" b="0" i="0" smtClean="0">
                              <a:latin typeface="Cambria Math" charset="0"/>
                            </a:rPr>
                            <m:t>V</m:t>
                          </m:r>
                        </m:e>
                        <m:sup>
                          <m:r>
                            <m:rPr>
                              <m:sty m:val="p"/>
                            </m:rPr>
                            <a:rPr kumimoji="1" lang="en-US" altLang="zh-CN" sz="2300" b="0" i="0" smtClean="0">
                              <a:latin typeface="Cambria Math" charset="0"/>
                            </a:rPr>
                            <m:t>T</m:t>
                          </m:r>
                        </m:sup>
                      </m:sSup>
                      <m:r>
                        <a:rPr kumimoji="1" lang="en-US" altLang="zh-CN" sz="2300" b="0" i="0" smtClean="0">
                          <a:latin typeface="Cambria Math" charset="0"/>
                        </a:rPr>
                        <m:t>)</m:t>
                      </m:r>
                    </m:oMath>
                  </m:oMathPara>
                </a14:m>
                <a:endParaRPr kumimoji="1" lang="zh-CN" altLang="en-US" sz="2300" dirty="0"/>
              </a:p>
            </p:txBody>
          </p:sp>
        </mc:Choice>
        <mc:Fallback xmlns="">
          <p:sp>
            <p:nvSpPr>
              <p:cNvPr id="7" name="文本框 6">
                <a:extLst>
                  <a:ext uri="{FF2B5EF4-FFF2-40B4-BE49-F238E27FC236}">
                    <a16:creationId xmlns:a16="http://schemas.microsoft.com/office/drawing/2014/main" id="{ABDE3998-55CF-AC49-A024-2902F58244E4}"/>
                  </a:ext>
                </a:extLst>
              </p:cNvPr>
              <p:cNvSpPr txBox="1">
                <a:spLocks noRot="1" noChangeAspect="1" noMove="1" noResize="1" noEditPoints="1" noAdjustHandles="1" noChangeArrowheads="1" noChangeShapeType="1" noTextEdit="1"/>
              </p:cNvSpPr>
              <p:nvPr/>
            </p:nvSpPr>
            <p:spPr>
              <a:xfrm>
                <a:off x="4481080" y="5836281"/>
                <a:ext cx="3514424" cy="366062"/>
              </a:xfrm>
              <a:prstGeom prst="rect">
                <a:avLst/>
              </a:prstGeom>
              <a:blipFill>
                <a:blip r:embed="rId6"/>
                <a:stretch>
                  <a:fillRect r="-1799" b="-34483"/>
                </a:stretch>
              </a:blipFill>
            </p:spPr>
            <p:txBody>
              <a:bodyPr/>
              <a:lstStyle/>
              <a:p>
                <a:r>
                  <a:rPr lang="zh-CN" altLang="en-US">
                    <a:noFill/>
                  </a:rPr>
                  <a:t> </a:t>
                </a:r>
              </a:p>
            </p:txBody>
          </p:sp>
        </mc:Fallback>
      </mc:AlternateContent>
      <p:sp>
        <p:nvSpPr>
          <p:cNvPr id="8" name="圆角矩形 7">
            <a:extLst>
              <a:ext uri="{FF2B5EF4-FFF2-40B4-BE49-F238E27FC236}">
                <a16:creationId xmlns:a16="http://schemas.microsoft.com/office/drawing/2014/main" id="{ABEE83F0-2CCB-E34B-99D9-E5A60B7216A8}"/>
              </a:ext>
            </a:extLst>
          </p:cNvPr>
          <p:cNvSpPr/>
          <p:nvPr/>
        </p:nvSpPr>
        <p:spPr bwMode="auto">
          <a:xfrm>
            <a:off x="4786671" y="5817818"/>
            <a:ext cx="1363608" cy="459444"/>
          </a:xfrm>
          <a:prstGeom prst="round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9" name="文本框 8">
            <a:extLst>
              <a:ext uri="{FF2B5EF4-FFF2-40B4-BE49-F238E27FC236}">
                <a16:creationId xmlns:a16="http://schemas.microsoft.com/office/drawing/2014/main" id="{DF204D2E-DA73-B54C-9B97-B3927F039F4A}"/>
              </a:ext>
            </a:extLst>
          </p:cNvPr>
          <p:cNvSpPr txBox="1"/>
          <p:nvPr/>
        </p:nvSpPr>
        <p:spPr>
          <a:xfrm>
            <a:off x="4599832" y="6427251"/>
            <a:ext cx="1775214" cy="338554"/>
          </a:xfrm>
          <a:prstGeom prst="rect">
            <a:avLst/>
          </a:prstGeom>
          <a:solidFill>
            <a:schemeClr val="accent6">
              <a:lumMod val="20000"/>
              <a:lumOff val="80000"/>
            </a:schemeClr>
          </a:solidFill>
        </p:spPr>
        <p:txBody>
          <a:bodyPr wrap="square" rtlCol="0">
            <a:spAutoFit/>
          </a:bodyPr>
          <a:lstStyle/>
          <a:p>
            <a:pPr algn="ctr"/>
            <a:r>
              <a:rPr kumimoji="1" lang="en-US" altLang="zh-CN" sz="1600" dirty="0"/>
              <a:t>Fixed items</a:t>
            </a:r>
            <a:endParaRPr kumimoji="1" lang="zh-CN" altLang="en-US" sz="1600" dirty="0"/>
          </a:p>
        </p:txBody>
      </p:sp>
      <p:sp>
        <p:nvSpPr>
          <p:cNvPr id="11"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5961729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6C9F34B-E1C9-2944-84C8-0E8BD9C8BEC4}"/>
              </a:ext>
            </a:extLst>
          </p:cNvPr>
          <p:cNvSpPr>
            <a:spLocks noGrp="1"/>
          </p:cNvSpPr>
          <p:nvPr>
            <p:ph idx="1"/>
          </p:nvPr>
        </p:nvSpPr>
        <p:spPr/>
        <p:txBody>
          <a:bodyPr/>
          <a:lstStyle/>
          <a:p>
            <a:pPr eaLnBrk="1" hangingPunct="1">
              <a:defRPr/>
            </a:pPr>
            <a:r>
              <a:rPr lang="zh-CN" altLang="en-US" sz="3200" dirty="0">
                <a:latin typeface="微软雅黑" pitchFamily="34" charset="-122"/>
                <a:ea typeface="微软雅黑" pitchFamily="34" charset="-122"/>
              </a:rPr>
              <a:t>代表性的特征哈希技术</a:t>
            </a:r>
            <a:endParaRPr lang="zh-CN" altLang="en-US" sz="28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Iterative Quantization</a:t>
            </a:r>
            <a:r>
              <a:rPr lang="en-US" altLang="zh-CN" sz="1200" dirty="0">
                <a:solidFill>
                  <a:srgbClr val="0080FF"/>
                </a:solidFill>
                <a:latin typeface="微软雅黑" pitchFamily="34" charset="-122"/>
                <a:ea typeface="微软雅黑" pitchFamily="34" charset="-122"/>
              </a:rPr>
              <a:t> (Gong et al. PAMI 2013)</a:t>
            </a:r>
            <a:endParaRPr kumimoji="1" lang="en-US" altLang="zh-CN" sz="1200" dirty="0">
              <a:solidFill>
                <a:srgbClr val="0080FF"/>
              </a:solidFill>
            </a:endParaRPr>
          </a:p>
          <a:p>
            <a:pPr lvl="2" eaLnBrk="1" hangingPunct="1">
              <a:defRPr/>
            </a:pPr>
            <a:r>
              <a:rPr kumimoji="1" lang="zh-CN" altLang="en-US" dirty="0"/>
              <a:t>初始化矩阵</a:t>
            </a:r>
            <a:r>
              <a:rPr kumimoji="1" lang="en-US" altLang="zh-CN" i="1" dirty="0"/>
              <a:t>R</a:t>
            </a:r>
            <a:r>
              <a:rPr kumimoji="1" lang="zh-CN" altLang="en-US" dirty="0"/>
              <a:t>为随机正交矩阵</a:t>
            </a:r>
            <a:endParaRPr kumimoji="1" lang="en-US" altLang="zh-CN" dirty="0"/>
          </a:p>
          <a:p>
            <a:pPr lvl="2" eaLnBrk="1" hangingPunct="1">
              <a:defRPr/>
            </a:pPr>
            <a:r>
              <a:rPr kumimoji="1" lang="zh-CN" altLang="en-US" dirty="0"/>
              <a:t>通过迭代方式减小量化误差</a:t>
            </a:r>
            <a:endParaRPr kumimoji="1" lang="en-US" altLang="zh-CN" dirty="0"/>
          </a:p>
          <a:p>
            <a:pPr lvl="3" eaLnBrk="1" hangingPunct="1">
              <a:defRPr/>
            </a:pPr>
            <a:r>
              <a:rPr kumimoji="1" lang="en-US" altLang="zh-CN" dirty="0"/>
              <a:t>Fix </a:t>
            </a:r>
            <a:r>
              <a:rPr kumimoji="1" lang="en-US" altLang="zh-CN" i="1" dirty="0"/>
              <a:t>R</a:t>
            </a:r>
            <a:r>
              <a:rPr kumimoji="1" lang="en-US" altLang="zh-CN" dirty="0"/>
              <a:t> and update </a:t>
            </a:r>
            <a:r>
              <a:rPr kumimoji="1" lang="en-US" altLang="zh-CN" i="1" dirty="0"/>
              <a:t>B</a:t>
            </a:r>
            <a:r>
              <a:rPr kumimoji="1" lang="en-US" altLang="zh-CN" dirty="0"/>
              <a:t>:</a:t>
            </a:r>
          </a:p>
          <a:p>
            <a:pPr lvl="3" eaLnBrk="1" hangingPunct="1">
              <a:defRPr/>
            </a:pPr>
            <a:endParaRPr kumimoji="1" lang="en-US" altLang="zh-CN" dirty="0"/>
          </a:p>
          <a:p>
            <a:pPr marL="1306513" lvl="3" indent="0" eaLnBrk="1" hangingPunct="1">
              <a:buNone/>
              <a:defRPr/>
            </a:pPr>
            <a:endParaRPr kumimoji="1" lang="en-US" altLang="zh-CN" sz="700" dirty="0"/>
          </a:p>
          <a:p>
            <a:pPr lvl="3" eaLnBrk="1" hangingPunct="1">
              <a:defRPr/>
            </a:pPr>
            <a:r>
              <a:rPr kumimoji="1" lang="en-US" altLang="zh-CN" dirty="0"/>
              <a:t>Fix </a:t>
            </a:r>
            <a:r>
              <a:rPr kumimoji="1" lang="en-US" altLang="zh-CN" i="1" dirty="0"/>
              <a:t>B</a:t>
            </a:r>
            <a:r>
              <a:rPr kumimoji="1" lang="en-US" altLang="zh-CN" dirty="0"/>
              <a:t> and update </a:t>
            </a:r>
            <a:r>
              <a:rPr kumimoji="1" lang="en-US" altLang="zh-CN" i="1" dirty="0"/>
              <a:t>R</a:t>
            </a:r>
            <a:r>
              <a:rPr kumimoji="1" lang="en-US" altLang="zh-CN" dirty="0"/>
              <a:t>:</a:t>
            </a:r>
          </a:p>
          <a:p>
            <a:pPr marL="1306513" lvl="3" indent="0" eaLnBrk="1" hangingPunct="1">
              <a:buNone/>
              <a:defRPr/>
            </a:pPr>
            <a:br>
              <a:rPr kumimoji="1" lang="en-US" altLang="zh-CN" dirty="0"/>
            </a:br>
            <a:endParaRPr kumimoji="1" lang="en-US" altLang="zh-CN" dirty="0"/>
          </a:p>
          <a:p>
            <a:pPr lvl="2" eaLnBrk="1" hangingPunct="1">
              <a:defRPr/>
            </a:pPr>
            <a:endParaRPr kumimoji="1" lang="en-US" altLang="zh-CN" sz="1100" dirty="0"/>
          </a:p>
          <a:p>
            <a:pPr lvl="2" eaLnBrk="1" hangingPunct="1">
              <a:defRPr/>
            </a:pPr>
            <a:r>
              <a:rPr kumimoji="1" lang="zh-CN" altLang="en-US" dirty="0"/>
              <a:t>扩展到监督学习方式</a:t>
            </a:r>
            <a:endParaRPr kumimoji="1" lang="en-US" altLang="zh-CN" dirty="0"/>
          </a:p>
          <a:p>
            <a:endParaRPr kumimoji="1" lang="zh-CN" altLang="en-US" dirty="0"/>
          </a:p>
        </p:txBody>
      </p:sp>
      <mc:AlternateContent xmlns:mc="http://schemas.openxmlformats.org/markup-compatibility/2006" xmlns:a14="http://schemas.microsoft.com/office/drawing/2010/main">
        <mc:Choice Requires="a14">
          <p:sp>
            <p:nvSpPr>
              <p:cNvPr id="4" name="文本框 3">
                <a:extLst>
                  <a:ext uri="{FF2B5EF4-FFF2-40B4-BE49-F238E27FC236}">
                    <a16:creationId xmlns:a16="http://schemas.microsoft.com/office/drawing/2014/main" id="{4E29553A-7E52-BB4A-BE58-8F9A1E3CC0C5}"/>
                  </a:ext>
                </a:extLst>
              </p:cNvPr>
              <p:cNvSpPr txBox="1"/>
              <p:nvPr/>
            </p:nvSpPr>
            <p:spPr>
              <a:xfrm>
                <a:off x="3985961" y="4005440"/>
                <a:ext cx="1487394"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kumimoji="1" lang="en-US" altLang="zh-CN" sz="2000" b="0" i="0" smtClean="0">
                          <a:latin typeface="Cambria Math" charset="0"/>
                        </a:rPr>
                        <m:t>B</m:t>
                      </m:r>
                      <m:r>
                        <a:rPr kumimoji="1" lang="en-US" altLang="zh-CN" sz="2000" b="0" i="0" smtClean="0">
                          <a:latin typeface="Cambria Math" charset="0"/>
                        </a:rPr>
                        <m:t>=</m:t>
                      </m:r>
                      <m:r>
                        <m:rPr>
                          <m:sty m:val="p"/>
                        </m:rPr>
                        <a:rPr kumimoji="1" lang="en-US" altLang="zh-CN" sz="2000" b="0" i="0" smtClean="0">
                          <a:latin typeface="Cambria Math" charset="0"/>
                        </a:rPr>
                        <m:t>sgn</m:t>
                      </m:r>
                      <m:r>
                        <a:rPr kumimoji="1" lang="en-US" altLang="zh-CN" sz="2000" b="0" i="0" smtClean="0">
                          <a:latin typeface="Cambria Math" charset="0"/>
                        </a:rPr>
                        <m:t>(</m:t>
                      </m:r>
                      <m:r>
                        <m:rPr>
                          <m:sty m:val="p"/>
                        </m:rPr>
                        <a:rPr kumimoji="1" lang="en-US" altLang="zh-CN" sz="2000" b="0" i="0" smtClean="0">
                          <a:latin typeface="Cambria Math" charset="0"/>
                        </a:rPr>
                        <m:t>VR</m:t>
                      </m:r>
                      <m:r>
                        <a:rPr kumimoji="1" lang="en-US" altLang="zh-CN" sz="2000" b="0" i="0" smtClean="0">
                          <a:latin typeface="Cambria Math" charset="0"/>
                        </a:rPr>
                        <m:t>)</m:t>
                      </m:r>
                    </m:oMath>
                  </m:oMathPara>
                </a14:m>
                <a:endParaRPr kumimoji="1" lang="zh-CN" altLang="en-US" sz="2000" dirty="0"/>
              </a:p>
            </p:txBody>
          </p:sp>
        </mc:Choice>
        <mc:Fallback xmlns="">
          <p:sp>
            <p:nvSpPr>
              <p:cNvPr id="4" name="文本框 3">
                <a:extLst>
                  <a:ext uri="{FF2B5EF4-FFF2-40B4-BE49-F238E27FC236}">
                    <a16:creationId xmlns:a16="http://schemas.microsoft.com/office/drawing/2014/main" id="{4E29553A-7E52-BB4A-BE58-8F9A1E3CC0C5}"/>
                  </a:ext>
                </a:extLst>
              </p:cNvPr>
              <p:cNvSpPr txBox="1">
                <a:spLocks noRot="1" noChangeAspect="1" noMove="1" noResize="1" noEditPoints="1" noAdjustHandles="1" noChangeArrowheads="1" noChangeShapeType="1" noTextEdit="1"/>
              </p:cNvSpPr>
              <p:nvPr/>
            </p:nvSpPr>
            <p:spPr>
              <a:xfrm>
                <a:off x="3985961" y="4005440"/>
                <a:ext cx="1487394" cy="307777"/>
              </a:xfrm>
              <a:prstGeom prst="rect">
                <a:avLst/>
              </a:prstGeom>
              <a:blipFill>
                <a:blip r:embed="rId2"/>
                <a:stretch>
                  <a:fillRect l="-1695" r="-4237" b="-30769"/>
                </a:stretch>
              </a:blipFill>
            </p:spPr>
            <p:txBody>
              <a:bodyPr/>
              <a:lstStyle/>
              <a:p>
                <a:r>
                  <a:rPr lang="zh-CN" altLang="en-US">
                    <a:noFill/>
                  </a:rPr>
                  <a:t> </a:t>
                </a:r>
              </a:p>
            </p:txBody>
          </p:sp>
        </mc:Fallback>
      </mc:AlternateContent>
      <p:sp>
        <p:nvSpPr>
          <p:cNvPr id="5" name="文本框 4">
            <a:extLst>
              <a:ext uri="{FF2B5EF4-FFF2-40B4-BE49-F238E27FC236}">
                <a16:creationId xmlns:a16="http://schemas.microsoft.com/office/drawing/2014/main" id="{A5874707-A4BE-6B45-A1C0-E1376043DC63}"/>
              </a:ext>
            </a:extLst>
          </p:cNvPr>
          <p:cNvSpPr txBox="1"/>
          <p:nvPr/>
        </p:nvSpPr>
        <p:spPr>
          <a:xfrm>
            <a:off x="1962275" y="4802075"/>
            <a:ext cx="6596147" cy="369332"/>
          </a:xfrm>
          <a:prstGeom prst="rect">
            <a:avLst/>
          </a:prstGeom>
          <a:solidFill>
            <a:schemeClr val="accent6">
              <a:lumMod val="20000"/>
              <a:lumOff val="80000"/>
            </a:schemeClr>
          </a:solidFill>
        </p:spPr>
        <p:txBody>
          <a:bodyPr wrap="square" rtlCol="0">
            <a:spAutoFit/>
          </a:bodyPr>
          <a:lstStyle/>
          <a:p>
            <a:r>
              <a:rPr kumimoji="1" lang="en-US" altLang="zh-CN" sz="1800" dirty="0"/>
              <a:t>Classic orthogonal pursuit problem, for fixed </a:t>
            </a:r>
            <a:r>
              <a:rPr kumimoji="1" lang="en-US" altLang="zh-CN" sz="1800" i="1" dirty="0"/>
              <a:t>B</a:t>
            </a:r>
            <a:r>
              <a:rPr kumimoji="1" lang="en-US" altLang="zh-CN" sz="1800" dirty="0"/>
              <a:t> solution</a:t>
            </a:r>
            <a:endParaRPr kumimoji="1" lang="zh-CN" altLang="en-US" sz="1800" dirty="0"/>
          </a:p>
        </p:txBody>
      </p:sp>
      <mc:AlternateContent xmlns:mc="http://schemas.openxmlformats.org/markup-compatibility/2006" xmlns:a14="http://schemas.microsoft.com/office/drawing/2010/main">
        <mc:Choice Requires="a14">
          <p:sp>
            <p:nvSpPr>
              <p:cNvPr id="6" name="文本框 5">
                <a:extLst>
                  <a:ext uri="{FF2B5EF4-FFF2-40B4-BE49-F238E27FC236}">
                    <a16:creationId xmlns:a16="http://schemas.microsoft.com/office/drawing/2014/main" id="{3706DFEB-88BB-BD47-9A16-D79D30DF25AC}"/>
                  </a:ext>
                </a:extLst>
              </p:cNvPr>
              <p:cNvSpPr txBox="1"/>
              <p:nvPr/>
            </p:nvSpPr>
            <p:spPr>
              <a:xfrm>
                <a:off x="1971590" y="5270042"/>
                <a:ext cx="5757677" cy="378758"/>
              </a:xfrm>
              <a:prstGeom prst="rect">
                <a:avLst/>
              </a:prstGeom>
              <a:solidFill>
                <a:schemeClr val="accent6">
                  <a:lumMod val="20000"/>
                  <a:lumOff val="80000"/>
                </a:schemeClr>
              </a:solidFill>
            </p:spPr>
            <p:txBody>
              <a:bodyPr wrap="square" rtlCol="0">
                <a:spAutoFit/>
              </a:bodyPr>
              <a:lstStyle/>
              <a:p>
                <a:r>
                  <a:rPr kumimoji="1" lang="en-US" altLang="zh-CN" sz="1800" dirty="0"/>
                  <a:t>Compute SVD of </a:t>
                </a:r>
                <a14:m>
                  <m:oMath xmlns:m="http://schemas.openxmlformats.org/officeDocument/2006/math">
                    <m:sSup>
                      <m:sSupPr>
                        <m:ctrlPr>
                          <a:rPr kumimoji="1" lang="en-US" altLang="zh-CN" sz="1800" i="1" smtClean="0">
                            <a:latin typeface="Cambria Math" panose="02040503050406030204" pitchFamily="18" charset="0"/>
                          </a:rPr>
                        </m:ctrlPr>
                      </m:sSupPr>
                      <m:e>
                        <m:r>
                          <a:rPr kumimoji="1" lang="en-US" altLang="zh-CN" sz="1800" b="0" i="1" smtClean="0">
                            <a:latin typeface="Cambria Math" charset="0"/>
                          </a:rPr>
                          <m:t>𝐵</m:t>
                        </m:r>
                      </m:e>
                      <m:sup>
                        <m:r>
                          <a:rPr kumimoji="1" lang="en-US" altLang="zh-CN" sz="1800" b="0" i="1" smtClean="0">
                            <a:latin typeface="Cambria Math" charset="0"/>
                          </a:rPr>
                          <m:t>𝑇</m:t>
                        </m:r>
                      </m:sup>
                    </m:sSup>
                    <m:r>
                      <a:rPr kumimoji="1" lang="en-US" altLang="zh-CN" sz="1800" b="0" i="1" smtClean="0">
                        <a:latin typeface="Cambria Math" charset="0"/>
                      </a:rPr>
                      <m:t>𝑉</m:t>
                    </m:r>
                  </m:oMath>
                </a14:m>
                <a:r>
                  <a:rPr kumimoji="1" lang="en-US" altLang="zh-CN" sz="1800" dirty="0"/>
                  <a:t> as </a:t>
                </a:r>
                <a14:m>
                  <m:oMath xmlns:m="http://schemas.openxmlformats.org/officeDocument/2006/math">
                    <m:r>
                      <a:rPr kumimoji="1" lang="en-US" altLang="zh-CN" sz="1800" b="0" i="1" smtClean="0">
                        <a:latin typeface="Cambria Math" charset="0"/>
                      </a:rPr>
                      <m:t>𝑆</m:t>
                    </m:r>
                    <m:r>
                      <m:rPr>
                        <m:sty m:val="p"/>
                      </m:rPr>
                      <a:rPr kumimoji="1" lang="el-GR" altLang="zh-CN" sz="1800" b="0" i="1" smtClean="0">
                        <a:latin typeface="Cambria Math" charset="0"/>
                        <a:ea typeface="Cambria Math" charset="0"/>
                        <a:cs typeface="Cambria Math" charset="0"/>
                      </a:rPr>
                      <m:t>Ω</m:t>
                    </m:r>
                    <m:sSup>
                      <m:sSupPr>
                        <m:ctrlPr>
                          <a:rPr kumimoji="1" lang="el-GR" altLang="zh-CN" sz="1800" b="0" i="1" smtClean="0">
                            <a:latin typeface="Cambria Math" panose="02040503050406030204" pitchFamily="18" charset="0"/>
                            <a:ea typeface="Cambria Math" charset="0"/>
                            <a:cs typeface="Cambria Math" charset="0"/>
                          </a:rPr>
                        </m:ctrlPr>
                      </m:sSupPr>
                      <m:e>
                        <m:acc>
                          <m:accPr>
                            <m:chr m:val="̂"/>
                            <m:ctrlPr>
                              <a:rPr kumimoji="1" lang="el-GR" altLang="zh-CN" sz="1800" b="0" i="1" smtClean="0">
                                <a:latin typeface="Cambria Math" panose="02040503050406030204" pitchFamily="18" charset="0"/>
                                <a:ea typeface="Cambria Math" charset="0"/>
                                <a:cs typeface="Cambria Math" charset="0"/>
                              </a:rPr>
                            </m:ctrlPr>
                          </m:accPr>
                          <m:e>
                            <m:r>
                              <a:rPr kumimoji="1" lang="en-US" altLang="zh-CN" sz="1800" b="0" i="1" smtClean="0">
                                <a:latin typeface="Cambria Math" charset="0"/>
                                <a:ea typeface="Cambria Math" charset="0"/>
                                <a:cs typeface="Cambria Math" charset="0"/>
                              </a:rPr>
                              <m:t>𝑆</m:t>
                            </m:r>
                          </m:e>
                        </m:acc>
                      </m:e>
                      <m:sup>
                        <m:r>
                          <a:rPr kumimoji="1" lang="en-US" altLang="zh-CN" sz="1800" b="0" i="1" smtClean="0">
                            <a:latin typeface="Cambria Math" charset="0"/>
                            <a:ea typeface="Cambria Math" charset="0"/>
                            <a:cs typeface="Cambria Math" charset="0"/>
                          </a:rPr>
                          <m:t>𝑇</m:t>
                        </m:r>
                      </m:sup>
                    </m:sSup>
                  </m:oMath>
                </a14:m>
                <a:r>
                  <a:rPr kumimoji="1" lang="en-US" altLang="zh-CN" sz="1800" dirty="0"/>
                  <a:t> and set </a:t>
                </a:r>
                <a14:m>
                  <m:oMath xmlns:m="http://schemas.openxmlformats.org/officeDocument/2006/math">
                    <m:r>
                      <a:rPr kumimoji="1" lang="en-US" altLang="zh-CN" sz="1800" b="0" i="1" smtClean="0">
                        <a:latin typeface="Cambria Math" charset="0"/>
                      </a:rPr>
                      <m:t>𝑅</m:t>
                    </m:r>
                    <m:r>
                      <a:rPr kumimoji="1" lang="en-US" altLang="zh-CN" sz="1800" b="0" i="1" smtClean="0">
                        <a:latin typeface="Cambria Math" charset="0"/>
                      </a:rPr>
                      <m:t>=</m:t>
                    </m:r>
                    <m:acc>
                      <m:accPr>
                        <m:chr m:val="̂"/>
                        <m:ctrlPr>
                          <a:rPr kumimoji="1" lang="en-US" altLang="zh-CN" sz="1800" b="0" i="1" smtClean="0">
                            <a:latin typeface="Cambria Math" panose="02040503050406030204" pitchFamily="18" charset="0"/>
                          </a:rPr>
                        </m:ctrlPr>
                      </m:accPr>
                      <m:e>
                        <m:r>
                          <a:rPr kumimoji="1" lang="en-US" altLang="zh-CN" sz="1800" b="0" i="1" smtClean="0">
                            <a:latin typeface="Cambria Math" charset="0"/>
                          </a:rPr>
                          <m:t>𝑆</m:t>
                        </m:r>
                      </m:e>
                    </m:acc>
                    <m:r>
                      <a:rPr kumimoji="1" lang="en-US" altLang="zh-CN" sz="1800" b="0" i="1" smtClean="0">
                        <a:latin typeface="Cambria Math" charset="0"/>
                      </a:rPr>
                      <m:t>𝑆</m:t>
                    </m:r>
                  </m:oMath>
                </a14:m>
                <a:endParaRPr kumimoji="1" lang="zh-CN" altLang="en-US" sz="1800" dirty="0"/>
              </a:p>
            </p:txBody>
          </p:sp>
        </mc:Choice>
        <mc:Fallback xmlns="">
          <p:sp>
            <p:nvSpPr>
              <p:cNvPr id="6" name="文本框 5">
                <a:extLst>
                  <a:ext uri="{FF2B5EF4-FFF2-40B4-BE49-F238E27FC236}">
                    <a16:creationId xmlns:a16="http://schemas.microsoft.com/office/drawing/2014/main" id="{3706DFEB-88BB-BD47-9A16-D79D30DF25AC}"/>
                  </a:ext>
                </a:extLst>
              </p:cNvPr>
              <p:cNvSpPr txBox="1">
                <a:spLocks noRot="1" noChangeAspect="1" noMove="1" noResize="1" noEditPoints="1" noAdjustHandles="1" noChangeArrowheads="1" noChangeShapeType="1" noTextEdit="1"/>
              </p:cNvSpPr>
              <p:nvPr/>
            </p:nvSpPr>
            <p:spPr>
              <a:xfrm>
                <a:off x="1971590" y="5270042"/>
                <a:ext cx="5757677" cy="378758"/>
              </a:xfrm>
              <a:prstGeom prst="rect">
                <a:avLst/>
              </a:prstGeom>
              <a:blipFill>
                <a:blip r:embed="rId3"/>
                <a:stretch>
                  <a:fillRect l="-659" t="-6452" b="-19355"/>
                </a:stretch>
              </a:blipFill>
            </p:spPr>
            <p:txBody>
              <a:bodyPr/>
              <a:lstStyle/>
              <a:p>
                <a:r>
                  <a:rPr lang="zh-CN" altLang="en-US">
                    <a:noFill/>
                  </a:rPr>
                  <a:t> </a:t>
                </a:r>
              </a:p>
            </p:txBody>
          </p:sp>
        </mc:Fallback>
      </mc:AlternateContent>
      <p:sp>
        <p:nvSpPr>
          <p:cNvPr id="7" name="文本框 6">
            <a:extLst>
              <a:ext uri="{FF2B5EF4-FFF2-40B4-BE49-F238E27FC236}">
                <a16:creationId xmlns:a16="http://schemas.microsoft.com/office/drawing/2014/main" id="{B15DE8CF-F26B-4F49-8CAA-5F574EEB519D}"/>
              </a:ext>
            </a:extLst>
          </p:cNvPr>
          <p:cNvSpPr txBox="1"/>
          <p:nvPr/>
        </p:nvSpPr>
        <p:spPr>
          <a:xfrm>
            <a:off x="3042663" y="6118435"/>
            <a:ext cx="1584110" cy="400110"/>
          </a:xfrm>
          <a:prstGeom prst="rect">
            <a:avLst/>
          </a:prstGeom>
          <a:noFill/>
        </p:spPr>
        <p:txBody>
          <a:bodyPr wrap="square" rtlCol="0">
            <a:spAutoFit/>
          </a:bodyPr>
          <a:lstStyle/>
          <a:p>
            <a:r>
              <a:rPr kumimoji="1" lang="en-US" altLang="zh-CN" sz="2000" dirty="0">
                <a:solidFill>
                  <a:srgbClr val="FF0000"/>
                </a:solidFill>
              </a:rPr>
              <a:t>PCA</a:t>
            </a:r>
            <a:endParaRPr kumimoji="1" lang="zh-CN" altLang="en-US" sz="2000" dirty="0">
              <a:solidFill>
                <a:srgbClr val="FF0000"/>
              </a:solidFill>
            </a:endParaRPr>
          </a:p>
        </p:txBody>
      </p:sp>
      <p:sp>
        <p:nvSpPr>
          <p:cNvPr id="8" name="右箭头 7">
            <a:extLst>
              <a:ext uri="{FF2B5EF4-FFF2-40B4-BE49-F238E27FC236}">
                <a16:creationId xmlns:a16="http://schemas.microsoft.com/office/drawing/2014/main" id="{13AC6D84-EEEA-844C-B74F-8F38C1E6FBE9}"/>
              </a:ext>
            </a:extLst>
          </p:cNvPr>
          <p:cNvSpPr/>
          <p:nvPr/>
        </p:nvSpPr>
        <p:spPr bwMode="auto">
          <a:xfrm>
            <a:off x="4111861" y="6187684"/>
            <a:ext cx="540037" cy="230833"/>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000" b="0" i="0" u="none" strike="noStrike" cap="none" normalizeH="0" baseline="0">
              <a:ln>
                <a:noFill/>
              </a:ln>
              <a:solidFill>
                <a:srgbClr val="FF0000"/>
              </a:solidFill>
              <a:effectLst/>
              <a:latin typeface="Arial" pitchFamily="34" charset="0"/>
              <a:ea typeface="宋体" pitchFamily="2" charset="-122"/>
            </a:endParaRPr>
          </a:p>
        </p:txBody>
      </p:sp>
      <p:sp>
        <p:nvSpPr>
          <p:cNvPr id="9" name="文本框 8">
            <a:extLst>
              <a:ext uri="{FF2B5EF4-FFF2-40B4-BE49-F238E27FC236}">
                <a16:creationId xmlns:a16="http://schemas.microsoft.com/office/drawing/2014/main" id="{2BF3EC4B-506A-6C4D-B446-DCC63CEC01A6}"/>
              </a:ext>
            </a:extLst>
          </p:cNvPr>
          <p:cNvSpPr txBox="1"/>
          <p:nvPr/>
        </p:nvSpPr>
        <p:spPr>
          <a:xfrm>
            <a:off x="5058803" y="6118435"/>
            <a:ext cx="1584110" cy="400110"/>
          </a:xfrm>
          <a:prstGeom prst="rect">
            <a:avLst/>
          </a:prstGeom>
          <a:noFill/>
        </p:spPr>
        <p:txBody>
          <a:bodyPr wrap="square" rtlCol="0">
            <a:spAutoFit/>
          </a:bodyPr>
          <a:lstStyle/>
          <a:p>
            <a:r>
              <a:rPr kumimoji="1" lang="en-US" altLang="zh-CN" sz="2000" dirty="0">
                <a:solidFill>
                  <a:srgbClr val="FF0000"/>
                </a:solidFill>
              </a:rPr>
              <a:t>CCA</a:t>
            </a:r>
            <a:endParaRPr kumimoji="1" lang="zh-CN" altLang="en-US" sz="2000" dirty="0">
              <a:solidFill>
                <a:srgbClr val="FF0000"/>
              </a:solidFill>
            </a:endParaRPr>
          </a:p>
        </p:txBody>
      </p:sp>
      <p:sp>
        <p:nvSpPr>
          <p:cNvPr id="11"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2023239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2F37C13-F457-AD4F-860F-D0075FC59398}"/>
              </a:ext>
            </a:extLst>
          </p:cNvPr>
          <p:cNvSpPr>
            <a:spLocks noGrp="1"/>
          </p:cNvSpPr>
          <p:nvPr>
            <p:ph idx="1"/>
          </p:nvPr>
        </p:nvSpPr>
        <p:spPr/>
        <p:txBody>
          <a:bodyPr/>
          <a:lstStyle/>
          <a:p>
            <a:pPr eaLnBrk="1" hangingPunct="1">
              <a:defRPr/>
            </a:pPr>
            <a:r>
              <a:rPr lang="zh-CN" altLang="en-US" sz="3200" dirty="0">
                <a:latin typeface="微软雅黑" pitchFamily="34" charset="-122"/>
                <a:ea typeface="微软雅黑" pitchFamily="34" charset="-122"/>
              </a:rPr>
              <a:t>代表性的特征哈希技术</a:t>
            </a:r>
            <a:endParaRPr lang="zh-CN" altLang="en-US" sz="28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Supervised Hashing with Kernels</a:t>
            </a:r>
            <a:r>
              <a:rPr lang="en-US" altLang="zh-CN" sz="1200" dirty="0">
                <a:solidFill>
                  <a:srgbClr val="0080FF"/>
                </a:solidFill>
                <a:latin typeface="微软雅黑" pitchFamily="34" charset="-122"/>
                <a:ea typeface="微软雅黑" pitchFamily="34" charset="-122"/>
              </a:rPr>
              <a:t> (Liu et al. CVPR 12)</a:t>
            </a:r>
            <a:endParaRPr kumimoji="1" lang="en-US" altLang="zh-CN" sz="1200" dirty="0">
              <a:solidFill>
                <a:srgbClr val="0080FF"/>
              </a:solidFill>
            </a:endParaRPr>
          </a:p>
          <a:p>
            <a:pPr lvl="2" eaLnBrk="1" hangingPunct="1">
              <a:defRPr/>
            </a:pPr>
            <a:r>
              <a:rPr kumimoji="1" lang="zh-CN" altLang="en-US" dirty="0"/>
              <a:t>通过监督信息来提升哈希编码的质量：</a:t>
            </a:r>
            <a:endParaRPr kumimoji="1" lang="en-US" altLang="zh-CN" dirty="0"/>
          </a:p>
          <a:p>
            <a:pPr lvl="3" eaLnBrk="1" hangingPunct="1">
              <a:defRPr/>
            </a:pPr>
            <a:r>
              <a:rPr kumimoji="1" lang="zh-CN" altLang="en-US" dirty="0">
                <a:solidFill>
                  <a:srgbClr val="0080FF"/>
                </a:solidFill>
              </a:rPr>
              <a:t>相似与不相似的样本对</a:t>
            </a:r>
            <a:endParaRPr kumimoji="1" lang="en-US" altLang="zh-CN" dirty="0">
              <a:solidFill>
                <a:srgbClr val="0080FF"/>
              </a:solidFill>
            </a:endParaRPr>
          </a:p>
          <a:p>
            <a:endParaRPr kumimoji="1" lang="zh-CN" altLang="en-US" dirty="0"/>
          </a:p>
        </p:txBody>
      </p:sp>
      <p:grpSp>
        <p:nvGrpSpPr>
          <p:cNvPr id="4" name="组合 3">
            <a:extLst>
              <a:ext uri="{FF2B5EF4-FFF2-40B4-BE49-F238E27FC236}">
                <a16:creationId xmlns:a16="http://schemas.microsoft.com/office/drawing/2014/main" id="{8E3ED2D3-20C2-A14E-B2E7-2EE3064B106E}"/>
              </a:ext>
            </a:extLst>
          </p:cNvPr>
          <p:cNvGrpSpPr/>
          <p:nvPr/>
        </p:nvGrpSpPr>
        <p:grpSpPr>
          <a:xfrm>
            <a:off x="804707" y="3777712"/>
            <a:ext cx="8566358" cy="2874154"/>
            <a:chOff x="152723" y="2905174"/>
            <a:chExt cx="10447015" cy="3585587"/>
          </a:xfrm>
        </p:grpSpPr>
        <p:sp>
          <p:nvSpPr>
            <p:cNvPr id="5" name="Line 4">
              <a:extLst>
                <a:ext uri="{FF2B5EF4-FFF2-40B4-BE49-F238E27FC236}">
                  <a16:creationId xmlns:a16="http://schemas.microsoft.com/office/drawing/2014/main" id="{506CEBDE-1554-5E4E-B072-5D0268BC375B}"/>
                </a:ext>
              </a:extLst>
            </p:cNvPr>
            <p:cNvSpPr>
              <a:spLocks noChangeShapeType="1"/>
            </p:cNvSpPr>
            <p:nvPr/>
          </p:nvSpPr>
          <p:spPr bwMode="auto">
            <a:xfrm>
              <a:off x="1359222" y="3412732"/>
              <a:ext cx="2197100" cy="2197100"/>
            </a:xfrm>
            <a:prstGeom prst="line">
              <a:avLst/>
            </a:prstGeom>
            <a:noFill/>
            <a:ln w="28575" cap="flat" cmpd="sng">
              <a:solidFill>
                <a:srgbClr val="000000"/>
              </a:solidFill>
              <a:prstDash val="dash"/>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6" name="Oval 5">
              <a:extLst>
                <a:ext uri="{FF2B5EF4-FFF2-40B4-BE49-F238E27FC236}">
                  <a16:creationId xmlns:a16="http://schemas.microsoft.com/office/drawing/2014/main" id="{576CE66C-FA50-DC44-A217-0B8205BAAF4A}"/>
                </a:ext>
              </a:extLst>
            </p:cNvPr>
            <p:cNvSpPr>
              <a:spLocks noChangeArrowheads="1"/>
            </p:cNvSpPr>
            <p:nvPr/>
          </p:nvSpPr>
          <p:spPr bwMode="auto">
            <a:xfrm>
              <a:off x="3556322" y="4200132"/>
              <a:ext cx="266700" cy="266700"/>
            </a:xfrm>
            <a:prstGeom prst="ellipse">
              <a:avLst/>
            </a:prstGeom>
            <a:noFill/>
            <a:ln w="9525"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7" name="Oval 6">
              <a:extLst>
                <a:ext uri="{FF2B5EF4-FFF2-40B4-BE49-F238E27FC236}">
                  <a16:creationId xmlns:a16="http://schemas.microsoft.com/office/drawing/2014/main" id="{D841D345-2058-4F4D-A726-9A26F7586AB0}"/>
                </a:ext>
              </a:extLst>
            </p:cNvPr>
            <p:cNvSpPr>
              <a:spLocks noChangeArrowheads="1"/>
            </p:cNvSpPr>
            <p:nvPr/>
          </p:nvSpPr>
          <p:spPr bwMode="auto">
            <a:xfrm>
              <a:off x="2641922" y="3438132"/>
              <a:ext cx="266700" cy="266700"/>
            </a:xfrm>
            <a:prstGeom prst="ellipse">
              <a:avLst/>
            </a:prstGeom>
            <a:noFill/>
            <a:ln w="9525" cap="flat" cmpd="sng">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8" name="Oval 7">
              <a:extLst>
                <a:ext uri="{FF2B5EF4-FFF2-40B4-BE49-F238E27FC236}">
                  <a16:creationId xmlns:a16="http://schemas.microsoft.com/office/drawing/2014/main" id="{FE2F8579-532B-DC47-871C-BC29D11059BA}"/>
                </a:ext>
              </a:extLst>
            </p:cNvPr>
            <p:cNvSpPr>
              <a:spLocks noChangeArrowheads="1"/>
            </p:cNvSpPr>
            <p:nvPr/>
          </p:nvSpPr>
          <p:spPr bwMode="auto">
            <a:xfrm>
              <a:off x="1092522" y="4333482"/>
              <a:ext cx="266700" cy="266700"/>
            </a:xfrm>
            <a:prstGeom prst="ellipse">
              <a:avLst/>
            </a:prstGeom>
            <a:no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9" name="Oval 8">
              <a:extLst>
                <a:ext uri="{FF2B5EF4-FFF2-40B4-BE49-F238E27FC236}">
                  <a16:creationId xmlns:a16="http://schemas.microsoft.com/office/drawing/2014/main" id="{A79FC161-97B5-9943-A0AF-31171A08D447}"/>
                </a:ext>
              </a:extLst>
            </p:cNvPr>
            <p:cNvSpPr>
              <a:spLocks noChangeArrowheads="1"/>
            </p:cNvSpPr>
            <p:nvPr/>
          </p:nvSpPr>
          <p:spPr bwMode="auto">
            <a:xfrm>
              <a:off x="2083122" y="5489182"/>
              <a:ext cx="266700" cy="266700"/>
            </a:xfrm>
            <a:prstGeom prst="ellipse">
              <a:avLst/>
            </a:prstGeom>
            <a:no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0" name="双箭头 159">
              <a:extLst>
                <a:ext uri="{FF2B5EF4-FFF2-40B4-BE49-F238E27FC236}">
                  <a16:creationId xmlns:a16="http://schemas.microsoft.com/office/drawing/2014/main" id="{BF1252C9-68A7-124B-B6FA-E7C3862DF85D}"/>
                </a:ext>
              </a:extLst>
            </p:cNvPr>
            <p:cNvSpPr>
              <a:spLocks noChangeShapeType="1"/>
            </p:cNvSpPr>
            <p:nvPr/>
          </p:nvSpPr>
          <p:spPr bwMode="auto">
            <a:xfrm>
              <a:off x="1359222" y="4600182"/>
              <a:ext cx="723900" cy="889000"/>
            </a:xfrm>
            <a:prstGeom prst="line">
              <a:avLst/>
            </a:prstGeom>
            <a:noFill/>
            <a:ln w="28575" cap="flat" cmpd="sng">
              <a:solidFill>
                <a:srgbClr val="0080FF"/>
              </a:solidFill>
              <a:round/>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1" name="双箭头 159">
              <a:extLst>
                <a:ext uri="{FF2B5EF4-FFF2-40B4-BE49-F238E27FC236}">
                  <a16:creationId xmlns:a16="http://schemas.microsoft.com/office/drawing/2014/main" id="{C25A737E-8D96-3045-8A1B-96875258A8D4}"/>
                </a:ext>
              </a:extLst>
            </p:cNvPr>
            <p:cNvSpPr>
              <a:spLocks noChangeShapeType="1"/>
            </p:cNvSpPr>
            <p:nvPr/>
          </p:nvSpPr>
          <p:spPr bwMode="auto">
            <a:xfrm>
              <a:off x="2908622" y="3704832"/>
              <a:ext cx="647700" cy="495300"/>
            </a:xfrm>
            <a:prstGeom prst="line">
              <a:avLst/>
            </a:prstGeom>
            <a:noFill/>
            <a:ln w="28575" cap="flat" cmpd="sng">
              <a:solidFill>
                <a:srgbClr val="0080FF"/>
              </a:solidFill>
              <a:miter lim="800000"/>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2" name="双箭头 166">
              <a:extLst>
                <a:ext uri="{FF2B5EF4-FFF2-40B4-BE49-F238E27FC236}">
                  <a16:creationId xmlns:a16="http://schemas.microsoft.com/office/drawing/2014/main" id="{0A298D9B-C1E0-4F40-BAFC-002C7644CFBB}"/>
                </a:ext>
              </a:extLst>
            </p:cNvPr>
            <p:cNvSpPr>
              <a:spLocks noChangeShapeType="1"/>
            </p:cNvSpPr>
            <p:nvPr/>
          </p:nvSpPr>
          <p:spPr bwMode="auto">
            <a:xfrm flipV="1">
              <a:off x="2349822" y="4466832"/>
              <a:ext cx="1206500" cy="1022350"/>
            </a:xfrm>
            <a:prstGeom prst="line">
              <a:avLst/>
            </a:prstGeom>
            <a:noFill/>
            <a:ln w="28575" cap="flat" cmpd="sng">
              <a:solidFill>
                <a:srgbClr val="FF0000"/>
              </a:solidFill>
              <a:prstDash val="dash"/>
              <a:round/>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3" name="双箭头 166">
              <a:extLst>
                <a:ext uri="{FF2B5EF4-FFF2-40B4-BE49-F238E27FC236}">
                  <a16:creationId xmlns:a16="http://schemas.microsoft.com/office/drawing/2014/main" id="{F61F48FA-A5E7-3241-8B76-8A2DBC72FF69}"/>
                </a:ext>
              </a:extLst>
            </p:cNvPr>
            <p:cNvSpPr>
              <a:spLocks noChangeShapeType="1"/>
            </p:cNvSpPr>
            <p:nvPr/>
          </p:nvSpPr>
          <p:spPr bwMode="auto">
            <a:xfrm flipV="1">
              <a:off x="1359222" y="3704832"/>
              <a:ext cx="1282700" cy="628650"/>
            </a:xfrm>
            <a:prstGeom prst="line">
              <a:avLst/>
            </a:prstGeom>
            <a:noFill/>
            <a:ln w="28575" cap="flat" cmpd="sng">
              <a:solidFill>
                <a:srgbClr val="FF0000"/>
              </a:solidFill>
              <a:prstDash val="dash"/>
              <a:miter lim="800000"/>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4" name="Line 13">
              <a:extLst>
                <a:ext uri="{FF2B5EF4-FFF2-40B4-BE49-F238E27FC236}">
                  <a16:creationId xmlns:a16="http://schemas.microsoft.com/office/drawing/2014/main" id="{FAA67EE6-F41A-594C-96B1-97D05361740B}"/>
                </a:ext>
              </a:extLst>
            </p:cNvPr>
            <p:cNvSpPr>
              <a:spLocks noChangeShapeType="1"/>
            </p:cNvSpPr>
            <p:nvPr/>
          </p:nvSpPr>
          <p:spPr bwMode="auto">
            <a:xfrm flipV="1">
              <a:off x="3194372" y="5235182"/>
              <a:ext cx="774700" cy="749300"/>
            </a:xfrm>
            <a:prstGeom prst="line">
              <a:avLst/>
            </a:prstGeom>
            <a:noFill/>
            <a:ln w="2857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5" name="Text Box 14">
              <a:extLst>
                <a:ext uri="{FF2B5EF4-FFF2-40B4-BE49-F238E27FC236}">
                  <a16:creationId xmlns:a16="http://schemas.microsoft.com/office/drawing/2014/main" id="{D5FF44BF-83BD-3C4D-9B3E-BC4F67E70280}"/>
                </a:ext>
              </a:extLst>
            </p:cNvPr>
            <p:cNvSpPr txBox="1">
              <a:spLocks noChangeArrowheads="1"/>
            </p:cNvSpPr>
            <p:nvPr/>
          </p:nvSpPr>
          <p:spPr bwMode="auto">
            <a:xfrm>
              <a:off x="3194372" y="5801920"/>
              <a:ext cx="309563" cy="3651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a:t>0</a:t>
              </a:r>
            </a:p>
          </p:txBody>
        </p:sp>
        <p:sp>
          <p:nvSpPr>
            <p:cNvPr id="16" name="Text Box 15">
              <a:extLst>
                <a:ext uri="{FF2B5EF4-FFF2-40B4-BE49-F238E27FC236}">
                  <a16:creationId xmlns:a16="http://schemas.microsoft.com/office/drawing/2014/main" id="{D0D8F7B3-9F7E-AB46-A3F9-9FB837B4585A}"/>
                </a:ext>
              </a:extLst>
            </p:cNvPr>
            <p:cNvSpPr txBox="1">
              <a:spLocks noChangeArrowheads="1"/>
            </p:cNvSpPr>
            <p:nvPr/>
          </p:nvSpPr>
          <p:spPr bwMode="auto">
            <a:xfrm>
              <a:off x="3753172" y="5319320"/>
              <a:ext cx="309563" cy="365125"/>
            </a:xfrm>
            <a:prstGeom prst="rect">
              <a:avLst/>
            </a:prstGeom>
            <a:no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txBody>
            <a:bodyPr>
              <a:spAutoFit/>
            </a:bodyPr>
            <a:lstStyle/>
            <a:p>
              <a:r>
                <a:rPr lang="zh-CN" altLang="en-US"/>
                <a:t>1</a:t>
              </a:r>
            </a:p>
          </p:txBody>
        </p:sp>
        <p:sp>
          <p:nvSpPr>
            <p:cNvPr id="17" name="Text Box 16">
              <a:extLst>
                <a:ext uri="{FF2B5EF4-FFF2-40B4-BE49-F238E27FC236}">
                  <a16:creationId xmlns:a16="http://schemas.microsoft.com/office/drawing/2014/main" id="{3D65CF27-DEC5-F545-B1AC-DE32B0A44FAD}"/>
                </a:ext>
              </a:extLst>
            </p:cNvPr>
            <p:cNvSpPr txBox="1">
              <a:spLocks noChangeArrowheads="1"/>
            </p:cNvSpPr>
            <p:nvPr/>
          </p:nvSpPr>
          <p:spPr bwMode="auto">
            <a:xfrm>
              <a:off x="3712001" y="5684445"/>
              <a:ext cx="3912946" cy="80631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800" dirty="0"/>
                <a:t>h(x)→desirable hash function</a:t>
              </a:r>
            </a:p>
          </p:txBody>
        </p:sp>
        <p:sp>
          <p:nvSpPr>
            <p:cNvPr id="18" name="Text Box 17">
              <a:extLst>
                <a:ext uri="{FF2B5EF4-FFF2-40B4-BE49-F238E27FC236}">
                  <a16:creationId xmlns:a16="http://schemas.microsoft.com/office/drawing/2014/main" id="{848750B1-13C0-0043-9850-1F2393DED9D8}"/>
                </a:ext>
              </a:extLst>
            </p:cNvPr>
            <p:cNvSpPr txBox="1">
              <a:spLocks noChangeArrowheads="1"/>
            </p:cNvSpPr>
            <p:nvPr/>
          </p:nvSpPr>
          <p:spPr bwMode="auto">
            <a:xfrm>
              <a:off x="152723" y="3661899"/>
              <a:ext cx="1638301" cy="3693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dirty="0">
                  <a:solidFill>
                    <a:srgbClr val="FF0000"/>
                  </a:solidFill>
                </a:rPr>
                <a:t>dissimilar</a:t>
              </a:r>
              <a:endParaRPr lang="zh-CN" altLang="en-US" dirty="0">
                <a:solidFill>
                  <a:srgbClr val="FF0000"/>
                </a:solidFill>
              </a:endParaRPr>
            </a:p>
          </p:txBody>
        </p:sp>
        <p:sp>
          <p:nvSpPr>
            <p:cNvPr id="19" name="Text Box 18">
              <a:extLst>
                <a:ext uri="{FF2B5EF4-FFF2-40B4-BE49-F238E27FC236}">
                  <a16:creationId xmlns:a16="http://schemas.microsoft.com/office/drawing/2014/main" id="{588FFE84-6430-3146-9F0F-B3EC6A053A44}"/>
                </a:ext>
              </a:extLst>
            </p:cNvPr>
            <p:cNvSpPr txBox="1">
              <a:spLocks noChangeArrowheads="1"/>
            </p:cNvSpPr>
            <p:nvPr/>
          </p:nvSpPr>
          <p:spPr bwMode="auto">
            <a:xfrm>
              <a:off x="649835" y="4916579"/>
              <a:ext cx="1303115" cy="46075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800" dirty="0">
                  <a:solidFill>
                    <a:srgbClr val="0080FF"/>
                  </a:solidFill>
                </a:rPr>
                <a:t>similar</a:t>
              </a:r>
              <a:endParaRPr lang="zh-CN" altLang="en-US" dirty="0">
                <a:solidFill>
                  <a:srgbClr val="0080FF"/>
                </a:solidFill>
              </a:endParaRPr>
            </a:p>
          </p:txBody>
        </p:sp>
        <p:sp>
          <p:nvSpPr>
            <p:cNvPr id="20" name="Text Box 19">
              <a:extLst>
                <a:ext uri="{FF2B5EF4-FFF2-40B4-BE49-F238E27FC236}">
                  <a16:creationId xmlns:a16="http://schemas.microsoft.com/office/drawing/2014/main" id="{0FBC0770-8751-A54D-B4F5-D129C62EB7FE}"/>
                </a:ext>
              </a:extLst>
            </p:cNvPr>
            <p:cNvSpPr txBox="1">
              <a:spLocks noChangeArrowheads="1"/>
            </p:cNvSpPr>
            <p:nvPr/>
          </p:nvSpPr>
          <p:spPr bwMode="auto">
            <a:xfrm>
              <a:off x="4835845" y="3835008"/>
              <a:ext cx="5763893" cy="49914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t>x</a:t>
              </a:r>
              <a:r>
                <a:rPr lang="zh-CN" altLang="en-US" sz="2000" baseline="-25000" dirty="0"/>
                <a:t>i</a:t>
              </a:r>
              <a:r>
                <a:rPr lang="zh-CN" altLang="en-US" sz="2000" dirty="0"/>
                <a:t>,x</a:t>
              </a:r>
              <a:r>
                <a:rPr lang="zh-CN" altLang="en-US" sz="2000" baseline="-25000" dirty="0"/>
                <a:t>j</a:t>
              </a:r>
              <a:r>
                <a:rPr lang="zh-CN" altLang="en-US" sz="2000" dirty="0"/>
                <a:t> are </a:t>
              </a:r>
              <a:r>
                <a:rPr lang="zh-CN" altLang="en-US" sz="2000" dirty="0">
                  <a:solidFill>
                    <a:srgbClr val="0080FF"/>
                  </a:solidFill>
                </a:rPr>
                <a:t>similar</a:t>
              </a:r>
              <a:r>
                <a:rPr lang="zh-CN" altLang="en-US" sz="2000" dirty="0">
                  <a:solidFill>
                    <a:srgbClr val="0000FF"/>
                  </a:solidFill>
                </a:rPr>
                <a:t> </a:t>
              </a:r>
              <a:r>
                <a:rPr lang="zh-CN" altLang="en-US" sz="2000" dirty="0"/>
                <a:t>→h(x</a:t>
              </a:r>
              <a:r>
                <a:rPr lang="zh-CN" altLang="en-US" sz="2000" baseline="-25000" dirty="0"/>
                <a:t>i</a:t>
              </a:r>
              <a:r>
                <a:rPr lang="zh-CN" altLang="en-US" sz="2000" dirty="0"/>
                <a:t>) = h(x</a:t>
              </a:r>
              <a:r>
                <a:rPr lang="zh-CN" altLang="en-US" sz="2000" baseline="-25000" dirty="0"/>
                <a:t>j</a:t>
              </a:r>
              <a:r>
                <a:rPr lang="zh-CN" altLang="en-US" sz="2000" dirty="0"/>
                <a:t>)</a:t>
              </a:r>
            </a:p>
          </p:txBody>
        </p:sp>
        <p:sp>
          <p:nvSpPr>
            <p:cNvPr id="21" name="Text Box 20">
              <a:extLst>
                <a:ext uri="{FF2B5EF4-FFF2-40B4-BE49-F238E27FC236}">
                  <a16:creationId xmlns:a16="http://schemas.microsoft.com/office/drawing/2014/main" id="{ACD74045-1B4A-D643-ACB1-797A7AD0176C}"/>
                </a:ext>
              </a:extLst>
            </p:cNvPr>
            <p:cNvSpPr txBox="1">
              <a:spLocks noChangeArrowheads="1"/>
            </p:cNvSpPr>
            <p:nvPr/>
          </p:nvSpPr>
          <p:spPr bwMode="auto">
            <a:xfrm>
              <a:off x="4797744" y="4647807"/>
              <a:ext cx="5586092" cy="499148"/>
            </a:xfrm>
            <a:prstGeom prst="rect">
              <a:avLst/>
            </a:prstGeom>
            <a:no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txBody>
            <a:bodyPr wrap="square">
              <a:spAutoFit/>
            </a:bodyPr>
            <a:lstStyle/>
            <a:p>
              <a:r>
                <a:rPr lang="zh-CN" altLang="en-US" sz="2000" dirty="0"/>
                <a:t>x</a:t>
              </a:r>
              <a:r>
                <a:rPr lang="zh-CN" altLang="en-US" sz="2000" baseline="-25000" dirty="0"/>
                <a:t>i</a:t>
              </a:r>
              <a:r>
                <a:rPr lang="zh-CN" altLang="en-US" sz="2000" dirty="0"/>
                <a:t>,x</a:t>
              </a:r>
              <a:r>
                <a:rPr lang="zh-CN" altLang="en-US" sz="2000" baseline="-25000" dirty="0"/>
                <a:t>j</a:t>
              </a:r>
              <a:r>
                <a:rPr lang="zh-CN" altLang="en-US" sz="2000" dirty="0"/>
                <a:t> are </a:t>
              </a:r>
              <a:r>
                <a:rPr lang="zh-CN" altLang="en-US" sz="2000" dirty="0">
                  <a:solidFill>
                    <a:srgbClr val="FF0000"/>
                  </a:solidFill>
                </a:rPr>
                <a:t>dissimilar </a:t>
              </a:r>
              <a:r>
                <a:rPr lang="zh-CN" altLang="en-US" sz="2000" dirty="0"/>
                <a:t>→h(x</a:t>
              </a:r>
              <a:r>
                <a:rPr lang="zh-CN" altLang="en-US" sz="2000" baseline="-25000" dirty="0"/>
                <a:t>i</a:t>
              </a:r>
              <a:r>
                <a:rPr lang="zh-CN" altLang="en-US" sz="2000" dirty="0"/>
                <a:t>) ≠ h(x</a:t>
              </a:r>
              <a:r>
                <a:rPr lang="zh-CN" altLang="en-US" sz="2000" baseline="-25000" dirty="0"/>
                <a:t>j</a:t>
              </a:r>
              <a:r>
                <a:rPr lang="zh-CN" altLang="en-US" sz="2000" dirty="0"/>
                <a:t>)</a:t>
              </a:r>
            </a:p>
          </p:txBody>
        </p:sp>
        <p:pic>
          <p:nvPicPr>
            <p:cNvPr id="22" name="Picture 6">
              <a:extLst>
                <a:ext uri="{FF2B5EF4-FFF2-40B4-BE49-F238E27FC236}">
                  <a16:creationId xmlns:a16="http://schemas.microsoft.com/office/drawing/2014/main" id="{9515D58F-1B5B-F743-B5FB-D07293F2B0F0}"/>
                </a:ext>
              </a:extLst>
            </p:cNvPr>
            <p:cNvPicPr>
              <a:picLocks noChangeAspect="1" noChangeArrowheads="1"/>
            </p:cNvPicPr>
            <p:nvPr/>
          </p:nvPicPr>
          <p:blipFill>
            <a:blip r:embed="rId2" cstate="print"/>
            <a:srcRect/>
            <a:stretch>
              <a:fillRect/>
            </a:stretch>
          </p:blipFill>
          <p:spPr bwMode="auto">
            <a:xfrm>
              <a:off x="227826" y="4283197"/>
              <a:ext cx="738793" cy="481013"/>
            </a:xfrm>
            <a:prstGeom prst="rect">
              <a:avLst/>
            </a:prstGeom>
            <a:noFill/>
            <a:ln w="19050">
              <a:solidFill>
                <a:schemeClr val="tx1"/>
              </a:solidFill>
              <a:miter lim="800000"/>
              <a:headEnd/>
              <a:tailEnd/>
            </a:ln>
          </p:spPr>
        </p:pic>
        <p:pic>
          <p:nvPicPr>
            <p:cNvPr id="23" name="Picture 5">
              <a:extLst>
                <a:ext uri="{FF2B5EF4-FFF2-40B4-BE49-F238E27FC236}">
                  <a16:creationId xmlns:a16="http://schemas.microsoft.com/office/drawing/2014/main" id="{A20B05F1-CD2E-1A4D-8352-FB70FFB3CF29}"/>
                </a:ext>
              </a:extLst>
            </p:cNvPr>
            <p:cNvPicPr>
              <a:picLocks noChangeAspect="1" noChangeArrowheads="1"/>
            </p:cNvPicPr>
            <p:nvPr/>
          </p:nvPicPr>
          <p:blipFill>
            <a:blip r:embed="rId3" cstate="print"/>
            <a:srcRect/>
            <a:stretch>
              <a:fillRect/>
            </a:stretch>
          </p:blipFill>
          <p:spPr bwMode="auto">
            <a:xfrm>
              <a:off x="1164754" y="5622532"/>
              <a:ext cx="819943" cy="522312"/>
            </a:xfrm>
            <a:prstGeom prst="rect">
              <a:avLst/>
            </a:prstGeom>
            <a:noFill/>
            <a:ln w="19050">
              <a:solidFill>
                <a:schemeClr val="tx1"/>
              </a:solidFill>
              <a:miter lim="800000"/>
              <a:headEnd/>
              <a:tailEnd/>
            </a:ln>
          </p:spPr>
        </p:pic>
        <p:pic>
          <p:nvPicPr>
            <p:cNvPr id="24" name="Picture 15">
              <a:extLst>
                <a:ext uri="{FF2B5EF4-FFF2-40B4-BE49-F238E27FC236}">
                  <a16:creationId xmlns:a16="http://schemas.microsoft.com/office/drawing/2014/main" id="{1D1ABAF1-E22D-0040-B26F-392EAF9E7E82}"/>
                </a:ext>
              </a:extLst>
            </p:cNvPr>
            <p:cNvPicPr>
              <a:picLocks noChangeAspect="1"/>
            </p:cNvPicPr>
            <p:nvPr/>
          </p:nvPicPr>
          <p:blipFill>
            <a:blip r:embed="rId4" cstate="print"/>
            <a:stretch>
              <a:fillRect/>
            </a:stretch>
          </p:blipFill>
          <p:spPr>
            <a:xfrm>
              <a:off x="2501004" y="2905174"/>
              <a:ext cx="857145" cy="481716"/>
            </a:xfrm>
            <a:prstGeom prst="rect">
              <a:avLst/>
            </a:prstGeom>
            <a:noFill/>
            <a:ln w="19050">
              <a:solidFill>
                <a:schemeClr val="tx1"/>
              </a:solidFill>
            </a:ln>
          </p:spPr>
        </p:pic>
        <p:pic>
          <p:nvPicPr>
            <p:cNvPr id="25" name="Picture 15">
              <a:extLst>
                <a:ext uri="{FF2B5EF4-FFF2-40B4-BE49-F238E27FC236}">
                  <a16:creationId xmlns:a16="http://schemas.microsoft.com/office/drawing/2014/main" id="{8E5F9AD4-AB78-CC4B-B87A-83D5A280DF5C}"/>
                </a:ext>
              </a:extLst>
            </p:cNvPr>
            <p:cNvPicPr>
              <a:picLocks noChangeAspect="1"/>
            </p:cNvPicPr>
            <p:nvPr/>
          </p:nvPicPr>
          <p:blipFill>
            <a:blip r:embed="rId4" cstate="print"/>
            <a:stretch>
              <a:fillRect/>
            </a:stretch>
          </p:blipFill>
          <p:spPr>
            <a:xfrm>
              <a:off x="3712002" y="3676347"/>
              <a:ext cx="857145" cy="481716"/>
            </a:xfrm>
            <a:prstGeom prst="rect">
              <a:avLst/>
            </a:prstGeom>
            <a:noFill/>
            <a:ln w="19050">
              <a:solidFill>
                <a:schemeClr val="tx1"/>
              </a:solidFill>
            </a:ln>
          </p:spPr>
        </p:pic>
      </p:grpSp>
      <p:sp>
        <p:nvSpPr>
          <p:cNvPr id="27"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116065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7465DF6-83BD-3446-A682-D90D2F14BB68}"/>
              </a:ext>
            </a:extLst>
          </p:cNvPr>
          <p:cNvSpPr>
            <a:spLocks noGrp="1"/>
          </p:cNvSpPr>
          <p:nvPr>
            <p:ph idx="1"/>
          </p:nvPr>
        </p:nvSpPr>
        <p:spPr/>
        <p:txBody>
          <a:bodyPr/>
          <a:lstStyle/>
          <a:p>
            <a:pPr eaLnBrk="1" hangingPunct="1">
              <a:defRPr/>
            </a:pPr>
            <a:r>
              <a:rPr lang="zh-CN" altLang="en-US" sz="3200">
                <a:latin typeface="微软雅黑" pitchFamily="34" charset="-122"/>
                <a:ea typeface="微软雅黑" pitchFamily="34" charset="-122"/>
              </a:rPr>
              <a:t>代表性的特征哈希技术</a:t>
            </a:r>
            <a:endParaRPr lang="zh-CN" altLang="en-US" sz="2800">
              <a:latin typeface="微软雅黑" pitchFamily="34" charset="-122"/>
              <a:ea typeface="微软雅黑" pitchFamily="34" charset="-122"/>
            </a:endParaRPr>
          </a:p>
          <a:p>
            <a:pPr lvl="1" eaLnBrk="1" hangingPunct="1">
              <a:defRPr/>
            </a:pPr>
            <a:r>
              <a:rPr lang="en-US" altLang="zh-CN" sz="2300">
                <a:solidFill>
                  <a:srgbClr val="0080FF"/>
                </a:solidFill>
                <a:latin typeface="微软雅黑" pitchFamily="34" charset="-122"/>
                <a:ea typeface="微软雅黑" pitchFamily="34" charset="-122"/>
              </a:rPr>
              <a:t>Supervised </a:t>
            </a:r>
            <a:r>
              <a:rPr lang="en-US" altLang="zh-CN" sz="2300" dirty="0">
                <a:solidFill>
                  <a:srgbClr val="0080FF"/>
                </a:solidFill>
                <a:latin typeface="微软雅黑" pitchFamily="34" charset="-122"/>
                <a:ea typeface="微软雅黑" pitchFamily="34" charset="-122"/>
              </a:rPr>
              <a:t>Hashing with Kernels</a:t>
            </a:r>
            <a:r>
              <a:rPr lang="en-US" altLang="zh-CN" sz="1200" dirty="0">
                <a:solidFill>
                  <a:srgbClr val="0080FF"/>
                </a:solidFill>
                <a:latin typeface="微软雅黑" pitchFamily="34" charset="-122"/>
                <a:ea typeface="微软雅黑" pitchFamily="34" charset="-122"/>
              </a:rPr>
              <a:t> (Liu et al. CVPR 12)</a:t>
            </a:r>
            <a:endParaRPr kumimoji="1" lang="en-US" altLang="zh-CN" dirty="0"/>
          </a:p>
          <a:p>
            <a:pPr lvl="2" eaLnBrk="1" hangingPunct="1">
              <a:defRPr/>
            </a:pPr>
            <a:r>
              <a:rPr kumimoji="1" lang="zh-CN" altLang="en-US" dirty="0"/>
              <a:t>汉明距离通过编码的内积计算</a:t>
            </a:r>
            <a:endParaRPr kumimoji="1" lang="en-US" altLang="zh-CN" dirty="0">
              <a:solidFill>
                <a:srgbClr val="0080FF"/>
              </a:solidFill>
            </a:endParaRPr>
          </a:p>
          <a:p>
            <a:endParaRPr kumimoji="1" lang="zh-CN" altLang="en-US" dirty="0"/>
          </a:p>
        </p:txBody>
      </p:sp>
      <p:graphicFrame>
        <p:nvGraphicFramePr>
          <p:cNvPr id="4" name="Object 4">
            <a:hlinkClick r:id="" action="ppaction://ole?verb=1"/>
            <a:extLst>
              <a:ext uri="{FF2B5EF4-FFF2-40B4-BE49-F238E27FC236}">
                <a16:creationId xmlns:a16="http://schemas.microsoft.com/office/drawing/2014/main" id="{38E04287-C907-2A48-99D5-102EB95800E5}"/>
              </a:ext>
            </a:extLst>
          </p:cNvPr>
          <p:cNvGraphicFramePr>
            <a:graphicFrameLocks noChangeAspect="1"/>
          </p:cNvGraphicFramePr>
          <p:nvPr>
            <p:extLst>
              <p:ext uri="{D42A27DB-BD31-4B8C-83A1-F6EECF244321}">
                <p14:modId xmlns:p14="http://schemas.microsoft.com/office/powerpoint/2010/main" val="3249927549"/>
              </p:ext>
            </p:extLst>
          </p:nvPr>
        </p:nvGraphicFramePr>
        <p:xfrm>
          <a:off x="2296776" y="3736975"/>
          <a:ext cx="4633912" cy="2514600"/>
        </p:xfrm>
        <a:graphic>
          <a:graphicData uri="http://schemas.openxmlformats.org/presentationml/2006/ole">
            <mc:AlternateContent xmlns:mc="http://schemas.openxmlformats.org/markup-compatibility/2006">
              <mc:Choice xmlns:v="urn:schemas-microsoft-com:vml" Requires="v">
                <p:oleObj spid="_x0000_s62758" r:id="rId3" imgW="2171837" imgH="1384517" progId="">
                  <p:embed/>
                </p:oleObj>
              </mc:Choice>
              <mc:Fallback>
                <p:oleObj r:id="rId3" imgW="2171837" imgH="1384517" progId="">
                  <p:embed/>
                  <p:pic>
                    <p:nvPicPr>
                      <p:cNvPr id="38" name="Object 4">
                        <a:hlinkClick r:id="" action="ppaction://ole?verb=1"/>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6776" y="3736975"/>
                        <a:ext cx="463391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AutoShape 5">
            <a:extLst>
              <a:ext uri="{FF2B5EF4-FFF2-40B4-BE49-F238E27FC236}">
                <a16:creationId xmlns:a16="http://schemas.microsoft.com/office/drawing/2014/main" id="{E06C1CAF-D57E-984C-9099-E2870DCED8C0}"/>
              </a:ext>
            </a:extLst>
          </p:cNvPr>
          <p:cNvSpPr>
            <a:spLocks noChangeArrowheads="1"/>
          </p:cNvSpPr>
          <p:nvPr/>
        </p:nvSpPr>
        <p:spPr bwMode="auto">
          <a:xfrm>
            <a:off x="2091876" y="3736975"/>
            <a:ext cx="2039937" cy="438150"/>
          </a:xfrm>
          <a:prstGeom prst="roundRect">
            <a:avLst>
              <a:gd name="adj" fmla="val 16667"/>
            </a:avLst>
          </a:prstGeom>
          <a:noFill/>
          <a:ln w="28575" cap="flat"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7" name="Text Box 7">
            <a:extLst>
              <a:ext uri="{FF2B5EF4-FFF2-40B4-BE49-F238E27FC236}">
                <a16:creationId xmlns:a16="http://schemas.microsoft.com/office/drawing/2014/main" id="{D399E8A7-8949-C343-A8C3-85E8269B537A}"/>
              </a:ext>
            </a:extLst>
          </p:cNvPr>
          <p:cNvSpPr txBox="1">
            <a:spLocks noChangeArrowheads="1"/>
          </p:cNvSpPr>
          <p:nvPr/>
        </p:nvSpPr>
        <p:spPr bwMode="auto">
          <a:xfrm>
            <a:off x="1797569" y="3145393"/>
            <a:ext cx="2929414" cy="369332"/>
          </a:xfrm>
          <a:prstGeom prst="rect">
            <a:avLst/>
          </a:prstGeom>
          <a:solidFill>
            <a:schemeClr val="accent6">
              <a:lumMod val="20000"/>
              <a:lumOff val="80000"/>
            </a:schemeClr>
          </a:solidFill>
          <a:ln>
            <a:noFill/>
          </a:ln>
        </p:spPr>
        <p:txBody>
          <a:bodyPr wrap="square">
            <a:spAutoFit/>
          </a:bodyPr>
          <a:lstStyle/>
          <a:p>
            <a:r>
              <a:rPr lang="en-US" altLang="zh-CN" sz="1800" dirty="0"/>
              <a:t>Coding</a:t>
            </a:r>
            <a:r>
              <a:rPr lang="zh-CN" altLang="en-US" sz="1800" dirty="0"/>
              <a:t> </a:t>
            </a:r>
            <a:r>
              <a:rPr lang="en-US" altLang="zh-CN" sz="1800" dirty="0"/>
              <a:t>Inner</a:t>
            </a:r>
            <a:r>
              <a:rPr lang="zh-CN" altLang="en-US" sz="1800" dirty="0"/>
              <a:t> </a:t>
            </a:r>
            <a:r>
              <a:rPr lang="en-US" altLang="zh-CN" sz="1800" dirty="0"/>
              <a:t>Produce</a:t>
            </a:r>
            <a:endParaRPr lang="zh-CN" altLang="en-US" sz="1800" dirty="0"/>
          </a:p>
        </p:txBody>
      </p:sp>
      <p:sp>
        <p:nvSpPr>
          <p:cNvPr id="8" name="箭头 138">
            <a:extLst>
              <a:ext uri="{FF2B5EF4-FFF2-40B4-BE49-F238E27FC236}">
                <a16:creationId xmlns:a16="http://schemas.microsoft.com/office/drawing/2014/main" id="{1C94F72C-F5E2-6544-AFCA-42B74F57F3CC}"/>
              </a:ext>
            </a:extLst>
          </p:cNvPr>
          <p:cNvSpPr>
            <a:spLocks noChangeShapeType="1"/>
          </p:cNvSpPr>
          <p:nvPr/>
        </p:nvSpPr>
        <p:spPr bwMode="auto">
          <a:xfrm>
            <a:off x="3150738" y="3514725"/>
            <a:ext cx="0" cy="182563"/>
          </a:xfrm>
          <a:prstGeom prst="line">
            <a:avLst/>
          </a:prstGeom>
          <a:noFill/>
          <a:ln w="28575" cap="flat" cmpd="sng">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9" name="AutoShape 6">
            <a:extLst>
              <a:ext uri="{FF2B5EF4-FFF2-40B4-BE49-F238E27FC236}">
                <a16:creationId xmlns:a16="http://schemas.microsoft.com/office/drawing/2014/main" id="{0C251C43-224E-4840-AD5C-236BBA0941C4}"/>
              </a:ext>
            </a:extLst>
          </p:cNvPr>
          <p:cNvSpPr>
            <a:spLocks noChangeArrowheads="1"/>
          </p:cNvSpPr>
          <p:nvPr/>
        </p:nvSpPr>
        <p:spPr bwMode="auto">
          <a:xfrm>
            <a:off x="3231176" y="5787400"/>
            <a:ext cx="1473994" cy="514850"/>
          </a:xfrm>
          <a:prstGeom prst="roundRect">
            <a:avLst>
              <a:gd name="adj" fmla="val 16667"/>
            </a:avLst>
          </a:prstGeom>
          <a:noFill/>
          <a:ln w="28575" cap="flat"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0" name="Text Box 9">
            <a:extLst>
              <a:ext uri="{FF2B5EF4-FFF2-40B4-BE49-F238E27FC236}">
                <a16:creationId xmlns:a16="http://schemas.microsoft.com/office/drawing/2014/main" id="{7333AAF8-C3B3-F74E-B76F-290D4316D9BF}"/>
              </a:ext>
            </a:extLst>
          </p:cNvPr>
          <p:cNvSpPr txBox="1">
            <a:spLocks noChangeArrowheads="1"/>
          </p:cNvSpPr>
          <p:nvPr/>
        </p:nvSpPr>
        <p:spPr bwMode="auto">
          <a:xfrm>
            <a:off x="5425100" y="6183790"/>
            <a:ext cx="2494534" cy="369332"/>
          </a:xfrm>
          <a:prstGeom prst="rect">
            <a:avLst/>
          </a:prstGeom>
          <a:solidFill>
            <a:schemeClr val="accent6">
              <a:lumMod val="20000"/>
              <a:lumOff val="80000"/>
            </a:schemeClr>
          </a:solidFill>
          <a:ln>
            <a:noFill/>
          </a:ln>
        </p:spPr>
        <p:txBody>
          <a:bodyPr wrap="square">
            <a:spAutoFit/>
          </a:bodyPr>
          <a:lstStyle/>
          <a:p>
            <a:r>
              <a:rPr lang="zh-CN" altLang="en-US" sz="1800" dirty="0"/>
              <a:t>Hamming Distance</a:t>
            </a:r>
          </a:p>
        </p:txBody>
      </p:sp>
      <p:sp>
        <p:nvSpPr>
          <p:cNvPr id="11" name="箭头 141">
            <a:extLst>
              <a:ext uri="{FF2B5EF4-FFF2-40B4-BE49-F238E27FC236}">
                <a16:creationId xmlns:a16="http://schemas.microsoft.com/office/drawing/2014/main" id="{D597FBAA-CF33-864E-A1B1-5B9CE6AD21E9}"/>
              </a:ext>
            </a:extLst>
          </p:cNvPr>
          <p:cNvSpPr>
            <a:spLocks noChangeShapeType="1"/>
          </p:cNvSpPr>
          <p:nvPr/>
        </p:nvSpPr>
        <p:spPr bwMode="auto">
          <a:xfrm flipH="1" flipV="1">
            <a:off x="4705169" y="6026583"/>
            <a:ext cx="794636" cy="186540"/>
          </a:xfrm>
          <a:prstGeom prst="line">
            <a:avLst/>
          </a:prstGeom>
          <a:noFill/>
          <a:ln w="28575" cap="flat" cmpd="sng">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2" name="标题 1">
            <a:extLst>
              <a:ext uri="{FF2B5EF4-FFF2-40B4-BE49-F238E27FC236}">
                <a16:creationId xmlns:a16="http://schemas.microsoft.com/office/drawing/2014/main" id="{533EA0A6-299D-D64B-B814-3139BECC22DF}"/>
              </a:ext>
            </a:extLst>
          </p:cNvPr>
          <p:cNvSpPr>
            <a:spLocks noGrp="1"/>
          </p:cNvSpPr>
          <p:nvPr>
            <p:ph type="title"/>
          </p:nvPr>
        </p:nvSpPr>
        <p:spPr>
          <a:xfrm>
            <a:off x="574675" y="304800"/>
            <a:ext cx="8001000" cy="1216025"/>
          </a:xfrm>
        </p:spPr>
        <p:txBody>
          <a:bodyPr/>
          <a:lstStyle/>
          <a:p>
            <a:r>
              <a:rPr lang="zh-CN" altLang="en-US" sz="3600" b="1" dirty="0">
                <a:solidFill>
                  <a:srgbClr val="C00000"/>
                </a:solidFill>
                <a:latin typeface="黑体" panose="02010609060101010101" pitchFamily="49" charset="-122"/>
                <a:ea typeface="黑体" panose="02010609060101010101" pitchFamily="49" charset="-122"/>
              </a:rPr>
              <a:t>概念介绍</a:t>
            </a:r>
          </a:p>
        </p:txBody>
      </p:sp>
    </p:spTree>
    <p:extLst>
      <p:ext uri="{BB962C8B-B14F-4D97-AF65-F5344CB8AC3E}">
        <p14:creationId xmlns:p14="http://schemas.microsoft.com/office/powerpoint/2010/main" val="28111443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ctrTitle"/>
          </p:nvPr>
        </p:nvSpPr>
        <p:spPr>
          <a:xfrm>
            <a:off x="520700" y="742950"/>
            <a:ext cx="8509000" cy="1371600"/>
          </a:xfrm>
        </p:spPr>
        <p:txBody>
          <a:bodyPr/>
          <a:lstStyle/>
          <a:p>
            <a:pPr eaLnBrk="1" hangingPunct="1"/>
            <a:r>
              <a:rPr lang="zh-CN" altLang="en-US" sz="3600" b="1" dirty="0">
                <a:solidFill>
                  <a:srgbClr val="C00000"/>
                </a:solidFill>
                <a:latin typeface="黑体" panose="02010609060101010101" pitchFamily="49" charset="-122"/>
                <a:ea typeface="黑体" panose="02010609060101010101" pitchFamily="49" charset="-122"/>
              </a:rPr>
              <a:t>视觉特征紧凑性</a:t>
            </a:r>
            <a:br>
              <a:rPr lang="zh-CN" altLang="en-US" dirty="0">
                <a:solidFill>
                  <a:srgbClr val="C00000"/>
                </a:solidFill>
                <a:latin typeface="黑体" panose="02010609060101010101" pitchFamily="49" charset="-122"/>
                <a:ea typeface="黑体" panose="02010609060101010101" pitchFamily="49" charset="-122"/>
              </a:rPr>
            </a:br>
            <a:endParaRPr lang="zh-CN" altLang="en-US" dirty="0">
              <a:solidFill>
                <a:srgbClr val="C00000"/>
              </a:solidFill>
              <a:latin typeface="黑体" panose="02010609060101010101" pitchFamily="49" charset="-122"/>
              <a:ea typeface="黑体" panose="02010609060101010101" pitchFamily="49" charset="-122"/>
            </a:endParaRPr>
          </a:p>
        </p:txBody>
      </p:sp>
      <p:sp>
        <p:nvSpPr>
          <p:cNvPr id="5" name="内容占位符 2">
            <a:extLst>
              <a:ext uri="{FF2B5EF4-FFF2-40B4-BE49-F238E27FC236}">
                <a16:creationId xmlns:a16="http://schemas.microsoft.com/office/drawing/2014/main" id="{0542CC36-A085-D048-A936-B61D787B97E6}"/>
              </a:ext>
            </a:extLst>
          </p:cNvPr>
          <p:cNvSpPr txBox="1">
            <a:spLocks/>
          </p:cNvSpPr>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Clr>
                <a:schemeClr val="accent2"/>
              </a:buClr>
              <a:buFont typeface="Wingdings" panose="05000000000000000000" pitchFamily="2" charset="2"/>
              <a:buNone/>
              <a:defRPr sz="2800">
                <a:solidFill>
                  <a:srgbClr val="1717B7"/>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ea typeface="+mn-ea"/>
              </a:defRPr>
            </a:lvl9pPr>
          </a:lstStyle>
          <a:p>
            <a:pPr marL="457200" indent="-457200" eaLnBrk="1" hangingPunct="1">
              <a:buFont typeface="Wingdings" charset="2"/>
              <a:buChar char="Ø"/>
              <a:defRPr/>
            </a:pPr>
            <a:r>
              <a:rPr lang="zh-CN" altLang="en-US" kern="0" dirty="0">
                <a:solidFill>
                  <a:schemeClr val="bg1">
                    <a:lumMod val="75000"/>
                  </a:schemeClr>
                </a:solidFill>
                <a:latin typeface="微软雅黑" pitchFamily="34" charset="-122"/>
                <a:ea typeface="微软雅黑" pitchFamily="34" charset="-122"/>
              </a:rPr>
              <a:t>概念介绍</a:t>
            </a:r>
          </a:p>
          <a:p>
            <a:pPr marL="457200" indent="-457200" eaLnBrk="1" hangingPunct="1">
              <a:buFont typeface="Wingdings" charset="2"/>
              <a:buChar char="Ø"/>
              <a:defRPr/>
            </a:pPr>
            <a:endParaRPr lang="zh-CN" altLang="en-US" kern="0" dirty="0">
              <a:latin typeface="微软雅黑" pitchFamily="34" charset="-122"/>
              <a:ea typeface="微软雅黑" pitchFamily="34" charset="-122"/>
            </a:endParaRPr>
          </a:p>
          <a:p>
            <a:pPr marL="457200" indent="-457200" eaLnBrk="1" hangingPunct="1">
              <a:buFont typeface="Wingdings" charset="2"/>
              <a:buChar char="Ø"/>
              <a:defRPr/>
            </a:pPr>
            <a:r>
              <a:rPr lang="zh-CN" altLang="en-US" kern="0" dirty="0">
                <a:latin typeface="微软雅黑" pitchFamily="34" charset="-122"/>
                <a:ea typeface="微软雅黑" pitchFamily="34" charset="-122"/>
              </a:rPr>
              <a:t>排序敏感的视觉特征哈希</a:t>
            </a:r>
          </a:p>
          <a:p>
            <a:pPr eaLnBrk="1" hangingPunct="1">
              <a:defRPr/>
            </a:pPr>
            <a:endParaRPr lang="zh-CN" altLang="en-US" kern="0" dirty="0">
              <a:solidFill>
                <a:schemeClr val="bg1">
                  <a:lumMod val="75000"/>
                </a:schemeClr>
              </a:solidFill>
              <a:latin typeface="微软雅黑" pitchFamily="34" charset="-122"/>
              <a:ea typeface="微软雅黑" pitchFamily="34" charset="-122"/>
            </a:endParaRPr>
          </a:p>
          <a:p>
            <a:endParaRPr kumimoji="1" lang="zh-CN" altLang="en-US" kern="0" dirty="0"/>
          </a:p>
        </p:txBody>
      </p:sp>
    </p:spTree>
    <p:extLst>
      <p:ext uri="{BB962C8B-B14F-4D97-AF65-F5344CB8AC3E}">
        <p14:creationId xmlns:p14="http://schemas.microsoft.com/office/powerpoint/2010/main" val="1620652125"/>
      </p:ext>
    </p:extLst>
  </p:cSld>
  <p:clrMapOvr>
    <a:masterClrMapping/>
  </p:clrMapOvr>
  <p:transition advTm="8152"/>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6586F81-2784-6D44-9DD8-8B9E09D338A8}"/>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p>
        </p:txBody>
      </p:sp>
      <p:sp>
        <p:nvSpPr>
          <p:cNvPr id="3" name="内容占位符 2">
            <a:extLst>
              <a:ext uri="{FF2B5EF4-FFF2-40B4-BE49-F238E27FC236}">
                <a16:creationId xmlns:a16="http://schemas.microsoft.com/office/drawing/2014/main" id="{074E6709-9026-5845-B093-B22460D3228D}"/>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p>
          <a:p>
            <a:pPr lvl="2" eaLnBrk="1" hangingPunct="1">
              <a:defRPr/>
            </a:pPr>
            <a:r>
              <a:rPr kumimoji="1" lang="zh-CN" altLang="en-US" dirty="0"/>
              <a:t>以往工作</a:t>
            </a:r>
            <a:r>
              <a:rPr kumimoji="1" lang="en-US" altLang="zh-CN" dirty="0"/>
              <a:t>: Pairwise similarity</a:t>
            </a:r>
          </a:p>
          <a:p>
            <a:pPr lvl="2" eaLnBrk="1" hangingPunct="1">
              <a:defRPr/>
            </a:pPr>
            <a:r>
              <a:rPr kumimoji="1" lang="zh-CN" altLang="en-US" dirty="0"/>
              <a:t>如何考虑排序信息</a:t>
            </a:r>
            <a:r>
              <a:rPr kumimoji="1" lang="en-US" altLang="zh-CN" dirty="0"/>
              <a:t>?</a:t>
            </a:r>
          </a:p>
          <a:p>
            <a:pPr lvl="3" eaLnBrk="1" hangingPunct="1">
              <a:defRPr/>
            </a:pPr>
            <a:r>
              <a:rPr kumimoji="1" lang="en-US" altLang="zh-CN" dirty="0"/>
              <a:t>Ranking based hashing</a:t>
            </a:r>
          </a:p>
          <a:p>
            <a:pPr lvl="4" eaLnBrk="1" hangingPunct="1">
              <a:defRPr/>
            </a:pPr>
            <a:r>
              <a:rPr kumimoji="1" lang="en-US" altLang="zh-CN" dirty="0"/>
              <a:t>Ranking supervised hashing</a:t>
            </a:r>
          </a:p>
          <a:p>
            <a:pPr lvl="4" eaLnBrk="1" hangingPunct="1">
              <a:defRPr/>
            </a:pPr>
            <a:r>
              <a:rPr kumimoji="1" lang="is-IS" altLang="zh-CN" dirty="0"/>
              <a:t>…</a:t>
            </a:r>
            <a:endParaRPr kumimoji="1" lang="en-US" altLang="zh-CN" dirty="0"/>
          </a:p>
          <a:p>
            <a:endParaRPr kumimoji="1" lang="zh-CN" altLang="en-US" dirty="0"/>
          </a:p>
        </p:txBody>
      </p:sp>
      <p:graphicFrame>
        <p:nvGraphicFramePr>
          <p:cNvPr id="4" name="表格 3">
            <a:extLst>
              <a:ext uri="{FF2B5EF4-FFF2-40B4-BE49-F238E27FC236}">
                <a16:creationId xmlns:a16="http://schemas.microsoft.com/office/drawing/2014/main" id="{2E161530-25C4-2148-A153-FDD3118F8D96}"/>
              </a:ext>
            </a:extLst>
          </p:cNvPr>
          <p:cNvGraphicFramePr>
            <a:graphicFrameLocks noGrp="1"/>
          </p:cNvGraphicFramePr>
          <p:nvPr>
            <p:extLst>
              <p:ext uri="{D42A27DB-BD31-4B8C-83A1-F6EECF244321}">
                <p14:modId xmlns:p14="http://schemas.microsoft.com/office/powerpoint/2010/main" val="1606968726"/>
              </p:ext>
            </p:extLst>
          </p:nvPr>
        </p:nvGraphicFramePr>
        <p:xfrm>
          <a:off x="2771795" y="4767342"/>
          <a:ext cx="788348" cy="1483360"/>
        </p:xfrm>
        <a:graphic>
          <a:graphicData uri="http://schemas.openxmlformats.org/drawingml/2006/table">
            <a:tbl>
              <a:tblPr firstRow="1" bandRow="1">
                <a:tableStyleId>{073A0DAA-6AF3-43AB-8588-CEC1D06C72B9}</a:tableStyleId>
              </a:tblPr>
              <a:tblGrid>
                <a:gridCol w="426782">
                  <a:extLst>
                    <a:ext uri="{9D8B030D-6E8A-4147-A177-3AD203B41FA5}">
                      <a16:colId xmlns:a16="http://schemas.microsoft.com/office/drawing/2014/main" val="20000"/>
                    </a:ext>
                  </a:extLst>
                </a:gridCol>
                <a:gridCol w="361566">
                  <a:extLst>
                    <a:ext uri="{9D8B030D-6E8A-4147-A177-3AD203B41FA5}">
                      <a16:colId xmlns:a16="http://schemas.microsoft.com/office/drawing/2014/main" val="20001"/>
                    </a:ext>
                  </a:extLst>
                </a:gridCol>
              </a:tblGrid>
              <a:tr h="370840">
                <a:tc>
                  <a:txBody>
                    <a:bodyPr/>
                    <a:lstStyle/>
                    <a:p>
                      <a:pPr algn="ctr"/>
                      <a:r>
                        <a:rPr lang="en-US" altLang="zh-CN" sz="1600" dirty="0"/>
                        <a:t>x</a:t>
                      </a:r>
                      <a:r>
                        <a:rPr lang="en-US" altLang="zh-CN" sz="1600" baseline="-25000" dirty="0"/>
                        <a:t>1</a:t>
                      </a:r>
                      <a:endParaRPr lang="zh-CN" altLang="en-US" sz="1600" baseline="-25000" dirty="0"/>
                    </a:p>
                  </a:txBody>
                  <a:tcPr/>
                </a:tc>
                <a:tc>
                  <a:txBody>
                    <a:bodyPr/>
                    <a:lstStyle/>
                    <a:p>
                      <a:pPr algn="ctr"/>
                      <a:r>
                        <a:rPr lang="en-US" altLang="zh-CN" sz="1600" dirty="0"/>
                        <a:t>1</a:t>
                      </a:r>
                      <a:endParaRPr lang="zh-CN" altLang="en-US" sz="1600" dirty="0"/>
                    </a:p>
                  </a:txBody>
                  <a:tcPr/>
                </a:tc>
                <a:extLst>
                  <a:ext uri="{0D108BD9-81ED-4DB2-BD59-A6C34878D82A}">
                    <a16:rowId xmlns:a16="http://schemas.microsoft.com/office/drawing/2014/main" val="10000"/>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a:t>x</a:t>
                      </a:r>
                      <a:r>
                        <a:rPr lang="en-US" altLang="zh-CN" sz="1600" baseline="-25000" dirty="0"/>
                        <a:t>2</a:t>
                      </a:r>
                      <a:endParaRPr lang="zh-CN" altLang="en-US" sz="1600" baseline="-25000" dirty="0"/>
                    </a:p>
                  </a:txBody>
                  <a:tcPr/>
                </a:tc>
                <a:tc>
                  <a:txBody>
                    <a:bodyPr/>
                    <a:lstStyle/>
                    <a:p>
                      <a:pPr algn="ctr"/>
                      <a:r>
                        <a:rPr lang="en-US" altLang="zh-CN" sz="1600" dirty="0"/>
                        <a:t>3</a:t>
                      </a:r>
                      <a:endParaRPr lang="zh-CN" altLang="en-US" sz="1600" dirty="0"/>
                    </a:p>
                  </a:txBody>
                  <a:tcPr/>
                </a:tc>
                <a:extLst>
                  <a:ext uri="{0D108BD9-81ED-4DB2-BD59-A6C34878D82A}">
                    <a16:rowId xmlns:a16="http://schemas.microsoft.com/office/drawing/2014/main" val="10001"/>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a:t>x</a:t>
                      </a:r>
                      <a:r>
                        <a:rPr lang="en-US" altLang="zh-CN" sz="1600" baseline="-25000" dirty="0"/>
                        <a:t>3</a:t>
                      </a:r>
                      <a:endParaRPr lang="zh-CN" altLang="en-US" sz="1600" baseline="-25000" dirty="0"/>
                    </a:p>
                  </a:txBody>
                  <a:tcPr/>
                </a:tc>
                <a:tc>
                  <a:txBody>
                    <a:bodyPr/>
                    <a:lstStyle/>
                    <a:p>
                      <a:pPr algn="ctr"/>
                      <a:r>
                        <a:rPr lang="en-US" altLang="zh-CN" sz="1600" dirty="0"/>
                        <a:t>2</a:t>
                      </a:r>
                      <a:endParaRPr lang="zh-CN" altLang="en-US" sz="1600" dirty="0"/>
                    </a:p>
                  </a:txBody>
                  <a:tcPr/>
                </a:tc>
                <a:extLst>
                  <a:ext uri="{0D108BD9-81ED-4DB2-BD59-A6C34878D82A}">
                    <a16:rowId xmlns:a16="http://schemas.microsoft.com/office/drawing/2014/main" val="10002"/>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a:t>x</a:t>
                      </a:r>
                      <a:r>
                        <a:rPr lang="en-US" altLang="zh-CN" sz="1600" baseline="-25000" dirty="0"/>
                        <a:t>4</a:t>
                      </a:r>
                      <a:endParaRPr lang="zh-CN" altLang="en-US" sz="1600" baseline="-25000" dirty="0"/>
                    </a:p>
                  </a:txBody>
                  <a:tcPr/>
                </a:tc>
                <a:tc>
                  <a:txBody>
                    <a:bodyPr/>
                    <a:lstStyle/>
                    <a:p>
                      <a:pPr algn="ctr"/>
                      <a:r>
                        <a:rPr lang="en-US" altLang="zh-CN" sz="1600" dirty="0"/>
                        <a:t>4</a:t>
                      </a:r>
                      <a:endParaRPr lang="zh-CN" altLang="en-US" sz="1600" dirty="0"/>
                    </a:p>
                  </a:txBody>
                  <a:tcPr/>
                </a:tc>
                <a:extLst>
                  <a:ext uri="{0D108BD9-81ED-4DB2-BD59-A6C34878D82A}">
                    <a16:rowId xmlns:a16="http://schemas.microsoft.com/office/drawing/2014/main" val="10003"/>
                  </a:ext>
                </a:extLst>
              </a:tr>
            </a:tbl>
          </a:graphicData>
        </a:graphic>
      </p:graphicFrame>
      <p:grpSp>
        <p:nvGrpSpPr>
          <p:cNvPr id="6" name="组 63">
            <a:extLst>
              <a:ext uri="{FF2B5EF4-FFF2-40B4-BE49-F238E27FC236}">
                <a16:creationId xmlns:a16="http://schemas.microsoft.com/office/drawing/2014/main" id="{CC153D01-1A47-E640-B2E7-6B1705D6C8E3}"/>
              </a:ext>
            </a:extLst>
          </p:cNvPr>
          <p:cNvGrpSpPr/>
          <p:nvPr/>
        </p:nvGrpSpPr>
        <p:grpSpPr>
          <a:xfrm>
            <a:off x="346100" y="4621339"/>
            <a:ext cx="1795413" cy="1675659"/>
            <a:chOff x="467715" y="3212985"/>
            <a:chExt cx="1795413" cy="1675659"/>
          </a:xfrm>
        </p:grpSpPr>
        <p:sp>
          <p:nvSpPr>
            <p:cNvPr id="10" name="椭圆 9">
              <a:extLst>
                <a:ext uri="{FF2B5EF4-FFF2-40B4-BE49-F238E27FC236}">
                  <a16:creationId xmlns:a16="http://schemas.microsoft.com/office/drawing/2014/main" id="{B28C9A33-8A7F-EB4C-8800-608147F855FB}"/>
                </a:ext>
              </a:extLst>
            </p:cNvPr>
            <p:cNvSpPr/>
            <p:nvPr/>
          </p:nvSpPr>
          <p:spPr bwMode="auto">
            <a:xfrm>
              <a:off x="1091785" y="4503565"/>
              <a:ext cx="144010" cy="144010"/>
            </a:xfrm>
            <a:prstGeom prst="ellipse">
              <a:avLst/>
            </a:prstGeom>
            <a:solidFill>
              <a:srgbClr val="FF0000"/>
            </a:solidFill>
            <a:ln w="952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1" name="椭圆 10">
              <a:extLst>
                <a:ext uri="{FF2B5EF4-FFF2-40B4-BE49-F238E27FC236}">
                  <a16:creationId xmlns:a16="http://schemas.microsoft.com/office/drawing/2014/main" id="{B5979240-0C82-E548-B811-D6E75821EC60}"/>
                </a:ext>
              </a:extLst>
            </p:cNvPr>
            <p:cNvSpPr/>
            <p:nvPr/>
          </p:nvSpPr>
          <p:spPr bwMode="auto">
            <a:xfrm>
              <a:off x="622899" y="3855520"/>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2" name="椭圆 11">
              <a:extLst>
                <a:ext uri="{FF2B5EF4-FFF2-40B4-BE49-F238E27FC236}">
                  <a16:creationId xmlns:a16="http://schemas.microsoft.com/office/drawing/2014/main" id="{A4EB0EC0-6E23-A64D-8F71-F4295CF01869}"/>
                </a:ext>
              </a:extLst>
            </p:cNvPr>
            <p:cNvSpPr/>
            <p:nvPr/>
          </p:nvSpPr>
          <p:spPr bwMode="auto">
            <a:xfrm>
              <a:off x="1472304" y="4724505"/>
              <a:ext cx="144010" cy="144010"/>
            </a:xfrm>
            <a:prstGeom prst="ellipse">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3" name="椭圆 12">
              <a:extLst>
                <a:ext uri="{FF2B5EF4-FFF2-40B4-BE49-F238E27FC236}">
                  <a16:creationId xmlns:a16="http://schemas.microsoft.com/office/drawing/2014/main" id="{B840ACD0-F399-984C-B112-A754C874B9AC}"/>
                </a:ext>
              </a:extLst>
            </p:cNvPr>
            <p:cNvSpPr/>
            <p:nvPr/>
          </p:nvSpPr>
          <p:spPr bwMode="auto">
            <a:xfrm>
              <a:off x="1143155" y="3279480"/>
              <a:ext cx="144010" cy="144010"/>
            </a:xfrm>
            <a:prstGeom prst="ellipse">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4" name="椭圆 13">
              <a:extLst>
                <a:ext uri="{FF2B5EF4-FFF2-40B4-BE49-F238E27FC236}">
                  <a16:creationId xmlns:a16="http://schemas.microsoft.com/office/drawing/2014/main" id="{C6700F2A-3DFD-E34D-BACF-D2CEA38431B1}"/>
                </a:ext>
              </a:extLst>
            </p:cNvPr>
            <p:cNvSpPr/>
            <p:nvPr/>
          </p:nvSpPr>
          <p:spPr bwMode="auto">
            <a:xfrm>
              <a:off x="1616314" y="4143540"/>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cxnSp>
          <p:nvCxnSpPr>
            <p:cNvPr id="15" name="直线连接符 9">
              <a:extLst>
                <a:ext uri="{FF2B5EF4-FFF2-40B4-BE49-F238E27FC236}">
                  <a16:creationId xmlns:a16="http://schemas.microsoft.com/office/drawing/2014/main" id="{6173E52A-5027-4D40-BAFF-3407D43753FD}"/>
                </a:ext>
              </a:extLst>
            </p:cNvPr>
            <p:cNvCxnSpPr>
              <a:endCxn id="10" idx="1"/>
            </p:cNvCxnSpPr>
            <p:nvPr/>
          </p:nvCxnSpPr>
          <p:spPr bwMode="auto">
            <a:xfrm>
              <a:off x="766909" y="3999530"/>
              <a:ext cx="345966" cy="525125"/>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16" name="直线连接符 13">
              <a:extLst>
                <a:ext uri="{FF2B5EF4-FFF2-40B4-BE49-F238E27FC236}">
                  <a16:creationId xmlns:a16="http://schemas.microsoft.com/office/drawing/2014/main" id="{A92160D0-3CC9-DD4F-A314-D2F5BCBA4ADD}"/>
                </a:ext>
              </a:extLst>
            </p:cNvPr>
            <p:cNvCxnSpPr>
              <a:stCxn id="10" idx="0"/>
              <a:endCxn id="13" idx="4"/>
            </p:cNvCxnSpPr>
            <p:nvPr/>
          </p:nvCxnSpPr>
          <p:spPr bwMode="auto">
            <a:xfrm flipV="1">
              <a:off x="1163790" y="3423490"/>
              <a:ext cx="51370" cy="1080075"/>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17" name="直线连接符 15">
              <a:extLst>
                <a:ext uri="{FF2B5EF4-FFF2-40B4-BE49-F238E27FC236}">
                  <a16:creationId xmlns:a16="http://schemas.microsoft.com/office/drawing/2014/main" id="{39E7EC8A-6AEA-894D-8BDF-432D67FF6868}"/>
                </a:ext>
              </a:extLst>
            </p:cNvPr>
            <p:cNvCxnSpPr>
              <a:stCxn id="10" idx="7"/>
              <a:endCxn id="14" idx="2"/>
            </p:cNvCxnSpPr>
            <p:nvPr/>
          </p:nvCxnSpPr>
          <p:spPr bwMode="auto">
            <a:xfrm flipV="1">
              <a:off x="1214705" y="4215545"/>
              <a:ext cx="401609" cy="309110"/>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18" name="直线连接符 17">
              <a:extLst>
                <a:ext uri="{FF2B5EF4-FFF2-40B4-BE49-F238E27FC236}">
                  <a16:creationId xmlns:a16="http://schemas.microsoft.com/office/drawing/2014/main" id="{0E7D63EF-C9D7-274B-AD4C-5A4CFB692713}"/>
                </a:ext>
              </a:extLst>
            </p:cNvPr>
            <p:cNvCxnSpPr>
              <a:stCxn id="10" idx="5"/>
              <a:endCxn id="12" idx="1"/>
            </p:cNvCxnSpPr>
            <p:nvPr/>
          </p:nvCxnSpPr>
          <p:spPr bwMode="auto">
            <a:xfrm>
              <a:off x="1214705" y="4626485"/>
              <a:ext cx="278689" cy="119110"/>
            </a:xfrm>
            <a:prstGeom prst="line">
              <a:avLst/>
            </a:prstGeom>
            <a:solidFill>
              <a:schemeClr val="accent1"/>
            </a:solidFill>
            <a:ln w="9525" cap="flat" cmpd="sng" algn="ctr">
              <a:solidFill>
                <a:schemeClr val="tx1"/>
              </a:solidFill>
              <a:prstDash val="dash"/>
              <a:round/>
              <a:headEnd type="none" w="med" len="med"/>
              <a:tailEnd type="none" w="med" len="med"/>
            </a:ln>
            <a:effectLst/>
          </p:spPr>
        </p:cxnSp>
        <p:sp>
          <p:nvSpPr>
            <p:cNvPr id="19" name="文本框 18">
              <a:extLst>
                <a:ext uri="{FF2B5EF4-FFF2-40B4-BE49-F238E27FC236}">
                  <a16:creationId xmlns:a16="http://schemas.microsoft.com/office/drawing/2014/main" id="{31403CEE-E71A-F844-AC2F-34085A4212D5}"/>
                </a:ext>
              </a:extLst>
            </p:cNvPr>
            <p:cNvSpPr txBox="1"/>
            <p:nvPr/>
          </p:nvSpPr>
          <p:spPr>
            <a:xfrm>
              <a:off x="919257" y="4519312"/>
              <a:ext cx="223898" cy="369332"/>
            </a:xfrm>
            <a:prstGeom prst="rect">
              <a:avLst/>
            </a:prstGeom>
            <a:noFill/>
          </p:spPr>
          <p:txBody>
            <a:bodyPr wrap="square" rtlCol="0">
              <a:spAutoFit/>
            </a:bodyPr>
            <a:lstStyle/>
            <a:p>
              <a:r>
                <a:rPr kumimoji="1" lang="en-US" altLang="zh-CN" sz="1800" b="1" dirty="0"/>
                <a:t>q</a:t>
              </a:r>
              <a:endParaRPr kumimoji="1" lang="zh-CN" altLang="en-US" sz="1800" b="1" dirty="0"/>
            </a:p>
          </p:txBody>
        </p:sp>
        <mc:AlternateContent xmlns:mc="http://schemas.openxmlformats.org/markup-compatibility/2006" xmlns:a14="http://schemas.microsoft.com/office/drawing/2010/main">
          <mc:Choice Requires="a14">
            <p:sp>
              <p:nvSpPr>
                <p:cNvPr id="20" name="文本框 19">
                  <a:extLst>
                    <a:ext uri="{FF2B5EF4-FFF2-40B4-BE49-F238E27FC236}">
                      <a16:creationId xmlns:a16="http://schemas.microsoft.com/office/drawing/2014/main" id="{34287310-AB39-7345-BEF2-A17EAD91A0C3}"/>
                    </a:ext>
                  </a:extLst>
                </p:cNvPr>
                <p:cNvSpPr txBox="1"/>
                <p:nvPr/>
              </p:nvSpPr>
              <p:spPr>
                <a:xfrm>
                  <a:off x="1415509" y="3870887"/>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3</m:t>
                            </m:r>
                          </m:sub>
                        </m:sSub>
                      </m:oMath>
                    </m:oMathPara>
                  </a14:m>
                  <a:endParaRPr kumimoji="1" lang="zh-CN" altLang="en-US" sz="1800" dirty="0"/>
                </a:p>
              </p:txBody>
            </p:sp>
          </mc:Choice>
          <mc:Fallback xmlns="">
            <p:sp>
              <p:nvSpPr>
                <p:cNvPr id="21" name="文本框 20"/>
                <p:cNvSpPr txBox="1">
                  <a:spLocks noRot="1" noChangeAspect="1" noMove="1" noResize="1" noEditPoints="1" noAdjustHandles="1" noChangeArrowheads="1" noChangeShapeType="1" noTextEdit="1"/>
                </p:cNvSpPr>
                <p:nvPr/>
              </p:nvSpPr>
              <p:spPr>
                <a:xfrm>
                  <a:off x="1415509" y="3870887"/>
                  <a:ext cx="847619" cy="276999"/>
                </a:xfrm>
                <a:prstGeom prst="rect">
                  <a:avLst/>
                </a:prstGeom>
                <a:blipFill rotWithShape="0">
                  <a:blip r:embed="rId3"/>
                  <a:stretch>
                    <a:fillRect b="-1739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1" name="文本框 20">
                  <a:extLst>
                    <a:ext uri="{FF2B5EF4-FFF2-40B4-BE49-F238E27FC236}">
                      <a16:creationId xmlns:a16="http://schemas.microsoft.com/office/drawing/2014/main" id="{B9E9F434-36D2-F641-9AB7-DFA76B4D9DD4}"/>
                    </a:ext>
                  </a:extLst>
                </p:cNvPr>
                <p:cNvSpPr txBox="1"/>
                <p:nvPr/>
              </p:nvSpPr>
              <p:spPr>
                <a:xfrm>
                  <a:off x="1048494" y="3212985"/>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2</m:t>
                            </m:r>
                          </m:sub>
                        </m:sSub>
                      </m:oMath>
                    </m:oMathPara>
                  </a14:m>
                  <a:endParaRPr kumimoji="1" lang="zh-CN" altLang="en-US" sz="1800" dirty="0"/>
                </a:p>
              </p:txBody>
            </p:sp>
          </mc:Choice>
          <mc:Fallback xmlns="">
            <p:sp>
              <p:nvSpPr>
                <p:cNvPr id="22" name="文本框 21"/>
                <p:cNvSpPr txBox="1">
                  <a:spLocks noRot="1" noChangeAspect="1" noMove="1" noResize="1" noEditPoints="1" noAdjustHandles="1" noChangeArrowheads="1" noChangeShapeType="1" noTextEdit="1"/>
                </p:cNvSpPr>
                <p:nvPr/>
              </p:nvSpPr>
              <p:spPr>
                <a:xfrm>
                  <a:off x="1048494" y="3212985"/>
                  <a:ext cx="847619" cy="276999"/>
                </a:xfrm>
                <a:prstGeom prst="rect">
                  <a:avLst/>
                </a:prstGeom>
                <a:blipFill rotWithShape="0">
                  <a:blip r:embed="rId4"/>
                  <a:stretch>
                    <a:fillRect b="-1739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2" name="文本框 21">
                  <a:extLst>
                    <a:ext uri="{FF2B5EF4-FFF2-40B4-BE49-F238E27FC236}">
                      <a16:creationId xmlns:a16="http://schemas.microsoft.com/office/drawing/2014/main" id="{1B5BAEB4-FCBD-D349-8B3C-D862014ACB6F}"/>
                    </a:ext>
                  </a:extLst>
                </p:cNvPr>
                <p:cNvSpPr txBox="1"/>
                <p:nvPr/>
              </p:nvSpPr>
              <p:spPr>
                <a:xfrm>
                  <a:off x="467715" y="3594100"/>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4</m:t>
                            </m:r>
                          </m:sub>
                        </m:sSub>
                      </m:oMath>
                    </m:oMathPara>
                  </a14:m>
                  <a:endParaRPr kumimoji="1" lang="zh-CN" altLang="en-US" sz="1800" dirty="0"/>
                </a:p>
              </p:txBody>
            </p:sp>
          </mc:Choice>
          <mc:Fallback xmlns="">
            <p:sp>
              <p:nvSpPr>
                <p:cNvPr id="23" name="文本框 22"/>
                <p:cNvSpPr txBox="1">
                  <a:spLocks noRot="1" noChangeAspect="1" noMove="1" noResize="1" noEditPoints="1" noAdjustHandles="1" noChangeArrowheads="1" noChangeShapeType="1" noTextEdit="1"/>
                </p:cNvSpPr>
                <p:nvPr/>
              </p:nvSpPr>
              <p:spPr>
                <a:xfrm>
                  <a:off x="467715" y="3594100"/>
                  <a:ext cx="847619" cy="276999"/>
                </a:xfrm>
                <a:prstGeom prst="rect">
                  <a:avLst/>
                </a:prstGeom>
                <a:blipFill rotWithShape="0">
                  <a:blip r:embed="rId5"/>
                  <a:stretch>
                    <a:fillRect b="-17778"/>
                  </a:stretch>
                </a:blipFill>
              </p:spPr>
              <p:txBody>
                <a:bodyPr/>
                <a:lstStyle/>
                <a:p>
                  <a:r>
                    <a:rPr lang="zh-CN" altLang="en-US">
                      <a:noFill/>
                    </a:rPr>
                    <a:t> </a:t>
                  </a:r>
                </a:p>
              </p:txBody>
            </p:sp>
          </mc:Fallback>
        </mc:AlternateContent>
      </p:grpSp>
      <p:sp>
        <p:nvSpPr>
          <p:cNvPr id="7" name="右箭头 6">
            <a:extLst>
              <a:ext uri="{FF2B5EF4-FFF2-40B4-BE49-F238E27FC236}">
                <a16:creationId xmlns:a16="http://schemas.microsoft.com/office/drawing/2014/main" id="{5073209F-E5FF-1440-9B1C-E6C4E238E467}"/>
              </a:ext>
            </a:extLst>
          </p:cNvPr>
          <p:cNvSpPr/>
          <p:nvPr/>
        </p:nvSpPr>
        <p:spPr bwMode="auto">
          <a:xfrm>
            <a:off x="2050530" y="5327638"/>
            <a:ext cx="508747" cy="344658"/>
          </a:xfrm>
          <a:prstGeom prs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 name="文本框 7">
            <a:extLst>
              <a:ext uri="{FF2B5EF4-FFF2-40B4-BE49-F238E27FC236}">
                <a16:creationId xmlns:a16="http://schemas.microsoft.com/office/drawing/2014/main" id="{B955CEFC-9CA6-9540-88E3-142E0CB69E4A}"/>
              </a:ext>
            </a:extLst>
          </p:cNvPr>
          <p:cNvSpPr txBox="1"/>
          <p:nvPr/>
        </p:nvSpPr>
        <p:spPr>
          <a:xfrm>
            <a:off x="2565254" y="6221898"/>
            <a:ext cx="1440100" cy="338554"/>
          </a:xfrm>
          <a:prstGeom prst="rect">
            <a:avLst/>
          </a:prstGeom>
          <a:noFill/>
        </p:spPr>
        <p:txBody>
          <a:bodyPr wrap="square" rtlCol="0">
            <a:spAutoFit/>
          </a:bodyPr>
          <a:lstStyle/>
          <a:p>
            <a:r>
              <a:rPr kumimoji="1" lang="en-US" altLang="zh-CN" sz="1600" dirty="0"/>
              <a:t>Ranking list</a:t>
            </a:r>
            <a:endParaRPr kumimoji="1" lang="zh-CN" altLang="en-US" sz="1600" dirty="0"/>
          </a:p>
        </p:txBody>
      </p:sp>
      <mc:AlternateContent xmlns:mc="http://schemas.openxmlformats.org/markup-compatibility/2006" xmlns:a14="http://schemas.microsoft.com/office/drawing/2010/main">
        <mc:Choice Requires="a14">
          <p:sp>
            <p:nvSpPr>
              <p:cNvPr id="9" name="文本框 8">
                <a:extLst>
                  <a:ext uri="{FF2B5EF4-FFF2-40B4-BE49-F238E27FC236}">
                    <a16:creationId xmlns:a16="http://schemas.microsoft.com/office/drawing/2014/main" id="{57B69902-AE56-F746-9A69-AC1E74F87110}"/>
                  </a:ext>
                </a:extLst>
              </p:cNvPr>
              <p:cNvSpPr txBox="1"/>
              <p:nvPr/>
            </p:nvSpPr>
            <p:spPr>
              <a:xfrm>
                <a:off x="1247795" y="6003974"/>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1</m:t>
                          </m:r>
                        </m:sub>
                      </m:sSub>
                    </m:oMath>
                  </m:oMathPara>
                </a14:m>
                <a:endParaRPr kumimoji="1" lang="zh-CN" altLang="en-US" sz="1800" dirty="0"/>
              </a:p>
            </p:txBody>
          </p:sp>
        </mc:Choice>
        <mc:Fallback xmlns="">
          <p:sp>
            <p:nvSpPr>
              <p:cNvPr id="9" name="文本框 8">
                <a:extLst>
                  <a:ext uri="{FF2B5EF4-FFF2-40B4-BE49-F238E27FC236}">
                    <a16:creationId xmlns:a16="http://schemas.microsoft.com/office/drawing/2014/main" xmlns="" xmlns:a14="http://schemas.microsoft.com/office/drawing/2010/main" id="{57B69902-AE56-F746-9A69-AC1E74F87110}"/>
                  </a:ext>
                </a:extLst>
              </p:cNvPr>
              <p:cNvSpPr txBox="1">
                <a:spLocks noRot="1" noChangeAspect="1" noMove="1" noResize="1" noEditPoints="1" noAdjustHandles="1" noChangeArrowheads="1" noChangeShapeType="1" noTextEdit="1"/>
              </p:cNvSpPr>
              <p:nvPr/>
            </p:nvSpPr>
            <p:spPr>
              <a:xfrm>
                <a:off x="1247795" y="6003974"/>
                <a:ext cx="847619" cy="276999"/>
              </a:xfrm>
              <a:prstGeom prst="rect">
                <a:avLst/>
              </a:prstGeom>
              <a:blipFill rotWithShape="0">
                <a:blip r:embed="rId6"/>
                <a:stretch>
                  <a:fillRect b="-20000"/>
                </a:stretch>
              </a:blipFill>
            </p:spPr>
            <p:txBody>
              <a:bodyPr/>
              <a:lstStyle/>
              <a:p>
                <a:r>
                  <a:rPr lang="zh-CN" altLang="en-US">
                    <a:noFill/>
                  </a:rPr>
                  <a:t> </a:t>
                </a:r>
              </a:p>
            </p:txBody>
          </p:sp>
        </mc:Fallback>
      </mc:AlternateContent>
      <p:sp>
        <p:nvSpPr>
          <p:cNvPr id="24" name="文本框 23">
            <a:extLst>
              <a:ext uri="{FF2B5EF4-FFF2-40B4-BE49-F238E27FC236}">
                <a16:creationId xmlns:a16="http://schemas.microsoft.com/office/drawing/2014/main" id="{06C3C030-5329-054B-ABD2-1F8CC01067D4}"/>
              </a:ext>
            </a:extLst>
          </p:cNvPr>
          <p:cNvSpPr txBox="1"/>
          <p:nvPr/>
        </p:nvSpPr>
        <p:spPr>
          <a:xfrm>
            <a:off x="7285280" y="5339990"/>
            <a:ext cx="1329165" cy="338065"/>
          </a:xfrm>
          <a:prstGeom prst="rect">
            <a:avLst/>
          </a:prstGeom>
          <a:noFill/>
        </p:spPr>
        <p:txBody>
          <a:bodyPr wrap="square" rtlCol="0">
            <a:spAutoFit/>
          </a:bodyPr>
          <a:lstStyle/>
          <a:p>
            <a:r>
              <a:rPr kumimoji="1" lang="en-US" altLang="zh-CN" sz="1800" dirty="0"/>
              <a:t>1100</a:t>
            </a:r>
            <a:r>
              <a:rPr kumimoji="1" lang="is-IS" altLang="zh-CN" sz="1800" dirty="0"/>
              <a:t>…1</a:t>
            </a:r>
            <a:endParaRPr kumimoji="1" lang="zh-CN" altLang="en-US" sz="1800" dirty="0"/>
          </a:p>
        </p:txBody>
      </p:sp>
      <p:sp>
        <p:nvSpPr>
          <p:cNvPr id="25" name="文本框 24">
            <a:extLst>
              <a:ext uri="{FF2B5EF4-FFF2-40B4-BE49-F238E27FC236}">
                <a16:creationId xmlns:a16="http://schemas.microsoft.com/office/drawing/2014/main" id="{F6ED3986-F68D-7E4C-8531-423DA8794E4D}"/>
              </a:ext>
            </a:extLst>
          </p:cNvPr>
          <p:cNvSpPr txBox="1"/>
          <p:nvPr/>
        </p:nvSpPr>
        <p:spPr>
          <a:xfrm>
            <a:off x="7285281" y="5557068"/>
            <a:ext cx="1329165" cy="338065"/>
          </a:xfrm>
          <a:prstGeom prst="rect">
            <a:avLst/>
          </a:prstGeom>
          <a:noFill/>
        </p:spPr>
        <p:txBody>
          <a:bodyPr wrap="square" rtlCol="0">
            <a:spAutoFit/>
          </a:bodyPr>
          <a:lstStyle/>
          <a:p>
            <a:r>
              <a:rPr kumimoji="1" lang="en-US" altLang="zh-CN" sz="1800" dirty="0"/>
              <a:t>1110</a:t>
            </a:r>
            <a:r>
              <a:rPr kumimoji="1" lang="is-IS" altLang="zh-CN" sz="1800" dirty="0"/>
              <a:t>…1</a:t>
            </a:r>
            <a:endParaRPr kumimoji="1" lang="zh-CN" altLang="en-US" sz="1800" dirty="0"/>
          </a:p>
        </p:txBody>
      </p:sp>
      <p:sp>
        <p:nvSpPr>
          <p:cNvPr id="26" name="文本框 25">
            <a:extLst>
              <a:ext uri="{FF2B5EF4-FFF2-40B4-BE49-F238E27FC236}">
                <a16:creationId xmlns:a16="http://schemas.microsoft.com/office/drawing/2014/main" id="{BB41FE48-B6CA-464D-8FBE-255BB5B46242}"/>
              </a:ext>
            </a:extLst>
          </p:cNvPr>
          <p:cNvSpPr txBox="1"/>
          <p:nvPr/>
        </p:nvSpPr>
        <p:spPr>
          <a:xfrm>
            <a:off x="7291317" y="5829362"/>
            <a:ext cx="1329165" cy="338065"/>
          </a:xfrm>
          <a:prstGeom prst="rect">
            <a:avLst/>
          </a:prstGeom>
          <a:noFill/>
        </p:spPr>
        <p:txBody>
          <a:bodyPr wrap="square" rtlCol="0">
            <a:spAutoFit/>
          </a:bodyPr>
          <a:lstStyle/>
          <a:p>
            <a:r>
              <a:rPr kumimoji="1" lang="en-US" altLang="zh-CN" sz="1800" dirty="0"/>
              <a:t>0100</a:t>
            </a:r>
            <a:r>
              <a:rPr kumimoji="1" lang="is-IS" altLang="zh-CN" sz="1800" dirty="0"/>
              <a:t>…1</a:t>
            </a:r>
            <a:endParaRPr kumimoji="1" lang="zh-CN" altLang="en-US" sz="1800" dirty="0"/>
          </a:p>
        </p:txBody>
      </p:sp>
      <p:sp>
        <p:nvSpPr>
          <p:cNvPr id="27" name="文本框 26">
            <a:extLst>
              <a:ext uri="{FF2B5EF4-FFF2-40B4-BE49-F238E27FC236}">
                <a16:creationId xmlns:a16="http://schemas.microsoft.com/office/drawing/2014/main" id="{C04E089D-20C0-2449-9026-06E3999AF040}"/>
              </a:ext>
            </a:extLst>
          </p:cNvPr>
          <p:cNvSpPr txBox="1"/>
          <p:nvPr/>
        </p:nvSpPr>
        <p:spPr>
          <a:xfrm>
            <a:off x="7310578" y="6091603"/>
            <a:ext cx="1329165" cy="338065"/>
          </a:xfrm>
          <a:prstGeom prst="rect">
            <a:avLst/>
          </a:prstGeom>
          <a:noFill/>
        </p:spPr>
        <p:txBody>
          <a:bodyPr wrap="square" rtlCol="0">
            <a:spAutoFit/>
          </a:bodyPr>
          <a:lstStyle/>
          <a:p>
            <a:r>
              <a:rPr kumimoji="1" lang="en-US" altLang="zh-CN" sz="1800" dirty="0"/>
              <a:t>1111</a:t>
            </a:r>
            <a:r>
              <a:rPr kumimoji="1" lang="is-IS" altLang="zh-CN" sz="1800" dirty="0"/>
              <a:t>…1</a:t>
            </a:r>
            <a:endParaRPr kumimoji="1" lang="zh-CN" altLang="en-US" sz="1800" dirty="0"/>
          </a:p>
        </p:txBody>
      </p:sp>
      <mc:AlternateContent xmlns:mc="http://schemas.openxmlformats.org/markup-compatibility/2006" xmlns:a14="http://schemas.microsoft.com/office/drawing/2010/main">
        <mc:Choice Requires="a14">
          <p:sp>
            <p:nvSpPr>
              <p:cNvPr id="29" name="文本框 28">
                <a:extLst>
                  <a:ext uri="{FF2B5EF4-FFF2-40B4-BE49-F238E27FC236}">
                    <a16:creationId xmlns:a16="http://schemas.microsoft.com/office/drawing/2014/main" id="{BFA60630-F4BA-7A42-93BA-7D081F0B8ED2}"/>
                  </a:ext>
                </a:extLst>
              </p:cNvPr>
              <p:cNvSpPr txBox="1"/>
              <p:nvPr/>
            </p:nvSpPr>
            <p:spPr>
              <a:xfrm>
                <a:off x="6610536" y="5324292"/>
                <a:ext cx="745071" cy="25354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1</m:t>
                          </m:r>
                        </m:sub>
                      </m:sSub>
                    </m:oMath>
                  </m:oMathPara>
                </a14:m>
                <a:endParaRPr kumimoji="1" lang="zh-CN" altLang="en-US" sz="1800" dirty="0"/>
              </a:p>
            </p:txBody>
          </p:sp>
        </mc:Choice>
        <mc:Fallback xmlns="">
          <p:sp>
            <p:nvSpPr>
              <p:cNvPr id="29" name="文本框 28">
                <a:extLst>
                  <a:ext uri="{FF2B5EF4-FFF2-40B4-BE49-F238E27FC236}">
                    <a16:creationId xmlns:a16="http://schemas.microsoft.com/office/drawing/2014/main" xmlns="" xmlns:a14="http://schemas.microsoft.com/office/drawing/2010/main" id="{BFA60630-F4BA-7A42-93BA-7D081F0B8ED2}"/>
                  </a:ext>
                </a:extLst>
              </p:cNvPr>
              <p:cNvSpPr txBox="1">
                <a:spLocks noRot="1" noChangeAspect="1" noMove="1" noResize="1" noEditPoints="1" noAdjustHandles="1" noChangeArrowheads="1" noChangeShapeType="1" noTextEdit="1"/>
              </p:cNvSpPr>
              <p:nvPr/>
            </p:nvSpPr>
            <p:spPr>
              <a:xfrm>
                <a:off x="6610536" y="5324292"/>
                <a:ext cx="745071" cy="253549"/>
              </a:xfrm>
              <a:prstGeom prst="rect">
                <a:avLst/>
              </a:prstGeom>
              <a:blipFill rotWithShape="0">
                <a:blip r:embed="rId7"/>
                <a:stretch>
                  <a:fillRect b="-30952"/>
                </a:stretch>
              </a:blipFill>
            </p:spPr>
            <p:txBody>
              <a:bodyPr/>
              <a:lstStyle/>
              <a:p>
                <a:r>
                  <a:rPr lang="zh-CN" altLang="en-US">
                    <a:noFill/>
                  </a:rPr>
                  <a:t> </a:t>
                </a:r>
              </a:p>
            </p:txBody>
          </p:sp>
        </mc:Fallback>
      </mc:AlternateContent>
      <p:sp>
        <p:nvSpPr>
          <p:cNvPr id="30" name="椭圆 29">
            <a:extLst>
              <a:ext uri="{FF2B5EF4-FFF2-40B4-BE49-F238E27FC236}">
                <a16:creationId xmlns:a16="http://schemas.microsoft.com/office/drawing/2014/main" id="{E70D85B7-4F06-BA4D-8C9F-E06902CF9C66}"/>
              </a:ext>
            </a:extLst>
          </p:cNvPr>
          <p:cNvSpPr/>
          <p:nvPr/>
        </p:nvSpPr>
        <p:spPr bwMode="auto">
          <a:xfrm>
            <a:off x="7365017" y="4449525"/>
            <a:ext cx="126587" cy="131818"/>
          </a:xfrm>
          <a:prstGeom prst="ellipse">
            <a:avLst/>
          </a:prstGeom>
          <a:solidFill>
            <a:srgbClr val="FF0000"/>
          </a:solidFill>
          <a:ln w="952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1" name="椭圆 30">
            <a:extLst>
              <a:ext uri="{FF2B5EF4-FFF2-40B4-BE49-F238E27FC236}">
                <a16:creationId xmlns:a16="http://schemas.microsoft.com/office/drawing/2014/main" id="{1A9F2F05-990C-8640-8F85-601301DCC874}"/>
              </a:ext>
            </a:extLst>
          </p:cNvPr>
          <p:cNvSpPr/>
          <p:nvPr/>
        </p:nvSpPr>
        <p:spPr bwMode="auto">
          <a:xfrm>
            <a:off x="7611247" y="4450004"/>
            <a:ext cx="126587" cy="131818"/>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2" name="椭圆 31">
            <a:extLst>
              <a:ext uri="{FF2B5EF4-FFF2-40B4-BE49-F238E27FC236}">
                <a16:creationId xmlns:a16="http://schemas.microsoft.com/office/drawing/2014/main" id="{65B5F49A-679F-064D-9B3F-6672E4260C6B}"/>
              </a:ext>
            </a:extLst>
          </p:cNvPr>
          <p:cNvSpPr/>
          <p:nvPr/>
        </p:nvSpPr>
        <p:spPr bwMode="auto">
          <a:xfrm>
            <a:off x="7879171" y="4450004"/>
            <a:ext cx="126587" cy="131818"/>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3" name="椭圆 32">
            <a:extLst>
              <a:ext uri="{FF2B5EF4-FFF2-40B4-BE49-F238E27FC236}">
                <a16:creationId xmlns:a16="http://schemas.microsoft.com/office/drawing/2014/main" id="{5E4CC0BD-8309-0A4C-ADD0-04886F7525B4}"/>
              </a:ext>
            </a:extLst>
          </p:cNvPr>
          <p:cNvSpPr/>
          <p:nvPr/>
        </p:nvSpPr>
        <p:spPr bwMode="auto">
          <a:xfrm>
            <a:off x="8118457" y="4448580"/>
            <a:ext cx="126587" cy="131818"/>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4" name="下箭头 33">
            <a:extLst>
              <a:ext uri="{FF2B5EF4-FFF2-40B4-BE49-F238E27FC236}">
                <a16:creationId xmlns:a16="http://schemas.microsoft.com/office/drawing/2014/main" id="{D1E2E9DD-9568-574A-BDC6-29FAB29BBB23}"/>
              </a:ext>
            </a:extLst>
          </p:cNvPr>
          <p:cNvSpPr/>
          <p:nvPr/>
        </p:nvSpPr>
        <p:spPr bwMode="auto">
          <a:xfrm>
            <a:off x="7522734" y="4731032"/>
            <a:ext cx="533129" cy="348850"/>
          </a:xfrm>
          <a:prstGeom prst="downArrow">
            <a:avLst>
              <a:gd name="adj1" fmla="val 36485"/>
              <a:gd name="adj2" fmla="val 50000"/>
            </a:avLst>
          </a:prstGeom>
          <a:solidFill>
            <a:srgbClr val="FF000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5" name="圆角矩形 34">
            <a:extLst>
              <a:ext uri="{FF2B5EF4-FFF2-40B4-BE49-F238E27FC236}">
                <a16:creationId xmlns:a16="http://schemas.microsoft.com/office/drawing/2014/main" id="{594BCD4D-7701-2444-A727-0B188FE1C821}"/>
              </a:ext>
            </a:extLst>
          </p:cNvPr>
          <p:cNvSpPr/>
          <p:nvPr/>
        </p:nvSpPr>
        <p:spPr bwMode="auto">
          <a:xfrm>
            <a:off x="7251304" y="4407713"/>
            <a:ext cx="1075991" cy="228410"/>
          </a:xfrm>
          <a:prstGeom prst="roundRect">
            <a:avLst/>
          </a:prstGeom>
          <a:noFill/>
          <a:ln w="2857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6" name="文本框 35">
            <a:extLst>
              <a:ext uri="{FF2B5EF4-FFF2-40B4-BE49-F238E27FC236}">
                <a16:creationId xmlns:a16="http://schemas.microsoft.com/office/drawing/2014/main" id="{C4B99FA8-A6A4-0C46-9414-25019622B218}"/>
              </a:ext>
            </a:extLst>
          </p:cNvPr>
          <p:cNvSpPr txBox="1"/>
          <p:nvPr/>
        </p:nvSpPr>
        <p:spPr>
          <a:xfrm>
            <a:off x="8070782" y="4650770"/>
            <a:ext cx="1026838" cy="523220"/>
          </a:xfrm>
          <a:prstGeom prst="rect">
            <a:avLst/>
          </a:prstGeom>
          <a:noFill/>
        </p:spPr>
        <p:txBody>
          <a:bodyPr wrap="square" rtlCol="0">
            <a:spAutoFit/>
          </a:bodyPr>
          <a:lstStyle/>
          <a:p>
            <a:r>
              <a:rPr kumimoji="1" lang="en-US" altLang="zh-CN" sz="1400" dirty="0"/>
              <a:t>Hash </a:t>
            </a:r>
          </a:p>
          <a:p>
            <a:r>
              <a:rPr kumimoji="1" lang="en-US" altLang="zh-CN" sz="1400" dirty="0"/>
              <a:t>Function</a:t>
            </a:r>
            <a:endParaRPr kumimoji="1" lang="zh-CN" altLang="en-US" sz="1400" dirty="0"/>
          </a:p>
        </p:txBody>
      </p:sp>
      <p:sp>
        <p:nvSpPr>
          <p:cNvPr id="37" name="文本框 36">
            <a:extLst>
              <a:ext uri="{FF2B5EF4-FFF2-40B4-BE49-F238E27FC236}">
                <a16:creationId xmlns:a16="http://schemas.microsoft.com/office/drawing/2014/main" id="{B636F638-9550-624B-9F3D-F0ED3EE37E6D}"/>
              </a:ext>
            </a:extLst>
          </p:cNvPr>
          <p:cNvSpPr txBox="1"/>
          <p:nvPr/>
        </p:nvSpPr>
        <p:spPr>
          <a:xfrm>
            <a:off x="7281857" y="5084228"/>
            <a:ext cx="1329165" cy="338065"/>
          </a:xfrm>
          <a:prstGeom prst="rect">
            <a:avLst/>
          </a:prstGeom>
          <a:noFill/>
        </p:spPr>
        <p:txBody>
          <a:bodyPr wrap="square" rtlCol="0">
            <a:spAutoFit/>
          </a:bodyPr>
          <a:lstStyle/>
          <a:p>
            <a:r>
              <a:rPr kumimoji="1" lang="en-US" altLang="zh-CN" sz="1800" dirty="0"/>
              <a:t>1100</a:t>
            </a:r>
            <a:r>
              <a:rPr kumimoji="1" lang="is-IS" altLang="zh-CN" sz="1800" dirty="0"/>
              <a:t>…1</a:t>
            </a:r>
            <a:endParaRPr kumimoji="1" lang="zh-CN" altLang="en-US" sz="1800" dirty="0"/>
          </a:p>
        </p:txBody>
      </p:sp>
      <p:sp>
        <p:nvSpPr>
          <p:cNvPr id="38" name="椭圆 37">
            <a:extLst>
              <a:ext uri="{FF2B5EF4-FFF2-40B4-BE49-F238E27FC236}">
                <a16:creationId xmlns:a16="http://schemas.microsoft.com/office/drawing/2014/main" id="{489D4684-B052-814E-9A78-C16E5FB1A7BC}"/>
              </a:ext>
            </a:extLst>
          </p:cNvPr>
          <p:cNvSpPr/>
          <p:nvPr/>
        </p:nvSpPr>
        <p:spPr bwMode="auto">
          <a:xfrm>
            <a:off x="7136008" y="5201509"/>
            <a:ext cx="126587" cy="131818"/>
          </a:xfrm>
          <a:prstGeom prst="ellipse">
            <a:avLst/>
          </a:prstGeom>
          <a:solidFill>
            <a:srgbClr val="FF0000"/>
          </a:solidFill>
          <a:ln w="952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9" name="椭圆 38">
            <a:extLst>
              <a:ext uri="{FF2B5EF4-FFF2-40B4-BE49-F238E27FC236}">
                <a16:creationId xmlns:a16="http://schemas.microsoft.com/office/drawing/2014/main" id="{38C9A834-360A-914C-B4E6-2B9905D8E6BB}"/>
              </a:ext>
            </a:extLst>
          </p:cNvPr>
          <p:cNvSpPr/>
          <p:nvPr/>
        </p:nvSpPr>
        <p:spPr bwMode="auto">
          <a:xfrm>
            <a:off x="7138807" y="5443113"/>
            <a:ext cx="126587" cy="131818"/>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40" name="椭圆 39">
            <a:extLst>
              <a:ext uri="{FF2B5EF4-FFF2-40B4-BE49-F238E27FC236}">
                <a16:creationId xmlns:a16="http://schemas.microsoft.com/office/drawing/2014/main" id="{0809E73B-8730-2E42-AFEF-BE6BBAD334C6}"/>
              </a:ext>
            </a:extLst>
          </p:cNvPr>
          <p:cNvSpPr/>
          <p:nvPr/>
        </p:nvSpPr>
        <p:spPr bwMode="auto">
          <a:xfrm>
            <a:off x="7136009" y="5670578"/>
            <a:ext cx="126587" cy="131818"/>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41" name="椭圆 40">
            <a:extLst>
              <a:ext uri="{FF2B5EF4-FFF2-40B4-BE49-F238E27FC236}">
                <a16:creationId xmlns:a16="http://schemas.microsoft.com/office/drawing/2014/main" id="{C409132B-5B58-2D42-A2BF-0FBE79DDAB85}"/>
              </a:ext>
            </a:extLst>
          </p:cNvPr>
          <p:cNvSpPr/>
          <p:nvPr/>
        </p:nvSpPr>
        <p:spPr bwMode="auto">
          <a:xfrm>
            <a:off x="7136009" y="5932486"/>
            <a:ext cx="126587" cy="131818"/>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42" name="文本框 41">
                <a:extLst>
                  <a:ext uri="{FF2B5EF4-FFF2-40B4-BE49-F238E27FC236}">
                    <a16:creationId xmlns:a16="http://schemas.microsoft.com/office/drawing/2014/main" id="{433E9C42-9CE3-5241-94E5-3065446B269F}"/>
                  </a:ext>
                </a:extLst>
              </p:cNvPr>
              <p:cNvSpPr txBox="1"/>
              <p:nvPr/>
            </p:nvSpPr>
            <p:spPr>
              <a:xfrm>
                <a:off x="6604500" y="5563600"/>
                <a:ext cx="745071" cy="25354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2</m:t>
                          </m:r>
                        </m:sub>
                      </m:sSub>
                    </m:oMath>
                  </m:oMathPara>
                </a14:m>
                <a:endParaRPr kumimoji="1" lang="zh-CN" altLang="en-US" sz="1800" dirty="0"/>
              </a:p>
            </p:txBody>
          </p:sp>
        </mc:Choice>
        <mc:Fallback xmlns="">
          <p:sp>
            <p:nvSpPr>
              <p:cNvPr id="42" name="文本框 41">
                <a:extLst>
                  <a:ext uri="{FF2B5EF4-FFF2-40B4-BE49-F238E27FC236}">
                    <a16:creationId xmlns:a16="http://schemas.microsoft.com/office/drawing/2014/main" xmlns="" xmlns:a14="http://schemas.microsoft.com/office/drawing/2010/main" id="{433E9C42-9CE3-5241-94E5-3065446B269F}"/>
                  </a:ext>
                </a:extLst>
              </p:cNvPr>
              <p:cNvSpPr txBox="1">
                <a:spLocks noRot="1" noChangeAspect="1" noMove="1" noResize="1" noEditPoints="1" noAdjustHandles="1" noChangeArrowheads="1" noChangeShapeType="1" noTextEdit="1"/>
              </p:cNvSpPr>
              <p:nvPr/>
            </p:nvSpPr>
            <p:spPr>
              <a:xfrm>
                <a:off x="6604500" y="5563600"/>
                <a:ext cx="745071" cy="253549"/>
              </a:xfrm>
              <a:prstGeom prst="rect">
                <a:avLst/>
              </a:prstGeom>
              <a:blipFill rotWithShape="0">
                <a:blip r:embed="rId8"/>
                <a:stretch>
                  <a:fillRect b="-3170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3" name="文本框 42">
                <a:extLst>
                  <a:ext uri="{FF2B5EF4-FFF2-40B4-BE49-F238E27FC236}">
                    <a16:creationId xmlns:a16="http://schemas.microsoft.com/office/drawing/2014/main" id="{00B1781B-0F4A-0147-9384-CF09A11E0C36}"/>
                  </a:ext>
                </a:extLst>
              </p:cNvPr>
              <p:cNvSpPr txBox="1"/>
              <p:nvPr/>
            </p:nvSpPr>
            <p:spPr>
              <a:xfrm>
                <a:off x="6618739" y="5829362"/>
                <a:ext cx="745071" cy="25354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3</m:t>
                          </m:r>
                        </m:sub>
                      </m:sSub>
                    </m:oMath>
                  </m:oMathPara>
                </a14:m>
                <a:endParaRPr kumimoji="1" lang="zh-CN" altLang="en-US" sz="1800" dirty="0"/>
              </a:p>
            </p:txBody>
          </p:sp>
        </mc:Choice>
        <mc:Fallback xmlns="">
          <p:sp>
            <p:nvSpPr>
              <p:cNvPr id="43" name="文本框 42">
                <a:extLst>
                  <a:ext uri="{FF2B5EF4-FFF2-40B4-BE49-F238E27FC236}">
                    <a16:creationId xmlns:a16="http://schemas.microsoft.com/office/drawing/2014/main" xmlns="" xmlns:a14="http://schemas.microsoft.com/office/drawing/2010/main" id="{00B1781B-0F4A-0147-9384-CF09A11E0C36}"/>
                  </a:ext>
                </a:extLst>
              </p:cNvPr>
              <p:cNvSpPr txBox="1">
                <a:spLocks noRot="1" noChangeAspect="1" noMove="1" noResize="1" noEditPoints="1" noAdjustHandles="1" noChangeArrowheads="1" noChangeShapeType="1" noTextEdit="1"/>
              </p:cNvSpPr>
              <p:nvPr/>
            </p:nvSpPr>
            <p:spPr>
              <a:xfrm>
                <a:off x="6618739" y="5829362"/>
                <a:ext cx="745071" cy="253549"/>
              </a:xfrm>
              <a:prstGeom prst="rect">
                <a:avLst/>
              </a:prstGeom>
              <a:blipFill rotWithShape="0">
                <a:blip r:embed="rId9"/>
                <a:stretch>
                  <a:fillRect b="-30952"/>
                </a:stretch>
              </a:blipFill>
            </p:spPr>
            <p:txBody>
              <a:bodyPr/>
              <a:lstStyle/>
              <a:p>
                <a:r>
                  <a:rPr lang="zh-CN" altLang="en-US">
                    <a:noFill/>
                  </a:rPr>
                  <a:t> </a:t>
                </a:r>
              </a:p>
            </p:txBody>
          </p:sp>
        </mc:Fallback>
      </mc:AlternateContent>
      <p:sp>
        <p:nvSpPr>
          <p:cNvPr id="44" name="椭圆 43">
            <a:extLst>
              <a:ext uri="{FF2B5EF4-FFF2-40B4-BE49-F238E27FC236}">
                <a16:creationId xmlns:a16="http://schemas.microsoft.com/office/drawing/2014/main" id="{FAFBCD52-F1B0-454C-A036-4CBEA2FE889A}"/>
              </a:ext>
            </a:extLst>
          </p:cNvPr>
          <p:cNvSpPr/>
          <p:nvPr/>
        </p:nvSpPr>
        <p:spPr bwMode="auto">
          <a:xfrm>
            <a:off x="7155270" y="6194727"/>
            <a:ext cx="126587" cy="131818"/>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45" name="文本框 44">
                <a:extLst>
                  <a:ext uri="{FF2B5EF4-FFF2-40B4-BE49-F238E27FC236}">
                    <a16:creationId xmlns:a16="http://schemas.microsoft.com/office/drawing/2014/main" id="{5E6CC336-61E4-384E-B4A7-C173004D75D9}"/>
                  </a:ext>
                </a:extLst>
              </p:cNvPr>
              <p:cNvSpPr txBox="1"/>
              <p:nvPr/>
            </p:nvSpPr>
            <p:spPr>
              <a:xfrm>
                <a:off x="6604500" y="6095124"/>
                <a:ext cx="745071" cy="25354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4</m:t>
                          </m:r>
                        </m:sub>
                      </m:sSub>
                    </m:oMath>
                  </m:oMathPara>
                </a14:m>
                <a:endParaRPr kumimoji="1" lang="zh-CN" altLang="en-US" sz="1800" dirty="0"/>
              </a:p>
            </p:txBody>
          </p:sp>
        </mc:Choice>
        <mc:Fallback xmlns="">
          <p:sp>
            <p:nvSpPr>
              <p:cNvPr id="45" name="文本框 44">
                <a:extLst>
                  <a:ext uri="{FF2B5EF4-FFF2-40B4-BE49-F238E27FC236}">
                    <a16:creationId xmlns:a16="http://schemas.microsoft.com/office/drawing/2014/main" xmlns="" xmlns:a14="http://schemas.microsoft.com/office/drawing/2010/main" id="{5E6CC336-61E4-384E-B4A7-C173004D75D9}"/>
                  </a:ext>
                </a:extLst>
              </p:cNvPr>
              <p:cNvSpPr txBox="1">
                <a:spLocks noRot="1" noChangeAspect="1" noMove="1" noResize="1" noEditPoints="1" noAdjustHandles="1" noChangeArrowheads="1" noChangeShapeType="1" noTextEdit="1"/>
              </p:cNvSpPr>
              <p:nvPr/>
            </p:nvSpPr>
            <p:spPr>
              <a:xfrm>
                <a:off x="6604500" y="6095124"/>
                <a:ext cx="745071" cy="253549"/>
              </a:xfrm>
              <a:prstGeom prst="rect">
                <a:avLst/>
              </a:prstGeom>
              <a:blipFill rotWithShape="0">
                <a:blip r:embed="rId10"/>
                <a:stretch>
                  <a:fillRect b="-31707"/>
                </a:stretch>
              </a:blipFill>
            </p:spPr>
            <p:txBody>
              <a:bodyPr/>
              <a:lstStyle/>
              <a:p>
                <a:r>
                  <a:rPr lang="zh-CN" altLang="en-US">
                    <a:noFill/>
                  </a:rPr>
                  <a:t> </a:t>
                </a:r>
              </a:p>
            </p:txBody>
          </p:sp>
        </mc:Fallback>
      </mc:AlternateContent>
      <p:sp>
        <p:nvSpPr>
          <p:cNvPr id="46" name="右箭头 45">
            <a:extLst>
              <a:ext uri="{FF2B5EF4-FFF2-40B4-BE49-F238E27FC236}">
                <a16:creationId xmlns:a16="http://schemas.microsoft.com/office/drawing/2014/main" id="{C009C774-A039-1B48-95A1-63F7CC5BFB4E}"/>
              </a:ext>
            </a:extLst>
          </p:cNvPr>
          <p:cNvSpPr/>
          <p:nvPr/>
        </p:nvSpPr>
        <p:spPr bwMode="auto">
          <a:xfrm rot="10800000">
            <a:off x="6188775" y="5359696"/>
            <a:ext cx="447197" cy="315480"/>
          </a:xfrm>
          <a:prstGeom prs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47" name="文本框 46">
            <a:extLst>
              <a:ext uri="{FF2B5EF4-FFF2-40B4-BE49-F238E27FC236}">
                <a16:creationId xmlns:a16="http://schemas.microsoft.com/office/drawing/2014/main" id="{DB47D090-610A-FB40-A3F6-C373FEF19239}"/>
              </a:ext>
            </a:extLst>
          </p:cNvPr>
          <p:cNvSpPr txBox="1"/>
          <p:nvPr/>
        </p:nvSpPr>
        <p:spPr>
          <a:xfrm>
            <a:off x="5356983" y="4403539"/>
            <a:ext cx="1411723" cy="523220"/>
          </a:xfrm>
          <a:prstGeom prst="rect">
            <a:avLst/>
          </a:prstGeom>
          <a:noFill/>
        </p:spPr>
        <p:txBody>
          <a:bodyPr wrap="square" rtlCol="0">
            <a:spAutoFit/>
          </a:bodyPr>
          <a:lstStyle/>
          <a:p>
            <a:r>
              <a:rPr kumimoji="1" lang="en-US" altLang="zh-CN" sz="1400" dirty="0"/>
              <a:t>Hamming Ranking List</a:t>
            </a:r>
            <a:endParaRPr kumimoji="1" lang="zh-CN" altLang="en-US" sz="1400" dirty="0"/>
          </a:p>
        </p:txBody>
      </p:sp>
      <p:grpSp>
        <p:nvGrpSpPr>
          <p:cNvPr id="48" name="组 57">
            <a:extLst>
              <a:ext uri="{FF2B5EF4-FFF2-40B4-BE49-F238E27FC236}">
                <a16:creationId xmlns:a16="http://schemas.microsoft.com/office/drawing/2014/main" id="{008D56D0-4E8A-FC43-8DE6-C6C47844EB7D}"/>
              </a:ext>
            </a:extLst>
          </p:cNvPr>
          <p:cNvGrpSpPr/>
          <p:nvPr/>
        </p:nvGrpSpPr>
        <p:grpSpPr>
          <a:xfrm>
            <a:off x="5860875" y="4978323"/>
            <a:ext cx="266764" cy="1274544"/>
            <a:chOff x="5201763" y="3631178"/>
            <a:chExt cx="303480" cy="1392424"/>
          </a:xfrm>
        </p:grpSpPr>
        <p:sp>
          <p:nvSpPr>
            <p:cNvPr id="53" name="矩形 52">
              <a:extLst>
                <a:ext uri="{FF2B5EF4-FFF2-40B4-BE49-F238E27FC236}">
                  <a16:creationId xmlns:a16="http://schemas.microsoft.com/office/drawing/2014/main" id="{110DF5BD-147C-E346-8D89-203B61C18527}"/>
                </a:ext>
              </a:extLst>
            </p:cNvPr>
            <p:cNvSpPr/>
            <p:nvPr/>
          </p:nvSpPr>
          <p:spPr bwMode="auto">
            <a:xfrm>
              <a:off x="5201763" y="3631178"/>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4" name="矩形 53">
              <a:extLst>
                <a:ext uri="{FF2B5EF4-FFF2-40B4-BE49-F238E27FC236}">
                  <a16:creationId xmlns:a16="http://schemas.microsoft.com/office/drawing/2014/main" id="{17C84AAC-BB9B-FA41-B728-E00E87E1FBF1}"/>
                </a:ext>
              </a:extLst>
            </p:cNvPr>
            <p:cNvSpPr/>
            <p:nvPr/>
          </p:nvSpPr>
          <p:spPr bwMode="auto">
            <a:xfrm>
              <a:off x="5209674" y="3999530"/>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5" name="矩形 54">
              <a:extLst>
                <a:ext uri="{FF2B5EF4-FFF2-40B4-BE49-F238E27FC236}">
                  <a16:creationId xmlns:a16="http://schemas.microsoft.com/office/drawing/2014/main" id="{A1BC5015-1CAD-5440-ADAF-7492C3469ED3}"/>
                </a:ext>
              </a:extLst>
            </p:cNvPr>
            <p:cNvSpPr/>
            <p:nvPr/>
          </p:nvSpPr>
          <p:spPr bwMode="auto">
            <a:xfrm>
              <a:off x="5209674" y="4369848"/>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6" name="矩形 55">
              <a:extLst>
                <a:ext uri="{FF2B5EF4-FFF2-40B4-BE49-F238E27FC236}">
                  <a16:creationId xmlns:a16="http://schemas.microsoft.com/office/drawing/2014/main" id="{2C596B13-EF6A-9140-88B9-B3659DF2A49E}"/>
                </a:ext>
              </a:extLst>
            </p:cNvPr>
            <p:cNvSpPr/>
            <p:nvPr/>
          </p:nvSpPr>
          <p:spPr bwMode="auto">
            <a:xfrm>
              <a:off x="5221807" y="4740166"/>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dirty="0">
                <a:ln>
                  <a:noFill/>
                </a:ln>
                <a:solidFill>
                  <a:schemeClr val="tx1"/>
                </a:solidFill>
                <a:effectLst/>
                <a:latin typeface="Arial" pitchFamily="34" charset="0"/>
                <a:ea typeface="宋体" pitchFamily="2" charset="-122"/>
              </a:endParaRPr>
            </a:p>
          </p:txBody>
        </p:sp>
      </p:grpSp>
      <mc:AlternateContent xmlns:mc="http://schemas.openxmlformats.org/markup-compatibility/2006" xmlns:a14="http://schemas.microsoft.com/office/drawing/2010/main">
        <mc:Choice Requires="a14">
          <p:sp>
            <p:nvSpPr>
              <p:cNvPr id="49" name="文本框 48">
                <a:extLst>
                  <a:ext uri="{FF2B5EF4-FFF2-40B4-BE49-F238E27FC236}">
                    <a16:creationId xmlns:a16="http://schemas.microsoft.com/office/drawing/2014/main" id="{698E1850-D687-D34A-8BB9-6CA2C969C7A4}"/>
                  </a:ext>
                </a:extLst>
              </p:cNvPr>
              <p:cNvSpPr txBox="1"/>
              <p:nvPr/>
            </p:nvSpPr>
            <p:spPr>
              <a:xfrm>
                <a:off x="5324031" y="4958469"/>
                <a:ext cx="484549" cy="2253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panose="02040503050406030204" pitchFamily="18"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1</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49" name="文本框 48">
                <a:extLst>
                  <a:ext uri="{FF2B5EF4-FFF2-40B4-BE49-F238E27FC236}">
                    <a16:creationId xmlns:a16="http://schemas.microsoft.com/office/drawing/2014/main" xmlns="" xmlns:a14="http://schemas.microsoft.com/office/drawing/2010/main" id="{698E1850-D687-D34A-8BB9-6CA2C969C7A4}"/>
                  </a:ext>
                </a:extLst>
              </p:cNvPr>
              <p:cNvSpPr txBox="1">
                <a:spLocks noRot="1" noChangeAspect="1" noMove="1" noResize="1" noEditPoints="1" noAdjustHandles="1" noChangeArrowheads="1" noChangeShapeType="1" noTextEdit="1"/>
              </p:cNvSpPr>
              <p:nvPr/>
            </p:nvSpPr>
            <p:spPr>
              <a:xfrm>
                <a:off x="5324031" y="4958469"/>
                <a:ext cx="484549" cy="225376"/>
              </a:xfrm>
              <a:prstGeom prst="rect">
                <a:avLst/>
              </a:prstGeom>
              <a:blipFill rotWithShape="0">
                <a:blip r:embed="rId11"/>
                <a:stretch>
                  <a:fillRect l="-10000" r="-21250" b="-5405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0" name="文本框 49">
                <a:extLst>
                  <a:ext uri="{FF2B5EF4-FFF2-40B4-BE49-F238E27FC236}">
                    <a16:creationId xmlns:a16="http://schemas.microsoft.com/office/drawing/2014/main" id="{808776FE-6E46-8440-A60B-34FB4CB2894D}"/>
                  </a:ext>
                </a:extLst>
              </p:cNvPr>
              <p:cNvSpPr txBox="1"/>
              <p:nvPr/>
            </p:nvSpPr>
            <p:spPr>
              <a:xfrm>
                <a:off x="5324384" y="5304256"/>
                <a:ext cx="488721" cy="2253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panose="02040503050406030204" pitchFamily="18"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2</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50" name="文本框 49">
                <a:extLst>
                  <a:ext uri="{FF2B5EF4-FFF2-40B4-BE49-F238E27FC236}">
                    <a16:creationId xmlns:a16="http://schemas.microsoft.com/office/drawing/2014/main" xmlns="" xmlns:a14="http://schemas.microsoft.com/office/drawing/2010/main" id="{808776FE-6E46-8440-A60B-34FB4CB2894D}"/>
                  </a:ext>
                </a:extLst>
              </p:cNvPr>
              <p:cNvSpPr txBox="1">
                <a:spLocks noRot="1" noChangeAspect="1" noMove="1" noResize="1" noEditPoints="1" noAdjustHandles="1" noChangeArrowheads="1" noChangeShapeType="1" noTextEdit="1"/>
              </p:cNvSpPr>
              <p:nvPr/>
            </p:nvSpPr>
            <p:spPr>
              <a:xfrm>
                <a:off x="5324384" y="5304256"/>
                <a:ext cx="488721" cy="225376"/>
              </a:xfrm>
              <a:prstGeom prst="rect">
                <a:avLst/>
              </a:prstGeom>
              <a:blipFill rotWithShape="0">
                <a:blip r:embed="rId12"/>
                <a:stretch>
                  <a:fillRect l="-9877" r="-20988" b="-5405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1" name="文本框 50">
                <a:extLst>
                  <a:ext uri="{FF2B5EF4-FFF2-40B4-BE49-F238E27FC236}">
                    <a16:creationId xmlns:a16="http://schemas.microsoft.com/office/drawing/2014/main" id="{E9F7C395-823D-C44C-87AF-4F26C1312201}"/>
                  </a:ext>
                </a:extLst>
              </p:cNvPr>
              <p:cNvSpPr txBox="1"/>
              <p:nvPr/>
            </p:nvSpPr>
            <p:spPr>
              <a:xfrm>
                <a:off x="5318457" y="5656979"/>
                <a:ext cx="488721" cy="2253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panose="02040503050406030204" pitchFamily="18"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3</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51" name="文本框 50">
                <a:extLst>
                  <a:ext uri="{FF2B5EF4-FFF2-40B4-BE49-F238E27FC236}">
                    <a16:creationId xmlns:a16="http://schemas.microsoft.com/office/drawing/2014/main" xmlns="" xmlns:a14="http://schemas.microsoft.com/office/drawing/2010/main" id="{E9F7C395-823D-C44C-87AF-4F26C1312201}"/>
                  </a:ext>
                </a:extLst>
              </p:cNvPr>
              <p:cNvSpPr txBox="1">
                <a:spLocks noRot="1" noChangeAspect="1" noMove="1" noResize="1" noEditPoints="1" noAdjustHandles="1" noChangeArrowheads="1" noChangeShapeType="1" noTextEdit="1"/>
              </p:cNvSpPr>
              <p:nvPr/>
            </p:nvSpPr>
            <p:spPr>
              <a:xfrm>
                <a:off x="5318457" y="5656979"/>
                <a:ext cx="488721" cy="225376"/>
              </a:xfrm>
              <a:prstGeom prst="rect">
                <a:avLst/>
              </a:prstGeom>
              <a:blipFill rotWithShape="0">
                <a:blip r:embed="rId13"/>
                <a:stretch>
                  <a:fillRect l="-9877" r="-20988" b="-5405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2" name="文本框 51">
                <a:extLst>
                  <a:ext uri="{FF2B5EF4-FFF2-40B4-BE49-F238E27FC236}">
                    <a16:creationId xmlns:a16="http://schemas.microsoft.com/office/drawing/2014/main" id="{C07330DD-22D5-1546-988E-32EEA2EF239D}"/>
                  </a:ext>
                </a:extLst>
              </p:cNvPr>
              <p:cNvSpPr txBox="1"/>
              <p:nvPr/>
            </p:nvSpPr>
            <p:spPr>
              <a:xfrm>
                <a:off x="5324384" y="6012050"/>
                <a:ext cx="488721" cy="2253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panose="02040503050406030204" pitchFamily="18"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4</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52" name="文本框 51">
                <a:extLst>
                  <a:ext uri="{FF2B5EF4-FFF2-40B4-BE49-F238E27FC236}">
                    <a16:creationId xmlns:a16="http://schemas.microsoft.com/office/drawing/2014/main" xmlns="" xmlns:a14="http://schemas.microsoft.com/office/drawing/2010/main" id="{C07330DD-22D5-1546-988E-32EEA2EF239D}"/>
                  </a:ext>
                </a:extLst>
              </p:cNvPr>
              <p:cNvSpPr txBox="1">
                <a:spLocks noRot="1" noChangeAspect="1" noMove="1" noResize="1" noEditPoints="1" noAdjustHandles="1" noChangeArrowheads="1" noChangeShapeType="1" noTextEdit="1"/>
              </p:cNvSpPr>
              <p:nvPr/>
            </p:nvSpPr>
            <p:spPr>
              <a:xfrm>
                <a:off x="5324384" y="6012050"/>
                <a:ext cx="488721" cy="225376"/>
              </a:xfrm>
              <a:prstGeom prst="rect">
                <a:avLst/>
              </a:prstGeom>
              <a:blipFill rotWithShape="0">
                <a:blip r:embed="rId14"/>
                <a:stretch>
                  <a:fillRect l="-9877" r="-20988" b="-54054"/>
                </a:stretch>
              </a:blipFill>
            </p:spPr>
            <p:txBody>
              <a:bodyPr/>
              <a:lstStyle/>
              <a:p>
                <a:r>
                  <a:rPr lang="zh-CN" altLang="en-US">
                    <a:noFill/>
                  </a:rPr>
                  <a:t> </a:t>
                </a:r>
              </a:p>
            </p:txBody>
          </p:sp>
        </mc:Fallback>
      </mc:AlternateContent>
      <p:sp>
        <p:nvSpPr>
          <p:cNvPr id="57" name="左右箭头 56">
            <a:extLst>
              <a:ext uri="{FF2B5EF4-FFF2-40B4-BE49-F238E27FC236}">
                <a16:creationId xmlns:a16="http://schemas.microsoft.com/office/drawing/2014/main" id="{A908FB0E-9F17-B141-8473-19A5C412284F}"/>
              </a:ext>
            </a:extLst>
          </p:cNvPr>
          <p:cNvSpPr/>
          <p:nvPr/>
        </p:nvSpPr>
        <p:spPr bwMode="auto">
          <a:xfrm>
            <a:off x="3846783" y="5274734"/>
            <a:ext cx="1091777" cy="340681"/>
          </a:xfrm>
          <a:prstGeom prst="leftRightArrow">
            <a:avLst/>
          </a:prstGeom>
          <a:noFill/>
          <a:ln w="38100"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8" name="文本框 57">
            <a:extLst>
              <a:ext uri="{FF2B5EF4-FFF2-40B4-BE49-F238E27FC236}">
                <a16:creationId xmlns:a16="http://schemas.microsoft.com/office/drawing/2014/main" id="{359BB422-7FEA-CE4B-BEDE-FA51023936AC}"/>
              </a:ext>
            </a:extLst>
          </p:cNvPr>
          <p:cNvSpPr txBox="1"/>
          <p:nvPr/>
        </p:nvSpPr>
        <p:spPr>
          <a:xfrm>
            <a:off x="3845310" y="5646401"/>
            <a:ext cx="1311919" cy="738664"/>
          </a:xfrm>
          <a:prstGeom prst="rect">
            <a:avLst/>
          </a:prstGeom>
          <a:noFill/>
        </p:spPr>
        <p:txBody>
          <a:bodyPr wrap="square" rtlCol="0">
            <a:spAutoFit/>
          </a:bodyPr>
          <a:lstStyle/>
          <a:p>
            <a:pPr algn="ctr"/>
            <a:r>
              <a:rPr kumimoji="1" lang="en-US" altLang="zh-CN" sz="1400" b="1" dirty="0"/>
              <a:t>Minimizing ranking error</a:t>
            </a:r>
            <a:endParaRPr kumimoji="1" lang="zh-CN" altLang="en-US" sz="1400" b="1" dirty="0"/>
          </a:p>
        </p:txBody>
      </p:sp>
    </p:spTree>
    <p:extLst>
      <p:ext uri="{BB962C8B-B14F-4D97-AF65-F5344CB8AC3E}">
        <p14:creationId xmlns:p14="http://schemas.microsoft.com/office/powerpoint/2010/main" val="18731605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10F3F50A-C683-F74F-A812-73943C093A5F}"/>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endParaRPr lang="en-US" altLang="zh-CN" sz="2300" dirty="0">
                  <a:latin typeface="微软雅黑" pitchFamily="34" charset="-122"/>
                  <a:ea typeface="微软雅黑" pitchFamily="34" charset="-122"/>
                </a:endParaRPr>
              </a:p>
              <a:p>
                <a:pPr lvl="2" eaLnBrk="1" hangingPunct="1">
                  <a:defRPr/>
                </a:pPr>
                <a:r>
                  <a:rPr kumimoji="1" lang="zh-CN" altLang="en-US" dirty="0"/>
                  <a:t>排序函数</a:t>
                </a:r>
                <a:endParaRPr kumimoji="1" lang="en-US" altLang="zh-CN" dirty="0"/>
              </a:p>
              <a:p>
                <a:pPr lvl="2" eaLnBrk="1" hangingPunct="1">
                  <a:defRPr/>
                </a:pPr>
                <a:endParaRPr kumimoji="1" lang="en-US" altLang="zh-CN" dirty="0"/>
              </a:p>
              <a:p>
                <a:pPr marL="671512" lvl="2" indent="0" eaLnBrk="1" hangingPunct="1">
                  <a:buNone/>
                  <a:defRPr/>
                </a:pPr>
                <a:endParaRPr kumimoji="1" lang="en-US" altLang="zh-CN" dirty="0"/>
              </a:p>
              <a:p>
                <a:pPr marL="909637" lvl="2" indent="0" eaLnBrk="1" hangingPunct="1">
                  <a:buNone/>
                  <a:defRPr/>
                </a:pPr>
                <a:endParaRPr kumimoji="1" lang="en-US" altLang="zh-CN" sz="1400" dirty="0"/>
              </a:p>
              <a:p>
                <a:pPr lvl="2" eaLnBrk="1" hangingPunct="1">
                  <a:defRPr/>
                </a:pPr>
                <a:r>
                  <a:rPr kumimoji="1" lang="zh-CN" altLang="en-US" dirty="0"/>
                  <a:t>检索排序列表靠前的元素</a:t>
                </a:r>
                <a:endParaRPr kumimoji="1" lang="en-US" altLang="zh-CN" dirty="0"/>
              </a:p>
              <a:p>
                <a:pPr lvl="3" eaLnBrk="1" hangingPunct="1">
                  <a:defRPr/>
                </a:pPr>
                <a:r>
                  <a:rPr lang="zh-CN" altLang="en-US" sz="1800" dirty="0">
                    <a:latin typeface="微软雅黑" pitchFamily="34" charset="-122"/>
                    <a:ea typeface="微软雅黑" pitchFamily="34" charset="-122"/>
                  </a:rPr>
                  <a:t>符号函数 </a:t>
                </a:r>
                <a14:m>
                  <m:oMath xmlns:m="http://schemas.openxmlformats.org/officeDocument/2006/math">
                    <m:r>
                      <a:rPr kumimoji="1" lang="en-US" altLang="zh-CN" sz="1800" i="1">
                        <a:latin typeface="Cambria Math" charset="0"/>
                      </a:rPr>
                      <m:t>𝐼</m:t>
                    </m:r>
                    <m:d>
                      <m:dPr>
                        <m:ctrlPr>
                          <a:rPr kumimoji="1" lang="en-US" altLang="zh-CN" sz="1800" i="1">
                            <a:latin typeface="Cambria Math" panose="02040503050406030204" pitchFamily="18" charset="0"/>
                          </a:rPr>
                        </m:ctrlPr>
                      </m:dPr>
                      <m:e>
                        <m:r>
                          <a:rPr kumimoji="1" lang="en-US" altLang="zh-CN" sz="1800" i="1">
                            <a:latin typeface="Cambria Math" charset="0"/>
                          </a:rPr>
                          <m:t>∙</m:t>
                        </m:r>
                      </m:e>
                    </m:d>
                  </m:oMath>
                </a14:m>
                <a:r>
                  <a:rPr lang="en-US" altLang="zh-CN" sz="1800" dirty="0">
                    <a:latin typeface="微软雅黑" pitchFamily="34" charset="-122"/>
                    <a:ea typeface="微软雅黑" pitchFamily="34" charset="-122"/>
                  </a:rPr>
                  <a:t>: Hinge loss</a:t>
                </a:r>
                <a:endParaRPr lang="en-US" altLang="zh-TW" sz="1800" dirty="0">
                  <a:latin typeface="微软雅黑" pitchFamily="34" charset="-122"/>
                  <a:ea typeface="微软雅黑" pitchFamily="34" charset="-122"/>
                </a:endParaRPr>
              </a:p>
              <a:p>
                <a:pPr marL="471487" lvl="1" indent="0" eaLnBrk="1" hangingPunct="1">
                  <a:buNone/>
                  <a:defRPr/>
                </a:pPr>
                <a:endParaRPr lang="en-US" altLang="zh-CN" dirty="0">
                  <a:latin typeface="+mn-ea"/>
                </a:endParaRPr>
              </a:p>
            </p:txBody>
          </p:sp>
        </mc:Choice>
        <mc:Fallback xmlns="">
          <p:sp>
            <p:nvSpPr>
              <p:cNvPr id="3" name="内容占位符 2">
                <a:extLst>
                  <a:ext uri="{FF2B5EF4-FFF2-40B4-BE49-F238E27FC236}">
                    <a16:creationId xmlns:a16="http://schemas.microsoft.com/office/drawing/2014/main" xmlns="" xmlns:a14="http://schemas.microsoft.com/office/drawing/2010/main" id="{10F3F50A-C683-F74F-A812-73943C093A5F}"/>
                  </a:ext>
                </a:extLst>
              </p:cNvPr>
              <p:cNvSpPr>
                <a:spLocks noGrp="1" noRot="1" noChangeAspect="1" noMove="1" noResize="1" noEditPoints="1" noAdjustHandles="1" noChangeArrowheads="1" noChangeShapeType="1" noTextEdit="1"/>
              </p:cNvSpPr>
              <p:nvPr>
                <p:ph idx="1"/>
              </p:nvPr>
            </p:nvSpPr>
            <p:spPr>
              <a:blipFill rotWithShape="0">
                <a:blip r:embed="rId2"/>
                <a:stretch>
                  <a:fillRect t="-114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 name="文本框 3">
                <a:extLst>
                  <a:ext uri="{FF2B5EF4-FFF2-40B4-BE49-F238E27FC236}">
                    <a16:creationId xmlns:a16="http://schemas.microsoft.com/office/drawing/2014/main" id="{49421E5E-5FA3-2D47-B5ED-A62133D1770D}"/>
                  </a:ext>
                </a:extLst>
              </p:cNvPr>
              <p:cNvSpPr txBox="1"/>
              <p:nvPr/>
            </p:nvSpPr>
            <p:spPr>
              <a:xfrm>
                <a:off x="1301095" y="2769235"/>
                <a:ext cx="6264857" cy="56893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2000" b="0" i="1" smtClean="0">
                          <a:latin typeface="Cambria Math" charset="0"/>
                        </a:rPr>
                        <m:t>𝑅</m:t>
                      </m:r>
                      <m:d>
                        <m:dPr>
                          <m:ctrlPr>
                            <a:rPr kumimoji="1" lang="en-US" altLang="zh-CN" sz="2000" b="0" i="1" smtClean="0">
                              <a:latin typeface="Cambria Math" panose="02040503050406030204" pitchFamily="18" charset="0"/>
                            </a:rPr>
                          </m:ctrlPr>
                        </m:dPr>
                        <m:e>
                          <m:sSub>
                            <m:sSubPr>
                              <m:ctrlPr>
                                <a:rPr kumimoji="1" lang="en-US" altLang="zh-CN" sz="2000" b="0" i="1" smtClean="0">
                                  <a:latin typeface="Cambria Math" panose="02040503050406030204" pitchFamily="18" charset="0"/>
                                </a:rPr>
                              </m:ctrlPr>
                            </m:sSubPr>
                            <m:e>
                              <m:r>
                                <a:rPr kumimoji="1" lang="en-US" altLang="zh-CN" sz="2000" b="0" i="1" smtClean="0">
                                  <a:latin typeface="Cambria Math" charset="0"/>
                                </a:rPr>
                                <m:t>𝑥</m:t>
                              </m:r>
                            </m:e>
                            <m:sub>
                              <m:r>
                                <a:rPr kumimoji="1" lang="en-US" altLang="zh-CN" sz="2000" b="0" i="1" smtClean="0">
                                  <a:latin typeface="Cambria Math" charset="0"/>
                                </a:rPr>
                                <m:t>𝑖</m:t>
                              </m:r>
                            </m:sub>
                          </m:sSub>
                          <m:r>
                            <a:rPr kumimoji="1" lang="en-US" altLang="zh-CN" sz="2000" b="0" i="1" smtClean="0">
                              <a:latin typeface="Cambria Math" charset="0"/>
                            </a:rPr>
                            <m:t>,</m:t>
                          </m:r>
                          <m:sSub>
                            <m:sSubPr>
                              <m:ctrlPr>
                                <a:rPr kumimoji="1" lang="en-US" altLang="zh-CN" sz="2000" b="0" i="1" smtClean="0">
                                  <a:latin typeface="Cambria Math" panose="02040503050406030204" pitchFamily="18" charset="0"/>
                                </a:rPr>
                              </m:ctrlPr>
                            </m:sSubPr>
                            <m:e>
                              <m:r>
                                <a:rPr kumimoji="1" lang="en-US" altLang="zh-CN" sz="2000" b="0" i="1" smtClean="0">
                                  <a:latin typeface="Cambria Math" charset="0"/>
                                </a:rPr>
                                <m:t>𝑥</m:t>
                              </m:r>
                            </m:e>
                            <m:sub>
                              <m:r>
                                <a:rPr kumimoji="1" lang="en-US" altLang="zh-CN" sz="2000" b="0" i="1" smtClean="0">
                                  <a:latin typeface="Cambria Math" charset="0"/>
                                </a:rPr>
                                <m:t>𝑗</m:t>
                              </m:r>
                            </m:sub>
                          </m:sSub>
                        </m:e>
                      </m:d>
                      <m:r>
                        <a:rPr kumimoji="1" lang="en-US" altLang="zh-CN" sz="2000" b="0" i="1" smtClean="0">
                          <a:latin typeface="Cambria Math" charset="0"/>
                        </a:rPr>
                        <m:t>=</m:t>
                      </m:r>
                      <m:nary>
                        <m:naryPr>
                          <m:chr m:val="∑"/>
                          <m:limLoc m:val="subSup"/>
                          <m:supHide m:val="on"/>
                          <m:ctrlPr>
                            <a:rPr kumimoji="1" lang="en-US" altLang="zh-CN" sz="2000" b="0" i="1" smtClean="0">
                              <a:latin typeface="Cambria Math" panose="02040503050406030204" pitchFamily="18" charset="0"/>
                            </a:rPr>
                          </m:ctrlPr>
                        </m:naryPr>
                        <m:sub>
                          <m:r>
                            <m:rPr>
                              <m:brk m:alnAt="9"/>
                            </m:rPr>
                            <a:rPr kumimoji="1" lang="en-US" altLang="zh-CN" sz="2000" b="0" i="1" smtClean="0">
                              <a:latin typeface="Cambria Math" charset="0"/>
                            </a:rPr>
                            <m:t>𝑠</m:t>
                          </m:r>
                        </m:sub>
                        <m:sup/>
                        <m:e>
                          <m:r>
                            <a:rPr kumimoji="1" lang="en-US" altLang="zh-CN" sz="2000" b="0" i="1" smtClean="0">
                              <a:latin typeface="Cambria Math" charset="0"/>
                            </a:rPr>
                            <m:t>𝐼</m:t>
                          </m:r>
                          <m:r>
                            <a:rPr kumimoji="1" lang="en-US" altLang="zh-CN" sz="2000" b="0" i="1" smtClean="0">
                              <a:latin typeface="Cambria Math" charset="0"/>
                            </a:rPr>
                            <m:t>(</m:t>
                          </m:r>
                          <m:sSub>
                            <m:sSubPr>
                              <m:ctrlPr>
                                <a:rPr kumimoji="1" lang="en-US" altLang="zh-CN" sz="2000" b="0" i="1" smtClean="0">
                                  <a:latin typeface="Cambria Math" panose="02040503050406030204" pitchFamily="18" charset="0"/>
                                </a:rPr>
                              </m:ctrlPr>
                            </m:sSubPr>
                            <m:e>
                              <m:d>
                                <m:dPr>
                                  <m:begChr m:val="‖"/>
                                  <m:endChr m:val="‖"/>
                                  <m:ctrlPr>
                                    <a:rPr kumimoji="1" lang="en-US" altLang="zh-CN" sz="2000" b="0" i="1" smtClean="0">
                                      <a:latin typeface="Cambria Math" panose="02040503050406030204" pitchFamily="18" charset="0"/>
                                    </a:rPr>
                                  </m:ctrlPr>
                                </m:dPr>
                                <m:e>
                                  <m:r>
                                    <a:rPr kumimoji="1" lang="en-US" altLang="zh-CN" sz="2000" i="1">
                                      <a:latin typeface="Cambria Math" charset="0"/>
                                    </a:rPr>
                                    <m:t>h</m:t>
                                  </m:r>
                                  <m:d>
                                    <m:dPr>
                                      <m:ctrlPr>
                                        <a:rPr kumimoji="1" lang="en-US" altLang="zh-CN" sz="2000" i="1">
                                          <a:latin typeface="Cambria Math" panose="02040503050406030204" pitchFamily="18" charset="0"/>
                                        </a:rPr>
                                      </m:ctrlPr>
                                    </m:dPr>
                                    <m:e>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a:rPr kumimoji="1" lang="en-US" altLang="zh-CN" sz="2000" i="1">
                                              <a:latin typeface="Cambria Math" charset="0"/>
                                            </a:rPr>
                                            <m:t>𝑖</m:t>
                                          </m:r>
                                        </m:sub>
                                      </m:sSub>
                                    </m:e>
                                  </m:d>
                                  <m:r>
                                    <a:rPr kumimoji="1" lang="en-US" altLang="zh-CN" sz="2000" b="0" i="1" smtClean="0">
                                      <a:latin typeface="Cambria Math" charset="0"/>
                                    </a:rPr>
                                    <m:t>−</m:t>
                                  </m:r>
                                  <m:r>
                                    <a:rPr kumimoji="1" lang="en-US" altLang="zh-CN" sz="2000" i="1">
                                      <a:latin typeface="Cambria Math" charset="0"/>
                                    </a:rPr>
                                    <m:t>h</m:t>
                                  </m:r>
                                  <m:r>
                                    <a:rPr kumimoji="1" lang="en-US" altLang="zh-CN" sz="2000" i="1">
                                      <a:latin typeface="Cambria Math" charset="0"/>
                                    </a:rPr>
                                    <m:t>(</m:t>
                                  </m:r>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a:rPr kumimoji="1" lang="en-US" altLang="zh-CN" sz="2000" b="0" i="1" smtClean="0">
                                          <a:latin typeface="Cambria Math" charset="0"/>
                                        </a:rPr>
                                        <m:t>𝑠</m:t>
                                      </m:r>
                                    </m:sub>
                                  </m:sSub>
                                  <m:r>
                                    <a:rPr kumimoji="1" lang="en-US" altLang="zh-CN" sz="2000" i="1">
                                      <a:latin typeface="Cambria Math" charset="0"/>
                                    </a:rPr>
                                    <m:t>)</m:t>
                                  </m:r>
                                </m:e>
                              </m:d>
                            </m:e>
                            <m:sub>
                              <m:r>
                                <a:rPr kumimoji="1" lang="en-US" altLang="zh-CN" sz="2000" b="0" i="1" smtClean="0">
                                  <a:latin typeface="Cambria Math" charset="0"/>
                                </a:rPr>
                                <m:t>𝐻</m:t>
                              </m:r>
                            </m:sub>
                          </m:sSub>
                          <m:r>
                            <a:rPr kumimoji="1" lang="en-US" altLang="zh-CN" sz="2000" b="0" i="1" smtClean="0">
                              <a:latin typeface="Cambria Math" charset="0"/>
                              <a:ea typeface="Cambria Math" charset="0"/>
                              <a:cs typeface="Cambria Math" charset="0"/>
                            </a:rPr>
                            <m:t>≤</m:t>
                          </m:r>
                          <m:sSub>
                            <m:sSubPr>
                              <m:ctrlPr>
                                <a:rPr kumimoji="1" lang="en-US" altLang="zh-CN" sz="2000" i="1">
                                  <a:latin typeface="Cambria Math" panose="02040503050406030204" pitchFamily="18" charset="0"/>
                                </a:rPr>
                              </m:ctrlPr>
                            </m:sSubPr>
                            <m:e>
                              <m:d>
                                <m:dPr>
                                  <m:begChr m:val="‖"/>
                                  <m:endChr m:val="‖"/>
                                  <m:ctrlPr>
                                    <a:rPr kumimoji="1" lang="en-US" altLang="zh-CN" sz="2000" i="1">
                                      <a:latin typeface="Cambria Math" panose="02040503050406030204" pitchFamily="18" charset="0"/>
                                    </a:rPr>
                                  </m:ctrlPr>
                                </m:dPr>
                                <m:e>
                                  <m:r>
                                    <a:rPr kumimoji="1" lang="en-US" altLang="zh-CN" sz="2000" i="1">
                                      <a:latin typeface="Cambria Math" charset="0"/>
                                    </a:rPr>
                                    <m:t>h</m:t>
                                  </m:r>
                                  <m:d>
                                    <m:dPr>
                                      <m:ctrlPr>
                                        <a:rPr kumimoji="1" lang="en-US" altLang="zh-CN" sz="2000" i="1">
                                          <a:latin typeface="Cambria Math" panose="02040503050406030204" pitchFamily="18" charset="0"/>
                                        </a:rPr>
                                      </m:ctrlPr>
                                    </m:dPr>
                                    <m:e>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m:rPr>
                                              <m:sty m:val="p"/>
                                            </m:rPr>
                                            <a:rPr kumimoji="1" lang="en-US" altLang="zh-CN" sz="2000" i="1">
                                              <a:latin typeface="Cambria Math" panose="02040503050406030204" pitchFamily="18" charset="0"/>
                                            </a:rPr>
                                            <m:t>i</m:t>
                                          </m:r>
                                        </m:sub>
                                      </m:sSub>
                                    </m:e>
                                  </m:d>
                                  <m:r>
                                    <a:rPr kumimoji="1" lang="en-US" altLang="zh-CN" sz="2000" i="1">
                                      <a:latin typeface="Cambria Math" charset="0"/>
                                    </a:rPr>
                                    <m:t>−</m:t>
                                  </m:r>
                                  <m:r>
                                    <a:rPr kumimoji="1" lang="en-US" altLang="zh-CN" sz="2000" i="1">
                                      <a:latin typeface="Cambria Math" charset="0"/>
                                    </a:rPr>
                                    <m:t>h</m:t>
                                  </m:r>
                                  <m:r>
                                    <a:rPr kumimoji="1" lang="en-US" altLang="zh-CN" sz="2000" i="1">
                                      <a:latin typeface="Cambria Math" charset="0"/>
                                    </a:rPr>
                                    <m:t>(</m:t>
                                  </m:r>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a:rPr kumimoji="1" lang="en-US" altLang="zh-CN" sz="2000" b="0" i="1" smtClean="0">
                                          <a:latin typeface="Cambria Math" panose="02040503050406030204" pitchFamily="18" charset="0"/>
                                        </a:rPr>
                                        <m:t>𝑗</m:t>
                                      </m:r>
                                    </m:sub>
                                  </m:sSub>
                                  <m:r>
                                    <a:rPr kumimoji="1" lang="en-US" altLang="zh-CN" sz="2000" i="1">
                                      <a:latin typeface="Cambria Math" charset="0"/>
                                    </a:rPr>
                                    <m:t>)</m:t>
                                  </m:r>
                                </m:e>
                              </m:d>
                            </m:e>
                            <m:sub>
                              <m:r>
                                <a:rPr kumimoji="1" lang="en-US" altLang="zh-CN" sz="2000" i="1">
                                  <a:latin typeface="Cambria Math" charset="0"/>
                                </a:rPr>
                                <m:t>𝐻</m:t>
                              </m:r>
                            </m:sub>
                          </m:sSub>
                          <m:r>
                            <a:rPr kumimoji="1" lang="en-US" altLang="zh-CN" sz="2000" b="0" i="1" smtClean="0">
                              <a:latin typeface="Cambria Math" charset="0"/>
                            </a:rPr>
                            <m:t>)</m:t>
                          </m:r>
                        </m:e>
                      </m:nary>
                    </m:oMath>
                  </m:oMathPara>
                </a14:m>
                <a:endParaRPr kumimoji="1" lang="zh-CN" altLang="en-US" sz="2000" dirty="0"/>
              </a:p>
            </p:txBody>
          </p:sp>
        </mc:Choice>
        <mc:Fallback xmlns="">
          <p:sp>
            <p:nvSpPr>
              <p:cNvPr id="4" name="文本框 3">
                <a:extLst>
                  <a:ext uri="{FF2B5EF4-FFF2-40B4-BE49-F238E27FC236}">
                    <a16:creationId xmlns:a16="http://schemas.microsoft.com/office/drawing/2014/main" xmlns="" xmlns:a14="http://schemas.microsoft.com/office/drawing/2010/main" id="{49421E5E-5FA3-2D47-B5ED-A62133D1770D}"/>
                  </a:ext>
                </a:extLst>
              </p:cNvPr>
              <p:cNvSpPr txBox="1">
                <a:spLocks noRot="1" noChangeAspect="1" noMove="1" noResize="1" noEditPoints="1" noAdjustHandles="1" noChangeArrowheads="1" noChangeShapeType="1" noTextEdit="1"/>
              </p:cNvSpPr>
              <p:nvPr/>
            </p:nvSpPr>
            <p:spPr>
              <a:xfrm>
                <a:off x="1301095" y="2769235"/>
                <a:ext cx="6264857" cy="568938"/>
              </a:xfrm>
              <a:prstGeom prst="rect">
                <a:avLst/>
              </a:prstGeom>
              <a:blipFill rotWithShape="0">
                <a:blip r:embed="rId3"/>
                <a:stretch>
                  <a:fillRect/>
                </a:stretch>
              </a:blipFill>
            </p:spPr>
            <p:txBody>
              <a:bodyPr/>
              <a:lstStyle/>
              <a:p>
                <a:r>
                  <a:rPr lang="zh-CN" altLang="en-US">
                    <a:noFill/>
                  </a:rPr>
                  <a:t> </a:t>
                </a:r>
              </a:p>
            </p:txBody>
          </p:sp>
        </mc:Fallback>
      </mc:AlternateContent>
      <p:cxnSp>
        <p:nvCxnSpPr>
          <p:cNvPr id="5" name="直线连接符 5">
            <a:extLst>
              <a:ext uri="{FF2B5EF4-FFF2-40B4-BE49-F238E27FC236}">
                <a16:creationId xmlns:a16="http://schemas.microsoft.com/office/drawing/2014/main" id="{AE77F53B-3EC2-9D4B-A19C-A18F44510754}"/>
              </a:ext>
            </a:extLst>
          </p:cNvPr>
          <p:cNvCxnSpPr>
            <a:cxnSpLocks/>
          </p:cNvCxnSpPr>
          <p:nvPr/>
        </p:nvCxnSpPr>
        <p:spPr bwMode="auto">
          <a:xfrm>
            <a:off x="3376853" y="3272310"/>
            <a:ext cx="3725294" cy="0"/>
          </a:xfrm>
          <a:prstGeom prst="line">
            <a:avLst/>
          </a:prstGeom>
          <a:solidFill>
            <a:schemeClr val="accent1"/>
          </a:solidFill>
          <a:ln w="28575" cap="flat" cmpd="sng" algn="ctr">
            <a:solidFill>
              <a:srgbClr val="FF0000"/>
            </a:solidFill>
            <a:prstDash val="dash"/>
            <a:round/>
            <a:headEnd type="none" w="med" len="med"/>
            <a:tailEnd type="none" w="med" len="med"/>
          </a:ln>
          <a:effectLst/>
        </p:spPr>
      </p:cxnSp>
      <p:grpSp>
        <p:nvGrpSpPr>
          <p:cNvPr id="6" name="组 26">
            <a:extLst>
              <a:ext uri="{FF2B5EF4-FFF2-40B4-BE49-F238E27FC236}">
                <a16:creationId xmlns:a16="http://schemas.microsoft.com/office/drawing/2014/main" id="{32E8A4C6-C208-7D49-BC7F-BFBF6684D23E}"/>
              </a:ext>
            </a:extLst>
          </p:cNvPr>
          <p:cNvGrpSpPr/>
          <p:nvPr/>
        </p:nvGrpSpPr>
        <p:grpSpPr>
          <a:xfrm>
            <a:off x="7281046" y="2543385"/>
            <a:ext cx="1674696" cy="1589576"/>
            <a:chOff x="7469304" y="1532047"/>
            <a:chExt cx="1674696" cy="1589576"/>
          </a:xfrm>
        </p:grpSpPr>
        <p:sp>
          <p:nvSpPr>
            <p:cNvPr id="7" name="椭圆 6">
              <a:extLst>
                <a:ext uri="{FF2B5EF4-FFF2-40B4-BE49-F238E27FC236}">
                  <a16:creationId xmlns:a16="http://schemas.microsoft.com/office/drawing/2014/main" id="{D8DD4253-1317-0C40-B76F-F4E06BFEFC1C}"/>
                </a:ext>
              </a:extLst>
            </p:cNvPr>
            <p:cNvSpPr/>
            <p:nvPr/>
          </p:nvSpPr>
          <p:spPr bwMode="auto">
            <a:xfrm>
              <a:off x="8040043" y="1598542"/>
              <a:ext cx="144010" cy="144010"/>
            </a:xfrm>
            <a:prstGeom prst="ellipse">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 name="椭圆 7">
              <a:extLst>
                <a:ext uri="{FF2B5EF4-FFF2-40B4-BE49-F238E27FC236}">
                  <a16:creationId xmlns:a16="http://schemas.microsoft.com/office/drawing/2014/main" id="{59CCF124-CA2B-0A43-BE32-9B0F913DCC49}"/>
                </a:ext>
              </a:extLst>
            </p:cNvPr>
            <p:cNvSpPr/>
            <p:nvPr/>
          </p:nvSpPr>
          <p:spPr bwMode="auto">
            <a:xfrm>
              <a:off x="8450295" y="2643631"/>
              <a:ext cx="144010" cy="144010"/>
            </a:xfrm>
            <a:prstGeom prst="ellipse">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cxnSp>
          <p:nvCxnSpPr>
            <p:cNvPr id="9" name="直线连接符 17">
              <a:extLst>
                <a:ext uri="{FF2B5EF4-FFF2-40B4-BE49-F238E27FC236}">
                  <a16:creationId xmlns:a16="http://schemas.microsoft.com/office/drawing/2014/main" id="{C8F3DC09-FC00-AD46-B889-D9CFF4403CEB}"/>
                </a:ext>
              </a:extLst>
            </p:cNvPr>
            <p:cNvCxnSpPr/>
            <p:nvPr/>
          </p:nvCxnSpPr>
          <p:spPr bwMode="auto">
            <a:xfrm flipV="1">
              <a:off x="8060678" y="1742552"/>
              <a:ext cx="51370" cy="1080075"/>
            </a:xfrm>
            <a:prstGeom prst="line">
              <a:avLst/>
            </a:prstGeom>
            <a:solidFill>
              <a:schemeClr val="accent1"/>
            </a:solidFill>
            <a:ln w="28575" cap="flat" cmpd="sng" algn="ctr">
              <a:solidFill>
                <a:schemeClr val="tx1"/>
              </a:solidFill>
              <a:prstDash val="dash"/>
              <a:round/>
              <a:headEnd type="none" w="med" len="med"/>
              <a:tailEnd type="none" w="med" len="med"/>
            </a:ln>
            <a:effectLst/>
          </p:spPr>
        </p:cxnSp>
        <p:cxnSp>
          <p:nvCxnSpPr>
            <p:cNvPr id="10" name="直线连接符 18">
              <a:extLst>
                <a:ext uri="{FF2B5EF4-FFF2-40B4-BE49-F238E27FC236}">
                  <a16:creationId xmlns:a16="http://schemas.microsoft.com/office/drawing/2014/main" id="{AFA64F27-D59D-FE4F-8983-0A86FF895EFA}"/>
                </a:ext>
              </a:extLst>
            </p:cNvPr>
            <p:cNvCxnSpPr/>
            <p:nvPr/>
          </p:nvCxnSpPr>
          <p:spPr bwMode="auto">
            <a:xfrm flipV="1">
              <a:off x="8146500" y="2732902"/>
              <a:ext cx="299762" cy="154555"/>
            </a:xfrm>
            <a:prstGeom prst="line">
              <a:avLst/>
            </a:prstGeom>
            <a:solidFill>
              <a:schemeClr val="accent1"/>
            </a:solidFill>
            <a:ln w="28575" cap="flat" cmpd="sng" algn="ctr">
              <a:solidFill>
                <a:srgbClr val="FF0000"/>
              </a:solidFill>
              <a:prstDash val="dash"/>
              <a:round/>
              <a:headEnd type="none" w="med" len="med"/>
              <a:tailEnd type="none" w="med" len="med"/>
            </a:ln>
            <a:effectLst/>
          </p:spPr>
        </p:cxnSp>
        <mc:AlternateContent xmlns:mc="http://schemas.openxmlformats.org/markup-compatibility/2006" xmlns:a14="http://schemas.microsoft.com/office/drawing/2010/main">
          <mc:Choice Requires="a14">
            <p:sp>
              <p:nvSpPr>
                <p:cNvPr id="11" name="文本框 10">
                  <a:extLst>
                    <a:ext uri="{FF2B5EF4-FFF2-40B4-BE49-F238E27FC236}">
                      <a16:creationId xmlns:a16="http://schemas.microsoft.com/office/drawing/2014/main" id="{095D1802-3D59-154F-AE3E-1070FC83236B}"/>
                    </a:ext>
                  </a:extLst>
                </p:cNvPr>
                <p:cNvSpPr txBox="1"/>
                <p:nvPr/>
              </p:nvSpPr>
              <p:spPr>
                <a:xfrm>
                  <a:off x="8296381" y="2399056"/>
                  <a:ext cx="847619" cy="29931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𝑗</m:t>
                            </m:r>
                          </m:sub>
                        </m:sSub>
                      </m:oMath>
                    </m:oMathPara>
                  </a14:m>
                  <a:endParaRPr kumimoji="1" lang="zh-CN" altLang="en-US" sz="1800" dirty="0"/>
                </a:p>
              </p:txBody>
            </p:sp>
          </mc:Choice>
          <mc:Fallback xmlns="">
            <p:sp>
              <p:nvSpPr>
                <p:cNvPr id="22" name="文本框 21"/>
                <p:cNvSpPr txBox="1">
                  <a:spLocks noRot="1" noChangeAspect="1" noMove="1" noResize="1" noEditPoints="1" noAdjustHandles="1" noChangeArrowheads="1" noChangeShapeType="1" noTextEdit="1"/>
                </p:cNvSpPr>
                <p:nvPr/>
              </p:nvSpPr>
              <p:spPr>
                <a:xfrm>
                  <a:off x="8296381" y="2399056"/>
                  <a:ext cx="847619" cy="299313"/>
                </a:xfrm>
                <a:prstGeom prst="rect">
                  <a:avLst/>
                </a:prstGeom>
                <a:blipFill rotWithShape="0">
                  <a:blip r:embed="rId5"/>
                  <a:stretch>
                    <a:fillRect b="-2857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 name="文本框 11">
                  <a:extLst>
                    <a:ext uri="{FF2B5EF4-FFF2-40B4-BE49-F238E27FC236}">
                      <a16:creationId xmlns:a16="http://schemas.microsoft.com/office/drawing/2014/main" id="{0D659730-3462-C34D-BB84-46C1E88A84C4}"/>
                    </a:ext>
                  </a:extLst>
                </p:cNvPr>
                <p:cNvSpPr txBox="1"/>
                <p:nvPr/>
              </p:nvSpPr>
              <p:spPr>
                <a:xfrm>
                  <a:off x="7945382" y="1532047"/>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𝑠</m:t>
                            </m:r>
                          </m:sub>
                        </m:sSub>
                      </m:oMath>
                    </m:oMathPara>
                  </a14:m>
                  <a:endParaRPr kumimoji="1" lang="zh-CN" altLang="en-US" sz="1800" dirty="0"/>
                </a:p>
              </p:txBody>
            </p:sp>
          </mc:Choice>
          <mc:Fallback xmlns="">
            <p:sp>
              <p:nvSpPr>
                <p:cNvPr id="23" name="文本框 22"/>
                <p:cNvSpPr txBox="1">
                  <a:spLocks noRot="1" noChangeAspect="1" noMove="1" noResize="1" noEditPoints="1" noAdjustHandles="1" noChangeArrowheads="1" noChangeShapeType="1" noTextEdit="1"/>
                </p:cNvSpPr>
                <p:nvPr/>
              </p:nvSpPr>
              <p:spPr>
                <a:xfrm>
                  <a:off x="7945382" y="1532047"/>
                  <a:ext cx="847619" cy="276999"/>
                </a:xfrm>
                <a:prstGeom prst="rect">
                  <a:avLst/>
                </a:prstGeom>
                <a:blipFill rotWithShape="0">
                  <a:blip r:embed="rId6"/>
                  <a:stretch>
                    <a:fillRect b="-1304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3" name="文本框 12">
                  <a:extLst>
                    <a:ext uri="{FF2B5EF4-FFF2-40B4-BE49-F238E27FC236}">
                      <a16:creationId xmlns:a16="http://schemas.microsoft.com/office/drawing/2014/main" id="{3923018D-4A22-2A47-B470-83AF49E6B0AD}"/>
                    </a:ext>
                  </a:extLst>
                </p:cNvPr>
                <p:cNvSpPr txBox="1"/>
                <p:nvPr/>
              </p:nvSpPr>
              <p:spPr>
                <a:xfrm>
                  <a:off x="7469304" y="2844624"/>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panose="02040503050406030204" pitchFamily="18" charset="0"/>
                              </a:rPr>
                            </m:ctrlPr>
                          </m:sSubPr>
                          <m:e>
                            <m:r>
                              <a:rPr kumimoji="1" lang="en-US" altLang="zh-CN" sz="1800" b="0" i="1" smtClean="0">
                                <a:latin typeface="Cambria Math" charset="0"/>
                              </a:rPr>
                              <m:t>𝑥</m:t>
                            </m:r>
                          </m:e>
                          <m:sub>
                            <m:r>
                              <a:rPr kumimoji="1" lang="en-US" altLang="zh-CN" sz="1800" b="0" i="1" smtClean="0">
                                <a:latin typeface="Cambria Math" charset="0"/>
                              </a:rPr>
                              <m:t>𝑖</m:t>
                            </m:r>
                          </m:sub>
                        </m:sSub>
                      </m:oMath>
                    </m:oMathPara>
                  </a14:m>
                  <a:endParaRPr kumimoji="1" lang="zh-CN" altLang="en-US" sz="1800" dirty="0"/>
                </a:p>
              </p:txBody>
            </p:sp>
          </mc:Choice>
          <mc:Fallback xmlns="">
            <p:sp>
              <p:nvSpPr>
                <p:cNvPr id="11" name="文本框 10"/>
                <p:cNvSpPr txBox="1">
                  <a:spLocks noRot="1" noChangeAspect="1" noMove="1" noResize="1" noEditPoints="1" noAdjustHandles="1" noChangeArrowheads="1" noChangeShapeType="1" noTextEdit="1"/>
                </p:cNvSpPr>
                <p:nvPr/>
              </p:nvSpPr>
              <p:spPr>
                <a:xfrm>
                  <a:off x="7469304" y="2844624"/>
                  <a:ext cx="847619" cy="276999"/>
                </a:xfrm>
                <a:prstGeom prst="rect">
                  <a:avLst/>
                </a:prstGeom>
                <a:blipFill rotWithShape="0">
                  <a:blip r:embed="rId7"/>
                  <a:stretch>
                    <a:fillRect b="-22222"/>
                  </a:stretch>
                </a:blipFill>
              </p:spPr>
              <p:txBody>
                <a:bodyPr/>
                <a:lstStyle/>
                <a:p>
                  <a:r>
                    <a:rPr lang="zh-CN" altLang="en-US">
                      <a:noFill/>
                    </a:rPr>
                    <a:t> </a:t>
                  </a:r>
                </a:p>
              </p:txBody>
            </p:sp>
          </mc:Fallback>
        </mc:AlternateContent>
        <p:sp>
          <p:nvSpPr>
            <p:cNvPr id="14" name="椭圆 13">
              <a:extLst>
                <a:ext uri="{FF2B5EF4-FFF2-40B4-BE49-F238E27FC236}">
                  <a16:creationId xmlns:a16="http://schemas.microsoft.com/office/drawing/2014/main" id="{C3C0EBBA-2FF9-3642-B926-23BB3CC17714}"/>
                </a:ext>
              </a:extLst>
            </p:cNvPr>
            <p:cNvSpPr/>
            <p:nvPr/>
          </p:nvSpPr>
          <p:spPr bwMode="auto">
            <a:xfrm>
              <a:off x="7990390" y="2823692"/>
              <a:ext cx="144010" cy="144010"/>
            </a:xfrm>
            <a:prstGeom prst="ellipse">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grpSp>
      <p:cxnSp>
        <p:nvCxnSpPr>
          <p:cNvPr id="15" name="直线箭头连接符 28">
            <a:extLst>
              <a:ext uri="{FF2B5EF4-FFF2-40B4-BE49-F238E27FC236}">
                <a16:creationId xmlns:a16="http://schemas.microsoft.com/office/drawing/2014/main" id="{352CC8EA-FE1B-0E4B-AC26-994472D9E022}"/>
              </a:ext>
            </a:extLst>
          </p:cNvPr>
          <p:cNvCxnSpPr>
            <a:cxnSpLocks/>
          </p:cNvCxnSpPr>
          <p:nvPr/>
        </p:nvCxnSpPr>
        <p:spPr bwMode="auto">
          <a:xfrm>
            <a:off x="4907408" y="3391427"/>
            <a:ext cx="2710391" cy="375468"/>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
        <p:nvSpPr>
          <p:cNvPr id="16" name="文本框 15">
            <a:extLst>
              <a:ext uri="{FF2B5EF4-FFF2-40B4-BE49-F238E27FC236}">
                <a16:creationId xmlns:a16="http://schemas.microsoft.com/office/drawing/2014/main" id="{EF74389E-3B32-0047-BF03-BFEAF753BF5E}"/>
              </a:ext>
            </a:extLst>
          </p:cNvPr>
          <p:cNvSpPr txBox="1"/>
          <p:nvPr/>
        </p:nvSpPr>
        <p:spPr>
          <a:xfrm>
            <a:off x="7102147" y="2225152"/>
            <a:ext cx="2214379" cy="338554"/>
          </a:xfrm>
          <a:prstGeom prst="rect">
            <a:avLst/>
          </a:prstGeom>
          <a:noFill/>
        </p:spPr>
        <p:txBody>
          <a:bodyPr wrap="square" rtlCol="0">
            <a:spAutoFit/>
          </a:bodyPr>
          <a:lstStyle/>
          <a:p>
            <a:r>
              <a:rPr kumimoji="1" lang="zh-CN" altLang="en-US" sz="1600" b="1" dirty="0"/>
              <a:t>三元组排序关系</a:t>
            </a:r>
          </a:p>
        </p:txBody>
      </p:sp>
      <p:sp>
        <p:nvSpPr>
          <p:cNvPr id="17" name="文本框 16">
            <a:extLst>
              <a:ext uri="{FF2B5EF4-FFF2-40B4-BE49-F238E27FC236}">
                <a16:creationId xmlns:a16="http://schemas.microsoft.com/office/drawing/2014/main" id="{0586F455-2FCC-CE47-96DB-4E297A829340}"/>
              </a:ext>
            </a:extLst>
          </p:cNvPr>
          <p:cNvSpPr txBox="1"/>
          <p:nvPr/>
        </p:nvSpPr>
        <p:spPr>
          <a:xfrm>
            <a:off x="1316681" y="4805776"/>
            <a:ext cx="2193002" cy="369332"/>
          </a:xfrm>
          <a:prstGeom prst="rect">
            <a:avLst/>
          </a:prstGeom>
          <a:noFill/>
        </p:spPr>
        <p:txBody>
          <a:bodyPr wrap="square" rtlCol="0">
            <a:spAutoFit/>
          </a:bodyPr>
          <a:lstStyle/>
          <a:p>
            <a:r>
              <a:rPr kumimoji="1" lang="zh-CN" altLang="en-US" sz="1800" b="1" dirty="0">
                <a:solidFill>
                  <a:srgbClr val="FF0000"/>
                </a:solidFill>
              </a:rPr>
              <a:t>排序损失函数：</a:t>
            </a:r>
          </a:p>
        </p:txBody>
      </p:sp>
      <p:pic>
        <p:nvPicPr>
          <p:cNvPr id="18" name="图片 17">
            <a:extLst>
              <a:ext uri="{FF2B5EF4-FFF2-40B4-BE49-F238E27FC236}">
                <a16:creationId xmlns:a16="http://schemas.microsoft.com/office/drawing/2014/main" id="{D72DFD93-2393-0D44-B5F7-C7766BB96380}"/>
              </a:ext>
            </a:extLst>
          </p:cNvPr>
          <p:cNvPicPr>
            <a:picLocks noChangeAspect="1"/>
          </p:cNvPicPr>
          <p:nvPr/>
        </p:nvPicPr>
        <p:blipFill>
          <a:blip r:embed="rId8"/>
          <a:stretch>
            <a:fillRect/>
          </a:stretch>
        </p:blipFill>
        <p:spPr>
          <a:xfrm>
            <a:off x="5736661" y="4104324"/>
            <a:ext cx="3304434" cy="2268621"/>
          </a:xfrm>
          <a:prstGeom prst="rect">
            <a:avLst/>
          </a:prstGeom>
        </p:spPr>
      </p:pic>
      <mc:AlternateContent xmlns:mc="http://schemas.openxmlformats.org/markup-compatibility/2006" xmlns:a14="http://schemas.microsoft.com/office/drawing/2010/main">
        <mc:Choice Requires="a14">
          <p:sp>
            <p:nvSpPr>
              <p:cNvPr id="19" name="文本框 18">
                <a:extLst>
                  <a:ext uri="{FF2B5EF4-FFF2-40B4-BE49-F238E27FC236}">
                    <a16:creationId xmlns:a16="http://schemas.microsoft.com/office/drawing/2014/main" id="{A21D70AD-9B29-1247-98DE-110B60A4D344}"/>
                  </a:ext>
                </a:extLst>
              </p:cNvPr>
              <p:cNvSpPr txBox="1"/>
              <p:nvPr/>
            </p:nvSpPr>
            <p:spPr>
              <a:xfrm>
                <a:off x="1933427" y="5235899"/>
                <a:ext cx="3712427" cy="46063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2000" b="0" i="1" smtClean="0">
                          <a:latin typeface="Cambria Math" charset="0"/>
                        </a:rPr>
                        <m:t>𝐿</m:t>
                      </m:r>
                      <m:d>
                        <m:dPr>
                          <m:ctrlPr>
                            <a:rPr kumimoji="1" lang="en-US" altLang="zh-CN" sz="2000" b="0" i="1" smtClean="0">
                              <a:latin typeface="Cambria Math" panose="02040503050406030204" pitchFamily="18" charset="0"/>
                            </a:rPr>
                          </m:ctrlPr>
                        </m:dPr>
                        <m:e>
                          <m:r>
                            <a:rPr kumimoji="1" lang="en-US" altLang="zh-CN" sz="2000" b="0" i="1" smtClean="0">
                              <a:latin typeface="Cambria Math" charset="0"/>
                            </a:rPr>
                            <m:t>𝑅</m:t>
                          </m:r>
                          <m:d>
                            <m:dPr>
                              <m:ctrlPr>
                                <a:rPr kumimoji="1" lang="en-US" altLang="zh-CN" sz="2000" b="0" i="1" smtClean="0">
                                  <a:latin typeface="Cambria Math" panose="02040503050406030204" pitchFamily="18" charset="0"/>
                                </a:rPr>
                              </m:ctrlPr>
                            </m:dPr>
                            <m:e>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a:rPr kumimoji="1" lang="en-US" altLang="zh-CN" sz="2000" i="1">
                                      <a:latin typeface="Cambria Math" charset="0"/>
                                    </a:rPr>
                                    <m:t>𝑖</m:t>
                                  </m:r>
                                </m:sub>
                              </m:sSub>
                              <m:r>
                                <a:rPr kumimoji="1" lang="en-US" altLang="zh-CN" sz="2000" i="1">
                                  <a:latin typeface="Cambria Math" charset="0"/>
                                </a:rPr>
                                <m:t>,</m:t>
                              </m:r>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a:rPr kumimoji="1" lang="en-US" altLang="zh-CN" sz="2000" i="1">
                                      <a:latin typeface="Cambria Math" charset="0"/>
                                    </a:rPr>
                                    <m:t>𝑗</m:t>
                                  </m:r>
                                </m:sub>
                              </m:sSub>
                            </m:e>
                          </m:d>
                        </m:e>
                      </m:d>
                      <m:r>
                        <a:rPr kumimoji="1" lang="en-US" altLang="zh-CN" sz="2000" b="0" i="1" smtClean="0">
                          <a:latin typeface="Cambria Math" charset="0"/>
                        </a:rPr>
                        <m:t>=</m:t>
                      </m:r>
                      <m:r>
                        <m:rPr>
                          <m:sty m:val="p"/>
                        </m:rPr>
                        <a:rPr kumimoji="1" lang="en-US" altLang="zh-CN" sz="2000" b="0" i="0" smtClean="0">
                          <a:latin typeface="Cambria Math" charset="0"/>
                        </a:rPr>
                        <m:t>log</m:t>
                      </m:r>
                      <m:r>
                        <a:rPr kumimoji="1" lang="en-US" altLang="zh-CN" sz="2000" b="0" i="1" smtClean="0">
                          <a:latin typeface="Cambria Math" charset="0"/>
                        </a:rPr>
                        <m:t>⁡(1+</m:t>
                      </m:r>
                      <m:r>
                        <a:rPr kumimoji="1" lang="en-US" altLang="zh-CN" sz="2000" i="1">
                          <a:latin typeface="Cambria Math" charset="0"/>
                        </a:rPr>
                        <m:t>𝑅</m:t>
                      </m:r>
                      <m:d>
                        <m:dPr>
                          <m:ctrlPr>
                            <a:rPr kumimoji="1" lang="en-US" altLang="zh-CN" sz="2000" i="1">
                              <a:latin typeface="Cambria Math" panose="02040503050406030204" pitchFamily="18" charset="0"/>
                            </a:rPr>
                          </m:ctrlPr>
                        </m:dPr>
                        <m:e>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a:rPr kumimoji="1" lang="en-US" altLang="zh-CN" sz="2000" i="1">
                                  <a:latin typeface="Cambria Math" charset="0"/>
                                </a:rPr>
                                <m:t>𝑖</m:t>
                              </m:r>
                            </m:sub>
                          </m:sSub>
                          <m:r>
                            <a:rPr kumimoji="1" lang="en-US" altLang="zh-CN" sz="2000" i="1">
                              <a:latin typeface="Cambria Math" charset="0"/>
                            </a:rPr>
                            <m:t>,</m:t>
                          </m:r>
                          <m:sSub>
                            <m:sSubPr>
                              <m:ctrlPr>
                                <a:rPr kumimoji="1" lang="en-US" altLang="zh-CN" sz="2000" i="1">
                                  <a:latin typeface="Cambria Math" panose="02040503050406030204" pitchFamily="18" charset="0"/>
                                </a:rPr>
                              </m:ctrlPr>
                            </m:sSubPr>
                            <m:e>
                              <m:r>
                                <a:rPr kumimoji="1" lang="en-US" altLang="zh-CN" sz="2000" i="1">
                                  <a:latin typeface="Cambria Math" charset="0"/>
                                </a:rPr>
                                <m:t>𝑥</m:t>
                              </m:r>
                            </m:e>
                            <m:sub>
                              <m:r>
                                <a:rPr kumimoji="1" lang="en-US" altLang="zh-CN" sz="2000" i="1">
                                  <a:latin typeface="Cambria Math" charset="0"/>
                                </a:rPr>
                                <m:t>𝑗</m:t>
                              </m:r>
                            </m:sub>
                          </m:sSub>
                        </m:e>
                      </m:d>
                      <m:r>
                        <a:rPr kumimoji="1" lang="en-US" altLang="zh-CN" sz="2000" b="0" i="1" smtClean="0">
                          <a:latin typeface="Cambria Math" charset="0"/>
                        </a:rPr>
                        <m:t>)</m:t>
                      </m:r>
                    </m:oMath>
                  </m:oMathPara>
                </a14:m>
                <a:endParaRPr kumimoji="1" lang="zh-CN" altLang="en-US" sz="2000" dirty="0"/>
              </a:p>
            </p:txBody>
          </p:sp>
        </mc:Choice>
        <mc:Fallback xmlns="">
          <p:sp>
            <p:nvSpPr>
              <p:cNvPr id="19" name="文本框 18">
                <a:extLst>
                  <a:ext uri="{FF2B5EF4-FFF2-40B4-BE49-F238E27FC236}">
                    <a16:creationId xmlns:a16="http://schemas.microsoft.com/office/drawing/2014/main" xmlns="" xmlns:a14="http://schemas.microsoft.com/office/drawing/2010/main" id="{A21D70AD-9B29-1247-98DE-110B60A4D344}"/>
                  </a:ext>
                </a:extLst>
              </p:cNvPr>
              <p:cNvSpPr txBox="1">
                <a:spLocks noRot="1" noChangeAspect="1" noMove="1" noResize="1" noEditPoints="1" noAdjustHandles="1" noChangeArrowheads="1" noChangeShapeType="1" noTextEdit="1"/>
              </p:cNvSpPr>
              <p:nvPr/>
            </p:nvSpPr>
            <p:spPr>
              <a:xfrm>
                <a:off x="1933427" y="5235899"/>
                <a:ext cx="3712427" cy="460639"/>
              </a:xfrm>
              <a:prstGeom prst="rect">
                <a:avLst/>
              </a:prstGeom>
              <a:blipFill rotWithShape="0">
                <a:blip r:embed="rId9"/>
                <a:stretch>
                  <a:fillRect/>
                </a:stretch>
              </a:blipFill>
            </p:spPr>
            <p:txBody>
              <a:bodyPr/>
              <a:lstStyle/>
              <a:p>
                <a:r>
                  <a:rPr lang="zh-CN" altLang="en-US">
                    <a:noFill/>
                  </a:rPr>
                  <a:t> </a:t>
                </a:r>
              </a:p>
            </p:txBody>
          </p:sp>
        </mc:Fallback>
      </mc:AlternateContent>
      <p:sp>
        <p:nvSpPr>
          <p:cNvPr id="21" name="标题 1">
            <a:extLst>
              <a:ext uri="{FF2B5EF4-FFF2-40B4-BE49-F238E27FC236}">
                <a16:creationId xmlns:a16="http://schemas.microsoft.com/office/drawing/2014/main" id="{56586F81-2784-6D44-9DD8-8B9E09D338A8}"/>
              </a:ext>
            </a:extLst>
          </p:cNvPr>
          <p:cNvSpPr>
            <a:spLocks noGrp="1"/>
          </p:cNvSpPr>
          <p:nvPr>
            <p:ph type="title"/>
          </p:nvPr>
        </p:nvSpPr>
        <p:spPr>
          <a:xfrm>
            <a:off x="574675" y="304800"/>
            <a:ext cx="8001000" cy="1216025"/>
          </a:xfrm>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p>
        </p:txBody>
      </p:sp>
    </p:spTree>
    <p:extLst>
      <p:ext uri="{BB962C8B-B14F-4D97-AF65-F5344CB8AC3E}">
        <p14:creationId xmlns:p14="http://schemas.microsoft.com/office/powerpoint/2010/main" val="17878496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C23A2B5-985E-7040-8E0A-363D958A7AF5}"/>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B0178335-01CD-6E43-ACB5-B8CC700A7A3D}"/>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endParaRPr lang="en-US" altLang="zh-CN" sz="2300" dirty="0">
              <a:latin typeface="微软雅黑" pitchFamily="34" charset="-122"/>
              <a:ea typeface="微软雅黑" pitchFamily="34" charset="-122"/>
            </a:endParaRPr>
          </a:p>
          <a:p>
            <a:pPr lvl="2" eaLnBrk="1" hangingPunct="1">
              <a:defRPr/>
            </a:pPr>
            <a:r>
              <a:rPr kumimoji="1" lang="zh-CN" altLang="en-US" dirty="0"/>
              <a:t>基于排序的损失函数</a:t>
            </a:r>
            <a:endParaRPr kumimoji="1" lang="en-US" altLang="zh-CN" dirty="0"/>
          </a:p>
          <a:p>
            <a:pPr lvl="2" eaLnBrk="1" hangingPunct="1">
              <a:defRPr/>
            </a:pPr>
            <a:endParaRPr kumimoji="1" lang="en-US" altLang="zh-CN" dirty="0"/>
          </a:p>
          <a:p>
            <a:pPr marL="671512" lvl="2" indent="0" eaLnBrk="1" hangingPunct="1">
              <a:buNone/>
              <a:defRPr/>
            </a:pPr>
            <a:endParaRPr kumimoji="1" lang="en-US" altLang="zh-CN" sz="700" dirty="0"/>
          </a:p>
          <a:p>
            <a:pPr lvl="2" eaLnBrk="1" hangingPunct="1">
              <a:defRPr/>
            </a:pPr>
            <a:r>
              <a:rPr kumimoji="1" lang="zh-CN" altLang="en-US" dirty="0"/>
              <a:t>两个松弛操作方便优化</a:t>
            </a:r>
            <a:endParaRPr kumimoji="1" lang="en-US" altLang="zh-CN" dirty="0"/>
          </a:p>
          <a:p>
            <a:pPr marL="909637" lvl="2" indent="0" eaLnBrk="1" hangingPunct="1">
              <a:buNone/>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r>
              <a:rPr kumimoji="1" lang="zh-CN" altLang="en-US" dirty="0"/>
              <a:t>最终的目标函数</a:t>
            </a:r>
          </a:p>
        </p:txBody>
      </p:sp>
      <p:pic>
        <p:nvPicPr>
          <p:cNvPr id="4" name="图片 3">
            <a:extLst>
              <a:ext uri="{FF2B5EF4-FFF2-40B4-BE49-F238E27FC236}">
                <a16:creationId xmlns:a16="http://schemas.microsoft.com/office/drawing/2014/main" id="{E6520FB3-E743-E14B-AB71-D521712D31C7}"/>
              </a:ext>
            </a:extLst>
          </p:cNvPr>
          <p:cNvPicPr>
            <a:picLocks noChangeAspect="1"/>
          </p:cNvPicPr>
          <p:nvPr/>
        </p:nvPicPr>
        <p:blipFill>
          <a:blip r:embed="rId3"/>
          <a:stretch>
            <a:fillRect/>
          </a:stretch>
        </p:blipFill>
        <p:spPr>
          <a:xfrm>
            <a:off x="2550448" y="2593585"/>
            <a:ext cx="4486060" cy="618428"/>
          </a:xfrm>
          <a:prstGeom prst="rect">
            <a:avLst/>
          </a:prstGeom>
        </p:spPr>
      </p:pic>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2C71BF26-C7A3-FC45-BB84-5166637E6706}"/>
                  </a:ext>
                </a:extLst>
              </p:cNvPr>
              <p:cNvSpPr txBox="1"/>
              <p:nvPr/>
            </p:nvSpPr>
            <p:spPr>
              <a:xfrm>
                <a:off x="1303226" y="3545145"/>
                <a:ext cx="4286953" cy="400110"/>
              </a:xfrm>
              <a:prstGeom prst="rect">
                <a:avLst/>
              </a:prstGeom>
              <a:noFill/>
            </p:spPr>
            <p:txBody>
              <a:bodyPr wrap="square" rtlCol="0">
                <a:spAutoFit/>
              </a:bodyPr>
              <a:lstStyle/>
              <a:p>
                <a:pPr marL="342900" indent="-342900">
                  <a:buFont typeface="Wingdings" charset="2"/>
                  <a:buChar char="Ø"/>
                </a:pPr>
                <a:r>
                  <a:rPr kumimoji="1" lang="en-US" altLang="zh-CN" sz="2000" dirty="0">
                    <a:solidFill>
                      <a:srgbClr val="FF0000"/>
                    </a:solidFill>
                  </a:rPr>
                  <a:t>Relax Indicator function </a:t>
                </a:r>
                <a14:m>
                  <m:oMath xmlns:m="http://schemas.openxmlformats.org/officeDocument/2006/math">
                    <m:r>
                      <a:rPr kumimoji="1" lang="en-US" altLang="zh-CN" sz="2000" b="0" i="1" smtClean="0">
                        <a:solidFill>
                          <a:srgbClr val="FF0000"/>
                        </a:solidFill>
                        <a:latin typeface="Cambria Math" charset="0"/>
                      </a:rPr>
                      <m:t>𝐼</m:t>
                    </m:r>
                    <m:r>
                      <a:rPr kumimoji="1" lang="en-US" altLang="zh-CN" sz="2000" b="0" i="1" smtClean="0">
                        <a:solidFill>
                          <a:srgbClr val="FF0000"/>
                        </a:solidFill>
                        <a:latin typeface="Cambria Math" charset="0"/>
                      </a:rPr>
                      <m:t>(∙)</m:t>
                    </m:r>
                  </m:oMath>
                </a14:m>
                <a:endParaRPr kumimoji="1" lang="zh-CN" altLang="en-US" sz="2000" dirty="0">
                  <a:solidFill>
                    <a:srgbClr val="FF0000"/>
                  </a:solidFill>
                </a:endParaRPr>
              </a:p>
            </p:txBody>
          </p:sp>
        </mc:Choice>
        <mc:Fallback xmlns="">
          <p:sp>
            <p:nvSpPr>
              <p:cNvPr id="5" name="文本框 4">
                <a:extLst>
                  <a:ext uri="{FF2B5EF4-FFF2-40B4-BE49-F238E27FC236}">
                    <a16:creationId xmlns:a16="http://schemas.microsoft.com/office/drawing/2014/main" xmlns="" xmlns:a14="http://schemas.microsoft.com/office/drawing/2010/main" id="{2C71BF26-C7A3-FC45-BB84-5166637E6706}"/>
                  </a:ext>
                </a:extLst>
              </p:cNvPr>
              <p:cNvSpPr txBox="1">
                <a:spLocks noRot="1" noChangeAspect="1" noMove="1" noResize="1" noEditPoints="1" noAdjustHandles="1" noChangeArrowheads="1" noChangeShapeType="1" noTextEdit="1"/>
              </p:cNvSpPr>
              <p:nvPr/>
            </p:nvSpPr>
            <p:spPr>
              <a:xfrm>
                <a:off x="1303226" y="3545145"/>
                <a:ext cx="4286953" cy="400110"/>
              </a:xfrm>
              <a:prstGeom prst="rect">
                <a:avLst/>
              </a:prstGeom>
              <a:blipFill rotWithShape="0">
                <a:blip r:embed="rId4"/>
                <a:stretch>
                  <a:fillRect l="-1280" t="-9231" b="-27692"/>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 name="文本框 5">
                <a:extLst>
                  <a:ext uri="{FF2B5EF4-FFF2-40B4-BE49-F238E27FC236}">
                    <a16:creationId xmlns:a16="http://schemas.microsoft.com/office/drawing/2014/main" id="{570D4AF1-0062-D443-9E3B-03B725D6C97C}"/>
                  </a:ext>
                </a:extLst>
              </p:cNvPr>
              <p:cNvSpPr txBox="1"/>
              <p:nvPr/>
            </p:nvSpPr>
            <p:spPr>
              <a:xfrm>
                <a:off x="5661591" y="3554535"/>
                <a:ext cx="3960275" cy="400110"/>
              </a:xfrm>
              <a:prstGeom prst="rect">
                <a:avLst/>
              </a:prstGeom>
              <a:noFill/>
            </p:spPr>
            <p:txBody>
              <a:bodyPr wrap="square" rtlCol="0">
                <a:spAutoFit/>
              </a:bodyPr>
              <a:lstStyle/>
              <a:p>
                <a:pPr marL="342900" indent="-342900">
                  <a:buFont typeface="Wingdings" charset="2"/>
                  <a:buChar char="Ø"/>
                </a:pPr>
                <a:r>
                  <a:rPr kumimoji="1" lang="en-US" altLang="zh-CN" sz="2000" dirty="0">
                    <a:solidFill>
                      <a:srgbClr val="FF0000"/>
                    </a:solidFill>
                  </a:rPr>
                  <a:t>Hash function H</a:t>
                </a:r>
                <a14:m>
                  <m:oMath xmlns:m="http://schemas.openxmlformats.org/officeDocument/2006/math">
                    <m:r>
                      <a:rPr kumimoji="1" lang="en-US" altLang="zh-CN" sz="2000" i="1">
                        <a:solidFill>
                          <a:srgbClr val="FF0000"/>
                        </a:solidFill>
                        <a:latin typeface="Cambria Math" charset="0"/>
                      </a:rPr>
                      <m:t>(∙)</m:t>
                    </m:r>
                  </m:oMath>
                </a14:m>
                <a:r>
                  <a:rPr kumimoji="1" lang="en-US" altLang="zh-CN" sz="2000" dirty="0">
                    <a:solidFill>
                      <a:srgbClr val="FF0000"/>
                    </a:solidFill>
                  </a:rPr>
                  <a:t> </a:t>
                </a:r>
                <a:endParaRPr kumimoji="1" lang="zh-CN" altLang="en-US" sz="2000" dirty="0">
                  <a:solidFill>
                    <a:srgbClr val="FF0000"/>
                  </a:solidFill>
                </a:endParaRPr>
              </a:p>
            </p:txBody>
          </p:sp>
        </mc:Choice>
        <mc:Fallback xmlns="">
          <p:sp>
            <p:nvSpPr>
              <p:cNvPr id="6" name="文本框 5">
                <a:extLst>
                  <a:ext uri="{FF2B5EF4-FFF2-40B4-BE49-F238E27FC236}">
                    <a16:creationId xmlns:a16="http://schemas.microsoft.com/office/drawing/2014/main" xmlns="" xmlns:a14="http://schemas.microsoft.com/office/drawing/2010/main" id="{570D4AF1-0062-D443-9E3B-03B725D6C97C}"/>
                  </a:ext>
                </a:extLst>
              </p:cNvPr>
              <p:cNvSpPr txBox="1">
                <a:spLocks noRot="1" noChangeAspect="1" noMove="1" noResize="1" noEditPoints="1" noAdjustHandles="1" noChangeArrowheads="1" noChangeShapeType="1" noTextEdit="1"/>
              </p:cNvSpPr>
              <p:nvPr/>
            </p:nvSpPr>
            <p:spPr>
              <a:xfrm>
                <a:off x="5661591" y="3554535"/>
                <a:ext cx="3960275" cy="400110"/>
              </a:xfrm>
              <a:prstGeom prst="rect">
                <a:avLst/>
              </a:prstGeom>
              <a:blipFill rotWithShape="0">
                <a:blip r:embed="rId5"/>
                <a:stretch>
                  <a:fillRect l="-1387" t="-7576" b="-25758"/>
                </a:stretch>
              </a:blipFill>
            </p:spPr>
            <p:txBody>
              <a:bodyPr/>
              <a:lstStyle/>
              <a:p>
                <a:r>
                  <a:rPr lang="zh-CN" altLang="en-US">
                    <a:noFill/>
                  </a:rPr>
                  <a:t> </a:t>
                </a:r>
              </a:p>
            </p:txBody>
          </p:sp>
        </mc:Fallback>
      </mc:AlternateContent>
      <p:pic>
        <p:nvPicPr>
          <p:cNvPr id="7" name="图片 6">
            <a:extLst>
              <a:ext uri="{FF2B5EF4-FFF2-40B4-BE49-F238E27FC236}">
                <a16:creationId xmlns:a16="http://schemas.microsoft.com/office/drawing/2014/main" id="{076144B6-2D2F-9547-89FC-560E47656DD2}"/>
              </a:ext>
            </a:extLst>
          </p:cNvPr>
          <p:cNvPicPr>
            <a:picLocks noChangeAspect="1"/>
          </p:cNvPicPr>
          <p:nvPr/>
        </p:nvPicPr>
        <p:blipFill>
          <a:blip r:embed="rId6"/>
          <a:stretch>
            <a:fillRect/>
          </a:stretch>
        </p:blipFill>
        <p:spPr>
          <a:xfrm>
            <a:off x="1409759" y="3905381"/>
            <a:ext cx="4073885" cy="969973"/>
          </a:xfrm>
          <a:prstGeom prst="rect">
            <a:avLst/>
          </a:prstGeom>
        </p:spPr>
      </p:pic>
      <p:pic>
        <p:nvPicPr>
          <p:cNvPr id="8" name="图片 7">
            <a:extLst>
              <a:ext uri="{FF2B5EF4-FFF2-40B4-BE49-F238E27FC236}">
                <a16:creationId xmlns:a16="http://schemas.microsoft.com/office/drawing/2014/main" id="{954FC5D9-C16D-F542-9B66-89D34B88E167}"/>
              </a:ext>
            </a:extLst>
          </p:cNvPr>
          <p:cNvPicPr>
            <a:picLocks noChangeAspect="1"/>
          </p:cNvPicPr>
          <p:nvPr/>
        </p:nvPicPr>
        <p:blipFill>
          <a:blip r:embed="rId7"/>
          <a:stretch>
            <a:fillRect/>
          </a:stretch>
        </p:blipFill>
        <p:spPr>
          <a:xfrm>
            <a:off x="5681527" y="3930003"/>
            <a:ext cx="2428200" cy="460365"/>
          </a:xfrm>
          <a:prstGeom prst="rect">
            <a:avLst/>
          </a:prstGeom>
        </p:spPr>
      </p:pic>
      <p:pic>
        <p:nvPicPr>
          <p:cNvPr id="9" name="图片 8">
            <a:extLst>
              <a:ext uri="{FF2B5EF4-FFF2-40B4-BE49-F238E27FC236}">
                <a16:creationId xmlns:a16="http://schemas.microsoft.com/office/drawing/2014/main" id="{BF973D48-D5B1-4343-A562-85B31C26F99C}"/>
              </a:ext>
            </a:extLst>
          </p:cNvPr>
          <p:cNvPicPr>
            <a:picLocks noChangeAspect="1"/>
          </p:cNvPicPr>
          <p:nvPr/>
        </p:nvPicPr>
        <p:blipFill>
          <a:blip r:embed="rId8"/>
          <a:stretch>
            <a:fillRect/>
          </a:stretch>
        </p:blipFill>
        <p:spPr>
          <a:xfrm>
            <a:off x="2573348" y="5242892"/>
            <a:ext cx="4227948" cy="1021518"/>
          </a:xfrm>
          <a:prstGeom prst="rect">
            <a:avLst/>
          </a:prstGeom>
        </p:spPr>
      </p:pic>
      <p:sp>
        <p:nvSpPr>
          <p:cNvPr id="10" name="矩形 9">
            <a:extLst>
              <a:ext uri="{FF2B5EF4-FFF2-40B4-BE49-F238E27FC236}">
                <a16:creationId xmlns:a16="http://schemas.microsoft.com/office/drawing/2014/main" id="{BDE0C841-1A71-0A4A-BB6A-2F8869DD89CF}"/>
              </a:ext>
            </a:extLst>
          </p:cNvPr>
          <p:cNvSpPr/>
          <p:nvPr/>
        </p:nvSpPr>
        <p:spPr>
          <a:xfrm>
            <a:off x="1378227" y="4346713"/>
            <a:ext cx="4105418" cy="503584"/>
          </a:xfrm>
          <a:prstGeom prst="rect">
            <a:avLst/>
          </a:prstGeom>
          <a:noFill/>
          <a:ln w="28575">
            <a:solidFill>
              <a:srgbClr val="7030A0"/>
            </a:solidFill>
            <a:prstDash val="dash"/>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kumimoji="1" lang="zh-CN" altLang="en-US" sz="2400" b="1" dirty="0">
              <a:solidFill>
                <a:schemeClr val="bg1"/>
              </a:solidFill>
              <a:latin typeface="黑体" pitchFamily="49" charset="-122"/>
              <a:ea typeface="黑体" pitchFamily="49" charset="-122"/>
            </a:endParaRPr>
          </a:p>
        </p:txBody>
      </p:sp>
      <p:sp>
        <p:nvSpPr>
          <p:cNvPr id="11" name="文本框 10">
            <a:extLst>
              <a:ext uri="{FF2B5EF4-FFF2-40B4-BE49-F238E27FC236}">
                <a16:creationId xmlns:a16="http://schemas.microsoft.com/office/drawing/2014/main" id="{CF2C61D4-F503-2447-A811-A39621E8DDD7}"/>
              </a:ext>
            </a:extLst>
          </p:cNvPr>
          <p:cNvSpPr txBox="1"/>
          <p:nvPr/>
        </p:nvSpPr>
        <p:spPr>
          <a:xfrm>
            <a:off x="225287" y="4390368"/>
            <a:ext cx="1077939" cy="523220"/>
          </a:xfrm>
          <a:prstGeom prst="rect">
            <a:avLst/>
          </a:prstGeom>
          <a:noFill/>
        </p:spPr>
        <p:txBody>
          <a:bodyPr wrap="square" rtlCol="0">
            <a:spAutoFit/>
          </a:bodyPr>
          <a:lstStyle/>
          <a:p>
            <a:pPr algn="r"/>
            <a:r>
              <a:rPr kumimoji="1" lang="en-US" altLang="zh-CN" b="1" dirty="0">
                <a:solidFill>
                  <a:srgbClr val="7030A0"/>
                </a:solidFill>
              </a:rPr>
              <a:t>Sigmoid</a:t>
            </a:r>
            <a:r>
              <a:rPr kumimoji="1" lang="zh-CN" altLang="en-US" b="1" dirty="0">
                <a:solidFill>
                  <a:srgbClr val="7030A0"/>
                </a:solidFill>
              </a:rPr>
              <a:t>函数</a:t>
            </a:r>
          </a:p>
        </p:txBody>
      </p:sp>
    </p:spTree>
    <p:extLst>
      <p:ext uri="{BB962C8B-B14F-4D97-AF65-F5344CB8AC3E}">
        <p14:creationId xmlns:p14="http://schemas.microsoft.com/office/powerpoint/2010/main" val="22085913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CA2EFFC-8E99-8C42-8503-C993BFE328D3}"/>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D075DE97-72DF-444B-BB1A-AAB74BAE1377}"/>
              </a:ext>
            </a:extLst>
          </p:cNvPr>
          <p:cNvSpPr>
            <a:spLocks noGrp="1"/>
          </p:cNvSpPr>
          <p:nvPr>
            <p:ph idx="1"/>
          </p:nvPr>
        </p:nvSpPr>
        <p:spPr>
          <a:xfrm>
            <a:off x="566738" y="1765300"/>
            <a:ext cx="8001000" cy="4267200"/>
          </a:xfrm>
        </p:spPr>
        <p:txBody>
          <a:bodyPr/>
          <a:lstStyle/>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2" eaLnBrk="1" hangingPunct="1">
              <a:defRPr/>
            </a:pPr>
            <a:r>
              <a:rPr kumimoji="1" lang="en-US" altLang="zh-CN" sz="2000" dirty="0"/>
              <a:t>Quantitative Results on ImageNet100</a:t>
            </a:r>
            <a:endParaRPr lang="en-US" altLang="zh-CN" sz="2000" dirty="0">
              <a:latin typeface="+mn-ea"/>
            </a:endParaRPr>
          </a:p>
          <a:p>
            <a:pPr lvl="1" eaLnBrk="1" hangingPunct="1">
              <a:defRPr/>
            </a:pPr>
            <a:endParaRPr lang="en-US" altLang="zh-CN" dirty="0">
              <a:latin typeface="+mn-ea"/>
            </a:endParaRPr>
          </a:p>
          <a:p>
            <a:pPr lvl="2" eaLnBrk="1" hangingPunct="1">
              <a:defRPr/>
            </a:pPr>
            <a:endParaRPr lang="en-US" altLang="zh-CN" sz="2000" dirty="0">
              <a:latin typeface="微软雅黑" pitchFamily="34" charset="-122"/>
              <a:ea typeface="微软雅黑" pitchFamily="34" charset="-122"/>
            </a:endParaRPr>
          </a:p>
          <a:p>
            <a:endParaRPr kumimoji="1" lang="zh-CN" altLang="en-US" dirty="0"/>
          </a:p>
        </p:txBody>
      </p:sp>
      <p:pic>
        <p:nvPicPr>
          <p:cNvPr id="4" name="图片 3">
            <a:extLst>
              <a:ext uri="{FF2B5EF4-FFF2-40B4-BE49-F238E27FC236}">
                <a16:creationId xmlns:a16="http://schemas.microsoft.com/office/drawing/2014/main" id="{592D4C41-545E-3641-BF28-1E5A87CD225D}"/>
              </a:ext>
            </a:extLst>
          </p:cNvPr>
          <p:cNvPicPr>
            <a:picLocks noChangeAspect="1"/>
          </p:cNvPicPr>
          <p:nvPr/>
        </p:nvPicPr>
        <p:blipFill>
          <a:blip r:embed="rId3"/>
          <a:stretch>
            <a:fillRect/>
          </a:stretch>
        </p:blipFill>
        <p:spPr>
          <a:xfrm>
            <a:off x="1557602" y="2209212"/>
            <a:ext cx="6035145" cy="1254454"/>
          </a:xfrm>
          <a:prstGeom prst="rect">
            <a:avLst/>
          </a:prstGeom>
        </p:spPr>
      </p:pic>
      <p:pic>
        <p:nvPicPr>
          <p:cNvPr id="6" name="图片 5">
            <a:extLst>
              <a:ext uri="{FF2B5EF4-FFF2-40B4-BE49-F238E27FC236}">
                <a16:creationId xmlns:a16="http://schemas.microsoft.com/office/drawing/2014/main" id="{C67F6C15-D3FF-9C46-B17F-282AE0787784}"/>
              </a:ext>
            </a:extLst>
          </p:cNvPr>
          <p:cNvPicPr>
            <a:picLocks noChangeAspect="1"/>
          </p:cNvPicPr>
          <p:nvPr/>
        </p:nvPicPr>
        <p:blipFill>
          <a:blip r:embed="rId4"/>
          <a:stretch>
            <a:fillRect/>
          </a:stretch>
        </p:blipFill>
        <p:spPr>
          <a:xfrm>
            <a:off x="1101091" y="3920278"/>
            <a:ext cx="6948165" cy="2363808"/>
          </a:xfrm>
          <a:prstGeom prst="rect">
            <a:avLst/>
          </a:prstGeom>
        </p:spPr>
      </p:pic>
      <p:grpSp>
        <p:nvGrpSpPr>
          <p:cNvPr id="9" name="组合 8">
            <a:extLst>
              <a:ext uri="{FF2B5EF4-FFF2-40B4-BE49-F238E27FC236}">
                <a16:creationId xmlns:a16="http://schemas.microsoft.com/office/drawing/2014/main" id="{CB37CDE1-362A-E94C-AD1A-E7B88E7A7AF0}"/>
              </a:ext>
            </a:extLst>
          </p:cNvPr>
          <p:cNvGrpSpPr/>
          <p:nvPr/>
        </p:nvGrpSpPr>
        <p:grpSpPr>
          <a:xfrm>
            <a:off x="993913" y="5741504"/>
            <a:ext cx="7055343" cy="888796"/>
            <a:chOff x="993913" y="5741504"/>
            <a:chExt cx="7055343" cy="888796"/>
          </a:xfrm>
        </p:grpSpPr>
        <p:sp>
          <p:nvSpPr>
            <p:cNvPr id="7" name="矩形 6">
              <a:extLst>
                <a:ext uri="{FF2B5EF4-FFF2-40B4-BE49-F238E27FC236}">
                  <a16:creationId xmlns:a16="http://schemas.microsoft.com/office/drawing/2014/main" id="{59EE044A-91AA-0C40-AA85-9CB3FE5A9C2E}"/>
                </a:ext>
              </a:extLst>
            </p:cNvPr>
            <p:cNvSpPr/>
            <p:nvPr/>
          </p:nvSpPr>
          <p:spPr>
            <a:xfrm>
              <a:off x="993913" y="5741504"/>
              <a:ext cx="7055343" cy="556591"/>
            </a:xfrm>
            <a:prstGeom prst="rect">
              <a:avLst/>
            </a:prstGeom>
            <a:noFill/>
            <a:ln w="38100">
              <a:solidFill>
                <a:schemeClr val="accent2"/>
              </a:solidFill>
              <a:prstDash val="dash"/>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kumimoji="1" lang="zh-CN" altLang="en-US" sz="2400" b="1" dirty="0">
                <a:solidFill>
                  <a:schemeClr val="accent2"/>
                </a:solidFill>
                <a:latin typeface="黑体" pitchFamily="49" charset="-122"/>
                <a:ea typeface="黑体" pitchFamily="49" charset="-122"/>
              </a:endParaRPr>
            </a:p>
          </p:txBody>
        </p:sp>
        <p:sp>
          <p:nvSpPr>
            <p:cNvPr id="8" name="文本框 7">
              <a:extLst>
                <a:ext uri="{FF2B5EF4-FFF2-40B4-BE49-F238E27FC236}">
                  <a16:creationId xmlns:a16="http://schemas.microsoft.com/office/drawing/2014/main" id="{D16B5439-7D23-A14A-9084-77DCFB14209F}"/>
                </a:ext>
              </a:extLst>
            </p:cNvPr>
            <p:cNvSpPr txBox="1"/>
            <p:nvPr/>
          </p:nvSpPr>
          <p:spPr>
            <a:xfrm>
              <a:off x="2396776" y="6322523"/>
              <a:ext cx="4931675" cy="307777"/>
            </a:xfrm>
            <a:prstGeom prst="rect">
              <a:avLst/>
            </a:prstGeom>
            <a:noFill/>
          </p:spPr>
          <p:txBody>
            <a:bodyPr wrap="square" rtlCol="0">
              <a:spAutoFit/>
            </a:bodyPr>
            <a:lstStyle/>
            <a:p>
              <a:r>
                <a:rPr kumimoji="1" lang="en-US" altLang="zh-CN" b="1" dirty="0">
                  <a:solidFill>
                    <a:schemeClr val="accent2"/>
                  </a:solidFill>
                </a:rPr>
                <a:t>MAP</a:t>
              </a:r>
              <a:r>
                <a:rPr kumimoji="1" lang="zh-CN" altLang="en-US" b="1" dirty="0">
                  <a:solidFill>
                    <a:schemeClr val="accent2"/>
                  </a:solidFill>
                </a:rPr>
                <a:t> 平均提高 </a:t>
              </a:r>
              <a:r>
                <a:rPr kumimoji="1" lang="en-US" altLang="zh-CN" b="1" dirty="0">
                  <a:solidFill>
                    <a:schemeClr val="accent2"/>
                  </a:solidFill>
                </a:rPr>
                <a:t>30%</a:t>
              </a:r>
              <a:r>
                <a:rPr kumimoji="1" lang="zh-CN" altLang="en-US" b="1" dirty="0">
                  <a:solidFill>
                    <a:schemeClr val="accent2"/>
                  </a:solidFill>
                </a:rPr>
                <a:t>，</a:t>
              </a:r>
              <a:r>
                <a:rPr kumimoji="1" lang="en-US" altLang="zh-CN" b="1" dirty="0">
                  <a:solidFill>
                    <a:schemeClr val="accent2"/>
                  </a:solidFill>
                </a:rPr>
                <a:t>Top-100</a:t>
              </a:r>
              <a:r>
                <a:rPr kumimoji="1" lang="zh-CN" altLang="en-US" b="1" dirty="0">
                  <a:solidFill>
                    <a:schemeClr val="accent2"/>
                  </a:solidFill>
                </a:rPr>
                <a:t>的精度提升更为明显</a:t>
              </a:r>
            </a:p>
          </p:txBody>
        </p:sp>
      </p:grpSp>
    </p:spTree>
    <p:extLst>
      <p:ext uri="{BB962C8B-B14F-4D97-AF65-F5344CB8AC3E}">
        <p14:creationId xmlns:p14="http://schemas.microsoft.com/office/powerpoint/2010/main" val="34156258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CA2EFFC-8E99-8C42-8503-C993BFE328D3}"/>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D075DE97-72DF-444B-BB1A-AAB74BAE1377}"/>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1" eaLnBrk="1" hangingPunct="1">
              <a:defRPr/>
            </a:pPr>
            <a:endParaRPr lang="en-US" altLang="zh-CN" sz="1200" dirty="0">
              <a:solidFill>
                <a:srgbClr val="0080FF"/>
              </a:solidFill>
              <a:latin typeface="微软雅黑" pitchFamily="34" charset="-122"/>
              <a:ea typeface="微软雅黑" pitchFamily="34" charset="-122"/>
            </a:endParaRPr>
          </a:p>
          <a:p>
            <a:pPr lvl="2" eaLnBrk="1" hangingPunct="1">
              <a:defRPr/>
            </a:pPr>
            <a:r>
              <a:rPr kumimoji="1" lang="en-US" altLang="zh-CN" sz="2000" dirty="0"/>
              <a:t>Quantitative Results on </a:t>
            </a:r>
            <a:r>
              <a:rPr kumimoji="1" lang="en-US" altLang="zh-CN" sz="2000" dirty="0" err="1"/>
              <a:t>YouTubeFace</a:t>
            </a:r>
            <a:endParaRPr lang="en-US" altLang="zh-CN" dirty="0">
              <a:latin typeface="+mn-ea"/>
            </a:endParaRPr>
          </a:p>
          <a:p>
            <a:pPr lvl="2" eaLnBrk="1" hangingPunct="1">
              <a:defRPr/>
            </a:pPr>
            <a:endParaRPr lang="en-US" altLang="zh-CN" sz="2000" dirty="0">
              <a:latin typeface="微软雅黑" pitchFamily="34" charset="-122"/>
              <a:ea typeface="微软雅黑" pitchFamily="34" charset="-122"/>
            </a:endParaRPr>
          </a:p>
          <a:p>
            <a:endParaRPr kumimoji="1" lang="zh-CN" altLang="en-US" dirty="0"/>
          </a:p>
        </p:txBody>
      </p:sp>
      <p:pic>
        <p:nvPicPr>
          <p:cNvPr id="4" name="图片 3">
            <a:extLst>
              <a:ext uri="{FF2B5EF4-FFF2-40B4-BE49-F238E27FC236}">
                <a16:creationId xmlns:a16="http://schemas.microsoft.com/office/drawing/2014/main" id="{592D4C41-545E-3641-BF28-1E5A87CD225D}"/>
              </a:ext>
            </a:extLst>
          </p:cNvPr>
          <p:cNvPicPr>
            <a:picLocks noChangeAspect="1"/>
          </p:cNvPicPr>
          <p:nvPr/>
        </p:nvPicPr>
        <p:blipFill>
          <a:blip r:embed="rId3"/>
          <a:stretch>
            <a:fillRect/>
          </a:stretch>
        </p:blipFill>
        <p:spPr>
          <a:xfrm>
            <a:off x="1557602" y="2209212"/>
            <a:ext cx="6035145" cy="1254454"/>
          </a:xfrm>
          <a:prstGeom prst="rect">
            <a:avLst/>
          </a:prstGeom>
        </p:spPr>
      </p:pic>
      <p:pic>
        <p:nvPicPr>
          <p:cNvPr id="7" name="图片 6">
            <a:extLst>
              <a:ext uri="{FF2B5EF4-FFF2-40B4-BE49-F238E27FC236}">
                <a16:creationId xmlns:a16="http://schemas.microsoft.com/office/drawing/2014/main" id="{F1A0447D-40E1-244A-BB65-A2D6B7E1FADF}"/>
              </a:ext>
            </a:extLst>
          </p:cNvPr>
          <p:cNvPicPr>
            <a:picLocks noChangeAspect="1"/>
          </p:cNvPicPr>
          <p:nvPr/>
        </p:nvPicPr>
        <p:blipFill>
          <a:blip r:embed="rId4"/>
          <a:stretch>
            <a:fillRect/>
          </a:stretch>
        </p:blipFill>
        <p:spPr>
          <a:xfrm>
            <a:off x="1147115" y="3920278"/>
            <a:ext cx="6840246" cy="2333107"/>
          </a:xfrm>
          <a:prstGeom prst="rect">
            <a:avLst/>
          </a:prstGeom>
        </p:spPr>
      </p:pic>
      <p:sp>
        <p:nvSpPr>
          <p:cNvPr id="8" name="矩形 7">
            <a:extLst>
              <a:ext uri="{FF2B5EF4-FFF2-40B4-BE49-F238E27FC236}">
                <a16:creationId xmlns:a16="http://schemas.microsoft.com/office/drawing/2014/main" id="{ED2A6807-47AC-9D40-92D3-801431EFF13D}"/>
              </a:ext>
            </a:extLst>
          </p:cNvPr>
          <p:cNvSpPr/>
          <p:nvPr/>
        </p:nvSpPr>
        <p:spPr>
          <a:xfrm>
            <a:off x="993913" y="5741504"/>
            <a:ext cx="7055343" cy="556591"/>
          </a:xfrm>
          <a:prstGeom prst="rect">
            <a:avLst/>
          </a:prstGeom>
          <a:noFill/>
          <a:ln w="38100">
            <a:solidFill>
              <a:schemeClr val="accent2"/>
            </a:solidFill>
            <a:prstDash val="dash"/>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kumimoji="1" lang="zh-CN" altLang="en-US" sz="2400" b="1" dirty="0">
              <a:solidFill>
                <a:schemeClr val="accent2"/>
              </a:solidFill>
              <a:latin typeface="黑体" pitchFamily="49" charset="-122"/>
              <a:ea typeface="黑体" pitchFamily="49" charset="-122"/>
            </a:endParaRPr>
          </a:p>
        </p:txBody>
      </p:sp>
    </p:spTree>
    <p:extLst>
      <p:ext uri="{BB962C8B-B14F-4D97-AF65-F5344CB8AC3E}">
        <p14:creationId xmlns:p14="http://schemas.microsoft.com/office/powerpoint/2010/main" val="31129182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59C519B-E059-AC44-9B9B-10B8FB3C6D44}"/>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80F42431-1002-5D4B-9F41-B5C70E91F540}"/>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p>
          <a:p>
            <a:pPr lvl="2" eaLnBrk="1" hangingPunct="1">
              <a:defRPr/>
            </a:pPr>
            <a:r>
              <a:rPr kumimoji="1" lang="zh-CN" altLang="en-US" dirty="0"/>
              <a:t>无监督哈希 </a:t>
            </a:r>
            <a:r>
              <a:rPr kumimoji="1" lang="en-US" altLang="zh-CN" dirty="0"/>
              <a:t>+</a:t>
            </a:r>
            <a:r>
              <a:rPr kumimoji="1" lang="zh-CN" altLang="en-US" dirty="0"/>
              <a:t> 排序信息</a:t>
            </a:r>
            <a:r>
              <a:rPr kumimoji="1" lang="en-US" altLang="zh-CN" dirty="0"/>
              <a:t>.</a:t>
            </a:r>
          </a:p>
          <a:p>
            <a:pPr lvl="3" eaLnBrk="1" hangingPunct="1">
              <a:defRPr/>
            </a:pPr>
            <a:r>
              <a:rPr kumimoji="1" lang="zh-CN" altLang="en-US" dirty="0"/>
              <a:t>前序工作</a:t>
            </a:r>
            <a:r>
              <a:rPr kumimoji="1" lang="en-US" altLang="zh-CN" dirty="0"/>
              <a:t>: Pairwise similarity or Rank List</a:t>
            </a:r>
          </a:p>
          <a:p>
            <a:pPr lvl="3" eaLnBrk="1" hangingPunct="1">
              <a:defRPr/>
            </a:pPr>
            <a:r>
              <a:rPr kumimoji="1" lang="zh-CN" altLang="en-US" dirty="0"/>
              <a:t>更紧凑的监督：序列信息</a:t>
            </a:r>
            <a:r>
              <a:rPr kumimoji="1" lang="en-US" altLang="zh-CN" dirty="0"/>
              <a:t> (</a:t>
            </a:r>
            <a:r>
              <a:rPr kumimoji="1" lang="zh-CN" altLang="en-US" dirty="0">
                <a:solidFill>
                  <a:srgbClr val="0080FF"/>
                </a:solidFill>
              </a:rPr>
              <a:t>相关序列</a:t>
            </a:r>
            <a:r>
              <a:rPr kumimoji="1" lang="en-US" altLang="zh-CN" dirty="0"/>
              <a:t>,</a:t>
            </a:r>
            <a:r>
              <a:rPr kumimoji="1" lang="zh-CN" altLang="en-US" dirty="0"/>
              <a:t>而不是欧式距离</a:t>
            </a:r>
            <a:r>
              <a:rPr kumimoji="1" lang="en-US" altLang="zh-CN" dirty="0"/>
              <a:t>)</a:t>
            </a:r>
          </a:p>
          <a:p>
            <a:endParaRPr kumimoji="1" lang="zh-CN" altLang="en-US" dirty="0"/>
          </a:p>
        </p:txBody>
      </p:sp>
      <p:pic>
        <p:nvPicPr>
          <p:cNvPr id="4" name="图片 3">
            <a:extLst>
              <a:ext uri="{FF2B5EF4-FFF2-40B4-BE49-F238E27FC236}">
                <a16:creationId xmlns:a16="http://schemas.microsoft.com/office/drawing/2014/main" id="{0A654DD0-125B-9A4E-B007-D80A174E23F6}"/>
              </a:ext>
            </a:extLst>
          </p:cNvPr>
          <p:cNvPicPr>
            <a:picLocks noChangeAspect="1"/>
          </p:cNvPicPr>
          <p:nvPr/>
        </p:nvPicPr>
        <p:blipFill>
          <a:blip r:embed="rId3"/>
          <a:stretch>
            <a:fillRect/>
          </a:stretch>
        </p:blipFill>
        <p:spPr>
          <a:xfrm>
            <a:off x="2794318" y="3631657"/>
            <a:ext cx="3545840" cy="2826992"/>
          </a:xfrm>
          <a:prstGeom prst="rect">
            <a:avLst/>
          </a:prstGeom>
        </p:spPr>
      </p:pic>
    </p:spTree>
    <p:extLst>
      <p:ext uri="{BB962C8B-B14F-4D97-AF65-F5344CB8AC3E}">
        <p14:creationId xmlns:p14="http://schemas.microsoft.com/office/powerpoint/2010/main" val="6056931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7015E4-72C3-BA40-92FE-A8CDB80ADEBD}"/>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CAFEF758-E069-4346-801E-B1B87DACA9FD}"/>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kumimoji="1" lang="en-US" altLang="zh-CN" dirty="0"/>
              </a:p>
              <a:p>
                <a:pPr lvl="3" eaLnBrk="1" hangingPunct="1">
                  <a:defRPr/>
                </a:pPr>
                <a:r>
                  <a:rPr kumimoji="1" lang="zh-CN" altLang="en-US" dirty="0"/>
                  <a:t>数据样本：</a:t>
                </a:r>
                <a14:m>
                  <m:oMath xmlns:m="http://schemas.openxmlformats.org/officeDocument/2006/math">
                    <m:r>
                      <a:rPr kumimoji="1" lang="en-US" altLang="zh-CN" i="1">
                        <a:latin typeface="Cambria Math" charset="0"/>
                      </a:rPr>
                      <m:t>𝑋</m:t>
                    </m:r>
                    <m:r>
                      <a:rPr kumimoji="1" lang="en-US" altLang="zh-CN" i="1">
                        <a:latin typeface="Cambria Math" charset="0"/>
                      </a:rPr>
                      <m:t>={</m:t>
                    </m:r>
                    <m:sSub>
                      <m:sSubPr>
                        <m:ctrlPr>
                          <a:rPr kumimoji="1" lang="en-US" altLang="zh-CN" i="1">
                            <a:latin typeface="Cambria Math" panose="02040503050406030204" pitchFamily="18" charset="0"/>
                          </a:rPr>
                        </m:ctrlPr>
                      </m:sSubPr>
                      <m:e>
                        <m:r>
                          <a:rPr kumimoji="1" lang="en-US" altLang="zh-CN" i="1">
                            <a:latin typeface="Cambria Math" charset="0"/>
                          </a:rPr>
                          <m:t>𝑥</m:t>
                        </m:r>
                      </m:e>
                      <m:sub>
                        <m:r>
                          <a:rPr kumimoji="1" lang="en-US" altLang="zh-CN" i="1">
                            <a:latin typeface="Cambria Math" charset="0"/>
                          </a:rPr>
                          <m:t>1</m:t>
                        </m:r>
                      </m:sub>
                    </m:sSub>
                    <m:r>
                      <a:rPr kumimoji="1" lang="en-US" altLang="zh-CN" i="1">
                        <a:latin typeface="Cambria Math" charset="0"/>
                      </a:rPr>
                      <m:t>,</m:t>
                    </m:r>
                    <m:sSub>
                      <m:sSubPr>
                        <m:ctrlPr>
                          <a:rPr kumimoji="1" lang="en-US" altLang="zh-CN" i="1">
                            <a:latin typeface="Cambria Math" panose="02040503050406030204" pitchFamily="18" charset="0"/>
                          </a:rPr>
                        </m:ctrlPr>
                      </m:sSubPr>
                      <m:e>
                        <m:r>
                          <a:rPr kumimoji="1" lang="en-US" altLang="zh-CN" i="1">
                            <a:latin typeface="Cambria Math" charset="0"/>
                          </a:rPr>
                          <m:t>𝑥</m:t>
                        </m:r>
                      </m:e>
                      <m:sub>
                        <m:r>
                          <a:rPr kumimoji="1" lang="en-US" altLang="zh-CN" i="1">
                            <a:latin typeface="Cambria Math" charset="0"/>
                          </a:rPr>
                          <m:t>2</m:t>
                        </m:r>
                      </m:sub>
                    </m:sSub>
                    <m:r>
                      <a:rPr kumimoji="1" lang="en-US" altLang="zh-CN" i="1">
                        <a:latin typeface="Cambria Math" charset="0"/>
                      </a:rPr>
                      <m:t>,…,</m:t>
                    </m:r>
                    <m:sSub>
                      <m:sSubPr>
                        <m:ctrlPr>
                          <a:rPr kumimoji="1" lang="en-US" altLang="zh-CN" i="1">
                            <a:latin typeface="Cambria Math" panose="02040503050406030204" pitchFamily="18" charset="0"/>
                          </a:rPr>
                        </m:ctrlPr>
                      </m:sSubPr>
                      <m:e>
                        <m:r>
                          <a:rPr kumimoji="1" lang="en-US" altLang="zh-CN" i="1">
                            <a:latin typeface="Cambria Math" charset="0"/>
                          </a:rPr>
                          <m:t>𝑥</m:t>
                        </m:r>
                      </m:e>
                      <m:sub>
                        <m:r>
                          <a:rPr kumimoji="1" lang="en-US" altLang="zh-CN" i="1">
                            <a:latin typeface="Cambria Math" charset="0"/>
                          </a:rPr>
                          <m:t>𝑛</m:t>
                        </m:r>
                      </m:sub>
                    </m:sSub>
                    <m:r>
                      <a:rPr kumimoji="1" lang="en-US" altLang="zh-CN" i="1">
                        <a:latin typeface="Cambria Math" charset="0"/>
                      </a:rPr>
                      <m:t>}</m:t>
                    </m:r>
                    <m:r>
                      <a:rPr kumimoji="1" lang="en-US" altLang="zh-CN" i="1">
                        <a:latin typeface="Cambria Math" charset="0"/>
                        <a:ea typeface="Cambria Math" charset="0"/>
                        <a:cs typeface="Cambria Math" charset="0"/>
                      </a:rPr>
                      <m:t>∈</m:t>
                    </m:r>
                    <m:sSup>
                      <m:sSupPr>
                        <m:ctrlPr>
                          <a:rPr kumimoji="1" lang="en-US" altLang="zh-CN" i="1">
                            <a:latin typeface="Cambria Math" panose="02040503050406030204" pitchFamily="18" charset="0"/>
                            <a:ea typeface="Cambria Math" charset="0"/>
                            <a:cs typeface="Cambria Math" charset="0"/>
                          </a:rPr>
                        </m:ctrlPr>
                      </m:sSupPr>
                      <m:e>
                        <m:r>
                          <a:rPr kumimoji="1" lang="en-US" altLang="zh-CN" i="1">
                            <a:latin typeface="Cambria Math" charset="0"/>
                            <a:ea typeface="Cambria Math" charset="0"/>
                            <a:cs typeface="Cambria Math" charset="0"/>
                          </a:rPr>
                          <m:t>𝑅</m:t>
                        </m:r>
                      </m:e>
                      <m:sup>
                        <m:r>
                          <a:rPr kumimoji="1" lang="en-US" altLang="zh-CN" i="1">
                            <a:latin typeface="Cambria Math" charset="0"/>
                            <a:ea typeface="Cambria Math" charset="0"/>
                            <a:cs typeface="Cambria Math" charset="0"/>
                          </a:rPr>
                          <m:t>𝑑</m:t>
                        </m:r>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𝑛</m:t>
                        </m:r>
                      </m:sup>
                    </m:sSup>
                  </m:oMath>
                </a14:m>
                <a:endParaRPr kumimoji="1" lang="en-US" altLang="zh-CN" dirty="0"/>
              </a:p>
              <a:p>
                <a:pPr lvl="3" eaLnBrk="1" hangingPunct="1">
                  <a:defRPr/>
                </a:pPr>
                <a:r>
                  <a:rPr kumimoji="1" lang="zh-CN" altLang="en-US" dirty="0"/>
                  <a:t>序列图：</a:t>
                </a:r>
                <a14:m>
                  <m:oMath xmlns:m="http://schemas.openxmlformats.org/officeDocument/2006/math">
                    <m:r>
                      <a:rPr kumimoji="1" lang="en-US" altLang="zh-CN" i="1">
                        <a:latin typeface="Cambria Math" charset="0"/>
                      </a:rPr>
                      <m:t>𝐺</m:t>
                    </m:r>
                    <m:r>
                      <a:rPr kumimoji="1" lang="en-US" altLang="zh-CN" i="1">
                        <a:latin typeface="Cambria Math" charset="0"/>
                      </a:rPr>
                      <m:t>=</m:t>
                    </m:r>
                    <m:d>
                      <m:dPr>
                        <m:ctrlPr>
                          <a:rPr kumimoji="1" lang="en-US" altLang="zh-CN" i="1">
                            <a:latin typeface="Cambria Math" panose="02040503050406030204" pitchFamily="18" charset="0"/>
                          </a:rPr>
                        </m:ctrlPr>
                      </m:dPr>
                      <m:e>
                        <m:r>
                          <a:rPr kumimoji="1" lang="en-US" altLang="zh-CN" i="1">
                            <a:latin typeface="Cambria Math" charset="0"/>
                          </a:rPr>
                          <m:t>𝑉</m:t>
                        </m:r>
                        <m:r>
                          <a:rPr kumimoji="1" lang="en-US" altLang="zh-CN" i="1">
                            <a:latin typeface="Cambria Math" charset="0"/>
                          </a:rPr>
                          <m:t>,</m:t>
                        </m:r>
                        <m:r>
                          <a:rPr kumimoji="1" lang="en-US" altLang="zh-CN" i="1">
                            <a:latin typeface="Cambria Math" charset="0"/>
                          </a:rPr>
                          <m:t>𝐸</m:t>
                        </m:r>
                      </m:e>
                    </m:d>
                    <m:r>
                      <a:rPr kumimoji="1" lang="en-US" altLang="zh-CN" i="1">
                        <a:latin typeface="Cambria Math" charset="0"/>
                      </a:rPr>
                      <m:t>=[</m:t>
                    </m:r>
                    <m:sSup>
                      <m:sSupPr>
                        <m:ctrlPr>
                          <a:rPr kumimoji="1" lang="en-US" altLang="zh-CN" i="1">
                            <a:latin typeface="Cambria Math" panose="02040503050406030204" pitchFamily="18" charset="0"/>
                          </a:rPr>
                        </m:ctrlPr>
                      </m:sSupPr>
                      <m:e>
                        <m:r>
                          <a:rPr kumimoji="1" lang="en-US" altLang="zh-CN" i="1">
                            <a:latin typeface="Cambria Math" charset="0"/>
                          </a:rPr>
                          <m:t>𝑛</m:t>
                        </m:r>
                      </m:e>
                      <m:sup>
                        <m:r>
                          <a:rPr kumimoji="1" lang="en-US" altLang="zh-CN" i="1">
                            <a:latin typeface="Cambria Math" charset="0"/>
                          </a:rPr>
                          <m:t>4</m:t>
                        </m:r>
                      </m:sup>
                    </m:sSup>
                    <m:r>
                      <a:rPr kumimoji="1" lang="en-US" altLang="zh-CN" i="1">
                        <a:latin typeface="Cambria Math" charset="0"/>
                      </a:rPr>
                      <m:t>]</m:t>
                    </m:r>
                  </m:oMath>
                </a14:m>
                <a:endParaRPr kumimoji="1" lang="en-US" altLang="zh-CN" dirty="0"/>
              </a:p>
              <a:p>
                <a:pPr lvl="4" eaLnBrk="1" hangingPunct="1">
                  <a:defRPr/>
                </a:pPr>
                <a:r>
                  <a:rPr kumimoji="1" lang="zh-CN" altLang="en-US" dirty="0"/>
                  <a:t>每个节点</a:t>
                </a:r>
                <a14:m>
                  <m:oMath xmlns:m="http://schemas.openxmlformats.org/officeDocument/2006/math">
                    <m:sSub>
                      <m:sSubPr>
                        <m:ctrlPr>
                          <a:rPr kumimoji="1" lang="en-US" altLang="zh-CN" i="1">
                            <a:latin typeface="Cambria Math" panose="02040503050406030204" pitchFamily="18" charset="0"/>
                          </a:rPr>
                        </m:ctrlPr>
                      </m:sSubPr>
                      <m:e>
                        <m:r>
                          <a:rPr kumimoji="1" lang="en-US" altLang="zh-CN" i="1">
                            <a:latin typeface="Cambria Math" charset="0"/>
                          </a:rPr>
                          <m:t>𝑣</m:t>
                        </m:r>
                      </m:e>
                      <m:sub>
                        <m:r>
                          <a:rPr kumimoji="1" lang="en-US" altLang="zh-CN" i="1">
                            <a:latin typeface="Cambria Math" charset="0"/>
                          </a:rPr>
                          <m:t>𝑖𝑗</m:t>
                        </m:r>
                      </m:sub>
                    </m:sSub>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𝑉</m:t>
                    </m:r>
                  </m:oMath>
                </a14:m>
                <a:r>
                  <a:rPr kumimoji="1" lang="en-US" altLang="zh-CN" dirty="0"/>
                  <a:t> </a:t>
                </a:r>
                <a:r>
                  <a:rPr kumimoji="1" lang="zh-CN" altLang="en-US" dirty="0"/>
                  <a:t>代表两个样本之间的不相似度</a:t>
                </a:r>
                <a:endParaRPr kumimoji="1" lang="en-US" altLang="zh-CN" dirty="0"/>
              </a:p>
              <a:p>
                <a:pPr lvl="3" eaLnBrk="1" hangingPunct="1">
                  <a:defRPr/>
                </a:pPr>
                <a:r>
                  <a:rPr kumimoji="1" lang="zh-CN" altLang="en-US" dirty="0"/>
                  <a:t>哈希函数：</a:t>
                </a:r>
                <a:endParaRPr kumimoji="1" lang="en-US" altLang="zh-CN" dirty="0"/>
              </a:p>
              <a:p>
                <a:pPr lvl="3" eaLnBrk="1" hangingPunct="1">
                  <a:defRPr/>
                </a:pPr>
                <a:r>
                  <a:rPr kumimoji="1" lang="zh-CN" altLang="en-US" dirty="0"/>
                  <a:t>序列关系</a:t>
                </a:r>
                <a:r>
                  <a:rPr kumimoji="1" lang="en-US" altLang="zh-CN" dirty="0"/>
                  <a:t> – </a:t>
                </a:r>
                <a:r>
                  <a:rPr kumimoji="1" lang="zh-CN" altLang="en-US" dirty="0"/>
                  <a:t>特征空间的相似度对比</a:t>
                </a:r>
                <a:endParaRPr kumimoji="1" lang="en-US" altLang="zh-CN" dirty="0"/>
              </a:p>
              <a:p>
                <a:pPr marL="1306513" lvl="3" indent="0" eaLnBrk="1" hangingPunct="1">
                  <a:buNone/>
                  <a:defRPr/>
                </a:pPr>
                <a:endParaRPr kumimoji="1" lang="en-US" altLang="zh-CN" dirty="0"/>
              </a:p>
              <a:p>
                <a:pPr lvl="2" eaLnBrk="1" hangingPunct="1">
                  <a:defRPr/>
                </a:pPr>
                <a:r>
                  <a:rPr kumimoji="1" lang="zh-CN" altLang="en-US" b="1" dirty="0"/>
                  <a:t>目标</a:t>
                </a:r>
                <a:r>
                  <a:rPr kumimoji="1" lang="en-US" altLang="zh-CN" b="1" dirty="0"/>
                  <a:t>:</a:t>
                </a:r>
              </a:p>
              <a:p>
                <a:pPr lvl="3" eaLnBrk="1" hangingPunct="1">
                  <a:defRPr/>
                </a:pPr>
                <a:r>
                  <a:rPr kumimoji="1" lang="zh-CN" altLang="en-US" dirty="0"/>
                  <a:t>寻找新的特征表示重构序列关系</a:t>
                </a:r>
                <a:endParaRPr kumimoji="1" lang="en-US" altLang="zh-CN" dirty="0"/>
              </a:p>
              <a:p>
                <a:pPr lvl="3" eaLnBrk="1" hangingPunct="1">
                  <a:defRPr/>
                </a:pPr>
                <a:endParaRPr kumimoji="1" lang="en-US" altLang="zh-CN" dirty="0"/>
              </a:p>
            </p:txBody>
          </p:sp>
        </mc:Choice>
        <mc:Fallback xmlns="">
          <p:sp>
            <p:nvSpPr>
              <p:cNvPr id="3" name="内容占位符 2">
                <a:extLst>
                  <a:ext uri="{FF2B5EF4-FFF2-40B4-BE49-F238E27FC236}">
                    <a16:creationId xmlns:a16="http://schemas.microsoft.com/office/drawing/2014/main" id="{CAFEF758-E069-4346-801E-B1B87DACA9FD}"/>
                  </a:ext>
                </a:extLst>
              </p:cNvPr>
              <p:cNvSpPr>
                <a:spLocks noGrp="1" noRot="1" noChangeAspect="1" noMove="1" noResize="1" noEditPoints="1" noAdjustHandles="1" noChangeArrowheads="1" noChangeShapeType="1" noTextEdit="1"/>
              </p:cNvSpPr>
              <p:nvPr>
                <p:ph idx="1"/>
              </p:nvPr>
            </p:nvSpPr>
            <p:spPr>
              <a:blipFill>
                <a:blip r:embed="rId3"/>
                <a:stretch>
                  <a:fillRect t="-890"/>
                </a:stretch>
              </a:blipFill>
            </p:spPr>
            <p:txBody>
              <a:bodyPr/>
              <a:lstStyle/>
              <a:p>
                <a:r>
                  <a:rPr lang="zh-CN" altLang="en-US">
                    <a:noFill/>
                  </a:rPr>
                  <a:t> </a:t>
                </a:r>
              </a:p>
            </p:txBody>
          </p:sp>
        </mc:Fallback>
      </mc:AlternateContent>
      <p:pic>
        <p:nvPicPr>
          <p:cNvPr id="4" name="图片 3">
            <a:extLst>
              <a:ext uri="{FF2B5EF4-FFF2-40B4-BE49-F238E27FC236}">
                <a16:creationId xmlns:a16="http://schemas.microsoft.com/office/drawing/2014/main" id="{7C214BBD-E147-1F4A-B9DB-A3CE6DEB1AFE}"/>
              </a:ext>
            </a:extLst>
          </p:cNvPr>
          <p:cNvPicPr>
            <a:picLocks noChangeAspect="1"/>
          </p:cNvPicPr>
          <p:nvPr/>
        </p:nvPicPr>
        <p:blipFill>
          <a:blip r:embed="rId4"/>
          <a:stretch>
            <a:fillRect/>
          </a:stretch>
        </p:blipFill>
        <p:spPr>
          <a:xfrm>
            <a:off x="2486815" y="5337223"/>
            <a:ext cx="4176720" cy="301326"/>
          </a:xfrm>
          <a:prstGeom prst="rect">
            <a:avLst/>
          </a:prstGeom>
        </p:spPr>
      </p:pic>
      <p:pic>
        <p:nvPicPr>
          <p:cNvPr id="8" name="图片 7">
            <a:extLst>
              <a:ext uri="{FF2B5EF4-FFF2-40B4-BE49-F238E27FC236}">
                <a16:creationId xmlns:a16="http://schemas.microsoft.com/office/drawing/2014/main" id="{FD08BD89-28D3-5D4A-861C-D006E282B515}"/>
              </a:ext>
            </a:extLst>
          </p:cNvPr>
          <p:cNvPicPr>
            <a:picLocks noChangeAspect="1"/>
          </p:cNvPicPr>
          <p:nvPr/>
        </p:nvPicPr>
        <p:blipFill>
          <a:blip r:embed="rId5"/>
          <a:stretch>
            <a:fillRect/>
          </a:stretch>
        </p:blipFill>
        <p:spPr>
          <a:xfrm>
            <a:off x="3619056" y="3388450"/>
            <a:ext cx="2711910" cy="382090"/>
          </a:xfrm>
          <a:prstGeom prst="rect">
            <a:avLst/>
          </a:prstGeom>
        </p:spPr>
      </p:pic>
      <p:pic>
        <p:nvPicPr>
          <p:cNvPr id="9" name="图片 8">
            <a:extLst>
              <a:ext uri="{FF2B5EF4-FFF2-40B4-BE49-F238E27FC236}">
                <a16:creationId xmlns:a16="http://schemas.microsoft.com/office/drawing/2014/main" id="{44786B0B-DE16-8641-9EDD-1C22AB666F71}"/>
              </a:ext>
            </a:extLst>
          </p:cNvPr>
          <p:cNvPicPr>
            <a:picLocks noChangeAspect="1"/>
          </p:cNvPicPr>
          <p:nvPr/>
        </p:nvPicPr>
        <p:blipFill>
          <a:blip r:embed="rId6"/>
          <a:stretch>
            <a:fillRect/>
          </a:stretch>
        </p:blipFill>
        <p:spPr>
          <a:xfrm>
            <a:off x="6576544" y="2486502"/>
            <a:ext cx="1999131" cy="3161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图片 9">
            <a:extLst>
              <a:ext uri="{FF2B5EF4-FFF2-40B4-BE49-F238E27FC236}">
                <a16:creationId xmlns:a16="http://schemas.microsoft.com/office/drawing/2014/main" id="{E91369F6-108C-604A-A6A3-854599A705FC}"/>
              </a:ext>
            </a:extLst>
          </p:cNvPr>
          <p:cNvPicPr>
            <a:picLocks noChangeAspect="1"/>
          </p:cNvPicPr>
          <p:nvPr/>
        </p:nvPicPr>
        <p:blipFill>
          <a:blip r:embed="rId7"/>
          <a:stretch>
            <a:fillRect/>
          </a:stretch>
        </p:blipFill>
        <p:spPr>
          <a:xfrm>
            <a:off x="3182176" y="4077472"/>
            <a:ext cx="4039175" cy="407385"/>
          </a:xfrm>
          <a:prstGeom prst="rect">
            <a:avLst/>
          </a:prstGeom>
        </p:spPr>
      </p:pic>
    </p:spTree>
    <p:extLst>
      <p:ext uri="{BB962C8B-B14F-4D97-AF65-F5344CB8AC3E}">
        <p14:creationId xmlns:p14="http://schemas.microsoft.com/office/powerpoint/2010/main" val="13760345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4679C0-9F2B-5E4C-838E-531F788C4FF2}"/>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669D03F0-75BA-8140-8808-FBAAA2082FF9}"/>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zh-CN" altLang="en-US" dirty="0"/>
                  <a:t>序列图的规模太大 ：</a:t>
                </a:r>
                <a14:m>
                  <m:oMath xmlns:m="http://schemas.openxmlformats.org/officeDocument/2006/math">
                    <m:d>
                      <m:dPr>
                        <m:begChr m:val="["/>
                        <m:endChr m:val="]"/>
                        <m:ctrlPr>
                          <a:rPr kumimoji="1" lang="en-US" altLang="zh-CN" i="1">
                            <a:latin typeface="Cambria Math" panose="02040503050406030204" pitchFamily="18" charset="0"/>
                          </a:rPr>
                        </m:ctrlPr>
                      </m:dPr>
                      <m:e>
                        <m:sSup>
                          <m:sSupPr>
                            <m:ctrlPr>
                              <a:rPr kumimoji="1" lang="en-US" altLang="zh-CN" i="1">
                                <a:latin typeface="Cambria Math" panose="02040503050406030204" pitchFamily="18" charset="0"/>
                              </a:rPr>
                            </m:ctrlPr>
                          </m:sSupPr>
                          <m:e>
                            <m:r>
                              <a:rPr kumimoji="1" lang="en-US" altLang="zh-CN" i="1">
                                <a:latin typeface="Cambria Math" charset="0"/>
                              </a:rPr>
                              <m:t>𝑛</m:t>
                            </m:r>
                          </m:e>
                          <m:sup>
                            <m:r>
                              <a:rPr kumimoji="1" lang="en-US" altLang="zh-CN" i="1">
                                <a:latin typeface="Cambria Math" charset="0"/>
                              </a:rPr>
                              <m:t>4</m:t>
                            </m:r>
                          </m:sup>
                        </m:sSup>
                      </m:e>
                    </m:d>
                  </m:oMath>
                </a14:m>
                <a:endParaRPr lang="en-US" altLang="zh-CN" dirty="0">
                  <a:latin typeface="+mn-ea"/>
                </a:endParaRPr>
              </a:p>
              <a:p>
                <a:pPr lvl="2" eaLnBrk="1" hangingPunct="1">
                  <a:defRPr/>
                </a:pPr>
                <a:r>
                  <a:rPr kumimoji="1" lang="zh-CN" altLang="en-US" dirty="0"/>
                  <a:t>方案</a:t>
                </a:r>
                <a:r>
                  <a:rPr kumimoji="1" lang="en-US" altLang="zh-CN" dirty="0"/>
                  <a:t>: Landmark-based ordinal embedding</a:t>
                </a:r>
              </a:p>
              <a:p>
                <a:pPr lvl="2" eaLnBrk="1" hangingPunct="1">
                  <a:defRPr/>
                </a:pPr>
                <a:endParaRPr kumimoji="1" lang="en-US" altLang="zh-CN" dirty="0">
                  <a:latin typeface="+mn-ea"/>
                </a:endParaRPr>
              </a:p>
              <a:p>
                <a:pPr lvl="2" eaLnBrk="1" hangingPunct="1">
                  <a:defRPr/>
                </a:pPr>
                <a:endParaRPr kumimoji="1" lang="en-US" altLang="zh-CN" dirty="0">
                  <a:latin typeface="+mn-ea"/>
                </a:endParaRPr>
              </a:p>
              <a:p>
                <a:pPr marL="671512" lvl="2" indent="0" eaLnBrk="1" hangingPunct="1">
                  <a:buNone/>
                  <a:defRPr/>
                </a:pPr>
                <a:endParaRPr kumimoji="1" lang="en-US" altLang="zh-CN" sz="1100" dirty="0">
                  <a:latin typeface="+mn-ea"/>
                </a:endParaRPr>
              </a:p>
              <a:p>
                <a:pPr lvl="2" eaLnBrk="1" hangingPunct="1">
                  <a:defRPr/>
                </a:pPr>
                <a:r>
                  <a:rPr kumimoji="1" lang="en-US" altLang="zh-CN" dirty="0"/>
                  <a:t>Landmark-based objective function:</a:t>
                </a:r>
                <a:endParaRPr lang="en-US" altLang="zh-CN" dirty="0">
                  <a:latin typeface="+mn-ea"/>
                </a:endParaRPr>
              </a:p>
              <a:p>
                <a:pPr lvl="2" eaLnBrk="1" hangingPunct="1">
                  <a:defRPr/>
                </a:pPr>
                <a:endParaRPr lang="en-US" altLang="zh-CN" dirty="0">
                  <a:latin typeface="+mn-ea"/>
                </a:endParaRPr>
              </a:p>
              <a:p>
                <a:pPr marL="471487" lvl="1" indent="0" eaLnBrk="1" hangingPunct="1">
                  <a:buNone/>
                  <a:defRPr/>
                </a:pPr>
                <a:endParaRPr lang="en-US" altLang="zh-CN" dirty="0">
                  <a:latin typeface="+mn-ea"/>
                </a:endParaRPr>
              </a:p>
            </p:txBody>
          </p:sp>
        </mc:Choice>
        <mc:Fallback xmlns="">
          <p:sp>
            <p:nvSpPr>
              <p:cNvPr id="3" name="内容占位符 2">
                <a:extLst>
                  <a:ext uri="{FF2B5EF4-FFF2-40B4-BE49-F238E27FC236}">
                    <a16:creationId xmlns:a16="http://schemas.microsoft.com/office/drawing/2014/main" xmlns="" xmlns:a14="http://schemas.microsoft.com/office/drawing/2010/main" id="{669D03F0-75BA-8140-8808-FBAAA2082FF9}"/>
                  </a:ext>
                </a:extLst>
              </p:cNvPr>
              <p:cNvSpPr>
                <a:spLocks noGrp="1" noRot="1" noChangeAspect="1" noMove="1" noResize="1" noEditPoints="1" noAdjustHandles="1" noChangeArrowheads="1" noChangeShapeType="1" noTextEdit="1"/>
              </p:cNvSpPr>
              <p:nvPr>
                <p:ph idx="1"/>
              </p:nvPr>
            </p:nvSpPr>
            <p:spPr>
              <a:blipFill rotWithShape="0">
                <a:blip r:embed="rId3"/>
                <a:stretch>
                  <a:fillRect t="-1143"/>
                </a:stretch>
              </a:blipFill>
            </p:spPr>
            <p:txBody>
              <a:bodyPr/>
              <a:lstStyle/>
              <a:p>
                <a:r>
                  <a:rPr lang="zh-CN" altLang="en-US">
                    <a:noFill/>
                  </a:rPr>
                  <a:t> </a:t>
                </a:r>
              </a:p>
            </p:txBody>
          </p:sp>
        </mc:Fallback>
      </mc:AlternateContent>
      <p:pic>
        <p:nvPicPr>
          <p:cNvPr id="4" name="图片 3">
            <a:extLst>
              <a:ext uri="{FF2B5EF4-FFF2-40B4-BE49-F238E27FC236}">
                <a16:creationId xmlns:a16="http://schemas.microsoft.com/office/drawing/2014/main" id="{89BDE219-1856-7A4E-9EF8-A20551437B62}"/>
              </a:ext>
            </a:extLst>
          </p:cNvPr>
          <p:cNvPicPr>
            <a:picLocks noChangeAspect="1"/>
          </p:cNvPicPr>
          <p:nvPr/>
        </p:nvPicPr>
        <p:blipFill>
          <a:blip r:embed="rId4"/>
          <a:stretch>
            <a:fillRect/>
          </a:stretch>
        </p:blipFill>
        <p:spPr>
          <a:xfrm>
            <a:off x="2218116" y="3057657"/>
            <a:ext cx="4535051" cy="443856"/>
          </a:xfrm>
          <a:prstGeom prst="rect">
            <a:avLst/>
          </a:prstGeom>
        </p:spPr>
      </p:pic>
      <p:pic>
        <p:nvPicPr>
          <p:cNvPr id="5" name="图片 4">
            <a:extLst>
              <a:ext uri="{FF2B5EF4-FFF2-40B4-BE49-F238E27FC236}">
                <a16:creationId xmlns:a16="http://schemas.microsoft.com/office/drawing/2014/main" id="{835A5B15-77D8-2F4F-B7AC-BADF70A99882}"/>
              </a:ext>
            </a:extLst>
          </p:cNvPr>
          <p:cNvPicPr>
            <a:picLocks noChangeAspect="1"/>
          </p:cNvPicPr>
          <p:nvPr/>
        </p:nvPicPr>
        <p:blipFill>
          <a:blip r:embed="rId5"/>
          <a:stretch>
            <a:fillRect/>
          </a:stretch>
        </p:blipFill>
        <p:spPr>
          <a:xfrm>
            <a:off x="2458720" y="3532745"/>
            <a:ext cx="4793863" cy="563474"/>
          </a:xfrm>
          <a:prstGeom prst="rect">
            <a:avLst/>
          </a:prstGeom>
        </p:spPr>
      </p:pic>
      <p:sp>
        <p:nvSpPr>
          <p:cNvPr id="6" name="右大括号 5">
            <a:extLst>
              <a:ext uri="{FF2B5EF4-FFF2-40B4-BE49-F238E27FC236}">
                <a16:creationId xmlns:a16="http://schemas.microsoft.com/office/drawing/2014/main" id="{2A88A2E4-EB0F-024E-B599-02AFE4C1152E}"/>
              </a:ext>
            </a:extLst>
          </p:cNvPr>
          <p:cNvSpPr/>
          <p:nvPr/>
        </p:nvSpPr>
        <p:spPr bwMode="auto">
          <a:xfrm>
            <a:off x="7213225" y="3057657"/>
            <a:ext cx="204368" cy="1079862"/>
          </a:xfrm>
          <a:prstGeom prst="rightBrac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7" name="文本框 6">
                <a:extLst>
                  <a:ext uri="{FF2B5EF4-FFF2-40B4-BE49-F238E27FC236}">
                    <a16:creationId xmlns:a16="http://schemas.microsoft.com/office/drawing/2014/main" id="{81DAEEF2-DA42-C443-A962-66C16852394E}"/>
                  </a:ext>
                </a:extLst>
              </p:cNvPr>
              <p:cNvSpPr txBox="1"/>
              <p:nvPr/>
            </p:nvSpPr>
            <p:spPr>
              <a:xfrm>
                <a:off x="7352009" y="3497185"/>
                <a:ext cx="1017137"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2000" b="0" i="1" smtClean="0">
                          <a:latin typeface="Cambria Math" charset="0"/>
                        </a:rPr>
                        <m:t>[</m:t>
                      </m:r>
                      <m:r>
                        <a:rPr kumimoji="1" lang="en-US" altLang="zh-CN" sz="2000" b="0" i="1" smtClean="0">
                          <a:latin typeface="Cambria Math" panose="02040503050406030204" pitchFamily="18" charset="0"/>
                        </a:rPr>
                        <m:t>𝑛</m:t>
                      </m:r>
                      <m:r>
                        <a:rPr kumimoji="1" lang="en-US" altLang="zh-CN" sz="2000" b="0" i="1" smtClean="0">
                          <a:latin typeface="Cambria Math" charset="0"/>
                          <a:ea typeface="Cambria Math" charset="0"/>
                          <a:cs typeface="Cambria Math" charset="0"/>
                        </a:rPr>
                        <m:t>∙</m:t>
                      </m:r>
                      <m:sSup>
                        <m:sSupPr>
                          <m:ctrlPr>
                            <a:rPr kumimoji="1" lang="en-US" altLang="zh-CN" sz="2000" b="0" i="1" smtClean="0">
                              <a:latin typeface="Cambria Math" panose="02040503050406030204" pitchFamily="18" charset="0"/>
                              <a:ea typeface="Cambria Math" charset="0"/>
                              <a:cs typeface="Cambria Math" charset="0"/>
                            </a:rPr>
                          </m:ctrlPr>
                        </m:sSupPr>
                        <m:e>
                          <m:r>
                            <a:rPr kumimoji="1" lang="en-US" altLang="zh-CN" sz="2000" b="0" i="1" smtClean="0">
                              <a:latin typeface="Cambria Math" panose="02040503050406030204" pitchFamily="18" charset="0"/>
                              <a:ea typeface="Cambria Math" charset="0"/>
                              <a:cs typeface="Cambria Math" charset="0"/>
                            </a:rPr>
                            <m:t>𝐿</m:t>
                          </m:r>
                        </m:e>
                        <m:sup>
                          <m:r>
                            <a:rPr kumimoji="1" lang="en-US" altLang="zh-CN" sz="2000" b="0" i="1" smtClean="0">
                              <a:latin typeface="Cambria Math" charset="0"/>
                              <a:ea typeface="Cambria Math" charset="0"/>
                              <a:cs typeface="Cambria Math" charset="0"/>
                            </a:rPr>
                            <m:t>2</m:t>
                          </m:r>
                        </m:sup>
                      </m:sSup>
                      <m:r>
                        <a:rPr kumimoji="1" lang="en-US" altLang="zh-CN" sz="2000" b="0" i="1" smtClean="0">
                          <a:latin typeface="Cambria Math" charset="0"/>
                        </a:rPr>
                        <m:t>]</m:t>
                      </m:r>
                    </m:oMath>
                  </m:oMathPara>
                </a14:m>
                <a:endParaRPr kumimoji="1" lang="zh-CN" altLang="en-US" sz="2000" dirty="0"/>
              </a:p>
            </p:txBody>
          </p:sp>
        </mc:Choice>
        <mc:Fallback xmlns="">
          <p:sp>
            <p:nvSpPr>
              <p:cNvPr id="7" name="文本框 6">
                <a:extLst>
                  <a:ext uri="{FF2B5EF4-FFF2-40B4-BE49-F238E27FC236}">
                    <a16:creationId xmlns:a16="http://schemas.microsoft.com/office/drawing/2014/main" id="{81DAEEF2-DA42-C443-A962-66C16852394E}"/>
                  </a:ext>
                </a:extLst>
              </p:cNvPr>
              <p:cNvSpPr txBox="1">
                <a:spLocks noRot="1" noChangeAspect="1" noMove="1" noResize="1" noEditPoints="1" noAdjustHandles="1" noChangeArrowheads="1" noChangeShapeType="1" noTextEdit="1"/>
              </p:cNvSpPr>
              <p:nvPr/>
            </p:nvSpPr>
            <p:spPr>
              <a:xfrm>
                <a:off x="7352009" y="3497185"/>
                <a:ext cx="1017137" cy="307777"/>
              </a:xfrm>
              <a:prstGeom prst="rect">
                <a:avLst/>
              </a:prstGeom>
              <a:blipFill>
                <a:blip r:embed="rId6"/>
                <a:stretch>
                  <a:fillRect b="-30769"/>
                </a:stretch>
              </a:blipFill>
            </p:spPr>
            <p:txBody>
              <a:bodyPr/>
              <a:lstStyle/>
              <a:p>
                <a:r>
                  <a:rPr lang="zh-CN" altLang="en-US">
                    <a:noFill/>
                  </a:rPr>
                  <a:t> </a:t>
                </a:r>
              </a:p>
            </p:txBody>
          </p:sp>
        </mc:Fallback>
      </mc:AlternateContent>
      <p:cxnSp>
        <p:nvCxnSpPr>
          <p:cNvPr id="8" name="曲线连接符 7">
            <a:extLst>
              <a:ext uri="{FF2B5EF4-FFF2-40B4-BE49-F238E27FC236}">
                <a16:creationId xmlns:a16="http://schemas.microsoft.com/office/drawing/2014/main" id="{8457CE01-0DD2-6C4E-BB88-7C1273BF0AD7}"/>
              </a:ext>
            </a:extLst>
          </p:cNvPr>
          <p:cNvCxnSpPr>
            <a:cxnSpLocks/>
          </p:cNvCxnSpPr>
          <p:nvPr/>
        </p:nvCxnSpPr>
        <p:spPr bwMode="auto">
          <a:xfrm>
            <a:off x="5242560" y="2370846"/>
            <a:ext cx="2865120" cy="1043130"/>
          </a:xfrm>
          <a:prstGeom prst="curvedConnector3">
            <a:avLst>
              <a:gd name="adj1" fmla="val 103901"/>
            </a:avLst>
          </a:prstGeom>
          <a:solidFill>
            <a:schemeClr val="accent1"/>
          </a:solidFill>
          <a:ln w="19050" cap="flat" cmpd="sng" algn="ctr">
            <a:solidFill>
              <a:srgbClr val="FF0000"/>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9" name="文本框 8">
                <a:extLst>
                  <a:ext uri="{FF2B5EF4-FFF2-40B4-BE49-F238E27FC236}">
                    <a16:creationId xmlns:a16="http://schemas.microsoft.com/office/drawing/2014/main" id="{A2320D95-7E86-2E4B-A0F7-23EF6DA980B7}"/>
                  </a:ext>
                </a:extLst>
              </p:cNvPr>
              <p:cNvSpPr txBox="1"/>
              <p:nvPr/>
            </p:nvSpPr>
            <p:spPr>
              <a:xfrm>
                <a:off x="216756" y="4547903"/>
                <a:ext cx="8716838" cy="117346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panose="02040503050406030204" pitchFamily="18" charset="0"/>
                        </a:rPr>
                        <m:t>𝐹</m:t>
                      </m:r>
                      <m:d>
                        <m:dPr>
                          <m:ctrlPr>
                            <a:rPr kumimoji="1" lang="en-US" altLang="zh-CN" b="0" i="1" smtClean="0">
                              <a:latin typeface="Cambria Math" panose="02040503050406030204" pitchFamily="18" charset="0"/>
                            </a:rPr>
                          </m:ctrlPr>
                        </m:dPr>
                        <m:e>
                          <m:r>
                            <a:rPr kumimoji="1" lang="en-US" altLang="zh-CN" b="0" i="1" smtClean="0">
                              <a:latin typeface="Cambria Math" panose="02040503050406030204" pitchFamily="18" charset="0"/>
                            </a:rPr>
                            <m:t>𝑊</m:t>
                          </m:r>
                        </m:e>
                        <m:e>
                          <m:r>
                            <a:rPr kumimoji="1" lang="en-US" altLang="zh-CN" b="0" i="1" smtClean="0">
                              <a:latin typeface="Cambria Math" panose="02040503050406030204" pitchFamily="18" charset="0"/>
                            </a:rPr>
                            <m:t>𝐺</m:t>
                          </m:r>
                        </m:e>
                      </m:d>
                      <m:r>
                        <a:rPr kumimoji="1" lang="en-US" altLang="zh-CN" b="0" i="1" smtClean="0">
                          <a:latin typeface="Cambria Math" panose="02040503050406030204" pitchFamily="18" charset="0"/>
                        </a:rPr>
                        <m:t>=</m:t>
                      </m:r>
                      <m:nary>
                        <m:naryPr>
                          <m:chr m:val="∑"/>
                          <m:limLoc m:val="subSup"/>
                          <m:ctrlPr>
                            <a:rPr kumimoji="1" lang="en-US" altLang="zh-CN" b="0" i="1" smtClean="0">
                              <a:latin typeface="Cambria Math" panose="02040503050406030204" pitchFamily="18" charset="0"/>
                            </a:rPr>
                          </m:ctrlPr>
                        </m:naryPr>
                        <m:sub>
                          <m:r>
                            <m:rPr>
                              <m:brk m:alnAt="25"/>
                            </m:rPr>
                            <a:rPr kumimoji="1" lang="en-US" altLang="zh-CN" b="0" i="1" smtClean="0">
                              <a:latin typeface="Cambria Math" panose="02040503050406030204" pitchFamily="18" charset="0"/>
                            </a:rPr>
                            <m:t>𝑖</m:t>
                          </m:r>
                          <m:r>
                            <a:rPr kumimoji="1" lang="en-US" altLang="zh-CN" b="0" i="1" smtClean="0">
                              <a:latin typeface="Cambria Math" panose="02040503050406030204" pitchFamily="18" charset="0"/>
                            </a:rPr>
                            <m:t>=1</m:t>
                          </m:r>
                        </m:sub>
                        <m:sup>
                          <m:r>
                            <a:rPr kumimoji="1" lang="en-US" altLang="zh-CN" b="0" i="1" smtClean="0">
                              <a:latin typeface="Cambria Math" panose="02040503050406030204" pitchFamily="18" charset="0"/>
                            </a:rPr>
                            <m:t>𝑛</m:t>
                          </m:r>
                        </m:sup>
                        <m:e>
                          <m:d>
                            <m:dPr>
                              <m:begChr m:val="{"/>
                              <m:endChr m:val="}"/>
                              <m:ctrlPr>
                                <a:rPr kumimoji="1" lang="en-US" altLang="zh-CN" b="0" i="1" smtClean="0">
                                  <a:latin typeface="Cambria Math" panose="02040503050406030204" pitchFamily="18" charset="0"/>
                                </a:rPr>
                              </m:ctrlPr>
                            </m:dPr>
                            <m:e>
                              <m:nary>
                                <m:naryPr>
                                  <m:chr m:val="∑"/>
                                  <m:limLoc m:val="subSup"/>
                                  <m:ctrlPr>
                                    <a:rPr kumimoji="1" lang="en-US" altLang="zh-CN" b="1" i="1" smtClean="0">
                                      <a:solidFill>
                                        <a:schemeClr val="accent2"/>
                                      </a:solidFill>
                                      <a:latin typeface="Cambria Math" panose="02040503050406030204" pitchFamily="18" charset="0"/>
                                    </a:rPr>
                                  </m:ctrlPr>
                                </m:naryPr>
                                <m:sub>
                                  <m:r>
                                    <m:rPr>
                                      <m:brk m:alnAt="25"/>
                                    </m:rPr>
                                    <a:rPr kumimoji="1" lang="en-US" altLang="zh-CN" b="1" i="1" smtClean="0">
                                      <a:solidFill>
                                        <a:schemeClr val="accent2"/>
                                      </a:solidFill>
                                      <a:latin typeface="Cambria Math" panose="02040503050406030204" pitchFamily="18" charset="0"/>
                                    </a:rPr>
                                    <m:t>𝒋</m:t>
                                  </m:r>
                                  <m:r>
                                    <a:rPr kumimoji="1" lang="en-US" altLang="zh-CN" b="1" i="1" smtClean="0">
                                      <a:solidFill>
                                        <a:schemeClr val="accent2"/>
                                      </a:solidFill>
                                      <a:latin typeface="Cambria Math" panose="02040503050406030204" pitchFamily="18" charset="0"/>
                                    </a:rPr>
                                    <m:t>,</m:t>
                                  </m:r>
                                  <m:r>
                                    <a:rPr kumimoji="1" lang="en-US" altLang="zh-CN" b="1" i="1" smtClean="0">
                                      <a:solidFill>
                                        <a:schemeClr val="accent2"/>
                                      </a:solidFill>
                                      <a:latin typeface="Cambria Math" panose="02040503050406030204" pitchFamily="18" charset="0"/>
                                    </a:rPr>
                                    <m:t>𝒌</m:t>
                                  </m:r>
                                  <m:r>
                                    <a:rPr kumimoji="1" lang="en-US" altLang="zh-CN" b="1" i="1" smtClean="0">
                                      <a:solidFill>
                                        <a:schemeClr val="accent2"/>
                                      </a:solidFill>
                                      <a:latin typeface="Cambria Math" panose="02040503050406030204" pitchFamily="18" charset="0"/>
                                    </a:rPr>
                                    <m:t>=</m:t>
                                  </m:r>
                                  <m:r>
                                    <a:rPr kumimoji="1" lang="en-US" altLang="zh-CN" b="1" i="1" smtClean="0">
                                      <a:solidFill>
                                        <a:schemeClr val="accent2"/>
                                      </a:solidFill>
                                      <a:latin typeface="Cambria Math" panose="02040503050406030204" pitchFamily="18" charset="0"/>
                                    </a:rPr>
                                    <m:t>𝟏</m:t>
                                  </m:r>
                                </m:sub>
                                <m:sup>
                                  <m:r>
                                    <a:rPr kumimoji="1" lang="en-US" altLang="zh-CN" b="1" i="1" smtClean="0">
                                      <a:solidFill>
                                        <a:schemeClr val="accent2"/>
                                      </a:solidFill>
                                      <a:latin typeface="Cambria Math" panose="02040503050406030204" pitchFamily="18" charset="0"/>
                                    </a:rPr>
                                    <m:t>𝑳</m:t>
                                  </m:r>
                                </m:sup>
                                <m:e>
                                  <m:r>
                                    <a:rPr kumimoji="1" lang="en-US" altLang="zh-CN" b="1" i="1">
                                      <a:solidFill>
                                        <a:schemeClr val="accent2"/>
                                      </a:solidFill>
                                      <a:latin typeface="Cambria Math" panose="02040503050406030204" pitchFamily="18" charset="0"/>
                                    </a:rPr>
                                    <m:t>𝒐</m:t>
                                  </m:r>
                                  <m:d>
                                    <m:dPr>
                                      <m:ctrlPr>
                                        <a:rPr kumimoji="1" lang="en-US" altLang="zh-CN" b="1" i="1">
                                          <a:solidFill>
                                            <a:schemeClr val="accent2"/>
                                          </a:solidFill>
                                          <a:latin typeface="Cambria Math" panose="02040503050406030204" pitchFamily="18" charset="0"/>
                                        </a:rPr>
                                      </m:ctrlPr>
                                    </m:dPr>
                                    <m:e>
                                      <m:r>
                                        <a:rPr kumimoji="1" lang="en-US" altLang="zh-CN" b="1" i="1">
                                          <a:solidFill>
                                            <a:schemeClr val="accent2"/>
                                          </a:solidFill>
                                          <a:latin typeface="Cambria Math" panose="02040503050406030204" pitchFamily="18" charset="0"/>
                                        </a:rPr>
                                        <m:t>𝒊</m:t>
                                      </m:r>
                                      <m:r>
                                        <a:rPr kumimoji="1" lang="en-US" altLang="zh-CN" b="1" i="1">
                                          <a:solidFill>
                                            <a:schemeClr val="accent2"/>
                                          </a:solidFill>
                                          <a:latin typeface="Cambria Math" panose="02040503050406030204" pitchFamily="18" charset="0"/>
                                        </a:rPr>
                                        <m:t>,</m:t>
                                      </m:r>
                                      <m:r>
                                        <a:rPr kumimoji="1" lang="en-US" altLang="zh-CN" b="1" i="1">
                                          <a:solidFill>
                                            <a:schemeClr val="accent2"/>
                                          </a:solidFill>
                                          <a:latin typeface="Cambria Math" panose="02040503050406030204" pitchFamily="18" charset="0"/>
                                        </a:rPr>
                                        <m:t>𝒋</m:t>
                                      </m:r>
                                      <m:r>
                                        <a:rPr kumimoji="1" lang="en-US" altLang="zh-CN" b="1" i="1">
                                          <a:solidFill>
                                            <a:schemeClr val="accent2"/>
                                          </a:solidFill>
                                          <a:latin typeface="Cambria Math" panose="02040503050406030204" pitchFamily="18" charset="0"/>
                                        </a:rPr>
                                        <m:t>,</m:t>
                                      </m:r>
                                      <m:r>
                                        <a:rPr kumimoji="1" lang="en-US" altLang="zh-CN" b="1" i="1">
                                          <a:solidFill>
                                            <a:schemeClr val="accent2"/>
                                          </a:solidFill>
                                          <a:latin typeface="Cambria Math" panose="02040503050406030204" pitchFamily="18" charset="0"/>
                                        </a:rPr>
                                        <m:t>𝒌</m:t>
                                      </m:r>
                                    </m:e>
                                  </m:d>
                                  <m:r>
                                    <a:rPr kumimoji="1" lang="en-US" altLang="zh-CN" b="1" i="1">
                                      <a:solidFill>
                                        <a:schemeClr val="accent2"/>
                                      </a:solidFill>
                                      <a:latin typeface="Cambria Math" panose="02040503050406030204" pitchFamily="18" charset="0"/>
                                    </a:rPr>
                                    <m:t>𝒎𝒂𝒙</m:t>
                                  </m:r>
                                  <m:d>
                                    <m:dPr>
                                      <m:begChr m:val="["/>
                                      <m:endChr m:val="]"/>
                                      <m:ctrlPr>
                                        <a:rPr kumimoji="1" lang="en-US" altLang="zh-CN" b="1" i="1">
                                          <a:solidFill>
                                            <a:schemeClr val="accent2"/>
                                          </a:solidFill>
                                          <a:latin typeface="Cambria Math" panose="02040503050406030204" pitchFamily="18" charset="0"/>
                                        </a:rPr>
                                      </m:ctrlPr>
                                    </m:dPr>
                                    <m:e>
                                      <m:r>
                                        <a:rPr kumimoji="1" lang="en-US" altLang="zh-CN" b="1" i="1">
                                          <a:solidFill>
                                            <a:schemeClr val="accent2"/>
                                          </a:solidFill>
                                          <a:latin typeface="Cambria Math" panose="02040503050406030204" pitchFamily="18" charset="0"/>
                                        </a:rPr>
                                        <m:t>𝟎</m:t>
                                      </m:r>
                                      <m:r>
                                        <a:rPr kumimoji="1" lang="en-US" altLang="zh-CN" b="1" i="1">
                                          <a:solidFill>
                                            <a:schemeClr val="accent2"/>
                                          </a:solidFill>
                                          <a:latin typeface="Cambria Math" panose="02040503050406030204" pitchFamily="18" charset="0"/>
                                        </a:rPr>
                                        <m:t>, </m:t>
                                      </m:r>
                                      <m:sSub>
                                        <m:sSubPr>
                                          <m:ctrlPr>
                                            <a:rPr kumimoji="1" lang="en-US" altLang="zh-CN" b="1" i="1">
                                              <a:solidFill>
                                                <a:schemeClr val="accent2"/>
                                              </a:solidFill>
                                              <a:latin typeface="Cambria Math" panose="02040503050406030204" pitchFamily="18" charset="0"/>
                                            </a:rPr>
                                          </m:ctrlPr>
                                        </m:sSubPr>
                                        <m:e>
                                          <m:r>
                                            <a:rPr kumimoji="1" lang="en-US" altLang="zh-CN" b="1" i="1">
                                              <a:solidFill>
                                                <a:schemeClr val="accent2"/>
                                              </a:solidFill>
                                              <a:latin typeface="Cambria Math" panose="02040503050406030204" pitchFamily="18" charset="0"/>
                                            </a:rPr>
                                            <m:t>𝑫</m:t>
                                          </m:r>
                                        </m:e>
                                        <m:sub>
                                          <m:r>
                                            <a:rPr kumimoji="1" lang="en-US" altLang="zh-CN" b="1" i="1">
                                              <a:solidFill>
                                                <a:schemeClr val="accent2"/>
                                              </a:solidFill>
                                              <a:latin typeface="Cambria Math" panose="02040503050406030204" pitchFamily="18" charset="0"/>
                                            </a:rPr>
                                            <m:t>𝑯</m:t>
                                          </m:r>
                                        </m:sub>
                                      </m:sSub>
                                      <m:d>
                                        <m:dPr>
                                          <m:ctrlPr>
                                            <a:rPr kumimoji="1" lang="en-US" altLang="zh-CN" b="1" i="1">
                                              <a:solidFill>
                                                <a:schemeClr val="accent2"/>
                                              </a:solidFill>
                                              <a:latin typeface="Cambria Math" panose="02040503050406030204" pitchFamily="18" charset="0"/>
                                            </a:rPr>
                                          </m:ctrlPr>
                                        </m:dPr>
                                        <m:e>
                                          <m:sSub>
                                            <m:sSubPr>
                                              <m:ctrlPr>
                                                <a:rPr kumimoji="1" lang="en-US" altLang="zh-CN" b="1" i="1">
                                                  <a:solidFill>
                                                    <a:schemeClr val="accent2"/>
                                                  </a:solidFill>
                                                  <a:latin typeface="Cambria Math" panose="02040503050406030204" pitchFamily="18" charset="0"/>
                                                </a:rPr>
                                              </m:ctrlPr>
                                            </m:sSubPr>
                                            <m:e>
                                              <m:r>
                                                <a:rPr kumimoji="1" lang="en-US" altLang="zh-CN" b="1" i="1">
                                                  <a:solidFill>
                                                    <a:schemeClr val="accent2"/>
                                                  </a:solidFill>
                                                  <a:latin typeface="Cambria Math" panose="02040503050406030204" pitchFamily="18" charset="0"/>
                                                </a:rPr>
                                                <m:t>𝒃</m:t>
                                              </m:r>
                                            </m:e>
                                            <m:sub>
                                              <m:r>
                                                <a:rPr kumimoji="1" lang="en-US" altLang="zh-CN" b="1" i="1">
                                                  <a:solidFill>
                                                    <a:schemeClr val="accent2"/>
                                                  </a:solidFill>
                                                  <a:latin typeface="Cambria Math" panose="02040503050406030204" pitchFamily="18" charset="0"/>
                                                </a:rPr>
                                                <m:t>𝒊</m:t>
                                              </m:r>
                                            </m:sub>
                                          </m:sSub>
                                          <m:r>
                                            <a:rPr kumimoji="1" lang="en-US" altLang="zh-CN" b="1" i="1">
                                              <a:solidFill>
                                                <a:schemeClr val="accent2"/>
                                              </a:solidFill>
                                              <a:latin typeface="Cambria Math" panose="02040503050406030204" pitchFamily="18" charset="0"/>
                                            </a:rPr>
                                            <m:t>,</m:t>
                                          </m:r>
                                          <m:r>
                                            <a:rPr kumimoji="1" lang="en-US" altLang="zh-CN" b="1" i="1">
                                              <a:solidFill>
                                                <a:schemeClr val="accent2"/>
                                              </a:solidFill>
                                              <a:latin typeface="Cambria Math" panose="02040503050406030204" pitchFamily="18" charset="0"/>
                                            </a:rPr>
                                            <m:t>𝒃</m:t>
                                          </m:r>
                                          <m:sSub>
                                            <m:sSubPr>
                                              <m:ctrlPr>
                                                <a:rPr kumimoji="1" lang="en-US" altLang="zh-CN" b="1" i="1">
                                                  <a:solidFill>
                                                    <a:schemeClr val="accent2"/>
                                                  </a:solidFill>
                                                  <a:latin typeface="Cambria Math" panose="02040503050406030204" pitchFamily="18" charset="0"/>
                                                </a:rPr>
                                              </m:ctrlPr>
                                            </m:sSubPr>
                                            <m:e>
                                              <m:r>
                                                <a:rPr kumimoji="1" lang="en-US" altLang="zh-CN" b="1" i="1">
                                                  <a:solidFill>
                                                    <a:schemeClr val="accent2"/>
                                                  </a:solidFill>
                                                  <a:latin typeface="Cambria Math" panose="02040503050406030204" pitchFamily="18" charset="0"/>
                                                </a:rPr>
                                                <m:t>𝒍</m:t>
                                              </m:r>
                                            </m:e>
                                            <m:sub>
                                              <m:r>
                                                <a:rPr kumimoji="1" lang="en-US" altLang="zh-CN" b="1" i="1">
                                                  <a:solidFill>
                                                    <a:schemeClr val="accent2"/>
                                                  </a:solidFill>
                                                  <a:latin typeface="Cambria Math" panose="02040503050406030204" pitchFamily="18" charset="0"/>
                                                </a:rPr>
                                                <m:t>𝒋</m:t>
                                              </m:r>
                                            </m:sub>
                                          </m:sSub>
                                        </m:e>
                                      </m:d>
                                      <m:r>
                                        <a:rPr kumimoji="1" lang="en-US" altLang="zh-CN" b="1" i="1">
                                          <a:solidFill>
                                            <a:schemeClr val="accent2"/>
                                          </a:solidFill>
                                          <a:latin typeface="Cambria Math" panose="02040503050406030204" pitchFamily="18" charset="0"/>
                                        </a:rPr>
                                        <m:t>+</m:t>
                                      </m:r>
                                      <m:r>
                                        <a:rPr kumimoji="1" lang="en-US" altLang="zh-CN" b="1" i="1">
                                          <a:solidFill>
                                            <a:schemeClr val="accent2"/>
                                          </a:solidFill>
                                          <a:latin typeface="Cambria Math" panose="02040503050406030204" pitchFamily="18" charset="0"/>
                                          <a:ea typeface="Cambria Math" panose="02040503050406030204" pitchFamily="18" charset="0"/>
                                        </a:rPr>
                                        <m:t>𝜷</m:t>
                                      </m:r>
                                      <m:r>
                                        <a:rPr kumimoji="1" lang="en-US" altLang="zh-CN" b="1" i="1">
                                          <a:solidFill>
                                            <a:schemeClr val="accent2"/>
                                          </a:solidFill>
                                          <a:latin typeface="Cambria Math" panose="02040503050406030204" pitchFamily="18" charset="0"/>
                                          <a:ea typeface="Cambria Math" panose="02040503050406030204" pitchFamily="18" charset="0"/>
                                        </a:rPr>
                                        <m:t>−</m:t>
                                      </m:r>
                                      <m:sSub>
                                        <m:sSubPr>
                                          <m:ctrlPr>
                                            <a:rPr kumimoji="1" lang="en-US" altLang="zh-CN" b="1" i="1">
                                              <a:solidFill>
                                                <a:schemeClr val="accent2"/>
                                              </a:solidFill>
                                              <a:latin typeface="Cambria Math" panose="02040503050406030204" pitchFamily="18" charset="0"/>
                                              <a:ea typeface="Cambria Math" panose="02040503050406030204" pitchFamily="18" charset="0"/>
                                            </a:rPr>
                                          </m:ctrlPr>
                                        </m:sSubPr>
                                        <m:e>
                                          <m:r>
                                            <a:rPr kumimoji="1" lang="en-US" altLang="zh-CN" b="1" i="1">
                                              <a:solidFill>
                                                <a:schemeClr val="accent2"/>
                                              </a:solidFill>
                                              <a:latin typeface="Cambria Math" panose="02040503050406030204" pitchFamily="18" charset="0"/>
                                              <a:ea typeface="Cambria Math" panose="02040503050406030204" pitchFamily="18" charset="0"/>
                                            </a:rPr>
                                            <m:t>𝑫</m:t>
                                          </m:r>
                                        </m:e>
                                        <m:sub>
                                          <m:r>
                                            <a:rPr kumimoji="1" lang="en-US" altLang="zh-CN" b="1" i="1">
                                              <a:solidFill>
                                                <a:schemeClr val="accent2"/>
                                              </a:solidFill>
                                              <a:latin typeface="Cambria Math" panose="02040503050406030204" pitchFamily="18" charset="0"/>
                                              <a:ea typeface="Cambria Math" panose="02040503050406030204" pitchFamily="18" charset="0"/>
                                            </a:rPr>
                                            <m:t>𝑯</m:t>
                                          </m:r>
                                        </m:sub>
                                      </m:sSub>
                                      <m:r>
                                        <a:rPr kumimoji="1" lang="en-US" altLang="zh-CN" b="1" i="1">
                                          <a:solidFill>
                                            <a:schemeClr val="accent2"/>
                                          </a:solidFill>
                                          <a:latin typeface="Cambria Math" panose="02040503050406030204" pitchFamily="18" charset="0"/>
                                          <a:ea typeface="Cambria Math" panose="02040503050406030204" pitchFamily="18" charset="0"/>
                                        </a:rPr>
                                        <m:t>(</m:t>
                                      </m:r>
                                      <m:sSub>
                                        <m:sSubPr>
                                          <m:ctrlPr>
                                            <a:rPr kumimoji="1" lang="en-US" altLang="zh-CN" b="1" i="1">
                                              <a:solidFill>
                                                <a:schemeClr val="accent2"/>
                                              </a:solidFill>
                                              <a:latin typeface="Cambria Math" panose="02040503050406030204" pitchFamily="18" charset="0"/>
                                            </a:rPr>
                                          </m:ctrlPr>
                                        </m:sSubPr>
                                        <m:e>
                                          <m:r>
                                            <a:rPr kumimoji="1" lang="en-US" altLang="zh-CN" b="1" i="1">
                                              <a:solidFill>
                                                <a:schemeClr val="accent2"/>
                                              </a:solidFill>
                                              <a:latin typeface="Cambria Math" panose="02040503050406030204" pitchFamily="18" charset="0"/>
                                            </a:rPr>
                                            <m:t>𝒃</m:t>
                                          </m:r>
                                        </m:e>
                                        <m:sub>
                                          <m:r>
                                            <a:rPr kumimoji="1" lang="en-US" altLang="zh-CN" b="1" i="1">
                                              <a:solidFill>
                                                <a:schemeClr val="accent2"/>
                                              </a:solidFill>
                                              <a:latin typeface="Cambria Math" panose="02040503050406030204" pitchFamily="18" charset="0"/>
                                            </a:rPr>
                                            <m:t>𝒊</m:t>
                                          </m:r>
                                        </m:sub>
                                      </m:sSub>
                                      <m:r>
                                        <a:rPr kumimoji="1" lang="en-US" altLang="zh-CN" b="1" i="1">
                                          <a:solidFill>
                                            <a:schemeClr val="accent2"/>
                                          </a:solidFill>
                                          <a:latin typeface="Cambria Math" panose="02040503050406030204" pitchFamily="18" charset="0"/>
                                        </a:rPr>
                                        <m:t>,</m:t>
                                      </m:r>
                                      <m:r>
                                        <a:rPr kumimoji="1" lang="en-US" altLang="zh-CN" b="1" i="1">
                                          <a:solidFill>
                                            <a:schemeClr val="accent2"/>
                                          </a:solidFill>
                                          <a:latin typeface="Cambria Math" panose="02040503050406030204" pitchFamily="18" charset="0"/>
                                        </a:rPr>
                                        <m:t>𝒃</m:t>
                                      </m:r>
                                      <m:sSub>
                                        <m:sSubPr>
                                          <m:ctrlPr>
                                            <a:rPr kumimoji="1" lang="en-US" altLang="zh-CN" b="1" i="1">
                                              <a:solidFill>
                                                <a:schemeClr val="accent2"/>
                                              </a:solidFill>
                                              <a:latin typeface="Cambria Math" panose="02040503050406030204" pitchFamily="18" charset="0"/>
                                            </a:rPr>
                                          </m:ctrlPr>
                                        </m:sSubPr>
                                        <m:e>
                                          <m:r>
                                            <a:rPr kumimoji="1" lang="en-US" altLang="zh-CN" b="1" i="1">
                                              <a:solidFill>
                                                <a:schemeClr val="accent2"/>
                                              </a:solidFill>
                                              <a:latin typeface="Cambria Math" panose="02040503050406030204" pitchFamily="18" charset="0"/>
                                            </a:rPr>
                                            <m:t>𝒌</m:t>
                                          </m:r>
                                        </m:e>
                                        <m:sub>
                                          <m:r>
                                            <a:rPr kumimoji="1" lang="en-US" altLang="zh-CN" b="1" i="1">
                                              <a:solidFill>
                                                <a:schemeClr val="accent2"/>
                                              </a:solidFill>
                                              <a:latin typeface="Cambria Math" panose="02040503050406030204" pitchFamily="18" charset="0"/>
                                            </a:rPr>
                                            <m:t>𝒋</m:t>
                                          </m:r>
                                        </m:sub>
                                      </m:sSub>
                                      <m:r>
                                        <a:rPr kumimoji="1" lang="en-US" altLang="zh-CN" b="1" i="1">
                                          <a:solidFill>
                                            <a:schemeClr val="accent2"/>
                                          </a:solidFill>
                                          <a:latin typeface="Cambria Math" panose="02040503050406030204" pitchFamily="18" charset="0"/>
                                          <a:ea typeface="Cambria Math" panose="02040503050406030204" pitchFamily="18" charset="0"/>
                                        </a:rPr>
                                        <m:t>)</m:t>
                                      </m:r>
                                    </m:e>
                                  </m:d>
                                </m:e>
                              </m:nary>
                              <m:r>
                                <a:rPr kumimoji="1" lang="en-US" altLang="zh-CN" b="0" i="1" smtClean="0">
                                  <a:solidFill>
                                    <a:schemeClr val="tx1"/>
                                  </a:solidFill>
                                  <a:latin typeface="Cambria Math" panose="02040503050406030204" pitchFamily="18" charset="0"/>
                                </a:rPr>
                                <m:t>+</m:t>
                              </m:r>
                              <m:r>
                                <a:rPr kumimoji="1" lang="en-US" altLang="zh-CN" b="1" i="1">
                                  <a:solidFill>
                                    <a:srgbClr val="0000FF"/>
                                  </a:solidFill>
                                  <a:latin typeface="Cambria Math" panose="02040503050406030204" pitchFamily="18" charset="0"/>
                                  <a:ea typeface="Cambria Math" panose="02040503050406030204" pitchFamily="18" charset="0"/>
                                </a:rPr>
                                <m:t>𝜶</m:t>
                              </m:r>
                              <m:nary>
                                <m:naryPr>
                                  <m:chr m:val="∑"/>
                                  <m:limLoc m:val="subSup"/>
                                  <m:ctrlPr>
                                    <a:rPr kumimoji="1" lang="en-US" altLang="zh-CN" b="1" i="1">
                                      <a:solidFill>
                                        <a:srgbClr val="0000FF"/>
                                      </a:solidFill>
                                      <a:latin typeface="Cambria Math" panose="02040503050406030204" pitchFamily="18" charset="0"/>
                                      <a:ea typeface="Cambria Math" panose="02040503050406030204" pitchFamily="18" charset="0"/>
                                    </a:rPr>
                                  </m:ctrlPr>
                                </m:naryPr>
                                <m:sub>
                                  <m:r>
                                    <m:rPr>
                                      <m:brk m:alnAt="25"/>
                                    </m:rPr>
                                    <a:rPr kumimoji="1" lang="en-US" altLang="zh-CN" b="1" i="1">
                                      <a:solidFill>
                                        <a:srgbClr val="0000FF"/>
                                      </a:solidFill>
                                      <a:latin typeface="Cambria Math" panose="02040503050406030204" pitchFamily="18" charset="0"/>
                                      <a:ea typeface="Cambria Math" panose="02040503050406030204" pitchFamily="18" charset="0"/>
                                    </a:rPr>
                                    <m:t>𝒎</m:t>
                                  </m:r>
                                  <m:r>
                                    <a:rPr kumimoji="1" lang="en-US" altLang="zh-CN" b="1" i="1">
                                      <a:solidFill>
                                        <a:srgbClr val="0000FF"/>
                                      </a:solidFill>
                                      <a:latin typeface="Cambria Math" panose="02040503050406030204" pitchFamily="18" charset="0"/>
                                      <a:ea typeface="Cambria Math" panose="02040503050406030204" pitchFamily="18" charset="0"/>
                                    </a:rPr>
                                    <m:t>=</m:t>
                                  </m:r>
                                  <m:r>
                                    <a:rPr kumimoji="1" lang="en-US" altLang="zh-CN" b="1" i="1">
                                      <a:solidFill>
                                        <a:srgbClr val="0000FF"/>
                                      </a:solidFill>
                                      <a:latin typeface="Cambria Math" panose="02040503050406030204" pitchFamily="18" charset="0"/>
                                      <a:ea typeface="Cambria Math" panose="02040503050406030204" pitchFamily="18" charset="0"/>
                                    </a:rPr>
                                    <m:t>𝟏</m:t>
                                  </m:r>
                                </m:sub>
                                <m:sup>
                                  <m:r>
                                    <a:rPr kumimoji="1" lang="en-US" altLang="zh-CN" b="1" i="1">
                                      <a:solidFill>
                                        <a:srgbClr val="0000FF"/>
                                      </a:solidFill>
                                      <a:latin typeface="Cambria Math" panose="02040503050406030204" pitchFamily="18" charset="0"/>
                                      <a:ea typeface="Cambria Math" panose="02040503050406030204" pitchFamily="18" charset="0"/>
                                    </a:rPr>
                                    <m:t>𝑴</m:t>
                                  </m:r>
                                </m:sup>
                                <m:e>
                                  <m:nary>
                                    <m:naryPr>
                                      <m:chr m:val="∑"/>
                                      <m:limLoc m:val="subSup"/>
                                      <m:ctrlPr>
                                        <a:rPr kumimoji="1" lang="en-US" altLang="zh-CN" b="1" i="1">
                                          <a:solidFill>
                                            <a:srgbClr val="0000FF"/>
                                          </a:solidFill>
                                          <a:latin typeface="Cambria Math" panose="02040503050406030204" pitchFamily="18" charset="0"/>
                                          <a:ea typeface="Cambria Math" panose="02040503050406030204" pitchFamily="18" charset="0"/>
                                        </a:rPr>
                                      </m:ctrlPr>
                                    </m:naryPr>
                                    <m:sub>
                                      <m:r>
                                        <m:rPr>
                                          <m:brk m:alnAt="25"/>
                                        </m:rPr>
                                        <a:rPr kumimoji="1" lang="en-US" altLang="zh-CN" b="1" i="1">
                                          <a:solidFill>
                                            <a:srgbClr val="0000FF"/>
                                          </a:solidFill>
                                          <a:latin typeface="Cambria Math" panose="02040503050406030204" pitchFamily="18" charset="0"/>
                                          <a:ea typeface="Cambria Math" panose="02040503050406030204" pitchFamily="18" charset="0"/>
                                        </a:rPr>
                                        <m:t>𝒋</m:t>
                                      </m:r>
                                      <m:r>
                                        <a:rPr kumimoji="1" lang="en-US" altLang="zh-CN" b="1" i="1">
                                          <a:solidFill>
                                            <a:srgbClr val="0000FF"/>
                                          </a:solidFill>
                                          <a:latin typeface="Cambria Math" panose="02040503050406030204" pitchFamily="18" charset="0"/>
                                          <a:ea typeface="Cambria Math" panose="02040503050406030204" pitchFamily="18" charset="0"/>
                                        </a:rPr>
                                        <m:t>,</m:t>
                                      </m:r>
                                      <m:r>
                                        <a:rPr kumimoji="1" lang="en-US" altLang="zh-CN" b="1" i="1">
                                          <a:solidFill>
                                            <a:srgbClr val="0000FF"/>
                                          </a:solidFill>
                                          <a:latin typeface="Cambria Math" panose="02040503050406030204" pitchFamily="18" charset="0"/>
                                          <a:ea typeface="Cambria Math" panose="02040503050406030204" pitchFamily="18" charset="0"/>
                                        </a:rPr>
                                        <m:t>𝒌</m:t>
                                      </m:r>
                                      <m:r>
                                        <a:rPr kumimoji="1" lang="en-US" altLang="zh-CN" b="1" i="1">
                                          <a:solidFill>
                                            <a:srgbClr val="0000FF"/>
                                          </a:solidFill>
                                          <a:latin typeface="Cambria Math" panose="02040503050406030204" pitchFamily="18" charset="0"/>
                                          <a:ea typeface="Cambria Math" panose="02040503050406030204" pitchFamily="18" charset="0"/>
                                        </a:rPr>
                                        <m:t>≠</m:t>
                                      </m:r>
                                      <m:r>
                                        <a:rPr kumimoji="1" lang="en-US" altLang="zh-CN" b="1" i="1">
                                          <a:solidFill>
                                            <a:srgbClr val="0000FF"/>
                                          </a:solidFill>
                                          <a:latin typeface="Cambria Math" panose="02040503050406030204" pitchFamily="18" charset="0"/>
                                          <a:ea typeface="Cambria Math" panose="02040503050406030204" pitchFamily="18" charset="0"/>
                                        </a:rPr>
                                        <m:t>𝒎</m:t>
                                      </m:r>
                                    </m:sub>
                                    <m:sup>
                                      <m:r>
                                        <a:rPr kumimoji="1" lang="en-US" altLang="zh-CN" b="1" i="1">
                                          <a:solidFill>
                                            <a:srgbClr val="0000FF"/>
                                          </a:solidFill>
                                          <a:latin typeface="Cambria Math" panose="02040503050406030204" pitchFamily="18" charset="0"/>
                                          <a:ea typeface="Cambria Math" panose="02040503050406030204" pitchFamily="18" charset="0"/>
                                        </a:rPr>
                                        <m:t>𝒎</m:t>
                                      </m:r>
                                    </m:sup>
                                    <m:e>
                                      <m:r>
                                        <a:rPr kumimoji="1" lang="en-US" altLang="zh-CN" b="1" i="1">
                                          <a:solidFill>
                                            <a:srgbClr val="0000FF"/>
                                          </a:solidFill>
                                          <a:latin typeface="Cambria Math" panose="02040503050406030204" pitchFamily="18" charset="0"/>
                                        </a:rPr>
                                        <m:t>𝒐</m:t>
                                      </m:r>
                                      <m:d>
                                        <m:dPr>
                                          <m:ctrlPr>
                                            <a:rPr kumimoji="1" lang="en-US" altLang="zh-CN" b="1" i="1">
                                              <a:solidFill>
                                                <a:srgbClr val="0000FF"/>
                                              </a:solidFill>
                                              <a:latin typeface="Cambria Math" panose="02040503050406030204" pitchFamily="18" charset="0"/>
                                            </a:rPr>
                                          </m:ctrlPr>
                                        </m:dPr>
                                        <m:e>
                                          <m:r>
                                            <a:rPr kumimoji="1" lang="en-US" altLang="zh-CN" b="1" i="1">
                                              <a:solidFill>
                                                <a:srgbClr val="0000FF"/>
                                              </a:solidFill>
                                              <a:latin typeface="Cambria Math" panose="02040503050406030204" pitchFamily="18" charset="0"/>
                                            </a:rPr>
                                            <m:t>𝒎</m:t>
                                          </m:r>
                                          <m:r>
                                            <a:rPr kumimoji="1" lang="en-US" altLang="zh-CN" b="1" i="1">
                                              <a:solidFill>
                                                <a:srgbClr val="0000FF"/>
                                              </a:solidFill>
                                              <a:latin typeface="Cambria Math" panose="02040503050406030204" pitchFamily="18" charset="0"/>
                                            </a:rPr>
                                            <m:t>,</m:t>
                                          </m:r>
                                          <m:r>
                                            <a:rPr kumimoji="1" lang="en-US" altLang="zh-CN" b="1" i="1">
                                              <a:solidFill>
                                                <a:srgbClr val="0000FF"/>
                                              </a:solidFill>
                                              <a:latin typeface="Cambria Math" panose="02040503050406030204" pitchFamily="18" charset="0"/>
                                            </a:rPr>
                                            <m:t>𝒋</m:t>
                                          </m:r>
                                          <m:r>
                                            <a:rPr kumimoji="1" lang="en-US" altLang="zh-CN" b="1" i="1">
                                              <a:solidFill>
                                                <a:srgbClr val="0000FF"/>
                                              </a:solidFill>
                                              <a:latin typeface="Cambria Math" panose="02040503050406030204" pitchFamily="18" charset="0"/>
                                            </a:rPr>
                                            <m:t>,</m:t>
                                          </m:r>
                                          <m:r>
                                            <a:rPr kumimoji="1" lang="en-US" altLang="zh-CN" b="1" i="1">
                                              <a:solidFill>
                                                <a:srgbClr val="0000FF"/>
                                              </a:solidFill>
                                              <a:latin typeface="Cambria Math" panose="02040503050406030204" pitchFamily="18" charset="0"/>
                                            </a:rPr>
                                            <m:t>𝒌</m:t>
                                          </m:r>
                                        </m:e>
                                      </m:d>
                                      <m:r>
                                        <a:rPr kumimoji="1" lang="en-US" altLang="zh-CN" b="1" i="1">
                                          <a:solidFill>
                                            <a:srgbClr val="0000FF"/>
                                          </a:solidFill>
                                          <a:latin typeface="Cambria Math" panose="02040503050406030204" pitchFamily="18" charset="0"/>
                                        </a:rPr>
                                        <m:t>𝒎𝒂𝒙</m:t>
                                      </m:r>
                                      <m:d>
                                        <m:dPr>
                                          <m:begChr m:val="["/>
                                          <m:endChr m:val="]"/>
                                          <m:ctrlPr>
                                            <a:rPr kumimoji="1" lang="en-US" altLang="zh-CN" b="1" i="1">
                                              <a:solidFill>
                                                <a:srgbClr val="0000FF"/>
                                              </a:solidFill>
                                              <a:latin typeface="Cambria Math" panose="02040503050406030204" pitchFamily="18" charset="0"/>
                                            </a:rPr>
                                          </m:ctrlPr>
                                        </m:dPr>
                                        <m:e>
                                          <m:r>
                                            <a:rPr kumimoji="1" lang="en-US" altLang="zh-CN" b="1" i="1">
                                              <a:solidFill>
                                                <a:srgbClr val="0000FF"/>
                                              </a:solidFill>
                                              <a:latin typeface="Cambria Math" panose="02040503050406030204" pitchFamily="18" charset="0"/>
                                            </a:rPr>
                                            <m:t>𝟎</m:t>
                                          </m:r>
                                          <m:r>
                                            <a:rPr kumimoji="1" lang="en-US" altLang="zh-CN" b="1" i="1">
                                              <a:solidFill>
                                                <a:srgbClr val="0000FF"/>
                                              </a:solidFill>
                                              <a:latin typeface="Cambria Math" panose="02040503050406030204" pitchFamily="18" charset="0"/>
                                            </a:rPr>
                                            <m:t>, </m:t>
                                          </m:r>
                                          <m:sSub>
                                            <m:sSubPr>
                                              <m:ctrlPr>
                                                <a:rPr kumimoji="1" lang="en-US" altLang="zh-CN" b="1" i="1">
                                                  <a:solidFill>
                                                    <a:srgbClr val="0000FF"/>
                                                  </a:solidFill>
                                                  <a:latin typeface="Cambria Math" panose="02040503050406030204" pitchFamily="18" charset="0"/>
                                                </a:rPr>
                                              </m:ctrlPr>
                                            </m:sSubPr>
                                            <m:e>
                                              <m:r>
                                                <a:rPr kumimoji="1" lang="en-US" altLang="zh-CN" b="1" i="1">
                                                  <a:solidFill>
                                                    <a:srgbClr val="0000FF"/>
                                                  </a:solidFill>
                                                  <a:latin typeface="Cambria Math" panose="02040503050406030204" pitchFamily="18" charset="0"/>
                                                </a:rPr>
                                                <m:t>𝑫</m:t>
                                              </m:r>
                                            </m:e>
                                            <m:sub>
                                              <m:r>
                                                <a:rPr kumimoji="1" lang="en-US" altLang="zh-CN" b="1" i="1">
                                                  <a:solidFill>
                                                    <a:srgbClr val="0000FF"/>
                                                  </a:solidFill>
                                                  <a:latin typeface="Cambria Math" panose="02040503050406030204" pitchFamily="18" charset="0"/>
                                                </a:rPr>
                                                <m:t>𝑯</m:t>
                                              </m:r>
                                            </m:sub>
                                          </m:sSub>
                                          <m:d>
                                            <m:dPr>
                                              <m:ctrlPr>
                                                <a:rPr kumimoji="1" lang="en-US" altLang="zh-CN" b="1" i="1">
                                                  <a:solidFill>
                                                    <a:srgbClr val="0000FF"/>
                                                  </a:solidFill>
                                                  <a:latin typeface="Cambria Math" panose="02040503050406030204" pitchFamily="18" charset="0"/>
                                                </a:rPr>
                                              </m:ctrlPr>
                                            </m:dPr>
                                            <m:e>
                                              <m:sSub>
                                                <m:sSubPr>
                                                  <m:ctrlPr>
                                                    <a:rPr kumimoji="1" lang="en-US" altLang="zh-CN" b="1" i="1">
                                                      <a:solidFill>
                                                        <a:srgbClr val="0000FF"/>
                                                      </a:solidFill>
                                                      <a:latin typeface="Cambria Math" panose="02040503050406030204" pitchFamily="18" charset="0"/>
                                                    </a:rPr>
                                                  </m:ctrlPr>
                                                </m:sSubPr>
                                                <m:e>
                                                  <m:r>
                                                    <a:rPr kumimoji="1" lang="en-US" altLang="zh-CN" b="1" i="1">
                                                      <a:solidFill>
                                                        <a:srgbClr val="0000FF"/>
                                                      </a:solidFill>
                                                      <a:latin typeface="Cambria Math" panose="02040503050406030204" pitchFamily="18" charset="0"/>
                                                    </a:rPr>
                                                    <m:t>𝒃𝒍</m:t>
                                                  </m:r>
                                                </m:e>
                                                <m:sub>
                                                  <m:r>
                                                    <a:rPr kumimoji="1" lang="en-US" altLang="zh-CN" b="1" i="1">
                                                      <a:solidFill>
                                                        <a:srgbClr val="0000FF"/>
                                                      </a:solidFill>
                                                      <a:latin typeface="Cambria Math" panose="02040503050406030204" pitchFamily="18" charset="0"/>
                                                    </a:rPr>
                                                    <m:t>𝒎</m:t>
                                                  </m:r>
                                                </m:sub>
                                              </m:sSub>
                                              <m:r>
                                                <a:rPr kumimoji="1" lang="en-US" altLang="zh-CN" b="1" i="1">
                                                  <a:solidFill>
                                                    <a:srgbClr val="0000FF"/>
                                                  </a:solidFill>
                                                  <a:latin typeface="Cambria Math" panose="02040503050406030204" pitchFamily="18" charset="0"/>
                                                </a:rPr>
                                                <m:t>,</m:t>
                                              </m:r>
                                              <m:r>
                                                <a:rPr kumimoji="1" lang="en-US" altLang="zh-CN" b="1" i="1">
                                                  <a:solidFill>
                                                    <a:srgbClr val="0000FF"/>
                                                  </a:solidFill>
                                                  <a:latin typeface="Cambria Math" panose="02040503050406030204" pitchFamily="18" charset="0"/>
                                                </a:rPr>
                                                <m:t>𝒃</m:t>
                                              </m:r>
                                              <m:sSub>
                                                <m:sSubPr>
                                                  <m:ctrlPr>
                                                    <a:rPr kumimoji="1" lang="en-US" altLang="zh-CN" b="1" i="1">
                                                      <a:solidFill>
                                                        <a:srgbClr val="0000FF"/>
                                                      </a:solidFill>
                                                      <a:latin typeface="Cambria Math" panose="02040503050406030204" pitchFamily="18" charset="0"/>
                                                    </a:rPr>
                                                  </m:ctrlPr>
                                                </m:sSubPr>
                                                <m:e>
                                                  <m:r>
                                                    <a:rPr kumimoji="1" lang="en-US" altLang="zh-CN" b="1" i="1">
                                                      <a:solidFill>
                                                        <a:srgbClr val="0000FF"/>
                                                      </a:solidFill>
                                                      <a:latin typeface="Cambria Math" panose="02040503050406030204" pitchFamily="18" charset="0"/>
                                                    </a:rPr>
                                                    <m:t>𝒍</m:t>
                                                  </m:r>
                                                </m:e>
                                                <m:sub>
                                                  <m:r>
                                                    <a:rPr kumimoji="1" lang="en-US" altLang="zh-CN" b="1" i="1">
                                                      <a:solidFill>
                                                        <a:srgbClr val="0000FF"/>
                                                      </a:solidFill>
                                                      <a:latin typeface="Cambria Math" panose="02040503050406030204" pitchFamily="18" charset="0"/>
                                                    </a:rPr>
                                                    <m:t>𝒋</m:t>
                                                  </m:r>
                                                </m:sub>
                                              </m:sSub>
                                            </m:e>
                                          </m:d>
                                          <m:r>
                                            <a:rPr kumimoji="1" lang="en-US" altLang="zh-CN" b="1" i="1">
                                              <a:solidFill>
                                                <a:srgbClr val="0000FF"/>
                                              </a:solidFill>
                                              <a:latin typeface="Cambria Math" panose="02040503050406030204" pitchFamily="18" charset="0"/>
                                            </a:rPr>
                                            <m:t>+</m:t>
                                          </m:r>
                                          <m:r>
                                            <a:rPr kumimoji="1" lang="en-US" altLang="zh-CN" b="1" i="1">
                                              <a:solidFill>
                                                <a:srgbClr val="0000FF"/>
                                              </a:solidFill>
                                              <a:latin typeface="Cambria Math" panose="02040503050406030204" pitchFamily="18" charset="0"/>
                                              <a:ea typeface="Cambria Math" panose="02040503050406030204" pitchFamily="18" charset="0"/>
                                            </a:rPr>
                                            <m:t>𝜷</m:t>
                                          </m:r>
                                          <m:r>
                                            <a:rPr kumimoji="1" lang="en-US" altLang="zh-CN" b="1" i="1">
                                              <a:solidFill>
                                                <a:srgbClr val="0000FF"/>
                                              </a:solidFill>
                                              <a:latin typeface="Cambria Math" panose="02040503050406030204" pitchFamily="18" charset="0"/>
                                              <a:ea typeface="Cambria Math" panose="02040503050406030204" pitchFamily="18" charset="0"/>
                                            </a:rPr>
                                            <m:t>−</m:t>
                                          </m:r>
                                          <m:sSub>
                                            <m:sSubPr>
                                              <m:ctrlPr>
                                                <a:rPr kumimoji="1" lang="en-US" altLang="zh-CN" b="1" i="1">
                                                  <a:solidFill>
                                                    <a:srgbClr val="0000FF"/>
                                                  </a:solidFill>
                                                  <a:latin typeface="Cambria Math" panose="02040503050406030204" pitchFamily="18" charset="0"/>
                                                  <a:ea typeface="Cambria Math" panose="02040503050406030204" pitchFamily="18" charset="0"/>
                                                </a:rPr>
                                              </m:ctrlPr>
                                            </m:sSubPr>
                                            <m:e>
                                              <m:r>
                                                <a:rPr kumimoji="1" lang="en-US" altLang="zh-CN" b="1" i="1">
                                                  <a:solidFill>
                                                    <a:srgbClr val="0000FF"/>
                                                  </a:solidFill>
                                                  <a:latin typeface="Cambria Math" panose="02040503050406030204" pitchFamily="18" charset="0"/>
                                                  <a:ea typeface="Cambria Math" panose="02040503050406030204" pitchFamily="18" charset="0"/>
                                                </a:rPr>
                                                <m:t>𝑫</m:t>
                                              </m:r>
                                            </m:e>
                                            <m:sub>
                                              <m:r>
                                                <a:rPr kumimoji="1" lang="en-US" altLang="zh-CN" b="1" i="1">
                                                  <a:solidFill>
                                                    <a:srgbClr val="0000FF"/>
                                                  </a:solidFill>
                                                  <a:latin typeface="Cambria Math" panose="02040503050406030204" pitchFamily="18" charset="0"/>
                                                  <a:ea typeface="Cambria Math" panose="02040503050406030204" pitchFamily="18" charset="0"/>
                                                </a:rPr>
                                                <m:t>𝑯</m:t>
                                              </m:r>
                                            </m:sub>
                                          </m:sSub>
                                          <m:r>
                                            <a:rPr kumimoji="1" lang="en-US" altLang="zh-CN" b="1" i="1">
                                              <a:solidFill>
                                                <a:srgbClr val="0000FF"/>
                                              </a:solidFill>
                                              <a:latin typeface="Cambria Math" panose="02040503050406030204" pitchFamily="18" charset="0"/>
                                              <a:ea typeface="Cambria Math" panose="02040503050406030204" pitchFamily="18" charset="0"/>
                                            </a:rPr>
                                            <m:t>(</m:t>
                                          </m:r>
                                          <m:sSub>
                                            <m:sSubPr>
                                              <m:ctrlPr>
                                                <a:rPr kumimoji="1" lang="en-US" altLang="zh-CN" b="1" i="1">
                                                  <a:solidFill>
                                                    <a:srgbClr val="0000FF"/>
                                                  </a:solidFill>
                                                  <a:latin typeface="Cambria Math" panose="02040503050406030204" pitchFamily="18" charset="0"/>
                                                </a:rPr>
                                              </m:ctrlPr>
                                            </m:sSubPr>
                                            <m:e>
                                              <m:r>
                                                <a:rPr kumimoji="1" lang="en-US" altLang="zh-CN" b="1" i="1">
                                                  <a:solidFill>
                                                    <a:srgbClr val="0000FF"/>
                                                  </a:solidFill>
                                                  <a:latin typeface="Cambria Math" panose="02040503050406030204" pitchFamily="18" charset="0"/>
                                                </a:rPr>
                                                <m:t>𝒃𝒍</m:t>
                                              </m:r>
                                            </m:e>
                                            <m:sub>
                                              <m:r>
                                                <a:rPr kumimoji="1" lang="en-US" altLang="zh-CN" b="1" i="1">
                                                  <a:solidFill>
                                                    <a:srgbClr val="0000FF"/>
                                                  </a:solidFill>
                                                  <a:latin typeface="Cambria Math" panose="02040503050406030204" pitchFamily="18" charset="0"/>
                                                </a:rPr>
                                                <m:t>𝒎</m:t>
                                              </m:r>
                                            </m:sub>
                                          </m:sSub>
                                          <m:r>
                                            <a:rPr kumimoji="1" lang="en-US" altLang="zh-CN" b="1" i="1">
                                              <a:solidFill>
                                                <a:srgbClr val="0000FF"/>
                                              </a:solidFill>
                                              <a:latin typeface="Cambria Math" panose="02040503050406030204" pitchFamily="18" charset="0"/>
                                            </a:rPr>
                                            <m:t>,</m:t>
                                          </m:r>
                                          <m:r>
                                            <a:rPr kumimoji="1" lang="en-US" altLang="zh-CN" b="1" i="1">
                                              <a:solidFill>
                                                <a:srgbClr val="0000FF"/>
                                              </a:solidFill>
                                              <a:latin typeface="Cambria Math" panose="02040503050406030204" pitchFamily="18" charset="0"/>
                                            </a:rPr>
                                            <m:t>𝒃</m:t>
                                          </m:r>
                                          <m:sSub>
                                            <m:sSubPr>
                                              <m:ctrlPr>
                                                <a:rPr kumimoji="1" lang="en-US" altLang="zh-CN" b="1" i="1">
                                                  <a:solidFill>
                                                    <a:srgbClr val="0000FF"/>
                                                  </a:solidFill>
                                                  <a:latin typeface="Cambria Math" panose="02040503050406030204" pitchFamily="18" charset="0"/>
                                                </a:rPr>
                                              </m:ctrlPr>
                                            </m:sSubPr>
                                            <m:e>
                                              <m:r>
                                                <a:rPr kumimoji="1" lang="en-US" altLang="zh-CN" b="1" i="1">
                                                  <a:solidFill>
                                                    <a:srgbClr val="0000FF"/>
                                                  </a:solidFill>
                                                  <a:latin typeface="Cambria Math" panose="02040503050406030204" pitchFamily="18" charset="0"/>
                                                </a:rPr>
                                                <m:t>𝒌</m:t>
                                              </m:r>
                                            </m:e>
                                            <m:sub>
                                              <m:r>
                                                <a:rPr kumimoji="1" lang="en-US" altLang="zh-CN" b="1" i="1">
                                                  <a:solidFill>
                                                    <a:srgbClr val="0000FF"/>
                                                  </a:solidFill>
                                                  <a:latin typeface="Cambria Math" panose="02040503050406030204" pitchFamily="18" charset="0"/>
                                                </a:rPr>
                                                <m:t>𝒌</m:t>
                                              </m:r>
                                            </m:sub>
                                          </m:sSub>
                                          <m:r>
                                            <a:rPr kumimoji="1" lang="en-US" altLang="zh-CN" b="1" i="1">
                                              <a:solidFill>
                                                <a:srgbClr val="0000FF"/>
                                              </a:solidFill>
                                              <a:latin typeface="Cambria Math" panose="02040503050406030204" pitchFamily="18" charset="0"/>
                                              <a:ea typeface="Cambria Math" panose="02040503050406030204" pitchFamily="18" charset="0"/>
                                            </a:rPr>
                                            <m:t>)</m:t>
                                          </m:r>
                                        </m:e>
                                      </m:d>
                                    </m:e>
                                  </m:nary>
                                </m:e>
                              </m:nary>
                            </m:e>
                          </m:d>
                        </m:e>
                      </m:nary>
                    </m:oMath>
                  </m:oMathPara>
                </a14:m>
                <a:endParaRPr kumimoji="1" lang="zh-CN" altLang="en-US" dirty="0"/>
              </a:p>
            </p:txBody>
          </p:sp>
        </mc:Choice>
        <mc:Fallback xmlns="">
          <p:sp>
            <p:nvSpPr>
              <p:cNvPr id="9" name="文本框 8">
                <a:extLst>
                  <a:ext uri="{FF2B5EF4-FFF2-40B4-BE49-F238E27FC236}">
                    <a16:creationId xmlns:a16="http://schemas.microsoft.com/office/drawing/2014/main" id="{A2320D95-7E86-2E4B-A0F7-23EF6DA980B7}"/>
                  </a:ext>
                </a:extLst>
              </p:cNvPr>
              <p:cNvSpPr txBox="1">
                <a:spLocks noRot="1" noChangeAspect="1" noMove="1" noResize="1" noEditPoints="1" noAdjustHandles="1" noChangeArrowheads="1" noChangeShapeType="1" noTextEdit="1"/>
              </p:cNvSpPr>
              <p:nvPr/>
            </p:nvSpPr>
            <p:spPr>
              <a:xfrm>
                <a:off x="216756" y="4547903"/>
                <a:ext cx="8716838" cy="1173463"/>
              </a:xfrm>
              <a:prstGeom prst="rect">
                <a:avLst/>
              </a:prstGeom>
              <a:blipFill>
                <a:blip r:embed="rId7"/>
                <a:stretch>
                  <a:fillRect t="-73404" b="-128723"/>
                </a:stretch>
              </a:blipFill>
            </p:spPr>
            <p:txBody>
              <a:bodyPr/>
              <a:lstStyle/>
              <a:p>
                <a:r>
                  <a:rPr lang="zh-CN" altLang="en-US">
                    <a:noFill/>
                  </a:rPr>
                  <a:t> </a:t>
                </a:r>
              </a:p>
            </p:txBody>
          </p:sp>
        </mc:Fallback>
      </mc:AlternateContent>
      <p:sp>
        <p:nvSpPr>
          <p:cNvPr id="11" name="文本框 10">
            <a:extLst>
              <a:ext uri="{FF2B5EF4-FFF2-40B4-BE49-F238E27FC236}">
                <a16:creationId xmlns:a16="http://schemas.microsoft.com/office/drawing/2014/main" id="{737A1375-61A2-5F43-B95C-192C1CF5992F}"/>
              </a:ext>
            </a:extLst>
          </p:cNvPr>
          <p:cNvSpPr txBox="1"/>
          <p:nvPr/>
        </p:nvSpPr>
        <p:spPr>
          <a:xfrm>
            <a:off x="6877878" y="4547903"/>
            <a:ext cx="1961322" cy="523220"/>
          </a:xfrm>
          <a:prstGeom prst="rect">
            <a:avLst/>
          </a:prstGeom>
          <a:noFill/>
        </p:spPr>
        <p:txBody>
          <a:bodyPr wrap="square" rtlCol="0">
            <a:spAutoFit/>
          </a:bodyPr>
          <a:lstStyle/>
          <a:p>
            <a:r>
              <a:rPr kumimoji="1" lang="en-US" altLang="zh-CN" b="1" dirty="0">
                <a:solidFill>
                  <a:schemeClr val="accent2"/>
                </a:solidFill>
              </a:rPr>
              <a:t>Query</a:t>
            </a:r>
            <a:r>
              <a:rPr kumimoji="1" lang="zh-CN" altLang="en-US" b="1" dirty="0">
                <a:solidFill>
                  <a:schemeClr val="accent2"/>
                </a:solidFill>
              </a:rPr>
              <a:t>与</a:t>
            </a:r>
            <a:r>
              <a:rPr kumimoji="1" lang="en-US" altLang="zh-CN" b="1" dirty="0">
                <a:solidFill>
                  <a:schemeClr val="accent2"/>
                </a:solidFill>
              </a:rPr>
              <a:t>Landmark</a:t>
            </a:r>
            <a:r>
              <a:rPr kumimoji="1" lang="zh-CN" altLang="en-US" b="1" dirty="0">
                <a:solidFill>
                  <a:schemeClr val="accent2"/>
                </a:solidFill>
              </a:rPr>
              <a:t>之间的序列关系约束</a:t>
            </a:r>
          </a:p>
        </p:txBody>
      </p:sp>
      <p:sp>
        <p:nvSpPr>
          <p:cNvPr id="13" name="文本框 12">
            <a:extLst>
              <a:ext uri="{FF2B5EF4-FFF2-40B4-BE49-F238E27FC236}">
                <a16:creationId xmlns:a16="http://schemas.microsoft.com/office/drawing/2014/main" id="{954A9C3A-ED22-604F-A8A1-CACBCAA54F62}"/>
              </a:ext>
            </a:extLst>
          </p:cNvPr>
          <p:cNvSpPr txBox="1"/>
          <p:nvPr/>
        </p:nvSpPr>
        <p:spPr>
          <a:xfrm>
            <a:off x="6877878" y="5728355"/>
            <a:ext cx="1961322" cy="523220"/>
          </a:xfrm>
          <a:prstGeom prst="rect">
            <a:avLst/>
          </a:prstGeom>
          <a:noFill/>
        </p:spPr>
        <p:txBody>
          <a:bodyPr wrap="square" rtlCol="0">
            <a:spAutoFit/>
          </a:bodyPr>
          <a:lstStyle/>
          <a:p>
            <a:r>
              <a:rPr kumimoji="1" lang="en-US" altLang="zh-CN" b="1" dirty="0">
                <a:solidFill>
                  <a:srgbClr val="0000FF"/>
                </a:solidFill>
              </a:rPr>
              <a:t>Landmark</a:t>
            </a:r>
            <a:r>
              <a:rPr kumimoji="1" lang="zh-CN" altLang="en-US" b="1" dirty="0">
                <a:solidFill>
                  <a:srgbClr val="0000FF"/>
                </a:solidFill>
              </a:rPr>
              <a:t>之间的序列约束</a:t>
            </a:r>
          </a:p>
        </p:txBody>
      </p:sp>
    </p:spTree>
    <p:extLst>
      <p:ext uri="{BB962C8B-B14F-4D97-AF65-F5344CB8AC3E}">
        <p14:creationId xmlns:p14="http://schemas.microsoft.com/office/powerpoint/2010/main" val="41492648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1CEBDA3-4A75-B146-8147-554F71CCE1BF}"/>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15B3BDD0-23AC-2447-B0B5-CBEAECB68A0D}"/>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zh-CN" altLang="en-US" dirty="0"/>
              <a:t>松弛</a:t>
            </a:r>
            <a:endParaRPr kumimoji="1" lang="en-US" altLang="zh-CN" dirty="0"/>
          </a:p>
          <a:p>
            <a:pPr lvl="3" eaLnBrk="1" hangingPunct="1">
              <a:defRPr/>
            </a:pPr>
            <a:r>
              <a:rPr kumimoji="1" lang="en-US" altLang="zh-CN" dirty="0"/>
              <a:t>Hash function</a:t>
            </a:r>
            <a:r>
              <a:rPr kumimoji="1" lang="zh-CN" altLang="en-US" dirty="0"/>
              <a:t>：</a:t>
            </a:r>
            <a:endParaRPr kumimoji="1" lang="en-US" altLang="zh-CN" dirty="0"/>
          </a:p>
          <a:p>
            <a:pPr lvl="3" eaLnBrk="1" hangingPunct="1">
              <a:defRPr/>
            </a:pPr>
            <a:endParaRPr kumimoji="1" lang="en-US" altLang="zh-CN" sz="1100" dirty="0"/>
          </a:p>
          <a:p>
            <a:pPr lvl="3" eaLnBrk="1" hangingPunct="1">
              <a:defRPr/>
            </a:pPr>
            <a:r>
              <a:rPr kumimoji="1" lang="en-US" altLang="zh-CN" dirty="0"/>
              <a:t>Maximum function</a:t>
            </a:r>
          </a:p>
          <a:p>
            <a:pPr lvl="3" eaLnBrk="1" hangingPunct="1">
              <a:defRPr/>
            </a:pPr>
            <a:endParaRPr kumimoji="1" lang="en-US" altLang="zh-CN" sz="1100" dirty="0"/>
          </a:p>
          <a:p>
            <a:pPr lvl="3" eaLnBrk="1" hangingPunct="1">
              <a:defRPr/>
            </a:pPr>
            <a:r>
              <a:rPr kumimoji="1" lang="en-US" altLang="zh-CN" dirty="0"/>
              <a:t>Hamming Distance</a:t>
            </a:r>
          </a:p>
          <a:p>
            <a:pPr marL="671512" lvl="2" indent="0" eaLnBrk="1" hangingPunct="1">
              <a:buNone/>
              <a:defRPr/>
            </a:pPr>
            <a:endParaRPr kumimoji="1" lang="en-US" altLang="zh-CN" sz="700" dirty="0"/>
          </a:p>
          <a:p>
            <a:pPr lvl="2" eaLnBrk="1" hangingPunct="1">
              <a:defRPr/>
            </a:pPr>
            <a:r>
              <a:rPr kumimoji="1" lang="zh-CN" altLang="en-US" dirty="0"/>
              <a:t>基于松弛的目标函数</a:t>
            </a:r>
            <a:endParaRPr lang="en-US" altLang="zh-CN" dirty="0">
              <a:latin typeface="+mn-ea"/>
            </a:endParaRPr>
          </a:p>
          <a:p>
            <a:endParaRPr kumimoji="1" lang="zh-CN" altLang="en-US" dirty="0"/>
          </a:p>
        </p:txBody>
      </p:sp>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7EDD7D15-B977-CF48-8E9C-D00839071DF9}"/>
                  </a:ext>
                </a:extLst>
              </p:cNvPr>
              <p:cNvSpPr txBox="1"/>
              <p:nvPr/>
            </p:nvSpPr>
            <p:spPr>
              <a:xfrm>
                <a:off x="4297680" y="2664682"/>
                <a:ext cx="1878463"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kumimoji="1" lang="en-US" altLang="zh-CN" sz="1600" b="0" i="1" smtClean="0">
                              <a:latin typeface="Cambria Math" panose="02040503050406030204" pitchFamily="18" charset="0"/>
                            </a:rPr>
                          </m:ctrlPr>
                        </m:accPr>
                        <m:e>
                          <m:r>
                            <a:rPr kumimoji="1" lang="en-US" altLang="zh-CN" sz="1600" b="0" i="1" smtClean="0">
                              <a:latin typeface="Cambria Math" charset="0"/>
                            </a:rPr>
                            <m:t>𝐻</m:t>
                          </m:r>
                        </m:e>
                      </m:acc>
                      <m:d>
                        <m:dPr>
                          <m:ctrlPr>
                            <a:rPr kumimoji="1" lang="en-US" altLang="zh-CN" sz="1600" b="0" i="1" smtClean="0">
                              <a:latin typeface="Cambria Math" panose="02040503050406030204" pitchFamily="18" charset="0"/>
                            </a:rPr>
                          </m:ctrlPr>
                        </m:dPr>
                        <m:e>
                          <m:sSub>
                            <m:sSubPr>
                              <m:ctrlPr>
                                <a:rPr kumimoji="1" lang="en-US" altLang="zh-CN" sz="1600" b="0" i="1" smtClean="0">
                                  <a:latin typeface="Cambria Math" panose="02040503050406030204" pitchFamily="18" charset="0"/>
                                </a:rPr>
                              </m:ctrlPr>
                            </m:sSubPr>
                            <m:e>
                              <m:acc>
                                <m:accPr>
                                  <m:chr m:val="̂"/>
                                  <m:ctrlPr>
                                    <a:rPr kumimoji="1" lang="en-US" altLang="zh-CN" sz="1600" b="0" i="1" smtClean="0">
                                      <a:latin typeface="Cambria Math" panose="02040503050406030204" pitchFamily="18" charset="0"/>
                                    </a:rPr>
                                  </m:ctrlPr>
                                </m:accPr>
                                <m:e>
                                  <m:r>
                                    <a:rPr kumimoji="1" lang="en-US" altLang="zh-CN" sz="1600" b="0" i="1" smtClean="0">
                                      <a:latin typeface="Cambria Math" charset="0"/>
                                    </a:rPr>
                                    <m:t>𝑥</m:t>
                                  </m:r>
                                </m:e>
                              </m:acc>
                            </m:e>
                            <m:sub>
                              <m:r>
                                <a:rPr kumimoji="1" lang="en-US" altLang="zh-CN" sz="1600" b="0" i="1" smtClean="0">
                                  <a:latin typeface="Cambria Math" charset="0"/>
                                </a:rPr>
                                <m:t>𝑖</m:t>
                              </m:r>
                            </m:sub>
                          </m:sSub>
                        </m:e>
                      </m:d>
                      <m:r>
                        <a:rPr kumimoji="1" lang="en-US" altLang="zh-CN" sz="1600" b="0" i="1" smtClean="0">
                          <a:latin typeface="Cambria Math" charset="0"/>
                        </a:rPr>
                        <m:t>=</m:t>
                      </m:r>
                      <m:r>
                        <m:rPr>
                          <m:sty m:val="p"/>
                        </m:rPr>
                        <a:rPr kumimoji="1" lang="en-US" altLang="zh-CN" sz="1600" b="0" i="0" smtClean="0">
                          <a:latin typeface="Cambria Math" charset="0"/>
                        </a:rPr>
                        <m:t>tanh</m:t>
                      </m:r>
                      <m:r>
                        <a:rPr kumimoji="1" lang="en-US" altLang="zh-CN" sz="1600" b="0" i="1" smtClean="0">
                          <a:latin typeface="Cambria Math" charset="0"/>
                        </a:rPr>
                        <m:t>⁡(</m:t>
                      </m:r>
                      <m:sSup>
                        <m:sSupPr>
                          <m:ctrlPr>
                            <a:rPr kumimoji="1" lang="en-US" altLang="zh-CN" sz="1600" b="0" i="1" smtClean="0">
                              <a:latin typeface="Cambria Math" panose="02040503050406030204" pitchFamily="18" charset="0"/>
                            </a:rPr>
                          </m:ctrlPr>
                        </m:sSupPr>
                        <m:e>
                          <m:r>
                            <a:rPr kumimoji="1" lang="en-US" altLang="zh-CN" sz="1600" b="0" i="1" smtClean="0">
                              <a:latin typeface="Cambria Math" charset="0"/>
                            </a:rPr>
                            <m:t>𝑊</m:t>
                          </m:r>
                        </m:e>
                        <m:sup>
                          <m:r>
                            <a:rPr kumimoji="1" lang="en-US" altLang="zh-CN" sz="1600" b="0" i="1" smtClean="0">
                              <a:latin typeface="Cambria Math" charset="0"/>
                            </a:rPr>
                            <m:t>𝑇</m:t>
                          </m:r>
                        </m:sup>
                      </m:sSup>
                      <m:sSub>
                        <m:sSubPr>
                          <m:ctrlPr>
                            <a:rPr kumimoji="1" lang="en-US" altLang="zh-CN" sz="1600" i="1">
                              <a:latin typeface="Cambria Math" panose="02040503050406030204" pitchFamily="18" charset="0"/>
                            </a:rPr>
                          </m:ctrlPr>
                        </m:sSubPr>
                        <m:e>
                          <m:acc>
                            <m:accPr>
                              <m:chr m:val="̂"/>
                              <m:ctrlPr>
                                <a:rPr kumimoji="1" lang="en-US" altLang="zh-CN" sz="1600" i="1">
                                  <a:latin typeface="Cambria Math" panose="02040503050406030204" pitchFamily="18" charset="0"/>
                                </a:rPr>
                              </m:ctrlPr>
                            </m:accPr>
                            <m:e>
                              <m:r>
                                <a:rPr kumimoji="1" lang="en-US" altLang="zh-CN" sz="1600" i="1">
                                  <a:latin typeface="Cambria Math" charset="0"/>
                                </a:rPr>
                                <m:t>𝑥</m:t>
                              </m:r>
                            </m:e>
                          </m:acc>
                        </m:e>
                        <m:sub>
                          <m:r>
                            <a:rPr kumimoji="1" lang="en-US" altLang="zh-CN" sz="1600" i="1">
                              <a:latin typeface="Cambria Math" charset="0"/>
                            </a:rPr>
                            <m:t>𝑖</m:t>
                          </m:r>
                        </m:sub>
                      </m:sSub>
                      <m:r>
                        <a:rPr kumimoji="1" lang="en-US" altLang="zh-CN" sz="1600" b="0" i="1" smtClean="0">
                          <a:latin typeface="Cambria Math" charset="0"/>
                        </a:rPr>
                        <m:t>)</m:t>
                      </m:r>
                    </m:oMath>
                  </m:oMathPara>
                </a14:m>
                <a:endParaRPr kumimoji="1" lang="zh-CN" altLang="en-US" sz="1600" dirty="0"/>
              </a:p>
            </p:txBody>
          </p:sp>
        </mc:Choice>
        <mc:Fallback xmlns="">
          <p:sp>
            <p:nvSpPr>
              <p:cNvPr id="5" name="文本框 4">
                <a:extLst>
                  <a:ext uri="{FF2B5EF4-FFF2-40B4-BE49-F238E27FC236}">
                    <a16:creationId xmlns:a16="http://schemas.microsoft.com/office/drawing/2014/main" xmlns="" xmlns:a14="http://schemas.microsoft.com/office/drawing/2010/main" id="{7EDD7D15-B977-CF48-8E9C-D00839071DF9}"/>
                  </a:ext>
                </a:extLst>
              </p:cNvPr>
              <p:cNvSpPr txBox="1">
                <a:spLocks noRot="1" noChangeAspect="1" noMove="1" noResize="1" noEditPoints="1" noAdjustHandles="1" noChangeArrowheads="1" noChangeShapeType="1" noTextEdit="1"/>
              </p:cNvSpPr>
              <p:nvPr/>
            </p:nvSpPr>
            <p:spPr>
              <a:xfrm>
                <a:off x="4297680" y="2664682"/>
                <a:ext cx="1878463" cy="246221"/>
              </a:xfrm>
              <a:prstGeom prst="rect">
                <a:avLst/>
              </a:prstGeom>
              <a:blipFill rotWithShape="0">
                <a:blip r:embed="rId3"/>
                <a:stretch>
                  <a:fillRect l="-1623" t="-134146" r="-6818" b="-175610"/>
                </a:stretch>
              </a:blipFill>
            </p:spPr>
            <p:txBody>
              <a:bodyPr/>
              <a:lstStyle/>
              <a:p>
                <a:r>
                  <a:rPr lang="zh-CN" altLang="en-US">
                    <a:noFill/>
                  </a:rPr>
                  <a:t> </a:t>
                </a:r>
              </a:p>
            </p:txBody>
          </p:sp>
        </mc:Fallback>
      </mc:AlternateContent>
      <p:pic>
        <p:nvPicPr>
          <p:cNvPr id="7" name="图片 6">
            <a:extLst>
              <a:ext uri="{FF2B5EF4-FFF2-40B4-BE49-F238E27FC236}">
                <a16:creationId xmlns:a16="http://schemas.microsoft.com/office/drawing/2014/main" id="{4977064E-2820-814E-A9E6-418EBD485975}"/>
              </a:ext>
            </a:extLst>
          </p:cNvPr>
          <p:cNvPicPr>
            <a:picLocks noChangeAspect="1"/>
          </p:cNvPicPr>
          <p:nvPr/>
        </p:nvPicPr>
        <p:blipFill>
          <a:blip r:embed="rId4"/>
          <a:stretch>
            <a:fillRect/>
          </a:stretch>
        </p:blipFill>
        <p:spPr>
          <a:xfrm>
            <a:off x="4797992" y="3044097"/>
            <a:ext cx="4074890" cy="554658"/>
          </a:xfrm>
          <a:prstGeom prst="rect">
            <a:avLst/>
          </a:prstGeom>
        </p:spPr>
      </p:pic>
      <p:pic>
        <p:nvPicPr>
          <p:cNvPr id="9" name="图片 8">
            <a:extLst>
              <a:ext uri="{FF2B5EF4-FFF2-40B4-BE49-F238E27FC236}">
                <a16:creationId xmlns:a16="http://schemas.microsoft.com/office/drawing/2014/main" id="{74ACADDF-C0CE-354B-A325-EDE2E9FADC00}"/>
              </a:ext>
            </a:extLst>
          </p:cNvPr>
          <p:cNvPicPr>
            <a:picLocks noChangeAspect="1"/>
          </p:cNvPicPr>
          <p:nvPr/>
        </p:nvPicPr>
        <p:blipFill>
          <a:blip r:embed="rId5"/>
          <a:stretch>
            <a:fillRect/>
          </a:stretch>
        </p:blipFill>
        <p:spPr>
          <a:xfrm>
            <a:off x="4960415" y="3692022"/>
            <a:ext cx="3168220" cy="556579"/>
          </a:xfrm>
          <a:prstGeom prst="rect">
            <a:avLst/>
          </a:prstGeom>
        </p:spPr>
      </p:pic>
      <p:pic>
        <p:nvPicPr>
          <p:cNvPr id="11" name="图片 10">
            <a:extLst>
              <a:ext uri="{FF2B5EF4-FFF2-40B4-BE49-F238E27FC236}">
                <a16:creationId xmlns:a16="http://schemas.microsoft.com/office/drawing/2014/main" id="{788B5B85-DB98-3F4F-A702-E452EDE2095C}"/>
              </a:ext>
            </a:extLst>
          </p:cNvPr>
          <p:cNvPicPr>
            <a:picLocks noChangeAspect="1"/>
          </p:cNvPicPr>
          <p:nvPr/>
        </p:nvPicPr>
        <p:blipFill>
          <a:blip r:embed="rId6"/>
          <a:stretch>
            <a:fillRect/>
          </a:stretch>
        </p:blipFill>
        <p:spPr>
          <a:xfrm>
            <a:off x="1530053" y="4696615"/>
            <a:ext cx="3891459" cy="1623995"/>
          </a:xfrm>
          <a:prstGeom prst="rect">
            <a:avLst/>
          </a:prstGeom>
        </p:spPr>
      </p:pic>
      <p:sp>
        <p:nvSpPr>
          <p:cNvPr id="12" name="矩形 11">
            <a:extLst>
              <a:ext uri="{FF2B5EF4-FFF2-40B4-BE49-F238E27FC236}">
                <a16:creationId xmlns:a16="http://schemas.microsoft.com/office/drawing/2014/main" id="{1E8AA85B-4EE8-EC47-B0BB-B870E91AC174}"/>
              </a:ext>
            </a:extLst>
          </p:cNvPr>
          <p:cNvSpPr/>
          <p:nvPr/>
        </p:nvSpPr>
        <p:spPr>
          <a:xfrm>
            <a:off x="5580112" y="4696615"/>
            <a:ext cx="3168352" cy="615883"/>
          </a:xfrm>
          <a:prstGeom prst="rect">
            <a:avLst/>
          </a:prstGeom>
          <a:solidFill>
            <a:schemeClr val="accent2">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dirty="0">
                <a:solidFill>
                  <a:srgbClr val="FF0000"/>
                </a:solidFill>
              </a:rPr>
              <a:t>Learn by Stochastic Gradient Descent</a:t>
            </a:r>
            <a:endParaRPr kumimoji="1" lang="zh-CN" altLang="en-US" dirty="0">
              <a:solidFill>
                <a:srgbClr val="FF0000"/>
              </a:solidFill>
            </a:endParaRPr>
          </a:p>
        </p:txBody>
      </p:sp>
      <p:sp>
        <p:nvSpPr>
          <p:cNvPr id="4" name="矩形 3">
            <a:extLst>
              <a:ext uri="{FF2B5EF4-FFF2-40B4-BE49-F238E27FC236}">
                <a16:creationId xmlns:a16="http://schemas.microsoft.com/office/drawing/2014/main" id="{94246F95-1A62-E443-8205-5260279D5462}"/>
              </a:ext>
            </a:extLst>
          </p:cNvPr>
          <p:cNvSpPr/>
          <p:nvPr/>
        </p:nvSpPr>
        <p:spPr>
          <a:xfrm>
            <a:off x="2372139" y="5897217"/>
            <a:ext cx="1749287" cy="423393"/>
          </a:xfrm>
          <a:prstGeom prst="rect">
            <a:avLst/>
          </a:prstGeom>
          <a:noFill/>
          <a:ln w="28575">
            <a:solidFill>
              <a:srgbClr val="7030A0"/>
            </a:solidFill>
            <a:prstDash val="dash"/>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kumimoji="1" lang="zh-CN" altLang="en-US" sz="2400" b="1" dirty="0">
              <a:solidFill>
                <a:schemeClr val="bg1"/>
              </a:solidFill>
              <a:latin typeface="黑体" pitchFamily="49" charset="-122"/>
              <a:ea typeface="黑体" pitchFamily="49" charset="-122"/>
            </a:endParaRPr>
          </a:p>
        </p:txBody>
      </p:sp>
      <p:sp>
        <p:nvSpPr>
          <p:cNvPr id="6" name="文本框 5">
            <a:extLst>
              <a:ext uri="{FF2B5EF4-FFF2-40B4-BE49-F238E27FC236}">
                <a16:creationId xmlns:a16="http://schemas.microsoft.com/office/drawing/2014/main" id="{48B54AAE-58A4-B440-A059-7C04DBFF6286}"/>
              </a:ext>
            </a:extLst>
          </p:cNvPr>
          <p:cNvSpPr txBox="1"/>
          <p:nvPr/>
        </p:nvSpPr>
        <p:spPr>
          <a:xfrm>
            <a:off x="4121426" y="6108913"/>
            <a:ext cx="1736665" cy="307777"/>
          </a:xfrm>
          <a:prstGeom prst="rect">
            <a:avLst/>
          </a:prstGeom>
          <a:noFill/>
        </p:spPr>
        <p:txBody>
          <a:bodyPr wrap="square" rtlCol="0">
            <a:spAutoFit/>
          </a:bodyPr>
          <a:lstStyle/>
          <a:p>
            <a:r>
              <a:rPr kumimoji="1" lang="zh-CN" altLang="en-US" b="1" dirty="0">
                <a:solidFill>
                  <a:srgbClr val="7030A0"/>
                </a:solidFill>
              </a:rPr>
              <a:t>正则约束</a:t>
            </a:r>
          </a:p>
        </p:txBody>
      </p:sp>
    </p:spTree>
    <p:extLst>
      <p:ext uri="{BB962C8B-B14F-4D97-AF65-F5344CB8AC3E}">
        <p14:creationId xmlns:p14="http://schemas.microsoft.com/office/powerpoint/2010/main" val="746254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CD3FF52-C346-5947-B863-EB63E0183BBD}"/>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C24C38BE-14A3-BB4E-A461-EA79F1CEE827}"/>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en-US" altLang="zh-CN" dirty="0"/>
              <a:t>CIFAR10 and </a:t>
            </a:r>
            <a:r>
              <a:rPr kumimoji="1" lang="en-US" altLang="zh-CN" dirty="0" err="1"/>
              <a:t>LabelMe</a:t>
            </a: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sz="400" dirty="0"/>
          </a:p>
        </p:txBody>
      </p:sp>
      <p:pic>
        <p:nvPicPr>
          <p:cNvPr id="4" name="图片 3">
            <a:extLst>
              <a:ext uri="{FF2B5EF4-FFF2-40B4-BE49-F238E27FC236}">
                <a16:creationId xmlns:a16="http://schemas.microsoft.com/office/drawing/2014/main" id="{018B17B6-F554-9A44-9715-87624EAD9905}"/>
              </a:ext>
            </a:extLst>
          </p:cNvPr>
          <p:cNvPicPr>
            <a:picLocks noChangeAspect="1"/>
          </p:cNvPicPr>
          <p:nvPr/>
        </p:nvPicPr>
        <p:blipFill>
          <a:blip r:embed="rId3"/>
          <a:stretch>
            <a:fillRect/>
          </a:stretch>
        </p:blipFill>
        <p:spPr>
          <a:xfrm>
            <a:off x="1658042" y="2579592"/>
            <a:ext cx="5818391" cy="1850127"/>
          </a:xfrm>
          <a:prstGeom prst="rect">
            <a:avLst/>
          </a:prstGeom>
        </p:spPr>
      </p:pic>
    </p:spTree>
    <p:extLst>
      <p:ext uri="{BB962C8B-B14F-4D97-AF65-F5344CB8AC3E}">
        <p14:creationId xmlns:p14="http://schemas.microsoft.com/office/powerpoint/2010/main" val="32091596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66E246-4C66-B844-98BB-70080F6D0924}"/>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8F81DC9D-1804-AB4D-B151-9952422DB3A9}"/>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Ordinal</a:t>
            </a:r>
            <a:r>
              <a:rPr lang="zh-CN" altLang="en-US" sz="2300" dirty="0">
                <a:solidFill>
                  <a:srgbClr val="0080FF"/>
                </a:solidFill>
                <a:latin typeface="微软雅黑" pitchFamily="34" charset="-122"/>
                <a:ea typeface="微软雅黑" pitchFamily="34" charset="-122"/>
              </a:rPr>
              <a:t> </a:t>
            </a:r>
            <a:r>
              <a:rPr lang="en-US" altLang="zh-CN" sz="2300" dirty="0">
                <a:solidFill>
                  <a:srgbClr val="0080FF"/>
                </a:solidFill>
                <a:latin typeface="微软雅黑" pitchFamily="34" charset="-122"/>
                <a:ea typeface="微软雅黑" pitchFamily="34" charset="-122"/>
              </a:rPr>
              <a:t>Constrained Hashing</a:t>
            </a:r>
            <a:r>
              <a:rPr lang="en-US" altLang="zh-CN" sz="1200" dirty="0">
                <a:solidFill>
                  <a:srgbClr val="0080FF"/>
                </a:solidFill>
                <a:latin typeface="微软雅黑" pitchFamily="34" charset="-122"/>
                <a:ea typeface="微软雅黑" pitchFamily="34" charset="-122"/>
              </a:rPr>
              <a:t> (Liu et al. AAAI 2017, PAMI 2018)</a:t>
            </a:r>
          </a:p>
          <a:p>
            <a:pPr lvl="2" eaLnBrk="1" hangingPunct="1">
              <a:defRPr/>
            </a:pPr>
            <a:r>
              <a:rPr kumimoji="1" lang="en-US" altLang="zh-CN" dirty="0"/>
              <a:t>OEH </a:t>
            </a:r>
            <a:r>
              <a:rPr kumimoji="1" lang="zh-CN" altLang="en-US" dirty="0"/>
              <a:t>中仍然存在的问题：</a:t>
            </a:r>
            <a:endParaRPr kumimoji="1" lang="en-US" altLang="zh-CN" dirty="0"/>
          </a:p>
          <a:p>
            <a:pPr lvl="3" eaLnBrk="1" hangingPunct="1">
              <a:defRPr/>
            </a:pPr>
            <a:r>
              <a:rPr kumimoji="1" lang="zh-CN" altLang="en-US" dirty="0"/>
              <a:t>时间复杂度</a:t>
            </a:r>
            <a:r>
              <a:rPr kumimoji="1" lang="en-US" altLang="zh-CN" dirty="0"/>
              <a:t>: </a:t>
            </a:r>
            <a:r>
              <a:rPr kumimoji="1" lang="en-US" altLang="zh-CN" dirty="0">
                <a:solidFill>
                  <a:srgbClr val="FF0000"/>
                </a:solidFill>
              </a:rPr>
              <a:t>O[nL^2]</a:t>
            </a:r>
          </a:p>
          <a:p>
            <a:pPr lvl="3" eaLnBrk="1" hangingPunct="1">
              <a:defRPr/>
            </a:pPr>
            <a:r>
              <a:rPr kumimoji="1" lang="zh-CN" altLang="en-US" dirty="0"/>
              <a:t>随机选择训练样本和</a:t>
            </a:r>
            <a:r>
              <a:rPr kumimoji="1" lang="en-US" altLang="zh-CN" dirty="0"/>
              <a:t>landmarks </a:t>
            </a:r>
          </a:p>
          <a:p>
            <a:pPr lvl="2" eaLnBrk="1" hangingPunct="1">
              <a:defRPr/>
            </a:pPr>
            <a:r>
              <a:rPr kumimoji="1" lang="zh-CN" altLang="en-US" b="1" dirty="0"/>
              <a:t>目标</a:t>
            </a:r>
            <a:r>
              <a:rPr kumimoji="1" lang="en-US" altLang="zh-CN" b="1" dirty="0"/>
              <a:t>:</a:t>
            </a:r>
            <a:r>
              <a:rPr kumimoji="1" lang="zh-CN" altLang="en-US" b="1" dirty="0"/>
              <a:t> </a:t>
            </a:r>
            <a:r>
              <a:rPr kumimoji="1" lang="zh-CN" altLang="en-US" dirty="0"/>
              <a:t>通过更高阶的序列关系学习哈希函数</a:t>
            </a:r>
            <a:endParaRPr kumimoji="1" lang="en-US" altLang="zh-CN" dirty="0"/>
          </a:p>
          <a:p>
            <a:pPr lvl="2" eaLnBrk="1" hangingPunct="1">
              <a:defRPr/>
            </a:pPr>
            <a:endParaRPr kumimoji="1" lang="en-US" altLang="zh-CN" dirty="0"/>
          </a:p>
          <a:p>
            <a:pPr marL="1306513" lvl="3" indent="0">
              <a:buNone/>
            </a:pPr>
            <a:endParaRPr kumimoji="1" lang="en-US" altLang="zh-CN" b="1" dirty="0"/>
          </a:p>
          <a:p>
            <a:pPr lvl="3"/>
            <a:r>
              <a:rPr kumimoji="1" lang="en-US" altLang="zh-CN" b="1" dirty="0"/>
              <a:t>problem 1</a:t>
            </a:r>
            <a:r>
              <a:rPr kumimoji="1" lang="en-US" altLang="zh-CN" dirty="0"/>
              <a:t>: how to represent the ordinal relation directly</a:t>
            </a:r>
          </a:p>
          <a:p>
            <a:pPr lvl="3"/>
            <a:r>
              <a:rPr kumimoji="1" lang="en-US" altLang="zh-CN" b="1" dirty="0"/>
              <a:t>problem 2</a:t>
            </a:r>
            <a:r>
              <a:rPr kumimoji="1" lang="en-US" altLang="zh-CN" dirty="0"/>
              <a:t>: the scale of ordinal relation set is too large</a:t>
            </a:r>
            <a:endParaRPr kumimoji="1" lang="zh-CN" altLang="en-US" dirty="0"/>
          </a:p>
        </p:txBody>
      </p:sp>
      <p:pic>
        <p:nvPicPr>
          <p:cNvPr id="4" name="图片 3">
            <a:extLst>
              <a:ext uri="{FF2B5EF4-FFF2-40B4-BE49-F238E27FC236}">
                <a16:creationId xmlns:a16="http://schemas.microsoft.com/office/drawing/2014/main" id="{DD438F10-B6D0-C345-B584-ABCF30D11898}"/>
              </a:ext>
            </a:extLst>
          </p:cNvPr>
          <p:cNvPicPr>
            <a:picLocks noChangeAspect="1"/>
          </p:cNvPicPr>
          <p:nvPr/>
        </p:nvPicPr>
        <p:blipFill>
          <a:blip r:embed="rId3"/>
          <a:stretch>
            <a:fillRect/>
          </a:stretch>
        </p:blipFill>
        <p:spPr>
          <a:xfrm>
            <a:off x="2464221" y="3728938"/>
            <a:ext cx="4604796" cy="846470"/>
          </a:xfrm>
          <a:prstGeom prst="rect">
            <a:avLst/>
          </a:prstGeom>
        </p:spPr>
      </p:pic>
      <p:pic>
        <p:nvPicPr>
          <p:cNvPr id="5" name="图片 4">
            <a:extLst>
              <a:ext uri="{FF2B5EF4-FFF2-40B4-BE49-F238E27FC236}">
                <a16:creationId xmlns:a16="http://schemas.microsoft.com/office/drawing/2014/main" id="{1D4C4952-8E3E-F740-91CF-1C05B2FB5101}"/>
              </a:ext>
            </a:extLst>
          </p:cNvPr>
          <p:cNvPicPr>
            <a:picLocks noChangeAspect="1"/>
          </p:cNvPicPr>
          <p:nvPr/>
        </p:nvPicPr>
        <p:blipFill>
          <a:blip r:embed="rId4"/>
          <a:stretch>
            <a:fillRect/>
          </a:stretch>
        </p:blipFill>
        <p:spPr>
          <a:xfrm>
            <a:off x="691307" y="4624521"/>
            <a:ext cx="7884368" cy="1627054"/>
          </a:xfrm>
          <a:prstGeom prst="rect">
            <a:avLst/>
          </a:prstGeom>
        </p:spPr>
      </p:pic>
    </p:spTree>
    <p:extLst>
      <p:ext uri="{BB962C8B-B14F-4D97-AF65-F5344CB8AC3E}">
        <p14:creationId xmlns:p14="http://schemas.microsoft.com/office/powerpoint/2010/main" val="139795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7794805-FAD3-E44A-AC89-5204FD4EC4A4}"/>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43F2070F-DA5D-7C4E-87D9-6108332B0018}"/>
              </a:ext>
            </a:extLst>
          </p:cNvPr>
          <p:cNvSpPr>
            <a:spLocks noGrp="1"/>
          </p:cNvSpPr>
          <p:nvPr>
            <p:ph idx="1"/>
          </p:nvPr>
        </p:nvSpPr>
        <p:spPr>
          <a:ln>
            <a:prstDash val="dash"/>
          </a:ln>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Ordinal</a:t>
            </a:r>
            <a:r>
              <a:rPr lang="zh-CN" altLang="en-US" sz="2300" dirty="0">
                <a:solidFill>
                  <a:srgbClr val="0080FF"/>
                </a:solidFill>
                <a:latin typeface="微软雅黑" pitchFamily="34" charset="-122"/>
                <a:ea typeface="微软雅黑" pitchFamily="34" charset="-122"/>
              </a:rPr>
              <a:t> </a:t>
            </a:r>
            <a:r>
              <a:rPr lang="en-US" altLang="zh-CN" sz="2300" dirty="0">
                <a:solidFill>
                  <a:srgbClr val="0080FF"/>
                </a:solidFill>
                <a:latin typeface="微软雅黑" pitchFamily="34" charset="-122"/>
                <a:ea typeface="微软雅黑" pitchFamily="34" charset="-122"/>
              </a:rPr>
              <a:t>Constrained Hashing</a:t>
            </a:r>
            <a:r>
              <a:rPr lang="en-US" altLang="zh-CN" sz="1200" dirty="0">
                <a:solidFill>
                  <a:srgbClr val="0080FF"/>
                </a:solidFill>
                <a:latin typeface="微软雅黑" pitchFamily="34" charset="-122"/>
                <a:ea typeface="微软雅黑" pitchFamily="34" charset="-122"/>
              </a:rPr>
              <a:t> (Liu et al. AAAI 2017, PAMI 2018)</a:t>
            </a:r>
          </a:p>
          <a:p>
            <a:pPr lvl="2"/>
            <a:r>
              <a:rPr kumimoji="1" lang="en-US" altLang="zh-CN" sz="1800" b="1" dirty="0"/>
              <a:t>Problems 1 </a:t>
            </a:r>
            <a:r>
              <a:rPr kumimoji="1" lang="en-US" altLang="zh-CN" sz="1800" dirty="0">
                <a:sym typeface="Wingdings"/>
              </a:rPr>
              <a:t></a:t>
            </a:r>
            <a:r>
              <a:rPr kumimoji="1" lang="en-US" altLang="zh-CN" sz="1800" dirty="0"/>
              <a:t> </a:t>
            </a:r>
            <a:r>
              <a:rPr kumimoji="1" lang="zh-CN" altLang="en-US" sz="1800" dirty="0"/>
              <a:t>张量序列图 </a:t>
            </a:r>
            <a:r>
              <a:rPr kumimoji="1" lang="en-US" altLang="zh-CN" sz="1800" dirty="0"/>
              <a:t>(TOG)</a:t>
            </a:r>
          </a:p>
          <a:p>
            <a:pPr lvl="2"/>
            <a:endParaRPr kumimoji="1" lang="en-US" altLang="zh-CN" sz="1800" dirty="0"/>
          </a:p>
          <a:p>
            <a:pPr lvl="2" eaLnBrk="1" hangingPunct="1">
              <a:defRPr/>
            </a:pPr>
            <a:endParaRPr lang="en-US" altLang="zh-CN" sz="1200" dirty="0">
              <a:solidFill>
                <a:srgbClr val="0080FF"/>
              </a:solidFill>
              <a:latin typeface="微软雅黑" pitchFamily="34" charset="-122"/>
              <a:ea typeface="微软雅黑" pitchFamily="34" charset="-122"/>
            </a:endParaRPr>
          </a:p>
          <a:p>
            <a:endParaRPr kumimoji="1" lang="zh-CN" altLang="en-US" dirty="0"/>
          </a:p>
        </p:txBody>
      </p:sp>
      <p:pic>
        <p:nvPicPr>
          <p:cNvPr id="4" name="图片 3">
            <a:extLst>
              <a:ext uri="{FF2B5EF4-FFF2-40B4-BE49-F238E27FC236}">
                <a16:creationId xmlns:a16="http://schemas.microsoft.com/office/drawing/2014/main" id="{158533C9-7C40-1849-B126-EBA270423D87}"/>
              </a:ext>
            </a:extLst>
          </p:cNvPr>
          <p:cNvPicPr>
            <a:picLocks noChangeAspect="1"/>
          </p:cNvPicPr>
          <p:nvPr/>
        </p:nvPicPr>
        <p:blipFill>
          <a:blip r:embed="rId3"/>
          <a:stretch>
            <a:fillRect/>
          </a:stretch>
        </p:blipFill>
        <p:spPr>
          <a:xfrm>
            <a:off x="706621" y="4277896"/>
            <a:ext cx="4486652" cy="1728192"/>
          </a:xfrm>
          <a:prstGeom prst="rect">
            <a:avLst/>
          </a:prstGeom>
        </p:spPr>
      </p:pic>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FB14C11D-099E-544C-9522-D8BD34267A02}"/>
                  </a:ext>
                </a:extLst>
              </p:cNvPr>
              <p:cNvSpPr txBox="1"/>
              <p:nvPr/>
            </p:nvSpPr>
            <p:spPr>
              <a:xfrm>
                <a:off x="5502755" y="4932034"/>
                <a:ext cx="3024210" cy="1499641"/>
              </a:xfrm>
              <a:prstGeom prst="rect">
                <a:avLst/>
              </a:prstGeom>
              <a:noFill/>
            </p:spPr>
            <p:txBody>
              <a:bodyPr wrap="square" rtlCol="0">
                <a:spAutoFit/>
              </a:bodyPr>
              <a:lstStyle/>
              <a:p>
                <a:pPr marL="0" lvl="2"/>
                <a:r>
                  <a:rPr kumimoji="1" lang="en-US" altLang="zh-CN" sz="1800" b="1" u="sng" dirty="0"/>
                  <a:t>According to TOG:</a:t>
                </a:r>
              </a:p>
              <a:p>
                <a:pPr marL="0" lvl="2"/>
                <a14:m>
                  <m:oMathPara xmlns:m="http://schemas.openxmlformats.org/officeDocument/2006/math">
                    <m:oMathParaPr>
                      <m:jc m:val="centerGroup"/>
                    </m:oMathParaPr>
                    <m:oMath xmlns:m="http://schemas.openxmlformats.org/officeDocument/2006/math">
                      <m:r>
                        <a:rPr kumimoji="1" lang="en-US" altLang="zh-CN" sz="1800" i="1">
                          <a:latin typeface="Cambria Math" charset="0"/>
                        </a:rPr>
                        <m:t>𝐺</m:t>
                      </m:r>
                      <m:d>
                        <m:dPr>
                          <m:ctrlPr>
                            <a:rPr kumimoji="1" lang="en-US" altLang="zh-CN" sz="1800" i="1">
                              <a:latin typeface="Cambria Math" panose="02040503050406030204" pitchFamily="18" charset="0"/>
                            </a:rPr>
                          </m:ctrlPr>
                        </m:dPr>
                        <m:e>
                          <m:r>
                            <a:rPr kumimoji="1" lang="en-US" altLang="zh-CN" sz="1800" i="1">
                              <a:latin typeface="Cambria Math" charset="0"/>
                            </a:rPr>
                            <m:t>𝑖</m:t>
                          </m:r>
                          <m:r>
                            <a:rPr kumimoji="1" lang="en-US" altLang="zh-CN" sz="1800" b="0" i="1" smtClean="0">
                              <a:latin typeface="Cambria Math" charset="0"/>
                            </a:rPr>
                            <m:t>𝑘</m:t>
                          </m:r>
                          <m:r>
                            <a:rPr kumimoji="1" lang="en-US" altLang="zh-CN" sz="1800" b="0" i="1" smtClean="0">
                              <a:latin typeface="Cambria Math" charset="0"/>
                            </a:rPr>
                            <m:t>,</m:t>
                          </m:r>
                          <m:r>
                            <a:rPr kumimoji="1" lang="en-US" altLang="zh-CN" sz="1800" b="0" i="1" smtClean="0">
                              <a:latin typeface="Cambria Math" charset="0"/>
                            </a:rPr>
                            <m:t>𝑖𝑗</m:t>
                          </m:r>
                        </m:e>
                      </m:d>
                      <m:r>
                        <a:rPr kumimoji="1" lang="en-US" altLang="zh-CN" sz="1800" i="1">
                          <a:latin typeface="Cambria Math" charset="0"/>
                        </a:rPr>
                        <m:t>=</m:t>
                      </m:r>
                      <m:r>
                        <a:rPr kumimoji="1" lang="en-US" altLang="zh-CN" sz="1800" i="1">
                          <a:latin typeface="Cambria Math" charset="0"/>
                        </a:rPr>
                        <m:t>𝑆</m:t>
                      </m:r>
                      <m:d>
                        <m:dPr>
                          <m:ctrlPr>
                            <a:rPr kumimoji="1" lang="en-US" altLang="zh-CN" sz="1800" i="1">
                              <a:latin typeface="Cambria Math" panose="02040503050406030204" pitchFamily="18" charset="0"/>
                            </a:rPr>
                          </m:ctrlPr>
                        </m:dPr>
                        <m:e>
                          <m:r>
                            <a:rPr kumimoji="1" lang="en-US" altLang="zh-CN" sz="1800" i="1">
                              <a:latin typeface="Cambria Math" charset="0"/>
                            </a:rPr>
                            <m:t>𝑖</m:t>
                          </m:r>
                          <m:r>
                            <a:rPr kumimoji="1" lang="en-US" altLang="zh-CN" sz="1800" i="1">
                              <a:latin typeface="Cambria Math" charset="0"/>
                            </a:rPr>
                            <m:t>,</m:t>
                          </m:r>
                          <m:r>
                            <a:rPr kumimoji="1" lang="en-US" altLang="zh-CN" sz="1800" b="0" i="1" smtClean="0">
                              <a:latin typeface="Cambria Math" charset="0"/>
                            </a:rPr>
                            <m:t>𝑘</m:t>
                          </m:r>
                        </m:e>
                      </m:d>
                      <m:r>
                        <a:rPr kumimoji="1" lang="en-US" altLang="zh-CN" sz="1800" b="0" i="1" smtClean="0">
                          <a:latin typeface="Cambria Math" charset="0"/>
                        </a:rPr>
                        <m:t>/</m:t>
                      </m:r>
                      <m:r>
                        <a:rPr kumimoji="1" lang="en-US" altLang="zh-CN" sz="1800" i="1">
                          <a:latin typeface="Cambria Math" charset="0"/>
                          <a:ea typeface="Cambria Math" charset="0"/>
                          <a:cs typeface="Cambria Math" charset="0"/>
                        </a:rPr>
                        <m:t>𝑆</m:t>
                      </m:r>
                      <m:d>
                        <m:dPr>
                          <m:ctrlPr>
                            <a:rPr kumimoji="1" lang="en-US" altLang="zh-CN" sz="1800" i="1">
                              <a:latin typeface="Cambria Math" panose="02040503050406030204" pitchFamily="18" charset="0"/>
                              <a:ea typeface="Cambria Math" charset="0"/>
                              <a:cs typeface="Cambria Math" charset="0"/>
                            </a:rPr>
                          </m:ctrlPr>
                        </m:dPr>
                        <m:e>
                          <m:r>
                            <a:rPr kumimoji="1" lang="en-US" altLang="zh-CN" sz="1800" b="0" i="1" smtClean="0">
                              <a:latin typeface="Cambria Math" charset="0"/>
                              <a:ea typeface="Cambria Math" charset="0"/>
                              <a:cs typeface="Cambria Math" charset="0"/>
                            </a:rPr>
                            <m:t>𝑖</m:t>
                          </m:r>
                          <m:r>
                            <a:rPr kumimoji="1" lang="en-US" altLang="zh-CN" sz="1800" i="1">
                              <a:latin typeface="Cambria Math" charset="0"/>
                              <a:ea typeface="Cambria Math" charset="0"/>
                              <a:cs typeface="Cambria Math" charset="0"/>
                            </a:rPr>
                            <m:t>,</m:t>
                          </m:r>
                          <m:r>
                            <a:rPr kumimoji="1" lang="en-US" altLang="zh-CN" sz="1800" b="0" i="1" smtClean="0">
                              <a:latin typeface="Cambria Math" charset="0"/>
                              <a:ea typeface="Cambria Math" charset="0"/>
                              <a:cs typeface="Cambria Math" charset="0"/>
                            </a:rPr>
                            <m:t>𝑗</m:t>
                          </m:r>
                        </m:e>
                      </m:d>
                    </m:oMath>
                  </m:oMathPara>
                </a14:m>
                <a:endParaRPr kumimoji="1" lang="en-US" altLang="zh-CN" sz="1800" dirty="0">
                  <a:ea typeface="Cambria Math" charset="0"/>
                  <a:cs typeface="Cambria Math" charset="0"/>
                </a:endParaRPr>
              </a:p>
              <a:p>
                <a:pPr marL="0" lvl="2"/>
                <a:r>
                  <a:rPr kumimoji="1" lang="en-US" altLang="zh-CN" sz="1800" dirty="0">
                    <a:ea typeface="Cambria Math" charset="0"/>
                    <a:cs typeface="Cambria Math" charset="0"/>
                  </a:rPr>
                  <a:t>then, </a:t>
                </a:r>
                <a14:m>
                  <m:oMath xmlns:m="http://schemas.openxmlformats.org/officeDocument/2006/math">
                    <m:r>
                      <a:rPr kumimoji="1" lang="en-US" altLang="zh-CN" sz="1800" i="1" dirty="0" smtClean="0">
                        <a:latin typeface="Cambria Math" charset="0"/>
                        <a:ea typeface="Cambria Math" charset="0"/>
                        <a:cs typeface="Cambria Math" charset="0"/>
                      </a:rPr>
                      <m:t>𝑆</m:t>
                    </m:r>
                    <m:r>
                      <a:rPr kumimoji="1" lang="en-US" altLang="zh-CN" sz="1800" i="1" dirty="0" smtClean="0">
                        <a:latin typeface="Cambria Math" charset="0"/>
                        <a:ea typeface="Cambria Math" charset="0"/>
                        <a:cs typeface="Cambria Math" charset="0"/>
                      </a:rPr>
                      <m:t>(</m:t>
                    </m:r>
                    <m:r>
                      <a:rPr kumimoji="1" lang="en-US" altLang="zh-CN" sz="1800" i="1" dirty="0" err="1">
                        <a:latin typeface="Cambria Math" charset="0"/>
                        <a:ea typeface="Cambria Math" charset="0"/>
                        <a:cs typeface="Cambria Math" charset="0"/>
                      </a:rPr>
                      <m:t>𝑖</m:t>
                    </m:r>
                    <m:r>
                      <a:rPr kumimoji="1" lang="en-US" altLang="zh-CN" sz="1800" i="1" dirty="0" err="1" smtClean="0">
                        <a:latin typeface="Cambria Math" charset="0"/>
                        <a:ea typeface="Cambria Math" charset="0"/>
                        <a:cs typeface="Cambria Math" charset="0"/>
                      </a:rPr>
                      <m:t>,</m:t>
                    </m:r>
                    <m:r>
                      <a:rPr kumimoji="1" lang="en-US" altLang="zh-CN" sz="1800" i="1" dirty="0" err="1" smtClean="0">
                        <a:latin typeface="Cambria Math" charset="0"/>
                        <a:ea typeface="Cambria Math" charset="0"/>
                        <a:cs typeface="Cambria Math" charset="0"/>
                      </a:rPr>
                      <m:t>𝑘</m:t>
                    </m:r>
                    <m:r>
                      <a:rPr kumimoji="1" lang="en-US" altLang="zh-CN" sz="1800" i="1" dirty="0" smtClean="0">
                        <a:latin typeface="Cambria Math" charset="0"/>
                        <a:ea typeface="Cambria Math" charset="0"/>
                        <a:cs typeface="Cambria Math" charset="0"/>
                      </a:rPr>
                      <m:t>) &lt; </m:t>
                    </m:r>
                    <m:r>
                      <a:rPr kumimoji="1" lang="en-US" altLang="zh-CN" sz="1800" i="1" dirty="0" smtClean="0">
                        <a:latin typeface="Cambria Math" charset="0"/>
                        <a:ea typeface="Cambria Math" charset="0"/>
                        <a:cs typeface="Cambria Math" charset="0"/>
                      </a:rPr>
                      <m:t>𝑆</m:t>
                    </m:r>
                    <m:r>
                      <a:rPr kumimoji="1" lang="en-US" altLang="zh-CN" sz="1800" i="1" dirty="0" smtClean="0">
                        <a:latin typeface="Cambria Math" charset="0"/>
                        <a:ea typeface="Cambria Math" charset="0"/>
                        <a:cs typeface="Cambria Math" charset="0"/>
                      </a:rPr>
                      <m:t>(</m:t>
                    </m:r>
                    <m:r>
                      <a:rPr kumimoji="1" lang="en-US" altLang="zh-CN" sz="1800" i="1" dirty="0" err="1">
                        <a:latin typeface="Cambria Math" charset="0"/>
                        <a:ea typeface="Cambria Math" charset="0"/>
                        <a:cs typeface="Cambria Math" charset="0"/>
                      </a:rPr>
                      <m:t>𝑖</m:t>
                    </m:r>
                    <m:r>
                      <a:rPr kumimoji="1" lang="en-US" altLang="zh-CN" sz="1800" i="1" dirty="0" err="1" smtClean="0">
                        <a:latin typeface="Cambria Math" charset="0"/>
                        <a:ea typeface="Cambria Math" charset="0"/>
                        <a:cs typeface="Cambria Math" charset="0"/>
                      </a:rPr>
                      <m:t>,</m:t>
                    </m:r>
                    <m:r>
                      <a:rPr kumimoji="1" lang="en-US" altLang="zh-CN" sz="1800" i="1" dirty="0" err="1" smtClean="0">
                        <a:latin typeface="Cambria Math" charset="0"/>
                        <a:ea typeface="Cambria Math" charset="0"/>
                        <a:cs typeface="Cambria Math" charset="0"/>
                      </a:rPr>
                      <m:t>𝑗</m:t>
                    </m:r>
                    <m:r>
                      <a:rPr kumimoji="1" lang="en-US" altLang="zh-CN" sz="1800" i="1" dirty="0" smtClean="0">
                        <a:latin typeface="Cambria Math" charset="0"/>
                        <a:ea typeface="Cambria Math" charset="0"/>
                        <a:cs typeface="Cambria Math" charset="0"/>
                      </a:rPr>
                      <m:t>) </m:t>
                    </m:r>
                  </m:oMath>
                </a14:m>
                <a:endParaRPr kumimoji="1" lang="en-US" altLang="zh-CN" sz="1800" dirty="0">
                  <a:ea typeface="Cambria Math" charset="0"/>
                  <a:cs typeface="Cambria Math" charset="0"/>
                </a:endParaRPr>
              </a:p>
              <a:p>
                <a:pPr marL="0" lvl="2"/>
                <a:r>
                  <a:rPr kumimoji="1" lang="en-US" altLang="zh-CN" sz="1800" dirty="0"/>
                  <a:t>we have </a:t>
                </a:r>
              </a:p>
              <a:p>
                <a:pPr marL="0" lvl="2"/>
                <a14:m>
                  <m:oMathPara xmlns:m="http://schemas.openxmlformats.org/officeDocument/2006/math">
                    <m:oMathParaPr>
                      <m:jc m:val="centerGroup"/>
                    </m:oMathParaPr>
                    <m:oMath xmlns:m="http://schemas.openxmlformats.org/officeDocument/2006/math">
                      <m:sSub>
                        <m:sSubPr>
                          <m:ctrlPr>
                            <a:rPr kumimoji="1" lang="en-US" altLang="zh-CN" sz="1800" i="1">
                              <a:latin typeface="Cambria Math" panose="02040503050406030204" pitchFamily="18" charset="0"/>
                            </a:rPr>
                          </m:ctrlPr>
                        </m:sSubPr>
                        <m:e>
                          <m:r>
                            <a:rPr kumimoji="1" lang="en-US" altLang="zh-CN" sz="1800" b="0" i="1" smtClean="0">
                              <a:latin typeface="Cambria Math" charset="0"/>
                            </a:rPr>
                            <m:t>𝐺</m:t>
                          </m:r>
                          <m:d>
                            <m:dPr>
                              <m:ctrlPr>
                                <a:rPr kumimoji="1" lang="en-US" altLang="zh-CN" sz="1800" b="0" i="1" smtClean="0">
                                  <a:latin typeface="Cambria Math" panose="02040503050406030204" pitchFamily="18" charset="0"/>
                                </a:rPr>
                              </m:ctrlPr>
                            </m:dPr>
                            <m:e>
                              <m:r>
                                <a:rPr kumimoji="1" lang="en-US" altLang="zh-CN" sz="1800" b="0" i="1" smtClean="0">
                                  <a:latin typeface="Cambria Math" charset="0"/>
                                </a:rPr>
                                <m:t>𝑖𝑘</m:t>
                              </m:r>
                              <m:r>
                                <a:rPr kumimoji="1" lang="en-US" altLang="zh-CN" sz="1800" b="0" i="1" smtClean="0">
                                  <a:latin typeface="Cambria Math" charset="0"/>
                                </a:rPr>
                                <m:t>,</m:t>
                              </m:r>
                              <m:r>
                                <a:rPr kumimoji="1" lang="en-US" altLang="zh-CN" sz="1800" b="0" i="1" smtClean="0">
                                  <a:latin typeface="Cambria Math" charset="0"/>
                                </a:rPr>
                                <m:t>𝑖𝑗</m:t>
                              </m:r>
                            </m:e>
                          </m:d>
                          <m:r>
                            <a:rPr kumimoji="1" lang="en-US" altLang="zh-CN" sz="1800" b="0" i="1" smtClean="0">
                              <a:latin typeface="Cambria Math" charset="0"/>
                            </a:rPr>
                            <m:t>&lt;1</m:t>
                          </m:r>
                          <m:r>
                            <a:rPr kumimoji="1" lang="is-IS" altLang="zh-CN" sz="1800" b="0" i="1" smtClean="0">
                              <a:latin typeface="Cambria Math" charset="0"/>
                              <a:ea typeface="Cambria Math" charset="0"/>
                              <a:cs typeface="Cambria Math" charset="0"/>
                            </a:rPr>
                            <m:t>→</m:t>
                          </m:r>
                          <m:r>
                            <a:rPr kumimoji="1" lang="en-US" altLang="zh-CN" sz="1800" i="1">
                              <a:latin typeface="Cambria Math" charset="0"/>
                              <a:ea typeface="Cambria Math" charset="0"/>
                              <a:cs typeface="Cambria Math" charset="0"/>
                            </a:rPr>
                            <m:t>𝛿</m:t>
                          </m:r>
                        </m:e>
                        <m:sub>
                          <m:r>
                            <a:rPr kumimoji="1" lang="en-US" altLang="zh-CN" sz="1800" i="1">
                              <a:latin typeface="Cambria Math" charset="0"/>
                            </a:rPr>
                            <m:t>𝑖𝑗</m:t>
                          </m:r>
                        </m:sub>
                      </m:sSub>
                      <m:r>
                        <a:rPr kumimoji="1" lang="en-US" altLang="zh-CN" sz="1800" i="1">
                          <a:latin typeface="Cambria Math" charset="0"/>
                        </a:rPr>
                        <m:t>&lt;</m:t>
                      </m:r>
                      <m:sSub>
                        <m:sSubPr>
                          <m:ctrlPr>
                            <a:rPr kumimoji="1" lang="en-US" altLang="zh-CN" sz="1800" i="1">
                              <a:latin typeface="Cambria Math" panose="02040503050406030204" pitchFamily="18" charset="0"/>
                            </a:rPr>
                          </m:ctrlPr>
                        </m:sSubPr>
                        <m:e>
                          <m:r>
                            <a:rPr kumimoji="1" lang="en-US" altLang="zh-CN" sz="1800" i="1">
                              <a:latin typeface="Cambria Math" charset="0"/>
                              <a:ea typeface="Cambria Math" charset="0"/>
                              <a:cs typeface="Cambria Math" charset="0"/>
                            </a:rPr>
                            <m:t>𝛿</m:t>
                          </m:r>
                        </m:e>
                        <m:sub>
                          <m:r>
                            <a:rPr kumimoji="1" lang="en-US" altLang="zh-CN" sz="1800" i="1">
                              <a:latin typeface="Cambria Math" charset="0"/>
                              <a:ea typeface="Cambria Math" charset="0"/>
                              <a:cs typeface="Cambria Math" charset="0"/>
                            </a:rPr>
                            <m:t>𝑖𝑘</m:t>
                          </m:r>
                        </m:sub>
                      </m:sSub>
                    </m:oMath>
                  </m:oMathPara>
                </a14:m>
                <a:endParaRPr kumimoji="1" lang="en-US" altLang="zh-CN" sz="1800" dirty="0">
                  <a:ea typeface="Cambria Math" charset="0"/>
                  <a:cs typeface="Cambria Math" charset="0"/>
                </a:endParaRPr>
              </a:p>
            </p:txBody>
          </p:sp>
        </mc:Choice>
        <mc:Fallback xmlns="">
          <p:sp>
            <p:nvSpPr>
              <p:cNvPr id="5" name="文本框 4">
                <a:extLst>
                  <a:ext uri="{FF2B5EF4-FFF2-40B4-BE49-F238E27FC236}">
                    <a16:creationId xmlns:a16="http://schemas.microsoft.com/office/drawing/2014/main" id="{FB14C11D-099E-544C-9522-D8BD34267A02}"/>
                  </a:ext>
                </a:extLst>
              </p:cNvPr>
              <p:cNvSpPr txBox="1">
                <a:spLocks noRot="1" noChangeAspect="1" noMove="1" noResize="1" noEditPoints="1" noAdjustHandles="1" noChangeArrowheads="1" noChangeShapeType="1" noTextEdit="1"/>
              </p:cNvSpPr>
              <p:nvPr/>
            </p:nvSpPr>
            <p:spPr>
              <a:xfrm>
                <a:off x="5502755" y="4932034"/>
                <a:ext cx="3024210" cy="1499641"/>
              </a:xfrm>
              <a:prstGeom prst="rect">
                <a:avLst/>
              </a:prstGeom>
              <a:blipFill>
                <a:blip r:embed="rId4"/>
                <a:stretch>
                  <a:fillRect l="-1255" t="-840" b="-168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 name="矩形 5">
                <a:extLst>
                  <a:ext uri="{FF2B5EF4-FFF2-40B4-BE49-F238E27FC236}">
                    <a16:creationId xmlns:a16="http://schemas.microsoft.com/office/drawing/2014/main" id="{EF2BD881-225B-914D-B493-33A222CA6305}"/>
                  </a:ext>
                </a:extLst>
              </p:cNvPr>
              <p:cNvSpPr/>
              <p:nvPr/>
            </p:nvSpPr>
            <p:spPr>
              <a:xfrm>
                <a:off x="5502755" y="4277896"/>
                <a:ext cx="2911982" cy="668645"/>
              </a:xfrm>
              <a:prstGeom prst="rect">
                <a:avLst/>
              </a:prstGeom>
            </p:spPr>
            <p:txBody>
              <a:bodyPr wrap="square">
                <a:spAutoFit/>
              </a:bodyPr>
              <a:lstStyle/>
              <a:p>
                <a:r>
                  <a:rPr kumimoji="1" lang="en-US" altLang="zh-CN" sz="1800" b="1" u="sng" dirty="0"/>
                  <a:t>Truth relations:</a:t>
                </a:r>
              </a:p>
              <a:p>
                <a:pPr/>
                <a14:m>
                  <m:oMathPara xmlns:m="http://schemas.openxmlformats.org/officeDocument/2006/math">
                    <m:oMathParaPr>
                      <m:jc m:val="left"/>
                    </m:oMathParaPr>
                    <m:oMath xmlns:m="http://schemas.openxmlformats.org/officeDocument/2006/math">
                      <m:sSub>
                        <m:sSubPr>
                          <m:ctrlPr>
                            <a:rPr kumimoji="1" lang="en-US" altLang="zh-CN" sz="1800" i="1">
                              <a:latin typeface="Cambria Math" panose="02040503050406030204" pitchFamily="18" charset="0"/>
                            </a:rPr>
                          </m:ctrlPr>
                        </m:sSubPr>
                        <m:e>
                          <m:r>
                            <a:rPr kumimoji="1" lang="en-US" altLang="zh-CN" sz="1800" i="1">
                              <a:latin typeface="Cambria Math" charset="0"/>
                              <a:ea typeface="Cambria Math" charset="0"/>
                              <a:cs typeface="Cambria Math" charset="0"/>
                            </a:rPr>
                            <m:t>𝛿</m:t>
                          </m:r>
                        </m:e>
                        <m:sub>
                          <m:r>
                            <a:rPr kumimoji="1" lang="en-US" altLang="zh-CN" sz="1800" i="1">
                              <a:latin typeface="Cambria Math" charset="0"/>
                            </a:rPr>
                            <m:t>𝑖𝑗</m:t>
                          </m:r>
                        </m:sub>
                      </m:sSub>
                      <m:r>
                        <a:rPr kumimoji="1" lang="en-US" altLang="zh-CN" sz="1800" i="1">
                          <a:latin typeface="Cambria Math" charset="0"/>
                        </a:rPr>
                        <m:t>&lt;</m:t>
                      </m:r>
                      <m:sSub>
                        <m:sSubPr>
                          <m:ctrlPr>
                            <a:rPr kumimoji="1" lang="en-US" altLang="zh-CN" sz="1800" i="1">
                              <a:latin typeface="Cambria Math" panose="02040503050406030204" pitchFamily="18" charset="0"/>
                            </a:rPr>
                          </m:ctrlPr>
                        </m:sSubPr>
                        <m:e>
                          <m:r>
                            <a:rPr kumimoji="1" lang="en-US" altLang="zh-CN" sz="1800" i="1">
                              <a:latin typeface="Cambria Math" charset="0"/>
                              <a:ea typeface="Cambria Math" charset="0"/>
                              <a:cs typeface="Cambria Math" charset="0"/>
                            </a:rPr>
                            <m:t>𝛿</m:t>
                          </m:r>
                        </m:e>
                        <m:sub>
                          <m:r>
                            <a:rPr kumimoji="1" lang="en-US" altLang="zh-CN" sz="1800" i="1">
                              <a:latin typeface="Cambria Math" charset="0"/>
                              <a:ea typeface="Cambria Math" charset="0"/>
                              <a:cs typeface="Cambria Math" charset="0"/>
                            </a:rPr>
                            <m:t>𝑖𝑘</m:t>
                          </m:r>
                        </m:sub>
                      </m:sSub>
                      <m:r>
                        <a:rPr kumimoji="1" lang="en-US" altLang="zh-CN" sz="1800" i="1">
                          <a:latin typeface="Cambria Math" charset="0"/>
                          <a:ea typeface="Cambria Math" charset="0"/>
                          <a:cs typeface="Cambria Math" charset="0"/>
                        </a:rPr>
                        <m:t>&lt;</m:t>
                      </m:r>
                      <m:sSub>
                        <m:sSubPr>
                          <m:ctrlPr>
                            <a:rPr kumimoji="1" lang="en-US" altLang="zh-CN" sz="1800" i="1">
                              <a:latin typeface="Cambria Math" panose="02040503050406030204" pitchFamily="18" charset="0"/>
                            </a:rPr>
                          </m:ctrlPr>
                        </m:sSubPr>
                        <m:e>
                          <m:r>
                            <a:rPr kumimoji="1" lang="en-US" altLang="zh-CN" sz="1800" i="1">
                              <a:latin typeface="Cambria Math" charset="0"/>
                              <a:ea typeface="Cambria Math" charset="0"/>
                              <a:cs typeface="Cambria Math" charset="0"/>
                            </a:rPr>
                            <m:t>𝛿</m:t>
                          </m:r>
                        </m:e>
                        <m:sub>
                          <m:r>
                            <a:rPr kumimoji="1" lang="en-US" altLang="zh-CN" sz="1800" i="1">
                              <a:latin typeface="Cambria Math" charset="0"/>
                              <a:ea typeface="Cambria Math" charset="0"/>
                              <a:cs typeface="Cambria Math" charset="0"/>
                            </a:rPr>
                            <m:t>𝑗𝑘</m:t>
                          </m:r>
                        </m:sub>
                      </m:sSub>
                    </m:oMath>
                  </m:oMathPara>
                </a14:m>
                <a:endParaRPr lang="zh-CN" altLang="en-US" sz="1800" dirty="0"/>
              </a:p>
            </p:txBody>
          </p:sp>
        </mc:Choice>
        <mc:Fallback xmlns="">
          <p:sp>
            <p:nvSpPr>
              <p:cNvPr id="6" name="矩形 5">
                <a:extLst>
                  <a:ext uri="{FF2B5EF4-FFF2-40B4-BE49-F238E27FC236}">
                    <a16:creationId xmlns:a16="http://schemas.microsoft.com/office/drawing/2014/main" id="{EF2BD881-225B-914D-B493-33A222CA6305}"/>
                  </a:ext>
                </a:extLst>
              </p:cNvPr>
              <p:cNvSpPr>
                <a:spLocks noRot="1" noChangeAspect="1" noMove="1" noResize="1" noEditPoints="1" noAdjustHandles="1" noChangeArrowheads="1" noChangeShapeType="1" noTextEdit="1"/>
              </p:cNvSpPr>
              <p:nvPr/>
            </p:nvSpPr>
            <p:spPr>
              <a:xfrm>
                <a:off x="5502755" y="4277896"/>
                <a:ext cx="2911982" cy="668645"/>
              </a:xfrm>
              <a:prstGeom prst="rect">
                <a:avLst/>
              </a:prstGeom>
              <a:blipFill>
                <a:blip r:embed="rId5"/>
                <a:stretch>
                  <a:fillRect l="-1299" t="-3774" b="-566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 name="文本框 6">
                <a:extLst>
                  <a:ext uri="{FF2B5EF4-FFF2-40B4-BE49-F238E27FC236}">
                    <a16:creationId xmlns:a16="http://schemas.microsoft.com/office/drawing/2014/main" id="{747C7649-5A35-944E-898B-A6B700A923A4}"/>
                  </a:ext>
                </a:extLst>
              </p:cNvPr>
              <p:cNvSpPr txBox="1"/>
              <p:nvPr/>
            </p:nvSpPr>
            <p:spPr>
              <a:xfrm>
                <a:off x="566253" y="2977048"/>
                <a:ext cx="1899457" cy="30777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2000" b="0" i="1" smtClean="0">
                          <a:latin typeface="Cambria Math" charset="0"/>
                        </a:rPr>
                        <m:t>𝐺</m:t>
                      </m:r>
                      <m:r>
                        <a:rPr kumimoji="1" lang="en-US" altLang="zh-CN" sz="2000" b="0" i="1" smtClean="0">
                          <a:latin typeface="Cambria Math" charset="0"/>
                        </a:rPr>
                        <m:t>=</m:t>
                      </m:r>
                      <m:r>
                        <a:rPr kumimoji="1" lang="en-US" altLang="zh-CN" sz="2000" b="0" i="1" smtClean="0">
                          <a:latin typeface="Cambria Math" charset="0"/>
                        </a:rPr>
                        <m:t>𝑆</m:t>
                      </m:r>
                      <m:r>
                        <a:rPr kumimoji="1" lang="en-US" altLang="zh-CN" sz="2000" b="0" i="1" smtClean="0">
                          <a:latin typeface="Cambria Math" charset="0"/>
                        </a:rPr>
                        <m:t> ⊗</m:t>
                      </m:r>
                      <m:r>
                        <a:rPr kumimoji="1" lang="en-US" altLang="zh-CN" sz="2000" b="0" i="1" smtClean="0">
                          <a:latin typeface="Cambria Math" charset="0"/>
                          <a:ea typeface="Cambria Math" charset="0"/>
                          <a:cs typeface="Cambria Math" charset="0"/>
                        </a:rPr>
                        <m:t>𝐷𝑆</m:t>
                      </m:r>
                    </m:oMath>
                  </m:oMathPara>
                </a14:m>
                <a:endParaRPr kumimoji="1" lang="en-US" altLang="zh-CN" sz="2000" b="0" dirty="0">
                  <a:ea typeface="Cambria Math" charset="0"/>
                  <a:cs typeface="Cambria Math" charset="0"/>
                </a:endParaRPr>
              </a:p>
            </p:txBody>
          </p:sp>
        </mc:Choice>
        <mc:Fallback xmlns="">
          <p:sp>
            <p:nvSpPr>
              <p:cNvPr id="7" name="文本框 6">
                <a:extLst>
                  <a:ext uri="{FF2B5EF4-FFF2-40B4-BE49-F238E27FC236}">
                    <a16:creationId xmlns:a16="http://schemas.microsoft.com/office/drawing/2014/main" id="{747C7649-5A35-944E-898B-A6B700A923A4}"/>
                  </a:ext>
                </a:extLst>
              </p:cNvPr>
              <p:cNvSpPr txBox="1">
                <a:spLocks noRot="1" noChangeAspect="1" noMove="1" noResize="1" noEditPoints="1" noAdjustHandles="1" noChangeArrowheads="1" noChangeShapeType="1" noTextEdit="1"/>
              </p:cNvSpPr>
              <p:nvPr/>
            </p:nvSpPr>
            <p:spPr>
              <a:xfrm>
                <a:off x="566253" y="2977048"/>
                <a:ext cx="1899457" cy="307777"/>
              </a:xfrm>
              <a:prstGeom prst="rect">
                <a:avLst/>
              </a:prstGeom>
              <a:blipFill>
                <a:blip r:embed="rId6"/>
                <a:stretch>
                  <a:fillRect b="-38462"/>
                </a:stretch>
              </a:blipFill>
            </p:spPr>
            <p:txBody>
              <a:bodyPr/>
              <a:lstStyle/>
              <a:p>
                <a:r>
                  <a:rPr lang="zh-CN" altLang="en-US">
                    <a:noFill/>
                  </a:rPr>
                  <a:t> </a:t>
                </a:r>
              </a:p>
            </p:txBody>
          </p:sp>
        </mc:Fallback>
      </mc:AlternateContent>
      <p:sp>
        <p:nvSpPr>
          <p:cNvPr id="8" name="右箭头 7">
            <a:extLst>
              <a:ext uri="{FF2B5EF4-FFF2-40B4-BE49-F238E27FC236}">
                <a16:creationId xmlns:a16="http://schemas.microsoft.com/office/drawing/2014/main" id="{A4F3ADA4-A3F8-6F47-97FC-DFD01E22AA19}"/>
              </a:ext>
            </a:extLst>
          </p:cNvPr>
          <p:cNvSpPr/>
          <p:nvPr/>
        </p:nvSpPr>
        <p:spPr bwMode="auto">
          <a:xfrm>
            <a:off x="2465224" y="3022930"/>
            <a:ext cx="432030" cy="216015"/>
          </a:xfrm>
          <a:prstGeom prst="rightArrow">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grpSp>
        <p:nvGrpSpPr>
          <p:cNvPr id="9" name="组 9">
            <a:extLst>
              <a:ext uri="{FF2B5EF4-FFF2-40B4-BE49-F238E27FC236}">
                <a16:creationId xmlns:a16="http://schemas.microsoft.com/office/drawing/2014/main" id="{850D41EF-531C-EE45-9C65-80B13CC50207}"/>
              </a:ext>
            </a:extLst>
          </p:cNvPr>
          <p:cNvGrpSpPr/>
          <p:nvPr/>
        </p:nvGrpSpPr>
        <p:grpSpPr>
          <a:xfrm>
            <a:off x="3127604" y="2760787"/>
            <a:ext cx="5689264" cy="766911"/>
            <a:chOff x="5220045" y="1728442"/>
            <a:chExt cx="5689264" cy="766911"/>
          </a:xfrm>
        </p:grpSpPr>
        <mc:AlternateContent xmlns:mc="http://schemas.openxmlformats.org/markup-compatibility/2006" xmlns:a14="http://schemas.microsoft.com/office/drawing/2010/main">
          <mc:Choice Requires="a14">
            <p:sp>
              <p:nvSpPr>
                <p:cNvPr id="10" name="文本框 9">
                  <a:extLst>
                    <a:ext uri="{FF2B5EF4-FFF2-40B4-BE49-F238E27FC236}">
                      <a16:creationId xmlns:a16="http://schemas.microsoft.com/office/drawing/2014/main" id="{4DC53A09-B481-2E48-ABE1-696FED7A153C}"/>
                    </a:ext>
                  </a:extLst>
                </p:cNvPr>
                <p:cNvSpPr txBox="1"/>
                <p:nvPr/>
              </p:nvSpPr>
              <p:spPr>
                <a:xfrm>
                  <a:off x="5339002" y="1728442"/>
                  <a:ext cx="5549661" cy="354584"/>
                </a:xfrm>
                <a:prstGeom prst="rect">
                  <a:avLst/>
                </a:prstGeom>
                <a:noFill/>
              </p:spPr>
              <p:txBody>
                <a:bodyPr wrap="none" lIns="0" tIns="0" rIns="0" bIns="0" rtlCol="0">
                  <a:spAutoFit/>
                </a:bodyPr>
                <a:lstStyle/>
                <a:p>
                  <a14:m>
                    <m:oMath xmlns:m="http://schemas.openxmlformats.org/officeDocument/2006/math">
                      <m:r>
                        <a:rPr kumimoji="1" lang="en-US" altLang="zh-CN" sz="2000" b="0" i="1" smtClean="0">
                          <a:latin typeface="Cambria Math" charset="0"/>
                        </a:rPr>
                        <m:t>𝐺</m:t>
                      </m:r>
                      <m:d>
                        <m:dPr>
                          <m:ctrlPr>
                            <a:rPr kumimoji="1" lang="en-US" altLang="zh-CN" sz="2000" b="0" i="1" smtClean="0">
                              <a:latin typeface="Cambria Math" panose="02040503050406030204" pitchFamily="18" charset="0"/>
                            </a:rPr>
                          </m:ctrlPr>
                        </m:dPr>
                        <m:e>
                          <m:r>
                            <a:rPr kumimoji="1" lang="en-US" altLang="zh-CN" sz="2000" b="0" i="1" smtClean="0">
                              <a:latin typeface="Cambria Math" charset="0"/>
                            </a:rPr>
                            <m:t>𝑖𝑗</m:t>
                          </m:r>
                          <m:r>
                            <a:rPr kumimoji="1" lang="en-US" altLang="zh-CN" sz="2000" b="0" i="1" smtClean="0">
                              <a:latin typeface="Cambria Math" charset="0"/>
                            </a:rPr>
                            <m:t>,</m:t>
                          </m:r>
                          <m:r>
                            <a:rPr kumimoji="1" lang="en-US" altLang="zh-CN" sz="2000" b="0" i="1" smtClean="0">
                              <a:latin typeface="Cambria Math" charset="0"/>
                            </a:rPr>
                            <m:t>𝑘𝑙</m:t>
                          </m:r>
                        </m:e>
                      </m:d>
                      <m:r>
                        <a:rPr kumimoji="1" lang="en-US" altLang="zh-CN" sz="2000" b="0" i="1" smtClean="0">
                          <a:latin typeface="Cambria Math" charset="0"/>
                        </a:rPr>
                        <m:t>&gt;1</m:t>
                      </m:r>
                      <m:r>
                        <a:rPr kumimoji="1" lang="en-US" altLang="zh-CN" sz="2000" b="0" i="0" smtClean="0">
                          <a:latin typeface="Cambria Math" panose="02040503050406030204" pitchFamily="18" charset="0"/>
                        </a:rPr>
                        <m:t>,</m:t>
                      </m:r>
                    </m:oMath>
                  </a14:m>
                  <a:r>
                    <a:rPr kumimoji="1" lang="en-US" altLang="zh-CN" sz="2000" dirty="0"/>
                    <a:t> -&gt;</a:t>
                  </a:r>
                  <a:r>
                    <a:rPr kumimoji="1" lang="zh-CN" altLang="en-US" sz="2000" dirty="0"/>
                    <a:t> </a:t>
                  </a:r>
                  <a14:m>
                    <m:oMath xmlns:m="http://schemas.openxmlformats.org/officeDocument/2006/math">
                      <m:sSub>
                        <m:sSubPr>
                          <m:ctrlPr>
                            <a:rPr kumimoji="1" lang="en-US" altLang="zh-CN" sz="2000" i="1">
                              <a:latin typeface="Cambria Math" panose="02040503050406030204" pitchFamily="18" charset="0"/>
                            </a:rPr>
                          </m:ctrlPr>
                        </m:sSubPr>
                        <m:e>
                          <m:r>
                            <a:rPr kumimoji="1" lang="en-US" altLang="zh-CN" sz="2000" i="1">
                              <a:latin typeface="Cambria Math" charset="0"/>
                              <a:ea typeface="Cambria Math" charset="0"/>
                              <a:cs typeface="Cambria Math" charset="0"/>
                            </a:rPr>
                            <m:t>𝛿</m:t>
                          </m:r>
                        </m:e>
                        <m:sub>
                          <m:r>
                            <a:rPr kumimoji="1" lang="en-US" altLang="zh-CN" sz="2000" i="1">
                              <a:latin typeface="Cambria Math" charset="0"/>
                            </a:rPr>
                            <m:t>𝑖𝑗</m:t>
                          </m:r>
                        </m:sub>
                      </m:sSub>
                      <m:r>
                        <a:rPr kumimoji="1" lang="en-US" altLang="zh-CN" sz="2000" i="1">
                          <a:latin typeface="Cambria Math" charset="0"/>
                        </a:rPr>
                        <m:t>&lt;</m:t>
                      </m:r>
                      <m:sSub>
                        <m:sSubPr>
                          <m:ctrlPr>
                            <a:rPr kumimoji="1" lang="en-US" altLang="zh-CN" sz="2000" i="1">
                              <a:latin typeface="Cambria Math" panose="02040503050406030204" pitchFamily="18" charset="0"/>
                            </a:rPr>
                          </m:ctrlPr>
                        </m:sSubPr>
                        <m:e>
                          <m:r>
                            <a:rPr kumimoji="1" lang="en-US" altLang="zh-CN" sz="2000" i="1">
                              <a:latin typeface="Cambria Math" charset="0"/>
                              <a:ea typeface="Cambria Math" charset="0"/>
                              <a:cs typeface="Cambria Math" charset="0"/>
                            </a:rPr>
                            <m:t>𝛿</m:t>
                          </m:r>
                        </m:e>
                        <m:sub>
                          <m:r>
                            <a:rPr kumimoji="1" lang="en-US" altLang="zh-CN" sz="2000" i="1">
                              <a:latin typeface="Cambria Math" charset="0"/>
                              <a:ea typeface="Cambria Math" charset="0"/>
                              <a:cs typeface="Cambria Math" charset="0"/>
                            </a:rPr>
                            <m:t>𝑘𝑙</m:t>
                          </m:r>
                        </m:sub>
                      </m:sSub>
                      <m:r>
                        <a:rPr kumimoji="1" lang="zh-CN" altLang="en-US" sz="2000" b="0" i="1" smtClean="0">
                          <a:latin typeface="Cambria Math" panose="02040503050406030204" pitchFamily="18" charset="0"/>
                          <a:ea typeface="Cambria Math" charset="0"/>
                          <a:cs typeface="Cambria Math" charset="0"/>
                        </a:rPr>
                        <m:t>：</m:t>
                      </m:r>
                      <m:d>
                        <m:dPr>
                          <m:begChr m:val="‖"/>
                          <m:endChr m:val="‖"/>
                          <m:ctrlPr>
                            <a:rPr kumimoji="1" lang="en-US" altLang="zh-CN" sz="2000" i="1">
                              <a:latin typeface="Cambria Math" panose="02040503050406030204" pitchFamily="18" charset="0"/>
                            </a:rPr>
                          </m:ctrlPr>
                        </m:dPr>
                        <m:e>
                          <m:sSub>
                            <m:sSubPr>
                              <m:ctrlPr>
                                <a:rPr kumimoji="1" lang="en-US" altLang="zh-CN" sz="2000" i="1">
                                  <a:latin typeface="Cambria Math" panose="02040503050406030204" pitchFamily="18" charset="0"/>
                                </a:rPr>
                              </m:ctrlPr>
                            </m:sSubPr>
                            <m:e>
                              <m:r>
                                <a:rPr kumimoji="1" lang="en-US" altLang="zh-CN" sz="2000" i="1">
                                  <a:latin typeface="Cambria Math" panose="02040503050406030204" pitchFamily="18" charset="0"/>
                                </a:rPr>
                                <m:t>𝑥</m:t>
                              </m:r>
                            </m:e>
                            <m:sub>
                              <m:r>
                                <a:rPr kumimoji="1" lang="en-US" altLang="zh-CN" sz="2000" i="1">
                                  <a:latin typeface="Cambria Math" panose="02040503050406030204" pitchFamily="18" charset="0"/>
                                </a:rPr>
                                <m:t>𝑖</m:t>
                              </m:r>
                            </m:sub>
                          </m:sSub>
                          <m:r>
                            <a:rPr kumimoji="1" lang="en-US" altLang="zh-CN" sz="2000" i="1">
                              <a:latin typeface="Cambria Math" panose="02040503050406030204" pitchFamily="18" charset="0"/>
                            </a:rPr>
                            <m:t>−</m:t>
                          </m:r>
                          <m:sSub>
                            <m:sSubPr>
                              <m:ctrlPr>
                                <a:rPr kumimoji="1" lang="en-US" altLang="zh-CN" sz="2000" i="1">
                                  <a:latin typeface="Cambria Math" panose="02040503050406030204" pitchFamily="18" charset="0"/>
                                </a:rPr>
                              </m:ctrlPr>
                            </m:sSubPr>
                            <m:e>
                              <m:r>
                                <a:rPr kumimoji="1" lang="en-US" altLang="zh-CN" sz="2000" i="1">
                                  <a:latin typeface="Cambria Math" panose="02040503050406030204" pitchFamily="18" charset="0"/>
                                </a:rPr>
                                <m:t>𝑥</m:t>
                              </m:r>
                            </m:e>
                            <m:sub>
                              <m:r>
                                <a:rPr kumimoji="1" lang="en-US" altLang="zh-CN" sz="2000" i="1">
                                  <a:latin typeface="Cambria Math" panose="02040503050406030204" pitchFamily="18" charset="0"/>
                                </a:rPr>
                                <m:t>𝑗</m:t>
                              </m:r>
                            </m:sub>
                          </m:sSub>
                        </m:e>
                      </m:d>
                      <m:r>
                        <a:rPr kumimoji="1" lang="en-US" altLang="zh-CN" sz="2000" i="1">
                          <a:latin typeface="Cambria Math" panose="02040503050406030204" pitchFamily="18" charset="0"/>
                          <a:ea typeface="Cambria Math" panose="02040503050406030204" pitchFamily="18" charset="0"/>
                        </a:rPr>
                        <m:t>≤</m:t>
                      </m:r>
                      <m:d>
                        <m:dPr>
                          <m:begChr m:val="‖"/>
                          <m:endChr m:val="‖"/>
                          <m:ctrlPr>
                            <a:rPr kumimoji="1" lang="en-US" altLang="zh-CN" sz="2000" i="1">
                              <a:latin typeface="Cambria Math" panose="02040503050406030204" pitchFamily="18" charset="0"/>
                              <a:ea typeface="Cambria Math" panose="02040503050406030204" pitchFamily="18" charset="0"/>
                            </a:rPr>
                          </m:ctrlPr>
                        </m:dPr>
                        <m:e>
                          <m:sSub>
                            <m:sSubPr>
                              <m:ctrlPr>
                                <a:rPr kumimoji="1" lang="en-US" altLang="zh-CN" sz="2000" i="1">
                                  <a:latin typeface="Cambria Math" panose="02040503050406030204" pitchFamily="18" charset="0"/>
                                  <a:ea typeface="Cambria Math" panose="02040503050406030204" pitchFamily="18" charset="0"/>
                                </a:rPr>
                              </m:ctrlPr>
                            </m:sSubPr>
                            <m:e>
                              <m:r>
                                <a:rPr kumimoji="1" lang="en-US" altLang="zh-CN" sz="2000" i="1">
                                  <a:latin typeface="Cambria Math" panose="02040503050406030204" pitchFamily="18" charset="0"/>
                                  <a:ea typeface="Cambria Math" panose="02040503050406030204" pitchFamily="18" charset="0"/>
                                </a:rPr>
                                <m:t>𝑥</m:t>
                              </m:r>
                            </m:e>
                            <m:sub>
                              <m:r>
                                <a:rPr kumimoji="1" lang="en-US" altLang="zh-CN" sz="2000" i="1">
                                  <a:latin typeface="Cambria Math" panose="02040503050406030204" pitchFamily="18" charset="0"/>
                                  <a:ea typeface="Cambria Math" panose="02040503050406030204" pitchFamily="18" charset="0"/>
                                </a:rPr>
                                <m:t>𝑘</m:t>
                              </m:r>
                            </m:sub>
                          </m:sSub>
                          <m:r>
                            <a:rPr kumimoji="1" lang="en-US" altLang="zh-CN" sz="2000" i="1">
                              <a:latin typeface="Cambria Math" panose="02040503050406030204" pitchFamily="18" charset="0"/>
                              <a:ea typeface="Cambria Math" panose="02040503050406030204" pitchFamily="18" charset="0"/>
                            </a:rPr>
                            <m:t>−</m:t>
                          </m:r>
                          <m:sSub>
                            <m:sSubPr>
                              <m:ctrlPr>
                                <a:rPr kumimoji="1" lang="en-US" altLang="zh-CN" sz="2000" i="1">
                                  <a:latin typeface="Cambria Math" panose="02040503050406030204" pitchFamily="18" charset="0"/>
                                  <a:ea typeface="Cambria Math" panose="02040503050406030204" pitchFamily="18" charset="0"/>
                                </a:rPr>
                              </m:ctrlPr>
                            </m:sSubPr>
                            <m:e>
                              <m:r>
                                <a:rPr kumimoji="1" lang="en-US" altLang="zh-CN" sz="2000" i="1">
                                  <a:latin typeface="Cambria Math" panose="02040503050406030204" pitchFamily="18" charset="0"/>
                                  <a:ea typeface="Cambria Math" panose="02040503050406030204" pitchFamily="18" charset="0"/>
                                </a:rPr>
                                <m:t>𝑥</m:t>
                              </m:r>
                            </m:e>
                            <m:sub>
                              <m:r>
                                <a:rPr kumimoji="1" lang="en-US" altLang="zh-CN" sz="2000" i="1">
                                  <a:latin typeface="Cambria Math" panose="02040503050406030204" pitchFamily="18" charset="0"/>
                                  <a:ea typeface="Cambria Math" panose="02040503050406030204" pitchFamily="18" charset="0"/>
                                </a:rPr>
                                <m:t>𝑙</m:t>
                              </m:r>
                            </m:sub>
                          </m:sSub>
                        </m:e>
                      </m:d>
                    </m:oMath>
                  </a14:m>
                  <a:endParaRPr kumimoji="1" lang="zh-CN" altLang="en-US" sz="2000" dirty="0"/>
                </a:p>
              </p:txBody>
            </p:sp>
          </mc:Choice>
          <mc:Fallback xmlns="">
            <p:sp>
              <p:nvSpPr>
                <p:cNvPr id="10" name="文本框 9">
                  <a:extLst>
                    <a:ext uri="{FF2B5EF4-FFF2-40B4-BE49-F238E27FC236}">
                      <a16:creationId xmlns:a16="http://schemas.microsoft.com/office/drawing/2014/main" id="{4DC53A09-B481-2E48-ABE1-696FED7A153C}"/>
                    </a:ext>
                  </a:extLst>
                </p:cNvPr>
                <p:cNvSpPr txBox="1">
                  <a:spLocks noRot="1" noChangeAspect="1" noMove="1" noResize="1" noEditPoints="1" noAdjustHandles="1" noChangeArrowheads="1" noChangeShapeType="1" noTextEdit="1"/>
                </p:cNvSpPr>
                <p:nvPr/>
              </p:nvSpPr>
              <p:spPr>
                <a:xfrm>
                  <a:off x="5339002" y="1728442"/>
                  <a:ext cx="5549661" cy="354584"/>
                </a:xfrm>
                <a:prstGeom prst="rect">
                  <a:avLst/>
                </a:prstGeom>
                <a:blipFill>
                  <a:blip r:embed="rId7"/>
                  <a:stretch>
                    <a:fillRect l="-1370" t="-13793" b="-31034"/>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1" name="文本框 10">
                  <a:extLst>
                    <a:ext uri="{FF2B5EF4-FFF2-40B4-BE49-F238E27FC236}">
                      <a16:creationId xmlns:a16="http://schemas.microsoft.com/office/drawing/2014/main" id="{C0A09A2C-37E9-9749-AE9B-735E267694A4}"/>
                    </a:ext>
                  </a:extLst>
                </p:cNvPr>
                <p:cNvSpPr txBox="1"/>
                <p:nvPr/>
              </p:nvSpPr>
              <p:spPr>
                <a:xfrm>
                  <a:off x="5339002" y="2132910"/>
                  <a:ext cx="5570307" cy="354584"/>
                </a:xfrm>
                <a:prstGeom prst="rect">
                  <a:avLst/>
                </a:prstGeom>
                <a:noFill/>
              </p:spPr>
              <p:txBody>
                <a:bodyPr wrap="none" lIns="0" tIns="0" rIns="0" bIns="0" rtlCol="0">
                  <a:spAutoFit/>
                </a:bodyPr>
                <a:lstStyle/>
                <a:p>
                  <a14:m>
                    <m:oMath xmlns:m="http://schemas.openxmlformats.org/officeDocument/2006/math">
                      <m:r>
                        <a:rPr kumimoji="1" lang="en-US" altLang="zh-CN" sz="2000" b="0" i="1" smtClean="0">
                          <a:latin typeface="Cambria Math" charset="0"/>
                        </a:rPr>
                        <m:t>𝐺</m:t>
                      </m:r>
                      <m:d>
                        <m:dPr>
                          <m:ctrlPr>
                            <a:rPr kumimoji="1" lang="en-US" altLang="zh-CN" sz="2000" b="0" i="1" smtClean="0">
                              <a:latin typeface="Cambria Math" panose="02040503050406030204" pitchFamily="18" charset="0"/>
                            </a:rPr>
                          </m:ctrlPr>
                        </m:dPr>
                        <m:e>
                          <m:r>
                            <a:rPr kumimoji="1" lang="en-US" altLang="zh-CN" sz="2000" b="0" i="1" smtClean="0">
                              <a:latin typeface="Cambria Math" charset="0"/>
                            </a:rPr>
                            <m:t>𝑖𝑗</m:t>
                          </m:r>
                          <m:r>
                            <a:rPr kumimoji="1" lang="en-US" altLang="zh-CN" sz="2000" b="0" i="1" smtClean="0">
                              <a:latin typeface="Cambria Math" charset="0"/>
                            </a:rPr>
                            <m:t>,</m:t>
                          </m:r>
                          <m:r>
                            <a:rPr kumimoji="1" lang="en-US" altLang="zh-CN" sz="2000" b="0" i="1" smtClean="0">
                              <a:latin typeface="Cambria Math" charset="0"/>
                            </a:rPr>
                            <m:t>𝑘𝑙</m:t>
                          </m:r>
                        </m:e>
                      </m:d>
                      <m:r>
                        <a:rPr kumimoji="1" lang="en-US" altLang="zh-CN" sz="2000" i="1">
                          <a:latin typeface="Cambria Math" charset="0"/>
                          <a:ea typeface="Cambria Math" charset="0"/>
                          <a:cs typeface="Cambria Math" charset="0"/>
                        </a:rPr>
                        <m:t>≤</m:t>
                      </m:r>
                      <m:r>
                        <a:rPr kumimoji="1" lang="en-US" altLang="zh-CN" sz="2000" b="0" i="1" smtClean="0">
                          <a:latin typeface="Cambria Math" charset="0"/>
                        </a:rPr>
                        <m:t>1</m:t>
                      </m:r>
                      <m:r>
                        <a:rPr kumimoji="1" lang="en-US" altLang="zh-CN" sz="2000" b="0" i="1" smtClean="0">
                          <a:latin typeface="Cambria Math" panose="02040503050406030204" pitchFamily="18" charset="0"/>
                        </a:rPr>
                        <m:t>,</m:t>
                      </m:r>
                    </m:oMath>
                  </a14:m>
                  <a:r>
                    <a:rPr kumimoji="1" lang="en-US" altLang="zh-CN" sz="2000" dirty="0"/>
                    <a:t> -&gt;</a:t>
                  </a:r>
                  <a:r>
                    <a:rPr kumimoji="1" lang="zh-CN" altLang="en-US" sz="2000" dirty="0"/>
                    <a:t> </a:t>
                  </a:r>
                  <a14:m>
                    <m:oMath xmlns:m="http://schemas.openxmlformats.org/officeDocument/2006/math">
                      <m:sSub>
                        <m:sSubPr>
                          <m:ctrlPr>
                            <a:rPr kumimoji="1" lang="en-US" altLang="zh-CN" sz="2000" i="1">
                              <a:latin typeface="Cambria Math" panose="02040503050406030204" pitchFamily="18" charset="0"/>
                            </a:rPr>
                          </m:ctrlPr>
                        </m:sSubPr>
                        <m:e>
                          <m:r>
                            <a:rPr kumimoji="1" lang="en-US" altLang="zh-CN" sz="2000" i="1">
                              <a:latin typeface="Cambria Math" charset="0"/>
                              <a:ea typeface="Cambria Math" charset="0"/>
                              <a:cs typeface="Cambria Math" charset="0"/>
                            </a:rPr>
                            <m:t>𝛿</m:t>
                          </m:r>
                        </m:e>
                        <m:sub>
                          <m:r>
                            <a:rPr kumimoji="1" lang="en-US" altLang="zh-CN" sz="2000" i="1">
                              <a:latin typeface="Cambria Math" charset="0"/>
                            </a:rPr>
                            <m:t>𝑖𝑗</m:t>
                          </m:r>
                        </m:sub>
                      </m:sSub>
                      <m:r>
                        <a:rPr kumimoji="1" lang="en-US" altLang="zh-CN" sz="2000" i="1">
                          <a:latin typeface="Cambria Math" charset="0"/>
                        </a:rPr>
                        <m:t>&gt;</m:t>
                      </m:r>
                      <m:sSub>
                        <m:sSubPr>
                          <m:ctrlPr>
                            <a:rPr kumimoji="1" lang="en-US" altLang="zh-CN" sz="2000" i="1">
                              <a:latin typeface="Cambria Math" panose="02040503050406030204" pitchFamily="18" charset="0"/>
                            </a:rPr>
                          </m:ctrlPr>
                        </m:sSubPr>
                        <m:e>
                          <m:r>
                            <a:rPr kumimoji="1" lang="en-US" altLang="zh-CN" sz="2000" i="1">
                              <a:latin typeface="Cambria Math" charset="0"/>
                              <a:ea typeface="Cambria Math" charset="0"/>
                              <a:cs typeface="Cambria Math" charset="0"/>
                            </a:rPr>
                            <m:t>𝛿</m:t>
                          </m:r>
                        </m:e>
                        <m:sub>
                          <m:r>
                            <a:rPr kumimoji="1" lang="en-US" altLang="zh-CN" sz="2000" i="1">
                              <a:latin typeface="Cambria Math" charset="0"/>
                              <a:ea typeface="Cambria Math" charset="0"/>
                              <a:cs typeface="Cambria Math" charset="0"/>
                            </a:rPr>
                            <m:t>𝑘𝑙</m:t>
                          </m:r>
                        </m:sub>
                      </m:sSub>
                      <m:r>
                        <a:rPr kumimoji="1" lang="en-US" altLang="zh-CN" sz="2000" i="1">
                          <a:latin typeface="Cambria Math" panose="02040503050406030204" pitchFamily="18" charset="0"/>
                          <a:ea typeface="Cambria Math" charset="0"/>
                          <a:cs typeface="Cambria Math" charset="0"/>
                        </a:rPr>
                        <m:t> </m:t>
                      </m:r>
                      <m:r>
                        <a:rPr kumimoji="1" lang="en-US" altLang="zh-CN" sz="2000" b="0" i="1" smtClean="0">
                          <a:latin typeface="Cambria Math" panose="02040503050406030204" pitchFamily="18" charset="0"/>
                          <a:ea typeface="Cambria Math" charset="0"/>
                          <a:cs typeface="Cambria Math" charset="0"/>
                        </a:rPr>
                        <m:t>:</m:t>
                      </m:r>
                      <m:r>
                        <a:rPr kumimoji="1" lang="zh-CN" altLang="en-US" sz="2000" b="0" i="1" smtClean="0">
                          <a:latin typeface="Cambria Math" panose="02040503050406030204" pitchFamily="18" charset="0"/>
                          <a:ea typeface="Cambria Math" charset="0"/>
                          <a:cs typeface="Cambria Math" charset="0"/>
                        </a:rPr>
                        <m:t> </m:t>
                      </m:r>
                      <m:d>
                        <m:dPr>
                          <m:begChr m:val="‖"/>
                          <m:endChr m:val="‖"/>
                          <m:ctrlPr>
                            <a:rPr kumimoji="1" lang="en-US" altLang="zh-CN" sz="2000" i="1">
                              <a:latin typeface="Cambria Math" panose="02040503050406030204" pitchFamily="18" charset="0"/>
                            </a:rPr>
                          </m:ctrlPr>
                        </m:dPr>
                        <m:e>
                          <m:sSub>
                            <m:sSubPr>
                              <m:ctrlPr>
                                <a:rPr kumimoji="1" lang="en-US" altLang="zh-CN" sz="2000" i="1">
                                  <a:latin typeface="Cambria Math" panose="02040503050406030204" pitchFamily="18" charset="0"/>
                                </a:rPr>
                              </m:ctrlPr>
                            </m:sSubPr>
                            <m:e>
                              <m:r>
                                <a:rPr kumimoji="1" lang="en-US" altLang="zh-CN" sz="2000" i="1">
                                  <a:latin typeface="Cambria Math" panose="02040503050406030204" pitchFamily="18" charset="0"/>
                                </a:rPr>
                                <m:t>𝑥</m:t>
                              </m:r>
                            </m:e>
                            <m:sub>
                              <m:r>
                                <a:rPr kumimoji="1" lang="en-US" altLang="zh-CN" sz="2000" i="1">
                                  <a:latin typeface="Cambria Math" panose="02040503050406030204" pitchFamily="18" charset="0"/>
                                </a:rPr>
                                <m:t>𝑖</m:t>
                              </m:r>
                            </m:sub>
                          </m:sSub>
                          <m:r>
                            <a:rPr kumimoji="1" lang="en-US" altLang="zh-CN" sz="2000" i="1">
                              <a:latin typeface="Cambria Math" panose="02040503050406030204" pitchFamily="18" charset="0"/>
                            </a:rPr>
                            <m:t>−</m:t>
                          </m:r>
                          <m:sSub>
                            <m:sSubPr>
                              <m:ctrlPr>
                                <a:rPr kumimoji="1" lang="en-US" altLang="zh-CN" sz="2000" i="1">
                                  <a:latin typeface="Cambria Math" panose="02040503050406030204" pitchFamily="18" charset="0"/>
                                </a:rPr>
                              </m:ctrlPr>
                            </m:sSubPr>
                            <m:e>
                              <m:r>
                                <a:rPr kumimoji="1" lang="en-US" altLang="zh-CN" sz="2000" i="1">
                                  <a:latin typeface="Cambria Math" panose="02040503050406030204" pitchFamily="18" charset="0"/>
                                </a:rPr>
                                <m:t>𝑥</m:t>
                              </m:r>
                            </m:e>
                            <m:sub>
                              <m:r>
                                <a:rPr kumimoji="1" lang="en-US" altLang="zh-CN" sz="2000" i="1">
                                  <a:latin typeface="Cambria Math" panose="02040503050406030204" pitchFamily="18" charset="0"/>
                                </a:rPr>
                                <m:t>𝑗</m:t>
                              </m:r>
                            </m:sub>
                          </m:sSub>
                        </m:e>
                      </m:d>
                      <m:r>
                        <a:rPr kumimoji="1" lang="en-US" altLang="zh-CN" sz="2000" i="1">
                          <a:latin typeface="Cambria Math" panose="02040503050406030204" pitchFamily="18" charset="0"/>
                        </a:rPr>
                        <m:t>&gt;</m:t>
                      </m:r>
                      <m:d>
                        <m:dPr>
                          <m:begChr m:val="‖"/>
                          <m:endChr m:val="‖"/>
                          <m:ctrlPr>
                            <a:rPr kumimoji="1" lang="en-US" altLang="zh-CN" sz="2000" i="1">
                              <a:latin typeface="Cambria Math" panose="02040503050406030204" pitchFamily="18" charset="0"/>
                              <a:ea typeface="Cambria Math" panose="02040503050406030204" pitchFamily="18" charset="0"/>
                            </a:rPr>
                          </m:ctrlPr>
                        </m:dPr>
                        <m:e>
                          <m:sSub>
                            <m:sSubPr>
                              <m:ctrlPr>
                                <a:rPr kumimoji="1" lang="en-US" altLang="zh-CN" sz="2000" i="1">
                                  <a:latin typeface="Cambria Math" panose="02040503050406030204" pitchFamily="18" charset="0"/>
                                  <a:ea typeface="Cambria Math" panose="02040503050406030204" pitchFamily="18" charset="0"/>
                                </a:rPr>
                              </m:ctrlPr>
                            </m:sSubPr>
                            <m:e>
                              <m:r>
                                <a:rPr kumimoji="1" lang="en-US" altLang="zh-CN" sz="2000" i="1">
                                  <a:latin typeface="Cambria Math" panose="02040503050406030204" pitchFamily="18" charset="0"/>
                                  <a:ea typeface="Cambria Math" panose="02040503050406030204" pitchFamily="18" charset="0"/>
                                </a:rPr>
                                <m:t>𝑥</m:t>
                              </m:r>
                            </m:e>
                            <m:sub>
                              <m:r>
                                <a:rPr kumimoji="1" lang="en-US" altLang="zh-CN" sz="2000" i="1">
                                  <a:latin typeface="Cambria Math" panose="02040503050406030204" pitchFamily="18" charset="0"/>
                                  <a:ea typeface="Cambria Math" panose="02040503050406030204" pitchFamily="18" charset="0"/>
                                </a:rPr>
                                <m:t>𝑘</m:t>
                              </m:r>
                            </m:sub>
                          </m:sSub>
                          <m:r>
                            <a:rPr kumimoji="1" lang="en-US" altLang="zh-CN" sz="2000" i="1">
                              <a:latin typeface="Cambria Math" panose="02040503050406030204" pitchFamily="18" charset="0"/>
                              <a:ea typeface="Cambria Math" panose="02040503050406030204" pitchFamily="18" charset="0"/>
                            </a:rPr>
                            <m:t>−</m:t>
                          </m:r>
                          <m:sSub>
                            <m:sSubPr>
                              <m:ctrlPr>
                                <a:rPr kumimoji="1" lang="en-US" altLang="zh-CN" sz="2000" i="1">
                                  <a:latin typeface="Cambria Math" panose="02040503050406030204" pitchFamily="18" charset="0"/>
                                  <a:ea typeface="Cambria Math" panose="02040503050406030204" pitchFamily="18" charset="0"/>
                                </a:rPr>
                              </m:ctrlPr>
                            </m:sSubPr>
                            <m:e>
                              <m:r>
                                <a:rPr kumimoji="1" lang="en-US" altLang="zh-CN" sz="2000" i="1">
                                  <a:latin typeface="Cambria Math" panose="02040503050406030204" pitchFamily="18" charset="0"/>
                                  <a:ea typeface="Cambria Math" panose="02040503050406030204" pitchFamily="18" charset="0"/>
                                </a:rPr>
                                <m:t>𝑥</m:t>
                              </m:r>
                            </m:e>
                            <m:sub>
                              <m:r>
                                <a:rPr kumimoji="1" lang="en-US" altLang="zh-CN" sz="2000" i="1">
                                  <a:latin typeface="Cambria Math" panose="02040503050406030204" pitchFamily="18" charset="0"/>
                                  <a:ea typeface="Cambria Math" panose="02040503050406030204" pitchFamily="18" charset="0"/>
                                </a:rPr>
                                <m:t>𝑙</m:t>
                              </m:r>
                            </m:sub>
                          </m:sSub>
                        </m:e>
                      </m:d>
                    </m:oMath>
                  </a14:m>
                  <a:endParaRPr kumimoji="1" lang="zh-CN" altLang="en-US" sz="2000" dirty="0"/>
                </a:p>
              </p:txBody>
            </p:sp>
          </mc:Choice>
          <mc:Fallback xmlns="">
            <p:sp>
              <p:nvSpPr>
                <p:cNvPr id="11" name="文本框 10">
                  <a:extLst>
                    <a:ext uri="{FF2B5EF4-FFF2-40B4-BE49-F238E27FC236}">
                      <a16:creationId xmlns:a16="http://schemas.microsoft.com/office/drawing/2014/main" id="{C0A09A2C-37E9-9749-AE9B-735E267694A4}"/>
                    </a:ext>
                  </a:extLst>
                </p:cNvPr>
                <p:cNvSpPr txBox="1">
                  <a:spLocks noRot="1" noChangeAspect="1" noMove="1" noResize="1" noEditPoints="1" noAdjustHandles="1" noChangeArrowheads="1" noChangeShapeType="1" noTextEdit="1"/>
                </p:cNvSpPr>
                <p:nvPr/>
              </p:nvSpPr>
              <p:spPr>
                <a:xfrm>
                  <a:off x="5339002" y="2132910"/>
                  <a:ext cx="5570307" cy="354584"/>
                </a:xfrm>
                <a:prstGeom prst="rect">
                  <a:avLst/>
                </a:prstGeom>
                <a:blipFill>
                  <a:blip r:embed="rId8"/>
                  <a:stretch>
                    <a:fillRect l="-1367" t="-17241" b="-31034"/>
                  </a:stretch>
                </a:blipFill>
              </p:spPr>
              <p:txBody>
                <a:bodyPr/>
                <a:lstStyle/>
                <a:p>
                  <a:r>
                    <a:rPr lang="zh-CN" altLang="en-US">
                      <a:noFill/>
                    </a:rPr>
                    <a:t> </a:t>
                  </a:r>
                </a:p>
              </p:txBody>
            </p:sp>
          </mc:Fallback>
        </mc:AlternateContent>
        <p:sp>
          <p:nvSpPr>
            <p:cNvPr id="12" name="左大括号 11">
              <a:extLst>
                <a:ext uri="{FF2B5EF4-FFF2-40B4-BE49-F238E27FC236}">
                  <a16:creationId xmlns:a16="http://schemas.microsoft.com/office/drawing/2014/main" id="{31A2FD34-11E3-C148-93D5-0A098238919B}"/>
                </a:ext>
              </a:extLst>
            </p:cNvPr>
            <p:cNvSpPr/>
            <p:nvPr/>
          </p:nvSpPr>
          <p:spPr bwMode="auto">
            <a:xfrm>
              <a:off x="5220045" y="1758422"/>
              <a:ext cx="118957" cy="736931"/>
            </a:xfrm>
            <a:prstGeom prst="leftBrac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grpSp>
      <p:cxnSp>
        <p:nvCxnSpPr>
          <p:cNvPr id="23" name="直线连接符 22">
            <a:extLst>
              <a:ext uri="{FF2B5EF4-FFF2-40B4-BE49-F238E27FC236}">
                <a16:creationId xmlns:a16="http://schemas.microsoft.com/office/drawing/2014/main" id="{E44AC0D4-F967-DF42-8CB5-8B29C64E4CF8}"/>
              </a:ext>
            </a:extLst>
          </p:cNvPr>
          <p:cNvCxnSpPr/>
          <p:nvPr/>
        </p:nvCxnSpPr>
        <p:spPr>
          <a:xfrm>
            <a:off x="971073" y="6248425"/>
            <a:ext cx="609600"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24" name="直线连接符 23">
            <a:extLst>
              <a:ext uri="{FF2B5EF4-FFF2-40B4-BE49-F238E27FC236}">
                <a16:creationId xmlns:a16="http://schemas.microsoft.com/office/drawing/2014/main" id="{581FAA2F-98E4-9D43-970A-6ACA67552E59}"/>
              </a:ext>
            </a:extLst>
          </p:cNvPr>
          <p:cNvCxnSpPr/>
          <p:nvPr/>
        </p:nvCxnSpPr>
        <p:spPr>
          <a:xfrm>
            <a:off x="2556362" y="6248424"/>
            <a:ext cx="609600" cy="0"/>
          </a:xfrm>
          <a:prstGeom prst="line">
            <a:avLst/>
          </a:prstGeom>
          <a:ln w="28575">
            <a:solidFill>
              <a:srgbClr val="161FB0"/>
            </a:solidFill>
          </a:ln>
        </p:spPr>
        <p:style>
          <a:lnRef idx="1">
            <a:schemeClr val="accent2"/>
          </a:lnRef>
          <a:fillRef idx="0">
            <a:schemeClr val="accent2"/>
          </a:fillRef>
          <a:effectRef idx="0">
            <a:schemeClr val="accent2"/>
          </a:effectRef>
          <a:fontRef idx="minor">
            <a:schemeClr val="tx1"/>
          </a:fontRef>
        </p:style>
      </p:cxnSp>
      <p:sp>
        <p:nvSpPr>
          <p:cNvPr id="25" name="文本框 24">
            <a:extLst>
              <a:ext uri="{FF2B5EF4-FFF2-40B4-BE49-F238E27FC236}">
                <a16:creationId xmlns:a16="http://schemas.microsoft.com/office/drawing/2014/main" id="{447F8592-44A5-1444-943B-AF80486BF3CB}"/>
              </a:ext>
            </a:extLst>
          </p:cNvPr>
          <p:cNvSpPr txBox="1"/>
          <p:nvPr/>
        </p:nvSpPr>
        <p:spPr>
          <a:xfrm>
            <a:off x="1568674" y="6078156"/>
            <a:ext cx="1381273" cy="307777"/>
          </a:xfrm>
          <a:prstGeom prst="rect">
            <a:avLst/>
          </a:prstGeom>
          <a:noFill/>
        </p:spPr>
        <p:txBody>
          <a:bodyPr wrap="square" rtlCol="0">
            <a:spAutoFit/>
          </a:bodyPr>
          <a:lstStyle/>
          <a:p>
            <a:r>
              <a:rPr kumimoji="1" lang="zh-CN" altLang="en-US" b="1" dirty="0">
                <a:solidFill>
                  <a:schemeClr val="accent6"/>
                </a:solidFill>
              </a:rPr>
              <a:t>相似</a:t>
            </a:r>
          </a:p>
        </p:txBody>
      </p:sp>
      <p:sp>
        <p:nvSpPr>
          <p:cNvPr id="26" name="文本框 25">
            <a:extLst>
              <a:ext uri="{FF2B5EF4-FFF2-40B4-BE49-F238E27FC236}">
                <a16:creationId xmlns:a16="http://schemas.microsoft.com/office/drawing/2014/main" id="{E88C1AD6-B011-1240-A04C-B47EBADFE04E}"/>
              </a:ext>
            </a:extLst>
          </p:cNvPr>
          <p:cNvSpPr txBox="1"/>
          <p:nvPr/>
        </p:nvSpPr>
        <p:spPr>
          <a:xfrm>
            <a:off x="3165962" y="6087522"/>
            <a:ext cx="1381273" cy="307777"/>
          </a:xfrm>
          <a:prstGeom prst="rect">
            <a:avLst/>
          </a:prstGeom>
          <a:noFill/>
        </p:spPr>
        <p:txBody>
          <a:bodyPr wrap="square" rtlCol="0">
            <a:spAutoFit/>
          </a:bodyPr>
          <a:lstStyle/>
          <a:p>
            <a:r>
              <a:rPr kumimoji="1" lang="zh-CN" altLang="en-US" b="1" dirty="0">
                <a:solidFill>
                  <a:srgbClr val="161FB0"/>
                </a:solidFill>
              </a:rPr>
              <a:t>不相似</a:t>
            </a:r>
          </a:p>
        </p:txBody>
      </p:sp>
      <p:sp>
        <p:nvSpPr>
          <p:cNvPr id="27" name="文本框 26">
            <a:extLst>
              <a:ext uri="{FF2B5EF4-FFF2-40B4-BE49-F238E27FC236}">
                <a16:creationId xmlns:a16="http://schemas.microsoft.com/office/drawing/2014/main" id="{D24F8068-E5A0-4E49-929F-6C81D39B0DD3}"/>
              </a:ext>
            </a:extLst>
          </p:cNvPr>
          <p:cNvSpPr txBox="1"/>
          <p:nvPr/>
        </p:nvSpPr>
        <p:spPr>
          <a:xfrm>
            <a:off x="5193273" y="6428923"/>
            <a:ext cx="4545176" cy="338554"/>
          </a:xfrm>
          <a:prstGeom prst="rect">
            <a:avLst/>
          </a:prstGeom>
          <a:noFill/>
        </p:spPr>
        <p:txBody>
          <a:bodyPr wrap="square" rtlCol="0">
            <a:spAutoFit/>
          </a:bodyPr>
          <a:lstStyle/>
          <a:p>
            <a:r>
              <a:rPr kumimoji="1" lang="en-US" altLang="zh-CN" sz="1600" b="1" dirty="0">
                <a:solidFill>
                  <a:schemeClr val="accent2"/>
                </a:solidFill>
              </a:rPr>
              <a:t>G</a:t>
            </a:r>
            <a:r>
              <a:rPr kumimoji="1" lang="zh-CN" altLang="en-US" sz="1600" b="1" dirty="0">
                <a:solidFill>
                  <a:schemeClr val="accent2"/>
                </a:solidFill>
              </a:rPr>
              <a:t> 与 </a:t>
            </a:r>
            <a:r>
              <a:rPr kumimoji="1" lang="en-US" altLang="zh-CN" sz="1600" b="1" dirty="0">
                <a:solidFill>
                  <a:schemeClr val="accent2"/>
                </a:solidFill>
              </a:rPr>
              <a:t>1</a:t>
            </a:r>
            <a:r>
              <a:rPr kumimoji="1" lang="zh-CN" altLang="en-US" sz="1600" b="1" dirty="0">
                <a:solidFill>
                  <a:schemeClr val="accent2"/>
                </a:solidFill>
              </a:rPr>
              <a:t>的比较表现了元组之间序列关系</a:t>
            </a:r>
          </a:p>
        </p:txBody>
      </p:sp>
      <p:cxnSp>
        <p:nvCxnSpPr>
          <p:cNvPr id="29" name="直线连接符 28">
            <a:extLst>
              <a:ext uri="{FF2B5EF4-FFF2-40B4-BE49-F238E27FC236}">
                <a16:creationId xmlns:a16="http://schemas.microsoft.com/office/drawing/2014/main" id="{10CABACC-61E6-FA4E-B53E-CAD5D89541A1}"/>
              </a:ext>
            </a:extLst>
          </p:cNvPr>
          <p:cNvCxnSpPr/>
          <p:nvPr/>
        </p:nvCxnSpPr>
        <p:spPr>
          <a:xfrm>
            <a:off x="971073" y="4158764"/>
            <a:ext cx="7129669" cy="0"/>
          </a:xfrm>
          <a:prstGeom prst="line">
            <a:avLst/>
          </a:prstGeom>
          <a:ln>
            <a:prstDash val="dash"/>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35" name="文本框 34">
                <a:extLst>
                  <a:ext uri="{FF2B5EF4-FFF2-40B4-BE49-F238E27FC236}">
                    <a16:creationId xmlns:a16="http://schemas.microsoft.com/office/drawing/2014/main" id="{C82C9633-A8D7-984C-9E77-08CFF267325C}"/>
                  </a:ext>
                </a:extLst>
              </p:cNvPr>
              <p:cNvSpPr txBox="1"/>
              <p:nvPr/>
            </p:nvSpPr>
            <p:spPr>
              <a:xfrm>
                <a:off x="1265031" y="3753489"/>
                <a:ext cx="1899457" cy="307777"/>
              </a:xfrm>
              <a:prstGeom prst="rect">
                <a:avLst/>
              </a:prstGeom>
              <a:noFill/>
            </p:spPr>
            <p:txBody>
              <a:bodyPr wrap="square" lIns="0" tIns="0" rIns="0" bIns="0" rtlCol="0">
                <a:spAutoFit/>
              </a:bodyPr>
              <a:lstStyle/>
              <a:p>
                <a14:m>
                  <m:oMath xmlns:m="http://schemas.openxmlformats.org/officeDocument/2006/math">
                    <m:r>
                      <a:rPr kumimoji="1" lang="en-US" altLang="zh-CN" sz="2000" b="0" i="1" smtClean="0">
                        <a:latin typeface="Cambria Math" charset="0"/>
                      </a:rPr>
                      <m:t>𝑆</m:t>
                    </m:r>
                  </m:oMath>
                </a14:m>
                <a:r>
                  <a:rPr kumimoji="1" lang="en-US" altLang="zh-CN" sz="2000" b="0" dirty="0">
                    <a:ea typeface="Cambria Math" charset="0"/>
                    <a:cs typeface="Cambria Math" charset="0"/>
                  </a:rPr>
                  <a:t>:</a:t>
                </a:r>
                <a:r>
                  <a:rPr kumimoji="1" lang="zh-CN" altLang="en-US" sz="2000" b="0" dirty="0">
                    <a:ea typeface="Cambria Math" charset="0"/>
                    <a:cs typeface="Cambria Math" charset="0"/>
                  </a:rPr>
                  <a:t>相似度矩阵</a:t>
                </a:r>
                <a:endParaRPr kumimoji="1" lang="en-US" altLang="zh-CN" sz="2000" b="0" dirty="0">
                  <a:ea typeface="Cambria Math" charset="0"/>
                  <a:cs typeface="Cambria Math" charset="0"/>
                </a:endParaRPr>
              </a:p>
            </p:txBody>
          </p:sp>
        </mc:Choice>
        <mc:Fallback xmlns="">
          <p:sp>
            <p:nvSpPr>
              <p:cNvPr id="35" name="文本框 34">
                <a:extLst>
                  <a:ext uri="{FF2B5EF4-FFF2-40B4-BE49-F238E27FC236}">
                    <a16:creationId xmlns:a16="http://schemas.microsoft.com/office/drawing/2014/main" id="{C82C9633-A8D7-984C-9E77-08CFF267325C}"/>
                  </a:ext>
                </a:extLst>
              </p:cNvPr>
              <p:cNvSpPr txBox="1">
                <a:spLocks noRot="1" noChangeAspect="1" noMove="1" noResize="1" noEditPoints="1" noAdjustHandles="1" noChangeArrowheads="1" noChangeShapeType="1" noTextEdit="1"/>
              </p:cNvSpPr>
              <p:nvPr/>
            </p:nvSpPr>
            <p:spPr>
              <a:xfrm>
                <a:off x="1265031" y="3753489"/>
                <a:ext cx="1899457" cy="307777"/>
              </a:xfrm>
              <a:prstGeom prst="rect">
                <a:avLst/>
              </a:prstGeom>
              <a:blipFill>
                <a:blip r:embed="rId9"/>
                <a:stretch>
                  <a:fillRect l="-4667" t="-28000" b="-44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6" name="文本框 35">
                <a:extLst>
                  <a:ext uri="{FF2B5EF4-FFF2-40B4-BE49-F238E27FC236}">
                    <a16:creationId xmlns:a16="http://schemas.microsoft.com/office/drawing/2014/main" id="{2DB930C0-86C9-114D-AAEB-CC8E59D2AD06}"/>
                  </a:ext>
                </a:extLst>
              </p:cNvPr>
              <p:cNvSpPr txBox="1"/>
              <p:nvPr/>
            </p:nvSpPr>
            <p:spPr>
              <a:xfrm>
                <a:off x="2993136" y="3759611"/>
                <a:ext cx="3114601" cy="307777"/>
              </a:xfrm>
              <a:prstGeom prst="rect">
                <a:avLst/>
              </a:prstGeom>
              <a:noFill/>
            </p:spPr>
            <p:txBody>
              <a:bodyPr wrap="square" lIns="0" tIns="0" rIns="0" bIns="0" rtlCol="0">
                <a:spAutoFit/>
              </a:bodyPr>
              <a:lstStyle/>
              <a:p>
                <a14:m>
                  <m:oMath xmlns:m="http://schemas.openxmlformats.org/officeDocument/2006/math">
                    <m:r>
                      <m:rPr>
                        <m:sty m:val="p"/>
                      </m:rPr>
                      <a:rPr kumimoji="1" lang="en-US" altLang="zh-CN" sz="2000" i="1" smtClean="0">
                        <a:latin typeface="Cambria Math" panose="02040503050406030204" pitchFamily="18" charset="0"/>
                      </a:rPr>
                      <m:t>DS</m:t>
                    </m:r>
                    <m:r>
                      <a:rPr kumimoji="1" lang="en-US" altLang="zh-CN" sz="2000" b="0" i="1" smtClean="0">
                        <a:latin typeface="Cambria Math" panose="02040503050406030204" pitchFamily="18" charset="0"/>
                      </a:rPr>
                      <m:t>=1/</m:t>
                    </m:r>
                    <m:r>
                      <m:rPr>
                        <m:sty m:val="p"/>
                      </m:rPr>
                      <a:rPr kumimoji="1" lang="en-US" altLang="zh-CN" sz="2000" i="1">
                        <a:latin typeface="Cambria Math" panose="02040503050406030204" pitchFamily="18" charset="0"/>
                      </a:rPr>
                      <m:t>S</m:t>
                    </m:r>
                  </m:oMath>
                </a14:m>
                <a:r>
                  <a:rPr kumimoji="1" lang="zh-CN" altLang="en-US" sz="2000" b="0" dirty="0">
                    <a:ea typeface="Cambria Math" charset="0"/>
                    <a:cs typeface="Cambria Math" charset="0"/>
                  </a:rPr>
                  <a:t> </a:t>
                </a:r>
                <a:r>
                  <a:rPr kumimoji="1" lang="en-US" altLang="zh-CN" sz="2000" b="0" dirty="0">
                    <a:ea typeface="Cambria Math" charset="0"/>
                    <a:cs typeface="Cambria Math" charset="0"/>
                  </a:rPr>
                  <a:t>:</a:t>
                </a:r>
                <a:r>
                  <a:rPr kumimoji="1" lang="zh-CN" altLang="en-US" sz="2000" b="0" dirty="0">
                    <a:ea typeface="Cambria Math" charset="0"/>
                    <a:cs typeface="Cambria Math" charset="0"/>
                  </a:rPr>
                  <a:t> 不相似度矩阵</a:t>
                </a:r>
                <a:endParaRPr kumimoji="1" lang="en-US" altLang="zh-CN" sz="2000" b="0" dirty="0">
                  <a:ea typeface="Cambria Math" charset="0"/>
                  <a:cs typeface="Cambria Math" charset="0"/>
                </a:endParaRPr>
              </a:p>
            </p:txBody>
          </p:sp>
        </mc:Choice>
        <mc:Fallback xmlns="">
          <p:sp>
            <p:nvSpPr>
              <p:cNvPr id="36" name="文本框 35">
                <a:extLst>
                  <a:ext uri="{FF2B5EF4-FFF2-40B4-BE49-F238E27FC236}">
                    <a16:creationId xmlns:a16="http://schemas.microsoft.com/office/drawing/2014/main" id="{2DB930C0-86C9-114D-AAEB-CC8E59D2AD06}"/>
                  </a:ext>
                </a:extLst>
              </p:cNvPr>
              <p:cNvSpPr txBox="1">
                <a:spLocks noRot="1" noChangeAspect="1" noMove="1" noResize="1" noEditPoints="1" noAdjustHandles="1" noChangeArrowheads="1" noChangeShapeType="1" noTextEdit="1"/>
              </p:cNvSpPr>
              <p:nvPr/>
            </p:nvSpPr>
            <p:spPr>
              <a:xfrm>
                <a:off x="2993136" y="3759611"/>
                <a:ext cx="3114601" cy="307777"/>
              </a:xfrm>
              <a:prstGeom prst="rect">
                <a:avLst/>
              </a:prstGeom>
              <a:blipFill>
                <a:blip r:embed="rId10"/>
                <a:stretch>
                  <a:fillRect l="-2846" t="-28000" b="-48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9" name="文本框 38">
                <a:extLst>
                  <a:ext uri="{FF2B5EF4-FFF2-40B4-BE49-F238E27FC236}">
                    <a16:creationId xmlns:a16="http://schemas.microsoft.com/office/drawing/2014/main" id="{DF04AD98-42E4-9D4F-B798-BE83D6BDA02D}"/>
                  </a:ext>
                </a:extLst>
              </p:cNvPr>
              <p:cNvSpPr txBox="1"/>
              <p:nvPr/>
            </p:nvSpPr>
            <p:spPr>
              <a:xfrm>
                <a:off x="6029399" y="3753489"/>
                <a:ext cx="3114601" cy="307777"/>
              </a:xfrm>
              <a:prstGeom prst="rect">
                <a:avLst/>
              </a:prstGeom>
              <a:noFill/>
            </p:spPr>
            <p:txBody>
              <a:bodyPr wrap="square" lIns="0" tIns="0" rIns="0" bIns="0" rtlCol="0">
                <a:spAutoFit/>
              </a:bodyPr>
              <a:lstStyle/>
              <a:p>
                <a14:m>
                  <m:oMath xmlns:m="http://schemas.openxmlformats.org/officeDocument/2006/math">
                    <m:r>
                      <m:rPr>
                        <m:sty m:val="p"/>
                      </m:rPr>
                      <a:rPr kumimoji="1" lang="en-US" altLang="zh-CN" sz="2000" i="1">
                        <a:latin typeface="Cambria Math" panose="02040503050406030204" pitchFamily="18" charset="0"/>
                      </a:rPr>
                      <m:t>G</m:t>
                    </m:r>
                  </m:oMath>
                </a14:m>
                <a:r>
                  <a:rPr kumimoji="1" lang="zh-CN" altLang="en-US" sz="2000" b="0" dirty="0">
                    <a:ea typeface="Cambria Math" charset="0"/>
                    <a:cs typeface="Cambria Math" charset="0"/>
                  </a:rPr>
                  <a:t>：序列关系矩阵</a:t>
                </a:r>
                <a:endParaRPr kumimoji="1" lang="en-US" altLang="zh-CN" sz="2000" b="0" dirty="0">
                  <a:ea typeface="Cambria Math" charset="0"/>
                  <a:cs typeface="Cambria Math" charset="0"/>
                </a:endParaRPr>
              </a:p>
            </p:txBody>
          </p:sp>
        </mc:Choice>
        <mc:Fallback xmlns="">
          <p:sp>
            <p:nvSpPr>
              <p:cNvPr id="39" name="文本框 38">
                <a:extLst>
                  <a:ext uri="{FF2B5EF4-FFF2-40B4-BE49-F238E27FC236}">
                    <a16:creationId xmlns:a16="http://schemas.microsoft.com/office/drawing/2014/main" id="{DF04AD98-42E4-9D4F-B798-BE83D6BDA02D}"/>
                  </a:ext>
                </a:extLst>
              </p:cNvPr>
              <p:cNvSpPr txBox="1">
                <a:spLocks noRot="1" noChangeAspect="1" noMove="1" noResize="1" noEditPoints="1" noAdjustHandles="1" noChangeArrowheads="1" noChangeShapeType="1" noTextEdit="1"/>
              </p:cNvSpPr>
              <p:nvPr/>
            </p:nvSpPr>
            <p:spPr>
              <a:xfrm>
                <a:off x="6029399" y="3753489"/>
                <a:ext cx="3114601" cy="307777"/>
              </a:xfrm>
              <a:prstGeom prst="rect">
                <a:avLst/>
              </a:prstGeom>
              <a:blipFill>
                <a:blip r:embed="rId11"/>
                <a:stretch>
                  <a:fillRect l="-2439" t="-28000" b="-40000"/>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0226046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8C909F1-4CDD-A14F-A5BF-C9F09513A64F}"/>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449CFC6A-4D06-CD48-A42A-93CEB736C9A8}"/>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Ordinal</a:t>
                </a:r>
                <a:r>
                  <a:rPr lang="zh-CN" altLang="en-US" sz="2300" dirty="0">
                    <a:solidFill>
                      <a:srgbClr val="0080FF"/>
                    </a:solidFill>
                    <a:latin typeface="微软雅黑" pitchFamily="34" charset="-122"/>
                    <a:ea typeface="微软雅黑" pitchFamily="34" charset="-122"/>
                  </a:rPr>
                  <a:t> </a:t>
                </a:r>
                <a:r>
                  <a:rPr lang="en-US" altLang="zh-CN" sz="2300" dirty="0">
                    <a:solidFill>
                      <a:srgbClr val="0080FF"/>
                    </a:solidFill>
                    <a:latin typeface="微软雅黑" pitchFamily="34" charset="-122"/>
                    <a:ea typeface="微软雅黑" pitchFamily="34" charset="-122"/>
                  </a:rPr>
                  <a:t>Constrained Hashing</a:t>
                </a:r>
                <a:r>
                  <a:rPr lang="en-US" altLang="zh-CN" sz="1200" dirty="0">
                    <a:solidFill>
                      <a:srgbClr val="0080FF"/>
                    </a:solidFill>
                    <a:latin typeface="微软雅黑" pitchFamily="34" charset="-122"/>
                    <a:ea typeface="微软雅黑" pitchFamily="34" charset="-122"/>
                  </a:rPr>
                  <a:t> (Liu et al. AAAI 2017, PAMI 2018)</a:t>
                </a:r>
              </a:p>
              <a:p>
                <a:pPr lvl="2" eaLnBrk="1" hangingPunct="1">
                  <a:defRPr/>
                </a:pPr>
                <a:r>
                  <a:rPr kumimoji="1" lang="en-US" altLang="zh-CN" sz="1800" b="1" dirty="0"/>
                  <a:t>Problem 2 </a:t>
                </a:r>
                <a:r>
                  <a:rPr kumimoji="1" lang="en-US" altLang="zh-CN" sz="1800" dirty="0">
                    <a:sym typeface="Wingdings"/>
                  </a:rPr>
                  <a:t> </a:t>
                </a:r>
                <a:r>
                  <a:rPr kumimoji="1" lang="zh-CN" altLang="en-US" sz="1800" dirty="0"/>
                  <a:t>序列约束投影 </a:t>
                </a:r>
                <a:r>
                  <a:rPr kumimoji="1" lang="en-US" altLang="zh-CN" sz="1800" dirty="0"/>
                  <a:t>(OCP)</a:t>
                </a:r>
              </a:p>
              <a:p>
                <a:pPr lvl="3"/>
                <a:r>
                  <a:rPr kumimoji="1" lang="zh-CN" altLang="en-US" dirty="0">
                    <a:latin typeface="Calibri" charset="0"/>
                    <a:ea typeface="Calibri" charset="0"/>
                    <a:cs typeface="Calibri" charset="0"/>
                  </a:rPr>
                  <a:t>序列约束： </a:t>
                </a:r>
                <a14:m>
                  <m:oMath xmlns:m="http://schemas.openxmlformats.org/officeDocument/2006/math">
                    <m:sSub>
                      <m:sSubPr>
                        <m:ctrlPr>
                          <a:rPr kumimoji="1" lang="en-US" altLang="zh-CN" i="1">
                            <a:latin typeface="Cambria Math" panose="02040503050406030204" pitchFamily="18" charset="0"/>
                            <a:ea typeface="Calibri" charset="0"/>
                            <a:cs typeface="Calibri" charset="0"/>
                          </a:rPr>
                        </m:ctrlPr>
                      </m:sSubPr>
                      <m:e>
                        <m:r>
                          <a:rPr kumimoji="1" lang="en-US" altLang="zh-CN" i="1">
                            <a:latin typeface="Cambria Math" charset="0"/>
                            <a:ea typeface="Calibri" charset="0"/>
                            <a:cs typeface="Calibri" charset="0"/>
                          </a:rPr>
                          <m:t>𝛿</m:t>
                        </m:r>
                      </m:e>
                      <m:sub>
                        <m:r>
                          <a:rPr kumimoji="1" lang="en-US" altLang="zh-CN" i="1">
                            <a:latin typeface="Cambria Math" charset="0"/>
                            <a:ea typeface="Calibri" charset="0"/>
                            <a:cs typeface="Calibri" charset="0"/>
                          </a:rPr>
                          <m:t>𝑖𝑗</m:t>
                        </m:r>
                      </m:sub>
                    </m:sSub>
                    <m:r>
                      <a:rPr kumimoji="1" lang="en-US" altLang="zh-CN" i="1">
                        <a:latin typeface="Cambria Math" charset="0"/>
                        <a:ea typeface="Calibri" charset="0"/>
                        <a:cs typeface="Calibri" charset="0"/>
                      </a:rPr>
                      <m:t>&lt;</m:t>
                    </m:r>
                    <m:sSub>
                      <m:sSubPr>
                        <m:ctrlPr>
                          <a:rPr kumimoji="1" lang="en-US" altLang="zh-CN" i="1">
                            <a:latin typeface="Cambria Math" panose="02040503050406030204" pitchFamily="18" charset="0"/>
                            <a:ea typeface="Calibri" charset="0"/>
                            <a:cs typeface="Calibri" charset="0"/>
                          </a:rPr>
                        </m:ctrlPr>
                      </m:sSubPr>
                      <m:e>
                        <m:r>
                          <a:rPr kumimoji="1" lang="en-US" altLang="zh-CN" i="1">
                            <a:latin typeface="Cambria Math" charset="0"/>
                            <a:ea typeface="Calibri" charset="0"/>
                            <a:cs typeface="Calibri" charset="0"/>
                          </a:rPr>
                          <m:t>𝛿</m:t>
                        </m:r>
                      </m:e>
                      <m:sub>
                        <m:r>
                          <a:rPr kumimoji="1" lang="en-US" altLang="zh-CN" i="1">
                            <a:latin typeface="Cambria Math" charset="0"/>
                            <a:ea typeface="Calibri" charset="0"/>
                            <a:cs typeface="Calibri" charset="0"/>
                          </a:rPr>
                          <m:t>𝑖𝑘</m:t>
                        </m:r>
                      </m:sub>
                    </m:sSub>
                    <m:r>
                      <a:rPr kumimoji="1" lang="en-US" altLang="zh-CN" i="1">
                        <a:latin typeface="Cambria Math" charset="0"/>
                        <a:ea typeface="Calibri" charset="0"/>
                        <a:cs typeface="Calibri" charset="0"/>
                      </a:rPr>
                      <m:t>&lt;</m:t>
                    </m:r>
                    <m:sSub>
                      <m:sSubPr>
                        <m:ctrlPr>
                          <a:rPr kumimoji="1" lang="en-US" altLang="zh-CN" i="1">
                            <a:latin typeface="Cambria Math" panose="02040503050406030204" pitchFamily="18" charset="0"/>
                            <a:ea typeface="Calibri" charset="0"/>
                            <a:cs typeface="Calibri" charset="0"/>
                          </a:rPr>
                        </m:ctrlPr>
                      </m:sSubPr>
                      <m:e>
                        <m:r>
                          <a:rPr kumimoji="1" lang="en-US" altLang="zh-CN" i="1">
                            <a:latin typeface="Cambria Math" charset="0"/>
                            <a:ea typeface="Calibri" charset="0"/>
                            <a:cs typeface="Calibri" charset="0"/>
                          </a:rPr>
                          <m:t>𝛿</m:t>
                        </m:r>
                      </m:e>
                      <m:sub>
                        <m:r>
                          <a:rPr kumimoji="1" lang="en-US" altLang="zh-CN" i="1">
                            <a:latin typeface="Cambria Math" charset="0"/>
                            <a:ea typeface="Calibri" charset="0"/>
                            <a:cs typeface="Calibri" charset="0"/>
                          </a:rPr>
                          <m:t>𝑖𝑙</m:t>
                        </m:r>
                      </m:sub>
                    </m:sSub>
                  </m:oMath>
                </a14:m>
                <a:endParaRPr kumimoji="1" lang="en-US" altLang="zh-CN" dirty="0">
                  <a:latin typeface="Calibri" charset="0"/>
                  <a:ea typeface="Calibri" charset="0"/>
                  <a:cs typeface="Calibri" charset="0"/>
                </a:endParaRPr>
              </a:p>
              <a:p>
                <a:pPr lvl="3"/>
                <a:r>
                  <a:rPr kumimoji="1" lang="zh-CN" altLang="en-US" dirty="0">
                    <a:latin typeface="Calibri" charset="0"/>
                    <a:ea typeface="Calibri" charset="0"/>
                    <a:cs typeface="Calibri" charset="0"/>
                  </a:rPr>
                  <a:t>数学表示</a:t>
                </a:r>
                <a:r>
                  <a:rPr kumimoji="1" lang="en-US" altLang="zh-CN" dirty="0">
                    <a:latin typeface="Calibri" charset="0"/>
                    <a:ea typeface="Calibri" charset="0"/>
                    <a:cs typeface="Calibri" charset="0"/>
                  </a:rPr>
                  <a:t>:</a:t>
                </a:r>
              </a:p>
              <a:p>
                <a:pPr lvl="3"/>
                <a:endParaRPr kumimoji="1" lang="en-US" altLang="zh-CN" dirty="0">
                  <a:latin typeface="Calibri" charset="0"/>
                  <a:ea typeface="Calibri" charset="0"/>
                  <a:cs typeface="Calibri" charset="0"/>
                </a:endParaRPr>
              </a:p>
              <a:p>
                <a:pPr lvl="3"/>
                <a:endParaRPr kumimoji="1" lang="en-US" altLang="zh-CN" dirty="0">
                  <a:latin typeface="Calibri" charset="0"/>
                  <a:ea typeface="Calibri" charset="0"/>
                  <a:cs typeface="Calibri" charset="0"/>
                </a:endParaRPr>
              </a:p>
              <a:p>
                <a:pPr lvl="3"/>
                <a:endParaRPr kumimoji="1" lang="en-US" altLang="zh-CN" dirty="0">
                  <a:latin typeface="Calibri" charset="0"/>
                  <a:ea typeface="Calibri" charset="0"/>
                  <a:cs typeface="Calibri" charset="0"/>
                </a:endParaRPr>
              </a:p>
              <a:p>
                <a:pPr lvl="3"/>
                <a:endParaRPr kumimoji="1" lang="en-US" altLang="zh-CN" dirty="0">
                  <a:latin typeface="Calibri" charset="0"/>
                  <a:ea typeface="Calibri" charset="0"/>
                  <a:cs typeface="Calibri" charset="0"/>
                </a:endParaRPr>
              </a:p>
              <a:p>
                <a:pPr lvl="3"/>
                <a:endParaRPr kumimoji="1" lang="zh-CN" altLang="en-US" dirty="0">
                  <a:latin typeface="Calibri" charset="0"/>
                  <a:ea typeface="Calibri" charset="0"/>
                  <a:cs typeface="Calibri" charset="0"/>
                </a:endParaRPr>
              </a:p>
              <a:p>
                <a:pPr lvl="3"/>
                <a:r>
                  <a:rPr kumimoji="1" lang="en-US" altLang="zh-CN" dirty="0">
                    <a:latin typeface="Calibri" charset="0"/>
                    <a:ea typeface="Calibri" charset="0"/>
                    <a:cs typeface="Calibri" charset="0"/>
                  </a:rPr>
                  <a:t>OCP: </a:t>
                </a:r>
                <a14:m>
                  <m:oMath xmlns:m="http://schemas.openxmlformats.org/officeDocument/2006/math">
                    <m:sSub>
                      <m:sSubPr>
                        <m:ctrlPr>
                          <a:rPr kumimoji="1" lang="en-US" altLang="zh-CN" b="1" i="1">
                            <a:latin typeface="Cambria Math" panose="02040503050406030204" pitchFamily="18" charset="0"/>
                            <a:ea typeface="Calibri" charset="0"/>
                            <a:cs typeface="Calibri" charset="0"/>
                          </a:rPr>
                        </m:ctrlPr>
                      </m:sSubPr>
                      <m:e>
                        <m:r>
                          <a:rPr kumimoji="1" lang="en-US" altLang="zh-CN" b="1" i="1">
                            <a:latin typeface="Cambria Math" charset="0"/>
                            <a:ea typeface="Calibri" charset="0"/>
                            <a:cs typeface="Calibri" charset="0"/>
                          </a:rPr>
                          <m:t>𝒖</m:t>
                        </m:r>
                      </m:e>
                      <m:sub>
                        <m:r>
                          <a:rPr kumimoji="1" lang="en-US" altLang="zh-CN" b="1" i="1">
                            <a:latin typeface="Cambria Math" charset="0"/>
                            <a:ea typeface="Calibri" charset="0"/>
                            <a:cs typeface="Calibri" charset="0"/>
                          </a:rPr>
                          <m:t>𝒋</m:t>
                        </m:r>
                      </m:sub>
                    </m:sSub>
                    <m:r>
                      <a:rPr kumimoji="1" lang="en-US" altLang="zh-CN" b="1" i="1">
                        <a:latin typeface="Cambria Math" charset="0"/>
                        <a:ea typeface="Calibri" charset="0"/>
                        <a:cs typeface="Calibri" charset="0"/>
                      </a:rPr>
                      <m:t>=</m:t>
                    </m:r>
                    <m:r>
                      <a:rPr kumimoji="1" lang="en-US" altLang="zh-CN" b="1" i="1">
                        <a:latin typeface="Cambria Math" charset="0"/>
                        <a:ea typeface="Calibri" charset="0"/>
                        <a:cs typeface="Calibri" charset="0"/>
                      </a:rPr>
                      <m:t>𝒁</m:t>
                    </m:r>
                    <m:sSub>
                      <m:sSubPr>
                        <m:ctrlPr>
                          <a:rPr kumimoji="1" lang="en-US" altLang="zh-CN" b="1" i="1">
                            <a:latin typeface="Cambria Math" panose="02040503050406030204" pitchFamily="18" charset="0"/>
                            <a:ea typeface="Calibri" charset="0"/>
                            <a:cs typeface="Calibri" charset="0"/>
                          </a:rPr>
                        </m:ctrlPr>
                      </m:sSubPr>
                      <m:e>
                        <m:r>
                          <a:rPr kumimoji="1" lang="en-US" altLang="zh-CN" b="1" i="1">
                            <a:latin typeface="Cambria Math" charset="0"/>
                            <a:ea typeface="Calibri" charset="0"/>
                            <a:cs typeface="Calibri" charset="0"/>
                          </a:rPr>
                          <m:t>𝒙</m:t>
                        </m:r>
                      </m:e>
                      <m:sub>
                        <m:r>
                          <a:rPr kumimoji="1" lang="en-US" altLang="zh-CN" b="1" i="1">
                            <a:latin typeface="Cambria Math" charset="0"/>
                            <a:ea typeface="Calibri" charset="0"/>
                            <a:cs typeface="Calibri" charset="0"/>
                          </a:rPr>
                          <m:t>𝒋</m:t>
                        </m:r>
                      </m:sub>
                    </m:sSub>
                    <m:r>
                      <a:rPr kumimoji="1" lang="en-US" altLang="zh-CN" b="1" i="1">
                        <a:latin typeface="Cambria Math" charset="0"/>
                        <a:ea typeface="Calibri" charset="0"/>
                        <a:cs typeface="Calibri" charset="0"/>
                      </a:rPr>
                      <m:t>∈</m:t>
                    </m:r>
                    <m:sSup>
                      <m:sSupPr>
                        <m:ctrlPr>
                          <a:rPr kumimoji="1" lang="en-US" altLang="zh-CN" b="1" i="1">
                            <a:latin typeface="Cambria Math" panose="02040503050406030204" pitchFamily="18" charset="0"/>
                            <a:ea typeface="Calibri" charset="0"/>
                            <a:cs typeface="Calibri" charset="0"/>
                          </a:rPr>
                        </m:ctrlPr>
                      </m:sSupPr>
                      <m:e>
                        <m:r>
                          <a:rPr kumimoji="1" lang="en-US" altLang="zh-CN" b="1" i="1">
                            <a:latin typeface="Cambria Math" charset="0"/>
                            <a:ea typeface="Calibri" charset="0"/>
                            <a:cs typeface="Calibri" charset="0"/>
                          </a:rPr>
                          <m:t>𝑹</m:t>
                        </m:r>
                      </m:e>
                      <m:sup>
                        <m:sSub>
                          <m:sSubPr>
                            <m:ctrlPr>
                              <a:rPr kumimoji="1" lang="en-US" altLang="zh-CN" b="1" i="1">
                                <a:latin typeface="Cambria Math" panose="02040503050406030204" pitchFamily="18" charset="0"/>
                                <a:ea typeface="Calibri" charset="0"/>
                                <a:cs typeface="Calibri" charset="0"/>
                              </a:rPr>
                            </m:ctrlPr>
                          </m:sSubPr>
                          <m:e>
                            <m:r>
                              <a:rPr kumimoji="1" lang="en-US" altLang="zh-CN" b="1" i="1">
                                <a:latin typeface="Cambria Math" charset="0"/>
                                <a:ea typeface="Calibri" charset="0"/>
                                <a:cs typeface="Calibri" charset="0"/>
                              </a:rPr>
                              <m:t>𝒅</m:t>
                            </m:r>
                          </m:e>
                          <m:sub>
                            <m:r>
                              <a:rPr kumimoji="1" lang="en-US" altLang="zh-CN" b="1" i="1">
                                <a:latin typeface="Cambria Math" charset="0"/>
                                <a:ea typeface="Calibri" charset="0"/>
                                <a:cs typeface="Calibri" charset="0"/>
                              </a:rPr>
                              <m:t>𝒔𝒗𝒅</m:t>
                            </m:r>
                          </m:sub>
                        </m:sSub>
                      </m:sup>
                    </m:sSup>
                  </m:oMath>
                </a14:m>
                <a:endParaRPr kumimoji="1" lang="en-US" altLang="zh-CN" dirty="0">
                  <a:latin typeface="Calibri" charset="0"/>
                  <a:ea typeface="Calibri" charset="0"/>
                  <a:cs typeface="Calibri" charset="0"/>
                </a:endParaRPr>
              </a:p>
              <a:p>
                <a:pPr lvl="4">
                  <a:buFont typeface="Wingdings" pitchFamily="2" charset="2"/>
                  <a:buChar char="Ø"/>
                </a:pPr>
                <a:r>
                  <a:rPr kumimoji="1" lang="en-US" altLang="zh-CN" dirty="0">
                    <a:latin typeface="Calibri" charset="0"/>
                    <a:ea typeface="Calibri" charset="0"/>
                    <a:cs typeface="Calibri" charset="0"/>
                  </a:rPr>
                  <a:t>SVD: </a:t>
                </a:r>
                <a14:m>
                  <m:oMath xmlns:m="http://schemas.openxmlformats.org/officeDocument/2006/math">
                    <m:r>
                      <a:rPr kumimoji="1" lang="en-US" altLang="zh-CN" b="1" i="1">
                        <a:latin typeface="Cambria Math" charset="0"/>
                        <a:ea typeface="Calibri" charset="0"/>
                        <a:cs typeface="Calibri" charset="0"/>
                      </a:rPr>
                      <m:t>𝑴</m:t>
                    </m:r>
                    <m:r>
                      <a:rPr kumimoji="1" lang="en-US" altLang="zh-CN" b="1" i="1">
                        <a:latin typeface="Cambria Math" charset="0"/>
                        <a:ea typeface="Calibri" charset="0"/>
                        <a:cs typeface="Calibri" charset="0"/>
                      </a:rPr>
                      <m:t>=</m:t>
                    </m:r>
                    <m:sSup>
                      <m:sSupPr>
                        <m:ctrlPr>
                          <a:rPr kumimoji="1" lang="en-US" altLang="zh-CN" b="1" i="1">
                            <a:latin typeface="Cambria Math" panose="02040503050406030204" pitchFamily="18" charset="0"/>
                            <a:ea typeface="Calibri" charset="0"/>
                            <a:cs typeface="Calibri" charset="0"/>
                          </a:rPr>
                        </m:ctrlPr>
                      </m:sSupPr>
                      <m:e>
                        <m:r>
                          <a:rPr kumimoji="1" lang="en-US" altLang="zh-CN" b="1" i="1">
                            <a:latin typeface="Cambria Math" charset="0"/>
                            <a:ea typeface="Calibri" charset="0"/>
                            <a:cs typeface="Calibri" charset="0"/>
                          </a:rPr>
                          <m:t>𝒁</m:t>
                        </m:r>
                      </m:e>
                      <m:sup>
                        <m:r>
                          <a:rPr kumimoji="1" lang="en-US" altLang="zh-CN" b="1" i="1">
                            <a:latin typeface="Cambria Math" charset="0"/>
                            <a:ea typeface="Calibri" charset="0"/>
                            <a:cs typeface="Calibri" charset="0"/>
                          </a:rPr>
                          <m:t>𝑻</m:t>
                        </m:r>
                      </m:sup>
                    </m:sSup>
                    <m:r>
                      <a:rPr kumimoji="1" lang="el-GR" altLang="zh-CN" b="1" i="1">
                        <a:latin typeface="Cambria Math" charset="0"/>
                        <a:ea typeface="Calibri" charset="0"/>
                        <a:cs typeface="Calibri" charset="0"/>
                      </a:rPr>
                      <m:t>𝜦</m:t>
                    </m:r>
                    <m:r>
                      <a:rPr kumimoji="1" lang="en-US" altLang="zh-CN" b="1" i="1">
                        <a:latin typeface="Cambria Math" charset="0"/>
                        <a:ea typeface="Calibri" charset="0"/>
                        <a:cs typeface="Calibri" charset="0"/>
                      </a:rPr>
                      <m:t>𝒁</m:t>
                    </m:r>
                  </m:oMath>
                </a14:m>
                <a:endParaRPr kumimoji="1" lang="en-US" altLang="zh-CN" b="1" dirty="0">
                  <a:latin typeface="Calibri" charset="0"/>
                  <a:ea typeface="Calibri" charset="0"/>
                  <a:cs typeface="Calibri" charset="0"/>
                </a:endParaRPr>
              </a:p>
              <a:p>
                <a:pPr lvl="4">
                  <a:buFont typeface="Wingdings" pitchFamily="2" charset="2"/>
                  <a:buChar char="Ø"/>
                </a:pPr>
                <a:r>
                  <a:rPr kumimoji="1" lang="en-US" altLang="zh-CN" dirty="0">
                    <a:latin typeface="Calibri" charset="0"/>
                    <a:ea typeface="Calibri" charset="0"/>
                    <a:cs typeface="Calibri" charset="0"/>
                  </a:rPr>
                  <a:t>Symmetrical Matrix: </a:t>
                </a:r>
                <a14:m>
                  <m:oMath xmlns:m="http://schemas.openxmlformats.org/officeDocument/2006/math">
                    <m:r>
                      <a:rPr kumimoji="1" lang="en-US" altLang="zh-CN" b="1" i="1">
                        <a:latin typeface="Cambria Math" charset="0"/>
                        <a:ea typeface="Calibri" charset="0"/>
                        <a:cs typeface="Calibri" charset="0"/>
                      </a:rPr>
                      <m:t>𝑴</m:t>
                    </m:r>
                    <m:r>
                      <a:rPr kumimoji="1" lang="en-US" altLang="zh-CN" b="1" i="1">
                        <a:latin typeface="Cambria Math" charset="0"/>
                        <a:ea typeface="Calibri" charset="0"/>
                        <a:cs typeface="Calibri" charset="0"/>
                      </a:rPr>
                      <m:t>=</m:t>
                    </m:r>
                    <m:nary>
                      <m:naryPr>
                        <m:chr m:val="∑"/>
                        <m:limLoc m:val="subSup"/>
                        <m:supHide m:val="on"/>
                        <m:ctrlPr>
                          <a:rPr kumimoji="1" lang="en-US" altLang="zh-CN" b="1" i="1">
                            <a:latin typeface="Cambria Math" panose="02040503050406030204" pitchFamily="18" charset="0"/>
                            <a:ea typeface="Calibri" charset="0"/>
                            <a:cs typeface="Calibri" charset="0"/>
                          </a:rPr>
                        </m:ctrlPr>
                      </m:naryPr>
                      <m:sub>
                        <m:r>
                          <m:rPr>
                            <m:brk m:alnAt="9"/>
                          </m:rPr>
                          <a:rPr kumimoji="1" lang="en-US" altLang="zh-CN" b="1" i="1">
                            <a:latin typeface="Cambria Math" charset="0"/>
                            <a:ea typeface="Calibri" charset="0"/>
                            <a:cs typeface="Calibri" charset="0"/>
                          </a:rPr>
                          <m:t>𝒊</m:t>
                        </m:r>
                      </m:sub>
                      <m:sup/>
                      <m:e>
                        <m:sSubSup>
                          <m:sSubSupPr>
                            <m:ctrlPr>
                              <a:rPr kumimoji="1" lang="en-US" altLang="zh-CN" b="1" i="1">
                                <a:latin typeface="Cambria Math" panose="02040503050406030204" pitchFamily="18" charset="0"/>
                                <a:ea typeface="Calibri" charset="0"/>
                                <a:cs typeface="Calibri" charset="0"/>
                              </a:rPr>
                            </m:ctrlPr>
                          </m:sSubSupPr>
                          <m:e>
                            <m:r>
                              <a:rPr kumimoji="1" lang="en-US" altLang="zh-CN" b="1" i="1">
                                <a:latin typeface="Cambria Math" charset="0"/>
                                <a:ea typeface="Calibri" charset="0"/>
                                <a:cs typeface="Calibri" charset="0"/>
                              </a:rPr>
                              <m:t>𝒙</m:t>
                            </m:r>
                          </m:e>
                          <m:sub>
                            <m:r>
                              <a:rPr kumimoji="1" lang="en-US" altLang="zh-CN" b="1" i="1">
                                <a:latin typeface="Cambria Math" charset="0"/>
                                <a:ea typeface="Calibri" charset="0"/>
                                <a:cs typeface="Calibri" charset="0"/>
                              </a:rPr>
                              <m:t>𝒊</m:t>
                            </m:r>
                          </m:sub>
                          <m:sup>
                            <m:r>
                              <a:rPr kumimoji="1" lang="en-US" altLang="zh-CN" b="1" i="1">
                                <a:latin typeface="Cambria Math" charset="0"/>
                                <a:ea typeface="Calibri" charset="0"/>
                                <a:cs typeface="Calibri" charset="0"/>
                              </a:rPr>
                              <m:t>𝑻</m:t>
                            </m:r>
                          </m:sup>
                        </m:sSubSup>
                        <m:sSub>
                          <m:sSubPr>
                            <m:ctrlPr>
                              <a:rPr kumimoji="1" lang="en-US" altLang="zh-CN" b="1" i="1">
                                <a:latin typeface="Cambria Math" panose="02040503050406030204" pitchFamily="18" charset="0"/>
                                <a:ea typeface="Calibri" charset="0"/>
                                <a:cs typeface="Calibri" charset="0"/>
                              </a:rPr>
                            </m:ctrlPr>
                          </m:sSubPr>
                          <m:e>
                            <m:r>
                              <a:rPr kumimoji="1" lang="en-US" altLang="zh-CN" b="1" i="1">
                                <a:latin typeface="Cambria Math" charset="0"/>
                                <a:ea typeface="Calibri" charset="0"/>
                                <a:cs typeface="Calibri" charset="0"/>
                              </a:rPr>
                              <m:t>𝒙</m:t>
                            </m:r>
                          </m:e>
                          <m:sub>
                            <m:r>
                              <a:rPr kumimoji="1" lang="en-US" altLang="zh-CN" b="1" i="1">
                                <a:latin typeface="Cambria Math" charset="0"/>
                                <a:ea typeface="Calibri" charset="0"/>
                                <a:cs typeface="Calibri" charset="0"/>
                              </a:rPr>
                              <m:t>𝒊</m:t>
                            </m:r>
                          </m:sub>
                        </m:sSub>
                      </m:e>
                    </m:nary>
                  </m:oMath>
                </a14:m>
                <a:endParaRPr kumimoji="1" lang="en-US" altLang="zh-CN" dirty="0">
                  <a:latin typeface="Calibri" charset="0"/>
                  <a:ea typeface="Calibri" charset="0"/>
                  <a:cs typeface="Calibri" charset="0"/>
                </a:endParaRPr>
              </a:p>
              <a:p>
                <a:pPr lvl="3"/>
                <a:r>
                  <a:rPr kumimoji="1" lang="en-US" altLang="zh-CN" dirty="0" err="1">
                    <a:latin typeface="Calibri" charset="0"/>
                    <a:ea typeface="Calibri" charset="0"/>
                    <a:cs typeface="Calibri" charset="0"/>
                  </a:rPr>
                  <a:t>i</a:t>
                </a:r>
                <a:r>
                  <a:rPr kumimoji="1" lang="en-US" altLang="zh-CN" dirty="0">
                    <a:latin typeface="Calibri" charset="0"/>
                    <a:ea typeface="Calibri" charset="0"/>
                    <a:cs typeface="Calibri" charset="0"/>
                  </a:rPr>
                  <a:t> : Query;</a:t>
                </a:r>
                <a:r>
                  <a:rPr kumimoji="1" lang="zh-CN" altLang="en-US" dirty="0">
                    <a:latin typeface="Calibri" charset="0"/>
                    <a:ea typeface="Calibri" charset="0"/>
                    <a:cs typeface="Calibri" charset="0"/>
                  </a:rPr>
                  <a:t>     </a:t>
                </a:r>
                <a:r>
                  <a:rPr kumimoji="1" lang="en-US" altLang="zh-CN" dirty="0" err="1">
                    <a:latin typeface="Calibri" charset="0"/>
                    <a:ea typeface="Calibri" charset="0"/>
                    <a:cs typeface="Calibri" charset="0"/>
                  </a:rPr>
                  <a:t>j,k,l</a:t>
                </a:r>
                <a:r>
                  <a:rPr kumimoji="1" lang="en-US" altLang="zh-CN" dirty="0">
                    <a:latin typeface="Calibri" charset="0"/>
                    <a:ea typeface="Calibri" charset="0"/>
                    <a:cs typeface="Calibri" charset="0"/>
                  </a:rPr>
                  <a:t>: Landmarks</a:t>
                </a:r>
                <a:endParaRPr kumimoji="1" lang="zh-CN" altLang="en-US" dirty="0">
                  <a:latin typeface="Calibri" charset="0"/>
                  <a:ea typeface="Calibri" charset="0"/>
                  <a:cs typeface="Calibri" charset="0"/>
                </a:endParaRPr>
              </a:p>
              <a:p>
                <a:pPr lvl="3"/>
                <a:endParaRPr kumimoji="1" lang="zh-CN" altLang="en-US" dirty="0">
                  <a:latin typeface="Calibri" charset="0"/>
                  <a:ea typeface="Calibri" charset="0"/>
                  <a:cs typeface="Calibri" charset="0"/>
                </a:endParaRPr>
              </a:p>
              <a:p>
                <a:pPr lvl="3"/>
                <a:endParaRPr kumimoji="1" lang="en-US" altLang="zh-CN" dirty="0">
                  <a:latin typeface="Calibri" charset="0"/>
                  <a:ea typeface="Calibri" charset="0"/>
                  <a:cs typeface="Calibri" charset="0"/>
                </a:endParaRPr>
              </a:p>
            </p:txBody>
          </p:sp>
        </mc:Choice>
        <mc:Fallback xmlns="">
          <p:sp>
            <p:nvSpPr>
              <p:cNvPr id="3" name="内容占位符 2">
                <a:extLst>
                  <a:ext uri="{FF2B5EF4-FFF2-40B4-BE49-F238E27FC236}">
                    <a16:creationId xmlns:a16="http://schemas.microsoft.com/office/drawing/2014/main" id="{449CFC6A-4D06-CD48-A42A-93CEB736C9A8}"/>
                  </a:ext>
                </a:extLst>
              </p:cNvPr>
              <p:cNvSpPr>
                <a:spLocks noGrp="1" noRot="1" noChangeAspect="1" noMove="1" noResize="1" noEditPoints="1" noAdjustHandles="1" noChangeArrowheads="1" noChangeShapeType="1" noTextEdit="1"/>
              </p:cNvSpPr>
              <p:nvPr>
                <p:ph idx="1"/>
              </p:nvPr>
            </p:nvSpPr>
            <p:spPr>
              <a:blipFill>
                <a:blip r:embed="rId3"/>
                <a:stretch>
                  <a:fillRect t="-890" b="-2403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 name="文本框 3">
                <a:extLst>
                  <a:ext uri="{FF2B5EF4-FFF2-40B4-BE49-F238E27FC236}">
                    <a16:creationId xmlns:a16="http://schemas.microsoft.com/office/drawing/2014/main" id="{EE1FE395-992A-5245-98DA-74458E7CEA4C}"/>
                  </a:ext>
                </a:extLst>
              </p:cNvPr>
              <p:cNvSpPr txBox="1"/>
              <p:nvPr/>
            </p:nvSpPr>
            <p:spPr>
              <a:xfrm>
                <a:off x="1785140" y="3330182"/>
                <a:ext cx="5580070" cy="1112036"/>
              </a:xfrm>
              <a:prstGeom prst="rect">
                <a:avLst/>
              </a:prstGeom>
              <a:noFill/>
            </p:spPr>
            <p:txBody>
              <a:bodyPr wrap="square" rtlCol="0">
                <a:spAutoFit/>
              </a:bodyPr>
              <a:lstStyle/>
              <a:p>
                <a:r>
                  <a:rPr kumimoji="1" lang="en-US" altLang="zh-CN" sz="1600" b="1" baseline="0" dirty="0"/>
                  <a:t> </a:t>
                </a:r>
                <a14:m>
                  <m:oMath xmlns:m="http://schemas.openxmlformats.org/officeDocument/2006/math">
                    <m:nary>
                      <m:naryPr>
                        <m:chr m:val="∑"/>
                        <m:limLoc m:val="subSup"/>
                        <m:supHide m:val="on"/>
                        <m:ctrlPr>
                          <a:rPr kumimoji="1" lang="zh-CN" altLang="en-US" sz="1600" b="1" i="1" baseline="0" smtClean="0">
                            <a:solidFill>
                              <a:srgbClr val="C00000"/>
                            </a:solidFill>
                            <a:latin typeface="Cambria Math" panose="02040503050406030204" pitchFamily="18" charset="0"/>
                          </a:rPr>
                        </m:ctrlPr>
                      </m:naryPr>
                      <m:sub>
                        <m:r>
                          <m:rPr>
                            <m:brk m:alnAt="9"/>
                          </m:rPr>
                          <a:rPr kumimoji="1" lang="en-US" altLang="zh-CN" sz="1600" b="1" i="1" baseline="0" smtClean="0">
                            <a:solidFill>
                              <a:srgbClr val="C00000"/>
                            </a:solidFill>
                            <a:latin typeface="Cambria Math" charset="0"/>
                          </a:rPr>
                          <m:t>𝒊</m:t>
                        </m:r>
                        <m:r>
                          <a:rPr kumimoji="1" lang="en-US" altLang="zh-CN" sz="1600" b="1" i="1" baseline="0" smtClean="0">
                            <a:solidFill>
                              <a:srgbClr val="C00000"/>
                            </a:solidFill>
                            <a:latin typeface="Cambria Math" charset="0"/>
                            <a:ea typeface="Cambria Math" charset="0"/>
                            <a:cs typeface="Cambria Math" charset="0"/>
                          </a:rPr>
                          <m:t>≠</m:t>
                        </m:r>
                        <m:r>
                          <a:rPr kumimoji="1" lang="en-US" altLang="zh-CN" sz="1600" b="1" i="1" baseline="0" smtClean="0">
                            <a:solidFill>
                              <a:srgbClr val="C00000"/>
                            </a:solidFill>
                            <a:latin typeface="Cambria Math" charset="0"/>
                            <a:ea typeface="Cambria Math" charset="0"/>
                            <a:cs typeface="Cambria Math" charset="0"/>
                          </a:rPr>
                          <m:t>𝒋</m:t>
                        </m:r>
                        <m:r>
                          <a:rPr kumimoji="1" lang="en-US" altLang="zh-CN" sz="1600" b="1" i="1" baseline="0" smtClean="0">
                            <a:solidFill>
                              <a:srgbClr val="C00000"/>
                            </a:solidFill>
                            <a:latin typeface="Cambria Math" charset="0"/>
                            <a:ea typeface="Cambria Math" charset="0"/>
                            <a:cs typeface="Cambria Math" charset="0"/>
                          </a:rPr>
                          <m:t>,</m:t>
                        </m:r>
                        <m:r>
                          <a:rPr kumimoji="1" lang="en-US" altLang="zh-CN" sz="1600" b="1" i="1" baseline="0" smtClean="0">
                            <a:solidFill>
                              <a:srgbClr val="C00000"/>
                            </a:solidFill>
                            <a:latin typeface="Cambria Math" charset="0"/>
                            <a:ea typeface="Cambria Math" charset="0"/>
                            <a:cs typeface="Cambria Math" charset="0"/>
                          </a:rPr>
                          <m:t>𝒌</m:t>
                        </m:r>
                        <m:r>
                          <a:rPr kumimoji="1" lang="en-US" altLang="zh-CN" sz="1600" b="1" i="1" baseline="0" smtClean="0">
                            <a:solidFill>
                              <a:srgbClr val="C00000"/>
                            </a:solidFill>
                            <a:latin typeface="Cambria Math" charset="0"/>
                            <a:ea typeface="Cambria Math" charset="0"/>
                            <a:cs typeface="Cambria Math" charset="0"/>
                          </a:rPr>
                          <m:t>,</m:t>
                        </m:r>
                        <m:r>
                          <a:rPr kumimoji="1" lang="en-US" altLang="zh-CN" sz="1600" b="1" i="1" baseline="0" smtClean="0">
                            <a:solidFill>
                              <a:srgbClr val="C00000"/>
                            </a:solidFill>
                            <a:latin typeface="Cambria Math" charset="0"/>
                            <a:ea typeface="Cambria Math" charset="0"/>
                            <a:cs typeface="Cambria Math" charset="0"/>
                          </a:rPr>
                          <m:t>𝒍</m:t>
                        </m:r>
                      </m:sub>
                      <m:sup/>
                      <m:e>
                        <m:r>
                          <a:rPr kumimoji="1" lang="en-US" altLang="zh-CN" sz="1600" b="1" i="1" baseline="0" smtClean="0">
                            <a:solidFill>
                              <a:srgbClr val="C00000"/>
                            </a:solidFill>
                            <a:latin typeface="Cambria Math" charset="0"/>
                          </a:rPr>
                          <m:t>𝑰</m:t>
                        </m:r>
                        <m:d>
                          <m:dPr>
                            <m:endChr m:val=""/>
                            <m:ctrlPr>
                              <a:rPr kumimoji="1" lang="mr-IN" altLang="zh-CN" sz="1600" b="1" i="1" baseline="0" smtClean="0">
                                <a:solidFill>
                                  <a:srgbClr val="C00000"/>
                                </a:solidFill>
                                <a:latin typeface="Cambria Math" panose="02040503050406030204" pitchFamily="18" charset="0"/>
                              </a:rPr>
                            </m:ctrlPr>
                          </m:dPr>
                          <m:e>
                            <m:sSup>
                              <m:sSupPr>
                                <m:ctrlPr>
                                  <a:rPr kumimoji="1" lang="mr-IN" altLang="zh-CN" sz="1600" b="1" i="1" baseline="0">
                                    <a:solidFill>
                                      <a:srgbClr val="C00000"/>
                                    </a:solidFill>
                                    <a:latin typeface="Cambria Math" panose="02040503050406030204" pitchFamily="18" charset="0"/>
                                  </a:rPr>
                                </m:ctrlPr>
                              </m:sSupPr>
                              <m:e>
                                <m:d>
                                  <m:dPr>
                                    <m:ctrlPr>
                                      <a:rPr kumimoji="1" lang="mr-IN" altLang="zh-CN" sz="1600" b="1" i="1" baseline="0">
                                        <a:solidFill>
                                          <a:srgbClr val="C00000"/>
                                        </a:solidFill>
                                        <a:latin typeface="Cambria Math" panose="02040503050406030204" pitchFamily="18" charset="0"/>
                                      </a:rPr>
                                    </m:ctrlPr>
                                  </m:dPr>
                                  <m:e>
                                    <m:sSubSup>
                                      <m:sSubSupPr>
                                        <m:ctrlPr>
                                          <a:rPr kumimoji="1" lang="en-US" altLang="zh-CN" sz="1600" b="1" i="1" baseline="0">
                                            <a:solidFill>
                                              <a:srgbClr val="C00000"/>
                                            </a:solidFill>
                                            <a:latin typeface="Cambria Math" panose="02040503050406030204" pitchFamily="18" charset="0"/>
                                          </a:rPr>
                                        </m:ctrlPr>
                                      </m:sSubSupPr>
                                      <m:e>
                                        <m:d>
                                          <m:dPr>
                                            <m:begChr m:val="‖"/>
                                            <m:endChr m:val="‖"/>
                                            <m:ctrlPr>
                                              <a:rPr kumimoji="1" lang="en-US" altLang="zh-CN" sz="1600" b="1" i="1" baseline="0">
                                                <a:solidFill>
                                                  <a:srgbClr val="C00000"/>
                                                </a:solidFill>
                                                <a:latin typeface="Cambria Math" panose="02040503050406030204" pitchFamily="18" charset="0"/>
                                              </a:rPr>
                                            </m:ctrlPr>
                                          </m:dPr>
                                          <m:e>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𝒊</m:t>
                                                </m:r>
                                              </m:sub>
                                            </m:sSub>
                                            <m:r>
                                              <a:rPr kumimoji="1" lang="en-US" altLang="zh-CN" sz="1600" b="1" i="1" baseline="0">
                                                <a:solidFill>
                                                  <a:srgbClr val="C00000"/>
                                                </a:solidFill>
                                                <a:latin typeface="Cambria Math" charset="0"/>
                                              </a:rPr>
                                              <m:t>−</m:t>
                                            </m:r>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𝒋</m:t>
                                                </m:r>
                                              </m:sub>
                                            </m:sSub>
                                          </m:e>
                                        </m:d>
                                      </m:e>
                                      <m:sub>
                                        <m:r>
                                          <a:rPr kumimoji="1" lang="en-US" altLang="zh-CN" sz="1600" b="1" i="1" baseline="0">
                                            <a:solidFill>
                                              <a:srgbClr val="C00000"/>
                                            </a:solidFill>
                                            <a:latin typeface="Cambria Math" charset="0"/>
                                          </a:rPr>
                                          <m:t>𝟐</m:t>
                                        </m:r>
                                      </m:sub>
                                      <m:sup>
                                        <m:r>
                                          <a:rPr kumimoji="1" lang="en-US" altLang="zh-CN" sz="1600" b="1" i="1" baseline="0">
                                            <a:solidFill>
                                              <a:srgbClr val="C00000"/>
                                            </a:solidFill>
                                            <a:latin typeface="Cambria Math" charset="0"/>
                                          </a:rPr>
                                          <m:t>𝟐</m:t>
                                        </m:r>
                                      </m:sup>
                                    </m:sSubSup>
                                    <m:r>
                                      <a:rPr kumimoji="1" lang="en-US" altLang="zh-CN" sz="1600" b="1" i="1" baseline="0">
                                        <a:solidFill>
                                          <a:srgbClr val="C00000"/>
                                        </a:solidFill>
                                        <a:latin typeface="Cambria Math" charset="0"/>
                                      </a:rPr>
                                      <m:t>−</m:t>
                                    </m:r>
                                    <m:sSubSup>
                                      <m:sSubSupPr>
                                        <m:ctrlPr>
                                          <a:rPr kumimoji="1" lang="en-US" altLang="zh-CN" sz="1600" b="1" i="1" baseline="0">
                                            <a:solidFill>
                                              <a:srgbClr val="C00000"/>
                                            </a:solidFill>
                                            <a:latin typeface="Cambria Math" panose="02040503050406030204" pitchFamily="18" charset="0"/>
                                          </a:rPr>
                                        </m:ctrlPr>
                                      </m:sSubSupPr>
                                      <m:e>
                                        <m:d>
                                          <m:dPr>
                                            <m:begChr m:val="‖"/>
                                            <m:endChr m:val="‖"/>
                                            <m:ctrlPr>
                                              <a:rPr kumimoji="1" lang="en-US" altLang="zh-CN" sz="1600" b="1" i="1" baseline="0">
                                                <a:solidFill>
                                                  <a:srgbClr val="C00000"/>
                                                </a:solidFill>
                                                <a:latin typeface="Cambria Math" panose="02040503050406030204" pitchFamily="18" charset="0"/>
                                              </a:rPr>
                                            </m:ctrlPr>
                                          </m:dPr>
                                          <m:e>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𝒊</m:t>
                                                </m:r>
                                              </m:sub>
                                            </m:sSub>
                                            <m:r>
                                              <a:rPr kumimoji="1" lang="en-US" altLang="zh-CN" sz="1600" b="1" i="1" baseline="0">
                                                <a:solidFill>
                                                  <a:srgbClr val="C00000"/>
                                                </a:solidFill>
                                                <a:latin typeface="Cambria Math" charset="0"/>
                                              </a:rPr>
                                              <m:t>−</m:t>
                                            </m:r>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𝒌</m:t>
                                                </m:r>
                                              </m:sub>
                                            </m:sSub>
                                          </m:e>
                                        </m:d>
                                      </m:e>
                                      <m:sub>
                                        <m:r>
                                          <a:rPr kumimoji="1" lang="en-US" altLang="zh-CN" sz="1600" b="1" i="1" baseline="0">
                                            <a:solidFill>
                                              <a:srgbClr val="C00000"/>
                                            </a:solidFill>
                                            <a:latin typeface="Cambria Math" charset="0"/>
                                          </a:rPr>
                                          <m:t>𝟐</m:t>
                                        </m:r>
                                      </m:sub>
                                      <m:sup>
                                        <m:r>
                                          <a:rPr kumimoji="1" lang="en-US" altLang="zh-CN" sz="1600" b="1" i="1" baseline="0">
                                            <a:solidFill>
                                              <a:srgbClr val="C00000"/>
                                            </a:solidFill>
                                            <a:latin typeface="Cambria Math" charset="0"/>
                                          </a:rPr>
                                          <m:t>𝟐</m:t>
                                        </m:r>
                                      </m:sup>
                                    </m:sSubSup>
                                  </m:e>
                                </m:d>
                              </m:e>
                              <m:sup>
                                <m:r>
                                  <a:rPr kumimoji="1" lang="en-US" altLang="zh-CN" sz="1600" b="1" i="1" baseline="0">
                                    <a:solidFill>
                                      <a:srgbClr val="C00000"/>
                                    </a:solidFill>
                                    <a:latin typeface="Cambria Math" charset="0"/>
                                  </a:rPr>
                                  <m:t>𝟐</m:t>
                                </m:r>
                              </m:sup>
                            </m:sSup>
                          </m:e>
                        </m:d>
                      </m:e>
                    </m:nary>
                  </m:oMath>
                </a14:m>
                <a:endParaRPr kumimoji="1" lang="en-US" altLang="zh-CN" sz="1600" b="1" baseline="0" dirty="0">
                  <a:solidFill>
                    <a:srgbClr val="C00000"/>
                  </a:solidFill>
                </a:endParaRPr>
              </a:p>
              <a:p>
                <a:pPr algn="ctr"/>
                <a:r>
                  <a:rPr kumimoji="1" lang="en-US" altLang="zh-CN" sz="1600" b="1" baseline="0" dirty="0">
                    <a:solidFill>
                      <a:srgbClr val="C00000"/>
                    </a:solidFill>
                  </a:rPr>
                  <a:t>                     </a:t>
                </a:r>
                <a14:m>
                  <m:oMath xmlns:m="http://schemas.openxmlformats.org/officeDocument/2006/math">
                    <m:d>
                      <m:dPr>
                        <m:begChr m:val=""/>
                        <m:ctrlPr>
                          <a:rPr kumimoji="1" lang="mr-IN" altLang="zh-CN" sz="1600" b="1" i="1" baseline="0" smtClean="0">
                            <a:solidFill>
                              <a:srgbClr val="C00000"/>
                            </a:solidFill>
                            <a:latin typeface="Cambria Math" panose="02040503050406030204" pitchFamily="18" charset="0"/>
                          </a:rPr>
                        </m:ctrlPr>
                      </m:dPr>
                      <m:e>
                        <m:r>
                          <a:rPr kumimoji="1" lang="en-US" altLang="zh-CN" sz="1600" b="1" i="1" baseline="0">
                            <a:solidFill>
                              <a:srgbClr val="C00000"/>
                            </a:solidFill>
                            <a:latin typeface="Cambria Math" charset="0"/>
                          </a:rPr>
                          <m:t>−</m:t>
                        </m:r>
                        <m:sSup>
                          <m:sSupPr>
                            <m:ctrlPr>
                              <a:rPr kumimoji="1" lang="en-US" altLang="zh-CN" sz="1600" b="1" i="1" baseline="0">
                                <a:solidFill>
                                  <a:srgbClr val="C00000"/>
                                </a:solidFill>
                                <a:latin typeface="Cambria Math" panose="02040503050406030204" pitchFamily="18" charset="0"/>
                              </a:rPr>
                            </m:ctrlPr>
                          </m:sSupPr>
                          <m:e>
                            <m:d>
                              <m:dPr>
                                <m:ctrlPr>
                                  <a:rPr kumimoji="1" lang="mr-IN" altLang="zh-CN" sz="1600" b="1" i="1" baseline="0">
                                    <a:solidFill>
                                      <a:srgbClr val="C00000"/>
                                    </a:solidFill>
                                    <a:latin typeface="Cambria Math" panose="02040503050406030204" pitchFamily="18" charset="0"/>
                                  </a:rPr>
                                </m:ctrlPr>
                              </m:dPr>
                              <m:e>
                                <m:sSubSup>
                                  <m:sSubSupPr>
                                    <m:ctrlPr>
                                      <a:rPr kumimoji="1" lang="en-US" altLang="zh-CN" sz="1600" b="1" i="1" baseline="0">
                                        <a:solidFill>
                                          <a:srgbClr val="C00000"/>
                                        </a:solidFill>
                                        <a:latin typeface="Cambria Math" panose="02040503050406030204" pitchFamily="18" charset="0"/>
                                      </a:rPr>
                                    </m:ctrlPr>
                                  </m:sSubSupPr>
                                  <m:e>
                                    <m:d>
                                      <m:dPr>
                                        <m:begChr m:val="‖"/>
                                        <m:endChr m:val="‖"/>
                                        <m:ctrlPr>
                                          <a:rPr kumimoji="1" lang="en-US" altLang="zh-CN" sz="1600" b="1" i="1" baseline="0">
                                            <a:solidFill>
                                              <a:srgbClr val="C00000"/>
                                            </a:solidFill>
                                            <a:latin typeface="Cambria Math" panose="02040503050406030204" pitchFamily="18" charset="0"/>
                                          </a:rPr>
                                        </m:ctrlPr>
                                      </m:dPr>
                                      <m:e>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𝒊</m:t>
                                            </m:r>
                                          </m:sub>
                                        </m:sSub>
                                        <m:r>
                                          <a:rPr kumimoji="1" lang="en-US" altLang="zh-CN" sz="1600" b="1" i="1" baseline="0">
                                            <a:solidFill>
                                              <a:srgbClr val="C00000"/>
                                            </a:solidFill>
                                            <a:latin typeface="Cambria Math" charset="0"/>
                                          </a:rPr>
                                          <m:t>−</m:t>
                                        </m:r>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𝒋</m:t>
                                            </m:r>
                                          </m:sub>
                                        </m:sSub>
                                      </m:e>
                                    </m:d>
                                  </m:e>
                                  <m:sub>
                                    <m:r>
                                      <a:rPr kumimoji="1" lang="en-US" altLang="zh-CN" sz="1600" b="1" i="1" baseline="0">
                                        <a:solidFill>
                                          <a:srgbClr val="C00000"/>
                                        </a:solidFill>
                                        <a:latin typeface="Cambria Math" charset="0"/>
                                      </a:rPr>
                                      <m:t>𝟐</m:t>
                                    </m:r>
                                  </m:sub>
                                  <m:sup>
                                    <m:r>
                                      <a:rPr kumimoji="1" lang="en-US" altLang="zh-CN" sz="1600" b="1" i="1" baseline="0">
                                        <a:solidFill>
                                          <a:srgbClr val="C00000"/>
                                        </a:solidFill>
                                        <a:latin typeface="Cambria Math" charset="0"/>
                                      </a:rPr>
                                      <m:t>𝟐</m:t>
                                    </m:r>
                                  </m:sup>
                                </m:sSubSup>
                                <m:r>
                                  <a:rPr kumimoji="1" lang="en-US" altLang="zh-CN" sz="1600" b="1" i="1" baseline="0">
                                    <a:solidFill>
                                      <a:srgbClr val="C00000"/>
                                    </a:solidFill>
                                    <a:latin typeface="Cambria Math" charset="0"/>
                                  </a:rPr>
                                  <m:t>−</m:t>
                                </m:r>
                                <m:sSubSup>
                                  <m:sSubSupPr>
                                    <m:ctrlPr>
                                      <a:rPr kumimoji="1" lang="en-US" altLang="zh-CN" sz="1600" b="1" i="1" baseline="0">
                                        <a:solidFill>
                                          <a:srgbClr val="C00000"/>
                                        </a:solidFill>
                                        <a:latin typeface="Cambria Math" panose="02040503050406030204" pitchFamily="18" charset="0"/>
                                      </a:rPr>
                                    </m:ctrlPr>
                                  </m:sSubSupPr>
                                  <m:e>
                                    <m:d>
                                      <m:dPr>
                                        <m:begChr m:val="‖"/>
                                        <m:endChr m:val="‖"/>
                                        <m:ctrlPr>
                                          <a:rPr kumimoji="1" lang="en-US" altLang="zh-CN" sz="1600" b="1" i="1" baseline="0">
                                            <a:solidFill>
                                              <a:srgbClr val="C00000"/>
                                            </a:solidFill>
                                            <a:latin typeface="Cambria Math" panose="02040503050406030204" pitchFamily="18" charset="0"/>
                                          </a:rPr>
                                        </m:ctrlPr>
                                      </m:dPr>
                                      <m:e>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𝒊</m:t>
                                            </m:r>
                                          </m:sub>
                                        </m:sSub>
                                        <m:r>
                                          <a:rPr kumimoji="1" lang="en-US" altLang="zh-CN" sz="1600" b="1" i="1" baseline="0">
                                            <a:solidFill>
                                              <a:srgbClr val="C00000"/>
                                            </a:solidFill>
                                            <a:latin typeface="Cambria Math" charset="0"/>
                                          </a:rPr>
                                          <m:t>−</m:t>
                                        </m:r>
                                        <m:sSub>
                                          <m:sSubPr>
                                            <m:ctrlPr>
                                              <a:rPr kumimoji="1" lang="en-US" altLang="zh-CN" sz="1600" b="1" i="1" baseline="0">
                                                <a:solidFill>
                                                  <a:srgbClr val="C00000"/>
                                                </a:solidFill>
                                                <a:latin typeface="Cambria Math" panose="02040503050406030204" pitchFamily="18" charset="0"/>
                                              </a:rPr>
                                            </m:ctrlPr>
                                          </m:sSubPr>
                                          <m:e>
                                            <m:r>
                                              <a:rPr kumimoji="1" lang="en-US" altLang="zh-CN" sz="1600" b="1" i="1" baseline="0">
                                                <a:solidFill>
                                                  <a:srgbClr val="C00000"/>
                                                </a:solidFill>
                                                <a:latin typeface="Cambria Math" charset="0"/>
                                              </a:rPr>
                                              <m:t>𝒙</m:t>
                                            </m:r>
                                          </m:e>
                                          <m:sub>
                                            <m:r>
                                              <a:rPr kumimoji="1" lang="en-US" altLang="zh-CN" sz="1600" b="1" i="1" baseline="0">
                                                <a:solidFill>
                                                  <a:srgbClr val="C00000"/>
                                                </a:solidFill>
                                                <a:latin typeface="Cambria Math" charset="0"/>
                                              </a:rPr>
                                              <m:t>𝒍</m:t>
                                            </m:r>
                                          </m:sub>
                                        </m:sSub>
                                      </m:e>
                                    </m:d>
                                  </m:e>
                                  <m:sub>
                                    <m:r>
                                      <a:rPr kumimoji="1" lang="en-US" altLang="zh-CN" sz="1600" b="1" i="1" baseline="0">
                                        <a:solidFill>
                                          <a:srgbClr val="C00000"/>
                                        </a:solidFill>
                                        <a:latin typeface="Cambria Math" charset="0"/>
                                      </a:rPr>
                                      <m:t>𝟐</m:t>
                                    </m:r>
                                  </m:sub>
                                  <m:sup>
                                    <m:r>
                                      <a:rPr kumimoji="1" lang="en-US" altLang="zh-CN" sz="1600" b="1" i="1" baseline="0">
                                        <a:solidFill>
                                          <a:srgbClr val="C00000"/>
                                        </a:solidFill>
                                        <a:latin typeface="Cambria Math" charset="0"/>
                                      </a:rPr>
                                      <m:t>𝟐</m:t>
                                    </m:r>
                                  </m:sup>
                                </m:sSubSup>
                              </m:e>
                            </m:d>
                          </m:e>
                          <m:sup>
                            <m:r>
                              <a:rPr kumimoji="1" lang="en-US" altLang="zh-CN" sz="1600" b="1" i="1" baseline="0">
                                <a:solidFill>
                                  <a:srgbClr val="C00000"/>
                                </a:solidFill>
                                <a:latin typeface="Cambria Math" charset="0"/>
                              </a:rPr>
                              <m:t>𝟐</m:t>
                            </m:r>
                          </m:sup>
                        </m:sSup>
                      </m:e>
                    </m:d>
                  </m:oMath>
                </a14:m>
                <a:endParaRPr kumimoji="1" lang="zh-CN" altLang="en-US" sz="1600" b="1" baseline="0" dirty="0">
                  <a:solidFill>
                    <a:srgbClr val="C00000"/>
                  </a:solidFill>
                </a:endParaRPr>
              </a:p>
            </p:txBody>
          </p:sp>
        </mc:Choice>
        <mc:Fallback xmlns="">
          <p:sp>
            <p:nvSpPr>
              <p:cNvPr id="4" name="文本框 3">
                <a:extLst>
                  <a:ext uri="{FF2B5EF4-FFF2-40B4-BE49-F238E27FC236}">
                    <a16:creationId xmlns:a16="http://schemas.microsoft.com/office/drawing/2014/main" id="{EE1FE395-992A-5245-98DA-74458E7CEA4C}"/>
                  </a:ext>
                </a:extLst>
              </p:cNvPr>
              <p:cNvSpPr txBox="1">
                <a:spLocks noRot="1" noChangeAspect="1" noMove="1" noResize="1" noEditPoints="1" noAdjustHandles="1" noChangeArrowheads="1" noChangeShapeType="1" noTextEdit="1"/>
              </p:cNvSpPr>
              <p:nvPr/>
            </p:nvSpPr>
            <p:spPr>
              <a:xfrm>
                <a:off x="1785140" y="3330182"/>
                <a:ext cx="5580070" cy="1112036"/>
              </a:xfrm>
              <a:prstGeom prst="rect">
                <a:avLst/>
              </a:prstGeom>
              <a:blipFill>
                <a:blip r:embed="rId4"/>
                <a:stretch>
                  <a:fillRect l="-4091" t="-107865" b="-120225"/>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 name="矩形 4">
                <a:extLst>
                  <a:ext uri="{FF2B5EF4-FFF2-40B4-BE49-F238E27FC236}">
                    <a16:creationId xmlns:a16="http://schemas.microsoft.com/office/drawing/2014/main" id="{48DFAD76-3133-A042-B9CE-CD1F97B008B6}"/>
                  </a:ext>
                </a:extLst>
              </p:cNvPr>
              <p:cNvSpPr/>
              <p:nvPr/>
            </p:nvSpPr>
            <p:spPr>
              <a:xfrm>
                <a:off x="2660503" y="4418405"/>
                <a:ext cx="4572000" cy="470450"/>
              </a:xfrm>
              <a:prstGeom prst="rect">
                <a:avLst/>
              </a:prstGeom>
            </p:spPr>
            <p:txBody>
              <a:bodyPr>
                <a:spAutoFit/>
              </a:bodyPr>
              <a:lstStyle/>
              <a:p>
                <a:r>
                  <a:rPr kumimoji="1" lang="en-US" altLang="zh-CN" dirty="0">
                    <a:ea typeface="Cambria Math" charset="0"/>
                    <a:cs typeface="Cambria Math" charset="0"/>
                  </a:rPr>
                  <a:t> </a:t>
                </a:r>
                <a14:m>
                  <m:oMath xmlns:m="http://schemas.openxmlformats.org/officeDocument/2006/math">
                    <m:r>
                      <a:rPr kumimoji="1" lang="zh-CN" altLang="en-US" sz="1600" b="1" i="0" smtClean="0">
                        <a:solidFill>
                          <a:srgbClr val="7030A0"/>
                        </a:solidFill>
                        <a:latin typeface="Cambria Math" charset="0"/>
                        <a:ea typeface="Cambria Math" charset="0"/>
                        <a:cs typeface="Cambria Math" charset="0"/>
                      </a:rPr>
                      <m:t>∝</m:t>
                    </m:r>
                    <m:nary>
                      <m:naryPr>
                        <m:chr m:val="∑"/>
                        <m:limLoc m:val="subSup"/>
                        <m:supHide m:val="on"/>
                        <m:ctrlPr>
                          <a:rPr kumimoji="1" lang="zh-CN" altLang="en-US" sz="1600" b="1" i="1">
                            <a:solidFill>
                              <a:srgbClr val="7030A0"/>
                            </a:solidFill>
                            <a:latin typeface="Cambria Math" panose="02040503050406030204" pitchFamily="18" charset="0"/>
                            <a:ea typeface="Cambria Math" charset="0"/>
                            <a:cs typeface="Cambria Math" charset="0"/>
                          </a:rPr>
                        </m:ctrlPr>
                      </m:naryPr>
                      <m:sub>
                        <m:r>
                          <m:rPr>
                            <m:brk m:alnAt="9"/>
                          </m:rPr>
                          <a:rPr kumimoji="1" lang="en-US" altLang="zh-CN" sz="1600" b="1" i="0">
                            <a:solidFill>
                              <a:srgbClr val="7030A0"/>
                            </a:solidFill>
                            <a:latin typeface="Cambria Math" charset="0"/>
                            <a:ea typeface="Cambria Math" charset="0"/>
                            <a:cs typeface="Cambria Math" charset="0"/>
                          </a:rPr>
                          <m:t>𝐣</m:t>
                        </m:r>
                        <m:r>
                          <a:rPr kumimoji="1" lang="en-US" altLang="zh-CN" sz="1600" b="1" i="0">
                            <a:solidFill>
                              <a:srgbClr val="7030A0"/>
                            </a:solidFill>
                            <a:latin typeface="Cambria Math" charset="0"/>
                            <a:ea typeface="Cambria Math" charset="0"/>
                            <a:cs typeface="Cambria Math" charset="0"/>
                          </a:rPr>
                          <m:t>,</m:t>
                        </m:r>
                        <m:r>
                          <a:rPr kumimoji="1" lang="en-US" altLang="zh-CN" sz="1600" b="1" i="0">
                            <a:solidFill>
                              <a:srgbClr val="7030A0"/>
                            </a:solidFill>
                            <a:latin typeface="Cambria Math" charset="0"/>
                            <a:ea typeface="Cambria Math" charset="0"/>
                            <a:cs typeface="Cambria Math" charset="0"/>
                          </a:rPr>
                          <m:t>𝐤</m:t>
                        </m:r>
                        <m:r>
                          <a:rPr kumimoji="1" lang="en-US" altLang="zh-CN" sz="1600" b="1" i="0">
                            <a:solidFill>
                              <a:srgbClr val="7030A0"/>
                            </a:solidFill>
                            <a:latin typeface="Cambria Math" charset="0"/>
                            <a:ea typeface="Cambria Math" charset="0"/>
                            <a:cs typeface="Cambria Math" charset="0"/>
                          </a:rPr>
                          <m:t>,</m:t>
                        </m:r>
                        <m:r>
                          <a:rPr kumimoji="1" lang="en-US" altLang="zh-CN" sz="1600" b="1" i="0">
                            <a:solidFill>
                              <a:srgbClr val="7030A0"/>
                            </a:solidFill>
                            <a:latin typeface="Cambria Math" charset="0"/>
                            <a:ea typeface="Cambria Math" charset="0"/>
                            <a:cs typeface="Cambria Math" charset="0"/>
                          </a:rPr>
                          <m:t>𝐥</m:t>
                        </m:r>
                      </m:sub>
                      <m:sup/>
                      <m:e>
                        <m:r>
                          <a:rPr kumimoji="1" lang="en-US" altLang="zh-CN" sz="1600" b="1" i="0">
                            <a:solidFill>
                              <a:srgbClr val="7030A0"/>
                            </a:solidFill>
                            <a:latin typeface="Cambria Math" charset="0"/>
                            <a:ea typeface="Cambria Math" charset="0"/>
                            <a:cs typeface="Cambria Math" charset="0"/>
                          </a:rPr>
                          <m:t>𝐈</m:t>
                        </m:r>
                        <m:d>
                          <m:dPr>
                            <m:ctrlPr>
                              <a:rPr kumimoji="1" lang="mr-IN" altLang="zh-CN" sz="1600" b="1" i="1">
                                <a:solidFill>
                                  <a:srgbClr val="7030A0"/>
                                </a:solidFill>
                                <a:latin typeface="Cambria Math" panose="02040503050406030204" pitchFamily="18" charset="0"/>
                                <a:ea typeface="Cambria Math" charset="0"/>
                                <a:cs typeface="Cambria Math" charset="0"/>
                              </a:rPr>
                            </m:ctrlPr>
                          </m:dPr>
                          <m:e>
                            <m:sSubSup>
                              <m:sSubSupPr>
                                <m:ctrlPr>
                                  <a:rPr kumimoji="1" lang="en-US" altLang="zh-CN" sz="1600" b="1" i="1">
                                    <a:solidFill>
                                      <a:srgbClr val="7030A0"/>
                                    </a:solidFill>
                                    <a:latin typeface="Cambria Math" panose="02040503050406030204" pitchFamily="18" charset="0"/>
                                  </a:rPr>
                                </m:ctrlPr>
                              </m:sSubSupPr>
                              <m:e>
                                <m:d>
                                  <m:dPr>
                                    <m:begChr m:val="‖"/>
                                    <m:endChr m:val="‖"/>
                                    <m:ctrlPr>
                                      <a:rPr kumimoji="1" lang="en-US" altLang="zh-CN" sz="1600" b="1" i="1">
                                        <a:solidFill>
                                          <a:srgbClr val="7030A0"/>
                                        </a:solidFill>
                                        <a:latin typeface="Cambria Math" panose="02040503050406030204" pitchFamily="18" charset="0"/>
                                      </a:rPr>
                                    </m:ctrlPr>
                                  </m:dPr>
                                  <m:e>
                                    <m:sSub>
                                      <m:sSubPr>
                                        <m:ctrlPr>
                                          <a:rPr kumimoji="1" lang="en-US" altLang="zh-CN" sz="1600" b="1" i="1">
                                            <a:solidFill>
                                              <a:srgbClr val="7030A0"/>
                                            </a:solidFill>
                                            <a:latin typeface="Cambria Math" panose="02040503050406030204" pitchFamily="18" charset="0"/>
                                          </a:rPr>
                                        </m:ctrlPr>
                                      </m:sSubPr>
                                      <m:e>
                                        <m:r>
                                          <a:rPr kumimoji="1" lang="en-US" altLang="zh-CN" sz="1600" b="1" i="0">
                                            <a:solidFill>
                                              <a:srgbClr val="7030A0"/>
                                            </a:solidFill>
                                            <a:latin typeface="Cambria Math" charset="0"/>
                                          </a:rPr>
                                          <m:t>𝐮</m:t>
                                        </m:r>
                                      </m:e>
                                      <m:sub>
                                        <m:r>
                                          <a:rPr kumimoji="1" lang="en-US" altLang="zh-CN" sz="1600" b="1" i="0">
                                            <a:solidFill>
                                              <a:srgbClr val="7030A0"/>
                                            </a:solidFill>
                                            <a:latin typeface="Cambria Math" charset="0"/>
                                          </a:rPr>
                                          <m:t>𝐣</m:t>
                                        </m:r>
                                      </m:sub>
                                    </m:sSub>
                                    <m:r>
                                      <a:rPr kumimoji="1" lang="en-US" altLang="zh-CN" sz="1600" b="1" i="0">
                                        <a:solidFill>
                                          <a:srgbClr val="7030A0"/>
                                        </a:solidFill>
                                        <a:latin typeface="Cambria Math" charset="0"/>
                                      </a:rPr>
                                      <m:t>−</m:t>
                                    </m:r>
                                    <m:sSub>
                                      <m:sSubPr>
                                        <m:ctrlPr>
                                          <a:rPr kumimoji="1" lang="en-US" altLang="zh-CN" sz="1600" b="1" i="1">
                                            <a:solidFill>
                                              <a:srgbClr val="7030A0"/>
                                            </a:solidFill>
                                            <a:latin typeface="Cambria Math" panose="02040503050406030204" pitchFamily="18" charset="0"/>
                                          </a:rPr>
                                        </m:ctrlPr>
                                      </m:sSubPr>
                                      <m:e>
                                        <m:r>
                                          <a:rPr kumimoji="1" lang="en-US" altLang="zh-CN" sz="1600" b="1" i="0">
                                            <a:solidFill>
                                              <a:srgbClr val="7030A0"/>
                                            </a:solidFill>
                                            <a:latin typeface="Cambria Math" charset="0"/>
                                          </a:rPr>
                                          <m:t>𝐮</m:t>
                                        </m:r>
                                      </m:e>
                                      <m:sub>
                                        <m:r>
                                          <a:rPr kumimoji="1" lang="en-US" altLang="zh-CN" sz="1600" b="1" i="0">
                                            <a:solidFill>
                                              <a:srgbClr val="7030A0"/>
                                            </a:solidFill>
                                            <a:latin typeface="Cambria Math" charset="0"/>
                                          </a:rPr>
                                          <m:t>𝐥</m:t>
                                        </m:r>
                                      </m:sub>
                                    </m:sSub>
                                  </m:e>
                                </m:d>
                              </m:e>
                              <m:sub>
                                <m:r>
                                  <a:rPr kumimoji="1" lang="en-US" altLang="zh-CN" sz="1600" b="1" i="0">
                                    <a:solidFill>
                                      <a:srgbClr val="7030A0"/>
                                    </a:solidFill>
                                    <a:latin typeface="Cambria Math" charset="0"/>
                                  </a:rPr>
                                  <m:t>𝟐</m:t>
                                </m:r>
                              </m:sub>
                              <m:sup>
                                <m:r>
                                  <a:rPr kumimoji="1" lang="en-US" altLang="zh-CN" sz="1600" b="1" i="0">
                                    <a:solidFill>
                                      <a:srgbClr val="7030A0"/>
                                    </a:solidFill>
                                    <a:latin typeface="Cambria Math" charset="0"/>
                                  </a:rPr>
                                  <m:t>𝟐</m:t>
                                </m:r>
                              </m:sup>
                            </m:sSubSup>
                            <m:r>
                              <a:rPr kumimoji="1" lang="en-US" altLang="zh-CN" sz="1600" b="1" i="0">
                                <a:solidFill>
                                  <a:srgbClr val="7030A0"/>
                                </a:solidFill>
                                <a:latin typeface="Cambria Math" charset="0"/>
                              </a:rPr>
                              <m:t>−</m:t>
                            </m:r>
                            <m:sSubSup>
                              <m:sSubSupPr>
                                <m:ctrlPr>
                                  <a:rPr kumimoji="1" lang="en-US" altLang="zh-CN" sz="1600" b="1" i="1">
                                    <a:solidFill>
                                      <a:srgbClr val="7030A0"/>
                                    </a:solidFill>
                                    <a:latin typeface="Cambria Math" panose="02040503050406030204" pitchFamily="18" charset="0"/>
                                  </a:rPr>
                                </m:ctrlPr>
                              </m:sSubSupPr>
                              <m:e>
                                <m:d>
                                  <m:dPr>
                                    <m:begChr m:val="‖"/>
                                    <m:endChr m:val="‖"/>
                                    <m:ctrlPr>
                                      <a:rPr kumimoji="1" lang="en-US" altLang="zh-CN" sz="1600" b="1" i="1">
                                        <a:solidFill>
                                          <a:srgbClr val="7030A0"/>
                                        </a:solidFill>
                                        <a:latin typeface="Cambria Math" panose="02040503050406030204" pitchFamily="18" charset="0"/>
                                      </a:rPr>
                                    </m:ctrlPr>
                                  </m:dPr>
                                  <m:e>
                                    <m:sSub>
                                      <m:sSubPr>
                                        <m:ctrlPr>
                                          <a:rPr kumimoji="1" lang="en-US" altLang="zh-CN" sz="1600" b="1" i="1">
                                            <a:solidFill>
                                              <a:srgbClr val="7030A0"/>
                                            </a:solidFill>
                                            <a:latin typeface="Cambria Math" panose="02040503050406030204" pitchFamily="18" charset="0"/>
                                          </a:rPr>
                                        </m:ctrlPr>
                                      </m:sSubPr>
                                      <m:e>
                                        <m:r>
                                          <a:rPr kumimoji="1" lang="en-US" altLang="zh-CN" sz="1600" b="1" i="0">
                                            <a:solidFill>
                                              <a:srgbClr val="7030A0"/>
                                            </a:solidFill>
                                            <a:latin typeface="Cambria Math" charset="0"/>
                                          </a:rPr>
                                          <m:t>𝐮</m:t>
                                        </m:r>
                                      </m:e>
                                      <m:sub>
                                        <m:r>
                                          <a:rPr kumimoji="1" lang="en-US" altLang="zh-CN" sz="1600" b="1" i="0">
                                            <a:solidFill>
                                              <a:srgbClr val="7030A0"/>
                                            </a:solidFill>
                                            <a:latin typeface="Cambria Math" charset="0"/>
                                          </a:rPr>
                                          <m:t>𝐣</m:t>
                                        </m:r>
                                      </m:sub>
                                    </m:sSub>
                                    <m:r>
                                      <a:rPr kumimoji="1" lang="en-US" altLang="zh-CN" sz="1600" b="1" i="0">
                                        <a:solidFill>
                                          <a:srgbClr val="7030A0"/>
                                        </a:solidFill>
                                        <a:latin typeface="Cambria Math" charset="0"/>
                                      </a:rPr>
                                      <m:t>−</m:t>
                                    </m:r>
                                    <m:sSub>
                                      <m:sSubPr>
                                        <m:ctrlPr>
                                          <a:rPr kumimoji="1" lang="en-US" altLang="zh-CN" sz="1600" b="1" i="1">
                                            <a:solidFill>
                                              <a:srgbClr val="7030A0"/>
                                            </a:solidFill>
                                            <a:latin typeface="Cambria Math" panose="02040503050406030204" pitchFamily="18" charset="0"/>
                                          </a:rPr>
                                        </m:ctrlPr>
                                      </m:sSubPr>
                                      <m:e>
                                        <m:r>
                                          <a:rPr kumimoji="1" lang="en-US" altLang="zh-CN" sz="1600" b="1" i="0">
                                            <a:solidFill>
                                              <a:srgbClr val="7030A0"/>
                                            </a:solidFill>
                                            <a:latin typeface="Cambria Math" charset="0"/>
                                          </a:rPr>
                                          <m:t>𝐮</m:t>
                                        </m:r>
                                      </m:e>
                                      <m:sub>
                                        <m:r>
                                          <a:rPr kumimoji="1" lang="en-US" altLang="zh-CN" sz="1600" b="1" i="0">
                                            <a:solidFill>
                                              <a:srgbClr val="7030A0"/>
                                            </a:solidFill>
                                            <a:latin typeface="Cambria Math" charset="0"/>
                                          </a:rPr>
                                          <m:t>𝐤</m:t>
                                        </m:r>
                                      </m:sub>
                                    </m:sSub>
                                  </m:e>
                                </m:d>
                              </m:e>
                              <m:sub>
                                <m:r>
                                  <a:rPr kumimoji="1" lang="en-US" altLang="zh-CN" sz="1600" b="1" i="0">
                                    <a:solidFill>
                                      <a:srgbClr val="7030A0"/>
                                    </a:solidFill>
                                    <a:latin typeface="Cambria Math" charset="0"/>
                                  </a:rPr>
                                  <m:t>𝟐</m:t>
                                </m:r>
                              </m:sub>
                              <m:sup>
                                <m:r>
                                  <a:rPr kumimoji="1" lang="en-US" altLang="zh-CN" sz="1600" b="1" i="0">
                                    <a:solidFill>
                                      <a:srgbClr val="7030A0"/>
                                    </a:solidFill>
                                    <a:latin typeface="Cambria Math" charset="0"/>
                                  </a:rPr>
                                  <m:t>𝟐</m:t>
                                </m:r>
                              </m:sup>
                            </m:sSubSup>
                          </m:e>
                        </m:d>
                      </m:e>
                    </m:nary>
                  </m:oMath>
                </a14:m>
                <a:endParaRPr lang="zh-CN" altLang="en-US" b="1" dirty="0"/>
              </a:p>
            </p:txBody>
          </p:sp>
        </mc:Choice>
        <mc:Fallback xmlns="">
          <p:sp>
            <p:nvSpPr>
              <p:cNvPr id="5" name="矩形 4">
                <a:extLst>
                  <a:ext uri="{FF2B5EF4-FFF2-40B4-BE49-F238E27FC236}">
                    <a16:creationId xmlns:a16="http://schemas.microsoft.com/office/drawing/2014/main" id="{48DFAD76-3133-A042-B9CE-CD1F97B008B6}"/>
                  </a:ext>
                </a:extLst>
              </p:cNvPr>
              <p:cNvSpPr>
                <a:spLocks noRot="1" noChangeAspect="1" noMove="1" noResize="1" noEditPoints="1" noAdjustHandles="1" noChangeArrowheads="1" noChangeShapeType="1" noTextEdit="1"/>
              </p:cNvSpPr>
              <p:nvPr/>
            </p:nvSpPr>
            <p:spPr>
              <a:xfrm>
                <a:off x="2660503" y="4418405"/>
                <a:ext cx="4572000" cy="470450"/>
              </a:xfrm>
              <a:prstGeom prst="rect">
                <a:avLst/>
              </a:prstGeom>
              <a:blipFill>
                <a:blip r:embed="rId5"/>
                <a:stretch>
                  <a:fillRect l="-554" t="-67568" b="-118919"/>
                </a:stretch>
              </a:blipFill>
            </p:spPr>
            <p:txBody>
              <a:bodyPr/>
              <a:lstStyle/>
              <a:p>
                <a:r>
                  <a:rPr lang="zh-CN" altLang="en-US">
                    <a:noFill/>
                  </a:rPr>
                  <a:t> </a:t>
                </a:r>
              </a:p>
            </p:txBody>
          </p:sp>
        </mc:Fallback>
      </mc:AlternateContent>
      <p:sp>
        <p:nvSpPr>
          <p:cNvPr id="9" name="右箭头 8">
            <a:extLst>
              <a:ext uri="{FF2B5EF4-FFF2-40B4-BE49-F238E27FC236}">
                <a16:creationId xmlns:a16="http://schemas.microsoft.com/office/drawing/2014/main" id="{C8D797B9-6519-6644-9EC6-55EA3462BE34}"/>
              </a:ext>
            </a:extLst>
          </p:cNvPr>
          <p:cNvSpPr/>
          <p:nvPr/>
        </p:nvSpPr>
        <p:spPr>
          <a:xfrm flipH="1" flipV="1">
            <a:off x="6016487" y="4556552"/>
            <a:ext cx="318052" cy="235225"/>
          </a:xfrm>
          <a:prstGeom prst="rightArrow">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kumimoji="1" lang="zh-CN" altLang="en-US" sz="2400" b="1" dirty="0">
              <a:solidFill>
                <a:schemeClr val="bg1"/>
              </a:solidFill>
              <a:latin typeface="黑体" pitchFamily="49" charset="-122"/>
              <a:ea typeface="黑体" pitchFamily="49" charset="-122"/>
            </a:endParaRPr>
          </a:p>
        </p:txBody>
      </p:sp>
      <p:sp>
        <p:nvSpPr>
          <p:cNvPr id="10" name="文本框 9">
            <a:extLst>
              <a:ext uri="{FF2B5EF4-FFF2-40B4-BE49-F238E27FC236}">
                <a16:creationId xmlns:a16="http://schemas.microsoft.com/office/drawing/2014/main" id="{696A8A21-B79F-844A-996D-9756FF9EFA62}"/>
              </a:ext>
            </a:extLst>
          </p:cNvPr>
          <p:cNvSpPr txBox="1"/>
          <p:nvPr/>
        </p:nvSpPr>
        <p:spPr>
          <a:xfrm>
            <a:off x="6471207" y="4535854"/>
            <a:ext cx="2475927" cy="954107"/>
          </a:xfrm>
          <a:prstGeom prst="rect">
            <a:avLst/>
          </a:prstGeom>
          <a:noFill/>
        </p:spPr>
        <p:txBody>
          <a:bodyPr wrap="square" rtlCol="0">
            <a:spAutoFit/>
          </a:bodyPr>
          <a:lstStyle/>
          <a:p>
            <a:pPr algn="just"/>
            <a:r>
              <a:rPr kumimoji="1" lang="zh-CN" altLang="en-US" b="1" dirty="0">
                <a:solidFill>
                  <a:srgbClr val="7030A0"/>
                </a:solidFill>
              </a:rPr>
              <a:t>通过</a:t>
            </a:r>
            <a:r>
              <a:rPr kumimoji="1" lang="en-US" altLang="zh-CN" b="1" dirty="0">
                <a:solidFill>
                  <a:srgbClr val="7030A0"/>
                </a:solidFill>
              </a:rPr>
              <a:t>OCP</a:t>
            </a:r>
            <a:r>
              <a:rPr kumimoji="1" lang="zh-CN" altLang="en-US" b="1" dirty="0">
                <a:solidFill>
                  <a:srgbClr val="7030A0"/>
                </a:solidFill>
              </a:rPr>
              <a:t>，在投影子空间可以直接通过</a:t>
            </a:r>
            <a:r>
              <a:rPr kumimoji="1" lang="en-US" altLang="zh-CN" b="1" dirty="0">
                <a:solidFill>
                  <a:srgbClr val="7030A0"/>
                </a:solidFill>
              </a:rPr>
              <a:t>Landmark</a:t>
            </a:r>
            <a:r>
              <a:rPr kumimoji="1" lang="zh-CN" altLang="en-US" b="1" dirty="0">
                <a:solidFill>
                  <a:srgbClr val="7030A0"/>
                </a:solidFill>
              </a:rPr>
              <a:t>之间的三元组表征原样本空间的四元组序列</a:t>
            </a:r>
          </a:p>
        </p:txBody>
      </p:sp>
    </p:spTree>
    <p:extLst>
      <p:ext uri="{BB962C8B-B14F-4D97-AF65-F5344CB8AC3E}">
        <p14:creationId xmlns:p14="http://schemas.microsoft.com/office/powerpoint/2010/main" val="1398258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3C86CDD-ED49-B947-9A0B-338EAC1EF594}"/>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C1DAE263-0F0F-D84F-8E4A-F581D3A55C53}"/>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Ordinal</a:t>
                </a:r>
                <a:r>
                  <a:rPr lang="zh-CN" altLang="en-US" sz="2300" dirty="0">
                    <a:solidFill>
                      <a:srgbClr val="0080FF"/>
                    </a:solidFill>
                    <a:latin typeface="微软雅黑" pitchFamily="34" charset="-122"/>
                    <a:ea typeface="微软雅黑" pitchFamily="34" charset="-122"/>
                  </a:rPr>
                  <a:t> </a:t>
                </a:r>
                <a:r>
                  <a:rPr lang="en-US" altLang="zh-CN" sz="2300" dirty="0">
                    <a:solidFill>
                      <a:srgbClr val="0080FF"/>
                    </a:solidFill>
                    <a:latin typeface="微软雅黑" pitchFamily="34" charset="-122"/>
                    <a:ea typeface="微软雅黑" pitchFamily="34" charset="-122"/>
                  </a:rPr>
                  <a:t>Constrained Hashing</a:t>
                </a:r>
                <a:r>
                  <a:rPr lang="en-US" altLang="zh-CN" sz="1200" dirty="0">
                    <a:solidFill>
                      <a:srgbClr val="0080FF"/>
                    </a:solidFill>
                    <a:latin typeface="微软雅黑" pitchFamily="34" charset="-122"/>
                    <a:ea typeface="微软雅黑" pitchFamily="34" charset="-122"/>
                  </a:rPr>
                  <a:t> (Liu et al. AAAI 2017, PAMI 2018)</a:t>
                </a:r>
              </a:p>
              <a:p>
                <a:pPr lvl="2"/>
                <a:r>
                  <a:rPr kumimoji="1" lang="en-US" altLang="zh-CN" sz="1800" b="1" dirty="0"/>
                  <a:t>Reformulation:</a:t>
                </a:r>
                <a:endParaRPr kumimoji="1" lang="en-US" altLang="zh-CN" sz="1800" b="1" dirty="0">
                  <a:latin typeface="Calibri" charset="0"/>
                  <a:ea typeface="Calibri" charset="0"/>
                  <a:cs typeface="Calibri" charset="0"/>
                </a:endParaRPr>
              </a:p>
              <a:p>
                <a:pPr lvl="3"/>
                <a:r>
                  <a:rPr kumimoji="1" lang="zh-CN" altLang="en-US" dirty="0">
                    <a:latin typeface="Calibri" charset="0"/>
                    <a:ea typeface="Calibri" charset="0"/>
                    <a:cs typeface="Calibri" charset="0"/>
                  </a:rPr>
                  <a:t>最终的目标函数 </a:t>
                </a:r>
                <a:r>
                  <a:rPr kumimoji="1" lang="en-US" altLang="zh-CN" sz="1600" dirty="0">
                    <a:latin typeface="Calibri" charset="0"/>
                    <a:ea typeface="Calibri" charset="0"/>
                    <a:cs typeface="Calibri" charset="0"/>
                  </a:rPr>
                  <a:t>–</a:t>
                </a:r>
                <a:r>
                  <a:rPr kumimoji="1" lang="zh-CN" altLang="en-US" sz="1600" dirty="0">
                    <a:latin typeface="Calibri" charset="0"/>
                    <a:ea typeface="Calibri" charset="0"/>
                    <a:cs typeface="Calibri" charset="0"/>
                  </a:rPr>
                  <a:t> </a:t>
                </a:r>
                <a:r>
                  <a:rPr kumimoji="1" lang="en-US" altLang="zh-CN" sz="1600" dirty="0">
                    <a:latin typeface="Calibri" charset="0"/>
                    <a:ea typeface="Calibri" charset="0"/>
                    <a:cs typeface="Calibri" charset="0"/>
                  </a:rPr>
                  <a:t>landmarks</a:t>
                </a:r>
                <a:r>
                  <a:rPr kumimoji="1" lang="zh-CN" altLang="en-US" sz="1600" dirty="0">
                    <a:latin typeface="Calibri" charset="0"/>
                    <a:ea typeface="Calibri" charset="0"/>
                    <a:cs typeface="Calibri" charset="0"/>
                  </a:rPr>
                  <a:t>在子空间中的三元序列关系</a:t>
                </a:r>
                <a:endParaRPr kumimoji="1" lang="en-US" altLang="zh-CN" sz="1600" dirty="0">
                  <a:latin typeface="Calibri" charset="0"/>
                  <a:ea typeface="Calibri" charset="0"/>
                  <a:cs typeface="Calibri" charset="0"/>
                </a:endParaRPr>
              </a:p>
              <a:p>
                <a:pPr lvl="3"/>
                <a:endParaRPr kumimoji="1" lang="en-US" altLang="zh-CN" b="1" dirty="0">
                  <a:latin typeface="Calibri" charset="0"/>
                  <a:ea typeface="Calibri" charset="0"/>
                  <a:cs typeface="Calibri" charset="0"/>
                </a:endParaRPr>
              </a:p>
              <a:p>
                <a:pPr lvl="3"/>
                <a:endParaRPr kumimoji="1" lang="en-US" altLang="zh-CN" sz="1050" b="1" dirty="0">
                  <a:latin typeface="Calibri" charset="0"/>
                  <a:ea typeface="Calibri" charset="0"/>
                  <a:cs typeface="Calibri" charset="0"/>
                </a:endParaRPr>
              </a:p>
              <a:p>
                <a:pPr lvl="3"/>
                <a:endParaRPr kumimoji="1" lang="en-US" altLang="zh-CN" b="1" dirty="0">
                  <a:latin typeface="Calibri" charset="0"/>
                  <a:ea typeface="Calibri" charset="0"/>
                  <a:cs typeface="Calibri" charset="0"/>
                </a:endParaRPr>
              </a:p>
              <a:p>
                <a:pPr lvl="3"/>
                <a:endParaRPr kumimoji="1" lang="en-US" altLang="zh-CN" b="1" dirty="0">
                  <a:latin typeface="Calibri" charset="0"/>
                  <a:ea typeface="Calibri" charset="0"/>
                  <a:cs typeface="Calibri" charset="0"/>
                </a:endParaRPr>
              </a:p>
              <a:p>
                <a:pPr lvl="3"/>
                <a:r>
                  <a:rPr kumimoji="1" lang="zh-CN" altLang="en-US" dirty="0"/>
                  <a:t>投影后的</a:t>
                </a:r>
                <a:r>
                  <a:rPr kumimoji="1" lang="en-US" altLang="zh-CN" dirty="0"/>
                  <a:t>Landmark</a:t>
                </a:r>
                <a:r>
                  <a:rPr kumimoji="1" lang="zh-CN" altLang="en-US" dirty="0"/>
                  <a:t>：</a:t>
                </a:r>
                <a14:m>
                  <m:oMath xmlns:m="http://schemas.openxmlformats.org/officeDocument/2006/math">
                    <m:sSub>
                      <m:sSubPr>
                        <m:ctrlPr>
                          <a:rPr kumimoji="1" lang="en-US" altLang="zh-CN" i="1">
                            <a:latin typeface="Cambria Math" panose="02040503050406030204" pitchFamily="18" charset="0"/>
                          </a:rPr>
                        </m:ctrlPr>
                      </m:sSubPr>
                      <m:e>
                        <m:r>
                          <a:rPr kumimoji="1" lang="en-US" altLang="zh-CN" i="1">
                            <a:latin typeface="Cambria Math" charset="0"/>
                          </a:rPr>
                          <m:t>𝑎</m:t>
                        </m:r>
                      </m:e>
                      <m:sub>
                        <m:r>
                          <a:rPr kumimoji="1" lang="en-US" altLang="zh-CN" i="1">
                            <a:latin typeface="Cambria Math" charset="0"/>
                          </a:rPr>
                          <m:t>𝑖</m:t>
                        </m:r>
                      </m:sub>
                    </m:sSub>
                    <m:r>
                      <a:rPr kumimoji="1" lang="en-US" altLang="zh-CN" i="1">
                        <a:latin typeface="Cambria Math" charset="0"/>
                      </a:rPr>
                      <m:t>=</m:t>
                    </m:r>
                    <m:r>
                      <a:rPr kumimoji="1" lang="en-US" altLang="zh-CN" i="1">
                        <a:latin typeface="Cambria Math" charset="0"/>
                      </a:rPr>
                      <m:t>𝑍</m:t>
                    </m:r>
                    <m:sSub>
                      <m:sSubPr>
                        <m:ctrlPr>
                          <a:rPr kumimoji="1" lang="en-US" altLang="zh-CN" i="1">
                            <a:latin typeface="Cambria Math" panose="02040503050406030204" pitchFamily="18" charset="0"/>
                          </a:rPr>
                        </m:ctrlPr>
                      </m:sSubPr>
                      <m:e>
                        <m:r>
                          <a:rPr kumimoji="1" lang="en-US" altLang="zh-CN" i="1">
                            <a:latin typeface="Cambria Math" charset="0"/>
                          </a:rPr>
                          <m:t>𝑙</m:t>
                        </m:r>
                      </m:e>
                      <m:sub>
                        <m:r>
                          <a:rPr kumimoji="1" lang="en-US" altLang="zh-CN" i="1">
                            <a:latin typeface="Cambria Math" charset="0"/>
                          </a:rPr>
                          <m:t>𝑖</m:t>
                        </m:r>
                      </m:sub>
                    </m:sSub>
                    <m:r>
                      <a:rPr kumimoji="1" lang="en-US" altLang="zh-CN" i="1" smtClean="0">
                        <a:latin typeface="Cambria Math" charset="0"/>
                      </a:rPr>
                      <m:t> </m:t>
                    </m:r>
                  </m:oMath>
                </a14:m>
                <a:endParaRPr kumimoji="1" lang="en-US" altLang="zh-CN" dirty="0"/>
              </a:p>
              <a:p>
                <a:pPr lvl="3"/>
                <a:r>
                  <a:rPr kumimoji="1" lang="en-US" altLang="zh-CN" dirty="0"/>
                  <a:t>TOG</a:t>
                </a:r>
                <a:r>
                  <a:rPr kumimoji="1" lang="zh-CN" altLang="en-US" dirty="0"/>
                  <a:t>的大小</a:t>
                </a:r>
                <a:r>
                  <a:rPr kumimoji="1" lang="en-US" altLang="zh-CN" dirty="0"/>
                  <a:t>: </a:t>
                </a:r>
                <a14:m>
                  <m:oMath xmlns:m="http://schemas.openxmlformats.org/officeDocument/2006/math">
                    <m:r>
                      <a:rPr kumimoji="1" lang="en-US" altLang="zh-CN" i="1">
                        <a:latin typeface="Cambria Math" charset="0"/>
                      </a:rPr>
                      <m:t>[</m:t>
                    </m:r>
                    <m:sSup>
                      <m:sSupPr>
                        <m:ctrlPr>
                          <a:rPr kumimoji="1" lang="en-US" altLang="zh-CN" i="1">
                            <a:latin typeface="Cambria Math" panose="02040503050406030204" pitchFamily="18" charset="0"/>
                          </a:rPr>
                        </m:ctrlPr>
                      </m:sSupPr>
                      <m:e>
                        <m:r>
                          <a:rPr kumimoji="1" lang="en-US" altLang="zh-CN" i="1">
                            <a:latin typeface="Cambria Math" charset="0"/>
                          </a:rPr>
                          <m:t>𝑛</m:t>
                        </m:r>
                      </m:e>
                      <m:sup>
                        <m:r>
                          <a:rPr kumimoji="1" lang="en-US" altLang="zh-CN" i="1">
                            <a:latin typeface="Cambria Math" charset="0"/>
                          </a:rPr>
                          <m:t>4</m:t>
                        </m:r>
                      </m:sup>
                    </m:sSup>
                    <m:r>
                      <a:rPr kumimoji="1" lang="en-US" altLang="zh-CN" i="1">
                        <a:latin typeface="Cambria Math" charset="0"/>
                      </a:rPr>
                      <m:t>]</m:t>
                    </m:r>
                  </m:oMath>
                </a14:m>
                <a:r>
                  <a:rPr kumimoji="1" lang="en-US" altLang="zh-CN" dirty="0"/>
                  <a:t> -&gt;</a:t>
                </a:r>
                <a:r>
                  <a:rPr kumimoji="1" lang="zh-CN" altLang="en-US" dirty="0"/>
                  <a:t> </a:t>
                </a:r>
                <a14:m>
                  <m:oMath xmlns:m="http://schemas.openxmlformats.org/officeDocument/2006/math">
                    <m:d>
                      <m:dPr>
                        <m:begChr m:val="["/>
                        <m:endChr m:val="]"/>
                        <m:ctrlPr>
                          <a:rPr kumimoji="1" lang="en-US" altLang="zh-CN" i="1">
                            <a:latin typeface="Cambria Math" panose="02040503050406030204" pitchFamily="18" charset="0"/>
                          </a:rPr>
                        </m:ctrlPr>
                      </m:dPr>
                      <m:e>
                        <m:sSup>
                          <m:sSupPr>
                            <m:ctrlPr>
                              <a:rPr kumimoji="1" lang="en-US" altLang="zh-CN" i="1">
                                <a:latin typeface="Cambria Math" panose="02040503050406030204" pitchFamily="18" charset="0"/>
                              </a:rPr>
                            </m:ctrlPr>
                          </m:sSupPr>
                          <m:e>
                            <m:r>
                              <a:rPr kumimoji="1" lang="en-US" altLang="zh-CN" i="1">
                                <a:latin typeface="Cambria Math" charset="0"/>
                              </a:rPr>
                              <m:t>𝐿</m:t>
                            </m:r>
                          </m:e>
                          <m:sup>
                            <m:r>
                              <a:rPr kumimoji="1" lang="en-US" altLang="zh-CN" i="1">
                                <a:latin typeface="Cambria Math" charset="0"/>
                              </a:rPr>
                              <m:t>4</m:t>
                            </m:r>
                          </m:sup>
                        </m:sSup>
                      </m:e>
                    </m:d>
                  </m:oMath>
                </a14:m>
                <a:r>
                  <a:rPr kumimoji="1" lang="en-US" altLang="zh-CN" dirty="0"/>
                  <a:t> (</a:t>
                </a:r>
                <a:r>
                  <a:rPr kumimoji="1" lang="zh-CN" altLang="en-US" dirty="0"/>
                  <a:t>通过所有聚类中心计算</a:t>
                </a:r>
                <a:r>
                  <a:rPr kumimoji="1" lang="en-US" altLang="zh-CN" dirty="0"/>
                  <a:t>)</a:t>
                </a:r>
              </a:p>
              <a:p>
                <a:pPr lvl="3"/>
                <a:r>
                  <a:rPr kumimoji="1" lang="zh-CN" altLang="en-US" dirty="0"/>
                  <a:t>经过</a:t>
                </a:r>
                <a:r>
                  <a:rPr kumimoji="1" lang="en-US" altLang="zh-CN" dirty="0"/>
                  <a:t>OCP</a:t>
                </a:r>
                <a:r>
                  <a:rPr kumimoji="1" lang="zh-CN" altLang="en-US" dirty="0"/>
                  <a:t>后</a:t>
                </a:r>
                <a:r>
                  <a:rPr kumimoji="1" lang="en-US" altLang="zh-CN" dirty="0"/>
                  <a:t>, </a:t>
                </a:r>
                <a14:m>
                  <m:oMath xmlns:m="http://schemas.openxmlformats.org/officeDocument/2006/math">
                    <m:d>
                      <m:dPr>
                        <m:begChr m:val="["/>
                        <m:endChr m:val="]"/>
                        <m:ctrlPr>
                          <a:rPr kumimoji="1" lang="en-US" altLang="zh-CN" i="1">
                            <a:latin typeface="Cambria Math" panose="02040503050406030204" pitchFamily="18" charset="0"/>
                          </a:rPr>
                        </m:ctrlPr>
                      </m:dPr>
                      <m:e>
                        <m:sSup>
                          <m:sSupPr>
                            <m:ctrlPr>
                              <a:rPr kumimoji="1" lang="en-US" altLang="zh-CN" i="1">
                                <a:latin typeface="Cambria Math" panose="02040503050406030204" pitchFamily="18" charset="0"/>
                              </a:rPr>
                            </m:ctrlPr>
                          </m:sSupPr>
                          <m:e>
                            <m:r>
                              <a:rPr kumimoji="1" lang="en-US" altLang="zh-CN" i="1">
                                <a:latin typeface="Cambria Math" charset="0"/>
                              </a:rPr>
                              <m:t>𝐿</m:t>
                            </m:r>
                          </m:e>
                          <m:sup>
                            <m:r>
                              <a:rPr kumimoji="1" lang="en-US" altLang="zh-CN" i="1">
                                <a:latin typeface="Cambria Math" charset="0"/>
                              </a:rPr>
                              <m:t>4</m:t>
                            </m:r>
                          </m:sup>
                        </m:sSup>
                      </m:e>
                    </m:d>
                  </m:oMath>
                </a14:m>
                <a:r>
                  <a:rPr kumimoji="1" lang="en-US" altLang="zh-CN" dirty="0"/>
                  <a:t> </a:t>
                </a:r>
                <a:r>
                  <a:rPr kumimoji="1" lang="zh-CN" altLang="en-US" dirty="0"/>
                  <a:t>可以进一步缩减到 </a:t>
                </a:r>
                <a14:m>
                  <m:oMath xmlns:m="http://schemas.openxmlformats.org/officeDocument/2006/math">
                    <m:d>
                      <m:dPr>
                        <m:begChr m:val="["/>
                        <m:endChr m:val="]"/>
                        <m:ctrlPr>
                          <a:rPr kumimoji="1" lang="en-US" altLang="zh-CN" i="1">
                            <a:solidFill>
                              <a:srgbClr val="FF0000"/>
                            </a:solidFill>
                            <a:latin typeface="Cambria Math" panose="02040503050406030204" pitchFamily="18" charset="0"/>
                          </a:rPr>
                        </m:ctrlPr>
                      </m:dPr>
                      <m:e>
                        <m:sSup>
                          <m:sSupPr>
                            <m:ctrlPr>
                              <a:rPr kumimoji="1" lang="en-US" altLang="zh-CN" i="1">
                                <a:solidFill>
                                  <a:srgbClr val="FF0000"/>
                                </a:solidFill>
                                <a:latin typeface="Cambria Math" panose="02040503050406030204" pitchFamily="18" charset="0"/>
                              </a:rPr>
                            </m:ctrlPr>
                          </m:sSupPr>
                          <m:e>
                            <m:r>
                              <a:rPr kumimoji="1" lang="en-US" altLang="zh-CN" i="1">
                                <a:solidFill>
                                  <a:srgbClr val="FF0000"/>
                                </a:solidFill>
                                <a:latin typeface="Cambria Math" charset="0"/>
                              </a:rPr>
                              <m:t>𝐿</m:t>
                            </m:r>
                          </m:e>
                          <m:sup>
                            <m:r>
                              <a:rPr kumimoji="1" lang="en-US" altLang="zh-CN" i="1">
                                <a:solidFill>
                                  <a:srgbClr val="FF0000"/>
                                </a:solidFill>
                                <a:latin typeface="Cambria Math" charset="0"/>
                              </a:rPr>
                              <m:t>3</m:t>
                            </m:r>
                          </m:sup>
                        </m:sSup>
                      </m:e>
                    </m:d>
                  </m:oMath>
                </a14:m>
                <a:endParaRPr lang="en-US" altLang="zh-CN" dirty="0">
                  <a:solidFill>
                    <a:srgbClr val="0080FF"/>
                  </a:solidFill>
                  <a:latin typeface="微软雅黑" pitchFamily="34" charset="-122"/>
                  <a:ea typeface="微软雅黑" pitchFamily="34" charset="-122"/>
                </a:endParaRPr>
              </a:p>
              <a:p>
                <a:endParaRPr kumimoji="1" lang="zh-CN" altLang="en-US" dirty="0"/>
              </a:p>
            </p:txBody>
          </p:sp>
        </mc:Choice>
        <mc:Fallback xmlns="">
          <p:sp>
            <p:nvSpPr>
              <p:cNvPr id="3" name="内容占位符 2">
                <a:extLst>
                  <a:ext uri="{FF2B5EF4-FFF2-40B4-BE49-F238E27FC236}">
                    <a16:creationId xmlns:a16="http://schemas.microsoft.com/office/drawing/2014/main" id="{C1DAE263-0F0F-D84F-8E4A-F581D3A55C53}"/>
                  </a:ext>
                </a:extLst>
              </p:cNvPr>
              <p:cNvSpPr>
                <a:spLocks noGrp="1" noRot="1" noChangeAspect="1" noMove="1" noResize="1" noEditPoints="1" noAdjustHandles="1" noChangeArrowheads="1" noChangeShapeType="1" noTextEdit="1"/>
              </p:cNvSpPr>
              <p:nvPr>
                <p:ph idx="1"/>
              </p:nvPr>
            </p:nvSpPr>
            <p:spPr>
              <a:blipFill>
                <a:blip r:embed="rId3"/>
                <a:stretch>
                  <a:fillRect t="-890"/>
                </a:stretch>
              </a:blipFill>
            </p:spPr>
            <p:txBody>
              <a:bodyPr/>
              <a:lstStyle/>
              <a:p>
                <a:r>
                  <a:rPr lang="zh-CN" altLang="en-US">
                    <a:noFill/>
                  </a:rPr>
                  <a:t> </a:t>
                </a:r>
              </a:p>
            </p:txBody>
          </p:sp>
        </mc:Fallback>
      </mc:AlternateContent>
      <p:pic>
        <p:nvPicPr>
          <p:cNvPr id="4" name="图片 3">
            <a:extLst>
              <a:ext uri="{FF2B5EF4-FFF2-40B4-BE49-F238E27FC236}">
                <a16:creationId xmlns:a16="http://schemas.microsoft.com/office/drawing/2014/main" id="{2585BBC5-F00F-6A4E-92FF-509FF78AEE7C}"/>
              </a:ext>
            </a:extLst>
          </p:cNvPr>
          <p:cNvPicPr>
            <a:picLocks noChangeAspect="1"/>
          </p:cNvPicPr>
          <p:nvPr/>
        </p:nvPicPr>
        <p:blipFill>
          <a:blip r:embed="rId4"/>
          <a:stretch>
            <a:fillRect/>
          </a:stretch>
        </p:blipFill>
        <p:spPr>
          <a:xfrm>
            <a:off x="2083550" y="2994887"/>
            <a:ext cx="5511800" cy="1104900"/>
          </a:xfrm>
          <a:prstGeom prst="rect">
            <a:avLst/>
          </a:prstGeom>
        </p:spPr>
      </p:pic>
    </p:spTree>
    <p:extLst>
      <p:ext uri="{BB962C8B-B14F-4D97-AF65-F5344CB8AC3E}">
        <p14:creationId xmlns:p14="http://schemas.microsoft.com/office/powerpoint/2010/main" val="6224050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A10282-8CB5-E94E-AB55-2BAF3D495FDA}"/>
              </a:ext>
            </a:extLst>
          </p:cNvPr>
          <p:cNvSpPr>
            <a:spLocks noGrp="1"/>
          </p:cNvSpPr>
          <p:nvPr>
            <p:ph type="title"/>
          </p:nvPr>
        </p:nvSpPr>
        <p:spPr/>
        <p:txBody>
          <a:bodyPr/>
          <a:lstStyle/>
          <a:p>
            <a:r>
              <a:rPr kumimoji="1" lang="zh-CN" altLang="en-US" b="1" dirty="0">
                <a:solidFill>
                  <a:srgbClr val="161FB0"/>
                </a:solidFill>
                <a:latin typeface="Heiti SC Medium" pitchFamily="2" charset="-128"/>
                <a:ea typeface="Heiti SC Medium" pitchFamily="2" charset="-128"/>
              </a:rPr>
              <a:t>排序敏感的视觉特征哈希</a:t>
            </a:r>
            <a:endParaRPr kumimoji="1" lang="zh-CN" altLang="en-US" b="1" dirty="0">
              <a:solidFill>
                <a:srgbClr val="161FB0"/>
              </a:solidFill>
            </a:endParaRPr>
          </a:p>
        </p:txBody>
      </p:sp>
      <p:sp>
        <p:nvSpPr>
          <p:cNvPr id="3" name="内容占位符 2">
            <a:extLst>
              <a:ext uri="{FF2B5EF4-FFF2-40B4-BE49-F238E27FC236}">
                <a16:creationId xmlns:a16="http://schemas.microsoft.com/office/drawing/2014/main" id="{4EF3B4C8-AEA9-D74B-BCA1-9533797FD123}"/>
              </a:ext>
            </a:extLst>
          </p:cNvPr>
          <p:cNvSpPr>
            <a:spLocks noGrp="1"/>
          </p:cNvSpPr>
          <p:nvPr>
            <p:ph idx="1"/>
          </p:nvPr>
        </p:nvSpPr>
        <p:spPr/>
        <p:txBody>
          <a:bodyPr/>
          <a:lstStyle/>
          <a:p>
            <a:pPr lvl="1" eaLnBrk="1" hangingPunct="1">
              <a:defRPr/>
            </a:pPr>
            <a:r>
              <a:rPr lang="en-US" altLang="zh-CN" sz="2300" dirty="0">
                <a:solidFill>
                  <a:srgbClr val="0080FF"/>
                </a:solidFill>
                <a:latin typeface="微软雅黑" pitchFamily="34" charset="-122"/>
                <a:ea typeface="微软雅黑" pitchFamily="34" charset="-122"/>
              </a:rPr>
              <a:t>Ordinal</a:t>
            </a:r>
            <a:r>
              <a:rPr lang="zh-CN" altLang="en-US" sz="2300" dirty="0">
                <a:solidFill>
                  <a:srgbClr val="0080FF"/>
                </a:solidFill>
                <a:latin typeface="微软雅黑" pitchFamily="34" charset="-122"/>
                <a:ea typeface="微软雅黑" pitchFamily="34" charset="-122"/>
              </a:rPr>
              <a:t> </a:t>
            </a:r>
            <a:r>
              <a:rPr lang="en-US" altLang="zh-CN" sz="2300" dirty="0">
                <a:solidFill>
                  <a:srgbClr val="0080FF"/>
                </a:solidFill>
                <a:latin typeface="微软雅黑" pitchFamily="34" charset="-122"/>
                <a:ea typeface="微软雅黑" pitchFamily="34" charset="-122"/>
              </a:rPr>
              <a:t>Constrained Hashing</a:t>
            </a:r>
            <a:r>
              <a:rPr lang="en-US" altLang="zh-CN" sz="1200" dirty="0">
                <a:solidFill>
                  <a:srgbClr val="0080FF"/>
                </a:solidFill>
                <a:latin typeface="微软雅黑" pitchFamily="34" charset="-122"/>
                <a:ea typeface="微软雅黑" pitchFamily="34" charset="-122"/>
              </a:rPr>
              <a:t> (Liu et al. AAAI 2017, PAMI 2018)</a:t>
            </a:r>
          </a:p>
          <a:p>
            <a:pPr lvl="2" eaLnBrk="1" hangingPunct="1">
              <a:defRPr/>
            </a:pPr>
            <a:r>
              <a:rPr kumimoji="1" lang="en-US" altLang="zh-CN" dirty="0"/>
              <a:t>GIST1M and VLAD500K</a:t>
            </a:r>
          </a:p>
          <a:p>
            <a:pPr lvl="3" eaLnBrk="1" hangingPunct="1">
              <a:defRPr/>
            </a:pPr>
            <a:r>
              <a:rPr kumimoji="1" lang="en-US" altLang="zh-CN" dirty="0"/>
              <a:t>960-D GIST feature</a:t>
            </a:r>
            <a:r>
              <a:rPr kumimoji="1" lang="zh-CN" altLang="en-US" dirty="0"/>
              <a:t> </a:t>
            </a:r>
            <a:r>
              <a:rPr kumimoji="1" lang="en-US" altLang="zh-CN" dirty="0"/>
              <a:t>and</a:t>
            </a:r>
            <a:r>
              <a:rPr kumimoji="1" lang="zh-CN" altLang="en-US" dirty="0"/>
              <a:t> </a:t>
            </a:r>
            <a:r>
              <a:rPr kumimoji="1" lang="en-US" altLang="zh-CN" dirty="0"/>
              <a:t>128-D</a:t>
            </a:r>
            <a:r>
              <a:rPr kumimoji="1" lang="zh-CN" altLang="en-US" dirty="0"/>
              <a:t> </a:t>
            </a:r>
            <a:r>
              <a:rPr kumimoji="1" lang="en-US" altLang="zh-CN" dirty="0"/>
              <a:t>VLAD</a:t>
            </a:r>
            <a:r>
              <a:rPr kumimoji="1" lang="zh-CN" altLang="en-US" dirty="0"/>
              <a:t> </a:t>
            </a:r>
            <a:r>
              <a:rPr kumimoji="1" lang="en-US" altLang="zh-CN" dirty="0"/>
              <a:t>feature</a:t>
            </a:r>
          </a:p>
          <a:p>
            <a:pPr lvl="3" eaLnBrk="1" hangingPunct="1">
              <a:defRPr/>
            </a:pPr>
            <a:r>
              <a:rPr kumimoji="1" lang="en-US" altLang="zh-CN" dirty="0"/>
              <a:t>1,000 query, and</a:t>
            </a:r>
            <a:r>
              <a:rPr kumimoji="1" lang="zh-CN" altLang="en-US" dirty="0"/>
              <a:t> </a:t>
            </a:r>
            <a:r>
              <a:rPr kumimoji="1" lang="en-US" altLang="zh-CN" dirty="0"/>
              <a:t>the remaining as the database</a:t>
            </a:r>
            <a:r>
              <a:rPr kumimoji="1" lang="zh-CN" altLang="en-US" dirty="0"/>
              <a:t> </a:t>
            </a:r>
            <a:r>
              <a:rPr kumimoji="1" lang="en-US" altLang="zh-CN" dirty="0"/>
              <a:t>set</a:t>
            </a:r>
            <a:endParaRPr lang="en-US" altLang="zh-CN" sz="1200" dirty="0">
              <a:solidFill>
                <a:srgbClr val="0080FF"/>
              </a:solidFill>
              <a:latin typeface="微软雅黑" pitchFamily="34" charset="-122"/>
              <a:ea typeface="微软雅黑" pitchFamily="34" charset="-122"/>
            </a:endParaRPr>
          </a:p>
          <a:p>
            <a:endParaRPr kumimoji="1" lang="zh-CN" altLang="en-US" dirty="0"/>
          </a:p>
        </p:txBody>
      </p:sp>
      <p:pic>
        <p:nvPicPr>
          <p:cNvPr id="4" name="图片 3">
            <a:extLst>
              <a:ext uri="{FF2B5EF4-FFF2-40B4-BE49-F238E27FC236}">
                <a16:creationId xmlns:a16="http://schemas.microsoft.com/office/drawing/2014/main" id="{43162A6A-A65E-0C48-BC38-24ACADCCF98B}"/>
              </a:ext>
            </a:extLst>
          </p:cNvPr>
          <p:cNvPicPr>
            <a:picLocks noChangeAspect="1"/>
          </p:cNvPicPr>
          <p:nvPr/>
        </p:nvPicPr>
        <p:blipFill>
          <a:blip r:embed="rId2"/>
          <a:stretch>
            <a:fillRect/>
          </a:stretch>
        </p:blipFill>
        <p:spPr>
          <a:xfrm>
            <a:off x="741003" y="3834550"/>
            <a:ext cx="7668344" cy="2147741"/>
          </a:xfrm>
          <a:prstGeom prst="rect">
            <a:avLst/>
          </a:prstGeom>
        </p:spPr>
      </p:pic>
      <p:sp>
        <p:nvSpPr>
          <p:cNvPr id="5" name="文本框 4">
            <a:extLst>
              <a:ext uri="{FF2B5EF4-FFF2-40B4-BE49-F238E27FC236}">
                <a16:creationId xmlns:a16="http://schemas.microsoft.com/office/drawing/2014/main" id="{C273EF8D-6B34-2A40-894E-7F6A2358C879}"/>
              </a:ext>
            </a:extLst>
          </p:cNvPr>
          <p:cNvSpPr txBox="1"/>
          <p:nvPr/>
        </p:nvSpPr>
        <p:spPr>
          <a:xfrm>
            <a:off x="1537252" y="5982291"/>
            <a:ext cx="6652591" cy="523220"/>
          </a:xfrm>
          <a:prstGeom prst="rect">
            <a:avLst/>
          </a:prstGeom>
          <a:noFill/>
        </p:spPr>
        <p:txBody>
          <a:bodyPr wrap="square" rtlCol="0">
            <a:spAutoFit/>
          </a:bodyPr>
          <a:lstStyle/>
          <a:p>
            <a:r>
              <a:rPr kumimoji="1" lang="zh-CN" altLang="en-US" b="1" dirty="0">
                <a:solidFill>
                  <a:schemeClr val="accent6"/>
                </a:solidFill>
              </a:rPr>
              <a:t>相比于不采用序列约束的哈希算法，整体提高了检索排序列表前</a:t>
            </a:r>
            <a:r>
              <a:rPr kumimoji="1" lang="en-US" altLang="zh-CN" b="1" dirty="0">
                <a:solidFill>
                  <a:schemeClr val="accent6"/>
                </a:solidFill>
              </a:rPr>
              <a:t>100</a:t>
            </a:r>
            <a:r>
              <a:rPr kumimoji="1" lang="zh-CN" altLang="en-US" b="1" dirty="0">
                <a:solidFill>
                  <a:schemeClr val="accent6"/>
                </a:solidFill>
              </a:rPr>
              <a:t>的精确度</a:t>
            </a:r>
            <a:endParaRPr kumimoji="1" lang="en-US" altLang="zh-CN" b="1" dirty="0">
              <a:solidFill>
                <a:schemeClr val="accent6"/>
              </a:solidFill>
            </a:endParaRPr>
          </a:p>
          <a:p>
            <a:endParaRPr kumimoji="1" lang="zh-CN" altLang="en-US" b="1" dirty="0">
              <a:solidFill>
                <a:schemeClr val="accent6"/>
              </a:solidFill>
            </a:endParaRPr>
          </a:p>
        </p:txBody>
      </p:sp>
    </p:spTree>
    <p:extLst>
      <p:ext uri="{BB962C8B-B14F-4D97-AF65-F5344CB8AC3E}">
        <p14:creationId xmlns:p14="http://schemas.microsoft.com/office/powerpoint/2010/main" val="3680744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74674" y="304800"/>
            <a:ext cx="8317325" cy="1216025"/>
          </a:xfrm>
        </p:spPr>
        <p:txBody>
          <a:bodyPr/>
          <a:lstStyle/>
          <a:p>
            <a:r>
              <a:rPr lang="zh-CN" altLang="en-US" sz="3200" b="1" dirty="0">
                <a:solidFill>
                  <a:srgbClr val="1717B7"/>
                </a:solidFill>
                <a:latin typeface="黑体" panose="02010609060101010101" pitchFamily="49" charset="-122"/>
                <a:ea typeface="黑体" panose="02010609060101010101" pitchFamily="49" charset="-122"/>
              </a:rPr>
              <a:t>代表项目</a:t>
            </a:r>
            <a:r>
              <a:rPr lang="en-US" altLang="zh-CN" sz="3200" b="1" dirty="0">
                <a:solidFill>
                  <a:srgbClr val="1717B7"/>
                </a:solidFill>
                <a:latin typeface="黑体" panose="02010609060101010101" pitchFamily="49" charset="-122"/>
                <a:ea typeface="黑体" panose="02010609060101010101" pitchFamily="49" charset="-122"/>
              </a:rPr>
              <a:t>—</a:t>
            </a:r>
            <a:r>
              <a:rPr lang="zh-CN" altLang="en-US" sz="3200" b="1" dirty="0">
                <a:solidFill>
                  <a:srgbClr val="1717B7"/>
                </a:solidFill>
                <a:latin typeface="黑体" panose="02010609060101010101" pitchFamily="49" charset="-122"/>
                <a:ea typeface="黑体" panose="02010609060101010101" pitchFamily="49" charset="-122"/>
              </a:rPr>
              <a:t>华为创新研究旗舰项目</a:t>
            </a:r>
          </a:p>
        </p:txBody>
      </p:sp>
      <p:sp>
        <p:nvSpPr>
          <p:cNvPr id="3" name="内容占位符 2"/>
          <p:cNvSpPr>
            <a:spLocks noGrp="1"/>
          </p:cNvSpPr>
          <p:nvPr>
            <p:ph idx="1"/>
          </p:nvPr>
        </p:nvSpPr>
        <p:spPr>
          <a:xfrm>
            <a:off x="252000" y="1752600"/>
            <a:ext cx="8640000" cy="4267200"/>
          </a:xfrm>
        </p:spPr>
        <p:txBody>
          <a:bodyPr/>
          <a:lstStyle/>
          <a:p>
            <a:r>
              <a:rPr lang="zh-CN" altLang="en-US" sz="2600" b="1" kern="1200" dirty="0">
                <a:solidFill>
                  <a:schemeClr val="tx1"/>
                </a:solidFill>
                <a:latin typeface="黑体" panose="02010609060101010101" pitchFamily="49" charset="-122"/>
                <a:ea typeface="黑体" panose="02010609060101010101" pitchFamily="49" charset="-122"/>
              </a:rPr>
              <a:t>车辆再识别技术合作项目</a:t>
            </a:r>
          </a:p>
        </p:txBody>
      </p:sp>
      <p:sp>
        <p:nvSpPr>
          <p:cNvPr id="4" name="圆角矩形 3"/>
          <p:cNvSpPr/>
          <p:nvPr/>
        </p:nvSpPr>
        <p:spPr>
          <a:xfrm>
            <a:off x="1173771" y="2326143"/>
            <a:ext cx="3282116" cy="35174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华为技术有限公司</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5" name="圆角矩形 4"/>
          <p:cNvSpPr/>
          <p:nvPr/>
        </p:nvSpPr>
        <p:spPr>
          <a:xfrm>
            <a:off x="48911" y="2326142"/>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委托单位</a:t>
            </a:r>
          </a:p>
        </p:txBody>
      </p:sp>
      <p:sp>
        <p:nvSpPr>
          <p:cNvPr id="6" name="圆角矩形 5"/>
          <p:cNvSpPr/>
          <p:nvPr/>
        </p:nvSpPr>
        <p:spPr>
          <a:xfrm>
            <a:off x="48911" y="2741276"/>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项目背景</a:t>
            </a:r>
          </a:p>
        </p:txBody>
      </p:sp>
      <p:sp>
        <p:nvSpPr>
          <p:cNvPr id="7" name="圆角矩形 6"/>
          <p:cNvSpPr/>
          <p:nvPr/>
        </p:nvSpPr>
        <p:spPr>
          <a:xfrm>
            <a:off x="1173769" y="2739345"/>
            <a:ext cx="3282117" cy="65247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针对监控场景的图片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包含特征提取、特征检索、特征匹配等，输入一张图片，返回的</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TOPN</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识别结果。算法复杂度达到可商用的要求。</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8" name="圆角矩形 7"/>
          <p:cNvSpPr/>
          <p:nvPr/>
        </p:nvSpPr>
        <p:spPr>
          <a:xfrm>
            <a:off x="48911" y="3460303"/>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技术指标</a:t>
            </a:r>
          </a:p>
        </p:txBody>
      </p:sp>
      <p:sp>
        <p:nvSpPr>
          <p:cNvPr id="16" name="圆角矩形 15"/>
          <p:cNvSpPr/>
          <p:nvPr/>
        </p:nvSpPr>
        <p:spPr>
          <a:xfrm>
            <a:off x="10976" y="5639997"/>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技术方案</a:t>
            </a:r>
          </a:p>
        </p:txBody>
      </p:sp>
      <p:sp>
        <p:nvSpPr>
          <p:cNvPr id="24" name="圆角矩形 23"/>
          <p:cNvSpPr/>
          <p:nvPr/>
        </p:nvSpPr>
        <p:spPr>
          <a:xfrm>
            <a:off x="5346905" y="1947667"/>
            <a:ext cx="2198753"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成果展示：显著性区域分析</a:t>
            </a:r>
          </a:p>
        </p:txBody>
      </p:sp>
      <p:sp>
        <p:nvSpPr>
          <p:cNvPr id="117" name="圆角矩形 116"/>
          <p:cNvSpPr/>
          <p:nvPr/>
        </p:nvSpPr>
        <p:spPr>
          <a:xfrm>
            <a:off x="1173769" y="3468934"/>
            <a:ext cx="3282117" cy="718836"/>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在</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400W</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干扰集上返回</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top50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准确率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&gt;75%;</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支持百万级的秒级搜索</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支持局部特征的匹配；搜索检测结果优于友商产品。</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a:p>
            <a:pPr marL="84455">
              <a:spcBef>
                <a:spcPts val="600"/>
              </a:spcBef>
              <a:buClr>
                <a:srgbClr val="800000"/>
              </a:buClr>
            </a:pP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3202" y="4261379"/>
            <a:ext cx="3381961" cy="1835537"/>
          </a:xfrm>
          <a:prstGeom prst="rect">
            <a:avLst/>
          </a:prstGeom>
        </p:spPr>
      </p:pic>
      <p:sp>
        <p:nvSpPr>
          <p:cNvPr id="120" name="文本框 119"/>
          <p:cNvSpPr txBox="1"/>
          <p:nvPr/>
        </p:nvSpPr>
        <p:spPr>
          <a:xfrm>
            <a:off x="0" y="6170526"/>
            <a:ext cx="3106797" cy="553998"/>
          </a:xfrm>
          <a:prstGeom prst="rect">
            <a:avLst/>
          </a:prstGeom>
          <a:noFill/>
        </p:spPr>
        <p:txBody>
          <a:bodyPr wrap="square" rtlCol="0">
            <a:spAutoFit/>
          </a:bodyPr>
          <a:lstStyle/>
          <a:p>
            <a:pPr algn="ct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基于残差神经网络，提取卷积层获取的显著性区域，训练学习大规模车辆类别下的鲁棒性特征。</a:t>
            </a:r>
            <a:endParaRPr lang="en-US" altLang="zh-CN" sz="1000" dirty="0">
              <a:solidFill>
                <a:srgbClr val="000090"/>
              </a:solidFill>
              <a:latin typeface="微软雅黑" panose="020B0503020204020204" charset="-122"/>
              <a:ea typeface="微软雅黑" panose="020B0503020204020204" charset="-122"/>
              <a:cs typeface="微软雅黑" panose="020B0503020204020204" charset="-122"/>
            </a:endParaRPr>
          </a:p>
          <a:p>
            <a:pPr algn="ct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利用</a:t>
            </a:r>
            <a:r>
              <a:rPr lang="en-US" altLang="zh-CN" sz="1000" dirty="0">
                <a:solidFill>
                  <a:srgbClr val="000090"/>
                </a:solidFill>
                <a:latin typeface="微软雅黑" panose="020B0503020204020204" charset="-122"/>
                <a:ea typeface="微软雅黑" panose="020B0503020204020204" charset="-122"/>
                <a:cs typeface="微软雅黑" panose="020B0503020204020204" charset="-122"/>
              </a:rPr>
              <a:t>orb</a:t>
            </a: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进行快速特征提取，实现局部区域的匹配</a:t>
            </a:r>
            <a:endParaRPr lang="en-US" altLang="zh-CN" sz="1000" dirty="0">
              <a:solidFill>
                <a:srgbClr val="000090"/>
              </a:solidFill>
              <a:latin typeface="微软雅黑" panose="020B0503020204020204" charset="-122"/>
              <a:ea typeface="微软雅黑" panose="020B0503020204020204" charset="-122"/>
              <a:cs typeface="微软雅黑" panose="020B0503020204020204" charset="-122"/>
            </a:endParaRPr>
          </a:p>
        </p:txBody>
      </p:sp>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9085" y="2352259"/>
            <a:ext cx="2173778" cy="864524"/>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45565" y="2370963"/>
            <a:ext cx="2177935" cy="827116"/>
          </a:xfrm>
          <a:prstGeom prst="rect">
            <a:avLst/>
          </a:prstGeom>
        </p:spPr>
      </p:pic>
      <p:sp>
        <p:nvSpPr>
          <p:cNvPr id="48" name="圆角矩形 47"/>
          <p:cNvSpPr/>
          <p:nvPr/>
        </p:nvSpPr>
        <p:spPr>
          <a:xfrm>
            <a:off x="5346904" y="3267930"/>
            <a:ext cx="2198753"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成果展示：局部特征匹配</a:t>
            </a:r>
          </a:p>
        </p:txBody>
      </p:sp>
      <p:pic>
        <p:nvPicPr>
          <p:cNvPr id="12" name="图片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36510" y="3690736"/>
            <a:ext cx="3531228" cy="2100691"/>
          </a:xfrm>
          <a:prstGeom prst="rect">
            <a:avLst/>
          </a:prstGeom>
        </p:spPr>
      </p:pic>
      <p:sp>
        <p:nvSpPr>
          <p:cNvPr id="18" name="圆角矩形 17"/>
          <p:cNvSpPr/>
          <p:nvPr/>
        </p:nvSpPr>
        <p:spPr>
          <a:xfrm>
            <a:off x="3558745" y="5946640"/>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技术应用</a:t>
            </a:r>
          </a:p>
        </p:txBody>
      </p:sp>
      <p:sp>
        <p:nvSpPr>
          <p:cNvPr id="19" name="文本框 18"/>
          <p:cNvSpPr txBox="1"/>
          <p:nvPr/>
        </p:nvSpPr>
        <p:spPr>
          <a:xfrm>
            <a:off x="5281631" y="6002334"/>
            <a:ext cx="3548434" cy="246221"/>
          </a:xfrm>
          <a:prstGeom prst="rect">
            <a:avLst/>
          </a:prstGeom>
          <a:noFill/>
        </p:spPr>
        <p:txBody>
          <a:bodyPr wrap="square" rtlCol="0">
            <a:spAutoFit/>
          </a:bodyPr>
          <a:lstStyle/>
          <a:p>
            <a:pPr algn="ct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智能交通、警方缉凶、视频监控、车辆检测与定位等领域</a:t>
            </a:r>
            <a:endParaRPr lang="en-US" altLang="zh-CN" sz="10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20" name="圆角矩形 19"/>
          <p:cNvSpPr/>
          <p:nvPr/>
        </p:nvSpPr>
        <p:spPr>
          <a:xfrm>
            <a:off x="3558745" y="6394899"/>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落地部署</a:t>
            </a:r>
          </a:p>
        </p:txBody>
      </p:sp>
      <p:sp>
        <p:nvSpPr>
          <p:cNvPr id="21" name="文本框 18"/>
          <p:cNvSpPr txBox="1"/>
          <p:nvPr/>
        </p:nvSpPr>
        <p:spPr>
          <a:xfrm>
            <a:off x="5194499" y="6455663"/>
            <a:ext cx="4167165" cy="246221"/>
          </a:xfrm>
          <a:prstGeom prst="rect">
            <a:avLst/>
          </a:prstGeom>
          <a:noFill/>
        </p:spPr>
        <p:txBody>
          <a:bodyPr wrap="square" rtlCol="0">
            <a:spAutoFit/>
          </a:bodyPr>
          <a:lstStyle/>
          <a:p>
            <a:pPr algn="ct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已在杭州、深圳千万级别数据测试开张道路测试，精确度高达</a:t>
            </a:r>
            <a:r>
              <a:rPr lang="en-US" altLang="zh-CN" sz="1000" dirty="0">
                <a:solidFill>
                  <a:srgbClr val="000090"/>
                </a:solidFill>
                <a:latin typeface="微软雅黑" panose="020B0503020204020204" charset="-122"/>
                <a:ea typeface="微软雅黑" panose="020B0503020204020204" charset="-122"/>
                <a:cs typeface="微软雅黑" panose="020B0503020204020204" charset="-122"/>
              </a:rPr>
              <a:t>84%</a:t>
            </a:r>
          </a:p>
        </p:txBody>
      </p:sp>
    </p:spTree>
    <p:extLst>
      <p:ext uri="{BB962C8B-B14F-4D97-AF65-F5344CB8AC3E}">
        <p14:creationId xmlns:p14="http://schemas.microsoft.com/office/powerpoint/2010/main" val="20250187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95536" y="6237312"/>
            <a:ext cx="8352928" cy="144016"/>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6" name="图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80395" y="2960317"/>
            <a:ext cx="3532888" cy="3428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744" y="4041926"/>
            <a:ext cx="3071967" cy="2516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206575" y="3155072"/>
            <a:ext cx="2736304" cy="720080"/>
          </a:xfrm>
          <a:prstGeom prst="rect">
            <a:avLst/>
          </a:prstGeom>
          <a:solidFill>
            <a:srgbClr val="C000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b="1" dirty="0">
                <a:solidFill>
                  <a:schemeClr val="bg1"/>
                </a:solidFill>
              </a:rPr>
              <a:t>2016</a:t>
            </a:r>
            <a:r>
              <a:rPr lang="zh-CN" altLang="en-US" b="1" dirty="0">
                <a:solidFill>
                  <a:schemeClr val="bg1"/>
                </a:solidFill>
              </a:rPr>
              <a:t>年</a:t>
            </a:r>
            <a:r>
              <a:rPr lang="en-US" altLang="zh-CN" b="1" dirty="0">
                <a:solidFill>
                  <a:schemeClr val="bg1"/>
                </a:solidFill>
              </a:rPr>
              <a:t>1</a:t>
            </a:r>
            <a:r>
              <a:rPr lang="zh-CN" altLang="en-US" b="1" dirty="0">
                <a:solidFill>
                  <a:schemeClr val="bg1"/>
                </a:solidFill>
              </a:rPr>
              <a:t>月至今，</a:t>
            </a:r>
            <a:r>
              <a:rPr lang="en-US" altLang="zh-CN" b="1" dirty="0">
                <a:solidFill>
                  <a:schemeClr val="bg1"/>
                </a:solidFill>
              </a:rPr>
              <a:t>8.5</a:t>
            </a:r>
            <a:r>
              <a:rPr lang="zh-CN" altLang="en-US" b="1" dirty="0">
                <a:solidFill>
                  <a:schemeClr val="bg1"/>
                </a:solidFill>
              </a:rPr>
              <a:t>亿用户哼唱使用量</a:t>
            </a:r>
          </a:p>
        </p:txBody>
      </p:sp>
      <p:sp>
        <p:nvSpPr>
          <p:cNvPr id="11" name="标题 1"/>
          <p:cNvSpPr>
            <a:spLocks noGrp="1"/>
          </p:cNvSpPr>
          <p:nvPr>
            <p:ph type="title"/>
          </p:nvPr>
        </p:nvSpPr>
        <p:spPr>
          <a:xfrm>
            <a:off x="574675" y="304800"/>
            <a:ext cx="8001000" cy="1216025"/>
          </a:xfrm>
        </p:spPr>
        <p:txBody>
          <a:bodyPr/>
          <a:lstStyle/>
          <a:p>
            <a:r>
              <a:rPr lang="zh-CN" altLang="en-US" sz="3200" b="1" dirty="0">
                <a:solidFill>
                  <a:srgbClr val="1717B7"/>
                </a:solidFill>
                <a:latin typeface="黑体" panose="02010609060101010101" pitchFamily="49" charset="-122"/>
                <a:ea typeface="黑体" panose="02010609060101010101" pitchFamily="49" charset="-122"/>
              </a:rPr>
              <a:t>代表项目</a:t>
            </a:r>
            <a:r>
              <a:rPr lang="en-US" altLang="zh-CN" sz="3200" b="1" dirty="0">
                <a:solidFill>
                  <a:srgbClr val="1717B7"/>
                </a:solidFill>
                <a:latin typeface="黑体" panose="02010609060101010101" pitchFamily="49" charset="-122"/>
                <a:ea typeface="黑体" panose="02010609060101010101" pitchFamily="49" charset="-122"/>
              </a:rPr>
              <a:t>—</a:t>
            </a:r>
            <a:r>
              <a:rPr lang="zh-CN" altLang="en-US" sz="3200" b="1" dirty="0">
                <a:solidFill>
                  <a:srgbClr val="1717B7"/>
                </a:solidFill>
                <a:latin typeface="黑体" panose="02010609060101010101" pitchFamily="49" charset="-122"/>
                <a:ea typeface="黑体" panose="02010609060101010101" pitchFamily="49" charset="-122"/>
              </a:rPr>
              <a:t>腾讯</a:t>
            </a:r>
            <a:r>
              <a:rPr lang="en-US" altLang="zh-CN" sz="3200" b="1" dirty="0">
                <a:solidFill>
                  <a:srgbClr val="1717B7"/>
                </a:solidFill>
                <a:latin typeface="黑体" panose="02010609060101010101" pitchFamily="49" charset="-122"/>
                <a:ea typeface="黑体" panose="02010609060101010101" pitchFamily="49" charset="-122"/>
              </a:rPr>
              <a:t>QQ</a:t>
            </a:r>
            <a:r>
              <a:rPr lang="zh-CN" altLang="en-US" sz="3200" b="1" dirty="0">
                <a:solidFill>
                  <a:srgbClr val="1717B7"/>
                </a:solidFill>
                <a:latin typeface="黑体" panose="02010609060101010101" pitchFamily="49" charset="-122"/>
                <a:ea typeface="黑体" panose="02010609060101010101" pitchFamily="49" charset="-122"/>
              </a:rPr>
              <a:t>音乐哼唱搜索</a:t>
            </a:r>
          </a:p>
        </p:txBody>
      </p:sp>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6185" y="2960317"/>
            <a:ext cx="2078736" cy="3712464"/>
          </a:xfrm>
          <a:prstGeom prst="rect">
            <a:avLst/>
          </a:prstGeom>
        </p:spPr>
      </p:pic>
      <p:sp>
        <p:nvSpPr>
          <p:cNvPr id="13" name="内容占位符 2"/>
          <p:cNvSpPr>
            <a:spLocks noGrp="1"/>
          </p:cNvSpPr>
          <p:nvPr>
            <p:ph idx="1"/>
          </p:nvPr>
        </p:nvSpPr>
        <p:spPr>
          <a:xfrm>
            <a:off x="252000" y="1752600"/>
            <a:ext cx="8640000" cy="4267200"/>
          </a:xfrm>
        </p:spPr>
        <p:txBody>
          <a:bodyPr/>
          <a:lstStyle/>
          <a:p>
            <a:r>
              <a:rPr lang="zh-CN" altLang="en-US" sz="2600" b="1" kern="1200" dirty="0">
                <a:solidFill>
                  <a:schemeClr val="tx1"/>
                </a:solidFill>
                <a:latin typeface="黑体" panose="02010609060101010101" pitchFamily="49" charset="-122"/>
                <a:ea typeface="黑体" panose="02010609060101010101" pitchFamily="49" charset="-122"/>
              </a:rPr>
              <a:t>紧凑特征学习用于海量音视频数据检索</a:t>
            </a:r>
            <a:endParaRPr lang="en-US" altLang="zh-CN" sz="2600" b="1" kern="1200" dirty="0">
              <a:solidFill>
                <a:schemeClr val="tx1"/>
              </a:solidFill>
              <a:latin typeface="黑体" panose="02010609060101010101" pitchFamily="49" charset="-122"/>
              <a:ea typeface="黑体" panose="02010609060101010101" pitchFamily="49" charset="-122"/>
            </a:endParaRPr>
          </a:p>
          <a:p>
            <a:pPr lvl="1"/>
            <a:r>
              <a:rPr lang="zh-CN" altLang="en-US" sz="2000" kern="1200" dirty="0">
                <a:latin typeface="黑体" panose="02010609060101010101" pitchFamily="49" charset="-122"/>
                <a:ea typeface="黑体" panose="02010609060101010101" pitchFamily="49" charset="-122"/>
              </a:rPr>
              <a:t>国际音乐检索竞赛冠军</a:t>
            </a:r>
            <a:endParaRPr lang="en-US" altLang="zh-CN" sz="2000" kern="1200" dirty="0">
              <a:latin typeface="黑体" panose="02010609060101010101" pitchFamily="49" charset="-122"/>
              <a:ea typeface="黑体" panose="02010609060101010101" pitchFamily="49" charset="-122"/>
            </a:endParaRPr>
          </a:p>
          <a:p>
            <a:pPr lvl="1"/>
            <a:r>
              <a:rPr lang="zh-CN" altLang="en-US" sz="2000" kern="1200" dirty="0">
                <a:solidFill>
                  <a:schemeClr val="tx1"/>
                </a:solidFill>
                <a:latin typeface="黑体" panose="02010609060101010101" pitchFamily="49" charset="-122"/>
                <a:ea typeface="黑体" panose="02010609060101010101" pitchFamily="49" charset="-122"/>
              </a:rPr>
              <a:t>产品落地</a:t>
            </a:r>
          </a:p>
        </p:txBody>
      </p:sp>
    </p:spTree>
    <p:extLst>
      <p:ext uri="{BB962C8B-B14F-4D97-AF65-F5344CB8AC3E}">
        <p14:creationId xmlns:p14="http://schemas.microsoft.com/office/powerpoint/2010/main" val="21103156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200" b="1" dirty="0">
                <a:solidFill>
                  <a:srgbClr val="1717B7"/>
                </a:solidFill>
                <a:latin typeface="黑体" panose="02010609060101010101" pitchFamily="49" charset="-122"/>
                <a:ea typeface="黑体" panose="02010609060101010101" pitchFamily="49" charset="-122"/>
              </a:rPr>
              <a:t>代表项目</a:t>
            </a:r>
            <a:r>
              <a:rPr lang="en-US" altLang="zh-CN" sz="3200" b="1" dirty="0">
                <a:solidFill>
                  <a:srgbClr val="1717B7"/>
                </a:solidFill>
                <a:latin typeface="黑体" panose="02010609060101010101" pitchFamily="49" charset="-122"/>
                <a:ea typeface="黑体" panose="02010609060101010101" pitchFamily="49" charset="-122"/>
              </a:rPr>
              <a:t>—</a:t>
            </a:r>
            <a:r>
              <a:rPr lang="zh-CN" altLang="en-US" sz="3200" b="1" dirty="0">
                <a:solidFill>
                  <a:srgbClr val="1717B7"/>
                </a:solidFill>
                <a:latin typeface="黑体" panose="02010609060101010101" pitchFamily="49" charset="-122"/>
                <a:ea typeface="黑体" panose="02010609060101010101" pitchFamily="49" charset="-122"/>
              </a:rPr>
              <a:t>滴滴公司</a:t>
            </a:r>
            <a:r>
              <a:rPr lang="en-US" altLang="zh-CN" sz="3200" b="1" dirty="0">
                <a:solidFill>
                  <a:srgbClr val="1717B7"/>
                </a:solidFill>
                <a:latin typeface="黑体" panose="02010609060101010101" pitchFamily="49" charset="-122"/>
                <a:ea typeface="黑体" panose="02010609060101010101" pitchFamily="49" charset="-122"/>
              </a:rPr>
              <a:t>AR</a:t>
            </a:r>
            <a:r>
              <a:rPr lang="zh-CN" altLang="en-US" sz="3200" b="1" dirty="0">
                <a:solidFill>
                  <a:srgbClr val="1717B7"/>
                </a:solidFill>
                <a:latin typeface="黑体" panose="02010609060101010101" pitchFamily="49" charset="-122"/>
                <a:ea typeface="黑体" panose="02010609060101010101" pitchFamily="49" charset="-122"/>
              </a:rPr>
              <a:t>快速定位</a:t>
            </a:r>
          </a:p>
        </p:txBody>
      </p:sp>
      <p:sp>
        <p:nvSpPr>
          <p:cNvPr id="3" name="内容占位符 2"/>
          <p:cNvSpPr>
            <a:spLocks noGrp="1"/>
          </p:cNvSpPr>
          <p:nvPr>
            <p:ph idx="1"/>
          </p:nvPr>
        </p:nvSpPr>
        <p:spPr>
          <a:xfrm>
            <a:off x="252000" y="1752600"/>
            <a:ext cx="8640000" cy="4267200"/>
          </a:xfrm>
        </p:spPr>
        <p:txBody>
          <a:bodyPr/>
          <a:lstStyle/>
          <a:p>
            <a:r>
              <a:rPr lang="zh-CN" altLang="en-US" sz="2600" b="1" kern="1200" dirty="0">
                <a:solidFill>
                  <a:schemeClr val="tx1"/>
                </a:solidFill>
                <a:latin typeface="黑体" panose="02010609060101010101" pitchFamily="49" charset="-122"/>
                <a:ea typeface="黑体" panose="02010609060101010101" pitchFamily="49" charset="-122"/>
              </a:rPr>
              <a:t>基于压缩视觉指纹的快速定位方法</a:t>
            </a:r>
          </a:p>
          <a:p>
            <a:endParaRPr lang="zh-CN" altLang="en-US" sz="2600" b="1" kern="1200" dirty="0">
              <a:solidFill>
                <a:schemeClr val="tx1"/>
              </a:solidFill>
              <a:latin typeface="黑体" panose="02010609060101010101" pitchFamily="49" charset="-122"/>
              <a:ea typeface="黑体" panose="02010609060101010101" pitchFamily="49" charset="-122"/>
            </a:endParaRPr>
          </a:p>
        </p:txBody>
      </p:sp>
      <p:sp>
        <p:nvSpPr>
          <p:cNvPr id="20" name="圆角矩形 19">
            <a:extLst>
              <a:ext uri="{FF2B5EF4-FFF2-40B4-BE49-F238E27FC236}">
                <a16:creationId xmlns:a16="http://schemas.microsoft.com/office/drawing/2014/main" id="{E5F23E49-FDBD-EE48-BFDA-E921B5B93B0A}"/>
              </a:ext>
            </a:extLst>
          </p:cNvPr>
          <p:cNvSpPr/>
          <p:nvPr/>
        </p:nvSpPr>
        <p:spPr>
          <a:xfrm>
            <a:off x="1224013" y="2283705"/>
            <a:ext cx="3282116" cy="35174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滴滴出行</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21" name="圆角矩形 20">
            <a:extLst>
              <a:ext uri="{FF2B5EF4-FFF2-40B4-BE49-F238E27FC236}">
                <a16:creationId xmlns:a16="http://schemas.microsoft.com/office/drawing/2014/main" id="{54D0BFB1-EEC1-0B4D-958C-AEA6E11392E5}"/>
              </a:ext>
            </a:extLst>
          </p:cNvPr>
          <p:cNvSpPr/>
          <p:nvPr/>
        </p:nvSpPr>
        <p:spPr>
          <a:xfrm>
            <a:off x="99153" y="2283704"/>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委托单位</a:t>
            </a:r>
          </a:p>
        </p:txBody>
      </p:sp>
      <p:sp>
        <p:nvSpPr>
          <p:cNvPr id="22" name="圆角矩形 21">
            <a:extLst>
              <a:ext uri="{FF2B5EF4-FFF2-40B4-BE49-F238E27FC236}">
                <a16:creationId xmlns:a16="http://schemas.microsoft.com/office/drawing/2014/main" id="{61CA646C-D238-5D4E-9BA6-E071164F8568}"/>
              </a:ext>
            </a:extLst>
          </p:cNvPr>
          <p:cNvSpPr/>
          <p:nvPr/>
        </p:nvSpPr>
        <p:spPr>
          <a:xfrm>
            <a:off x="99153" y="2698838"/>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项目背景</a:t>
            </a:r>
          </a:p>
        </p:txBody>
      </p:sp>
      <p:sp>
        <p:nvSpPr>
          <p:cNvPr id="23" name="圆角矩形 22">
            <a:extLst>
              <a:ext uri="{FF2B5EF4-FFF2-40B4-BE49-F238E27FC236}">
                <a16:creationId xmlns:a16="http://schemas.microsoft.com/office/drawing/2014/main" id="{7AC1AD1F-70F6-F747-9F24-4F17545AB5C0}"/>
              </a:ext>
            </a:extLst>
          </p:cNvPr>
          <p:cNvSpPr/>
          <p:nvPr/>
        </p:nvSpPr>
        <p:spPr>
          <a:xfrm>
            <a:off x="1224011" y="2696907"/>
            <a:ext cx="3282117" cy="65247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研发运行于滴滴打车的</a:t>
            </a:r>
            <a:r>
              <a:rPr lang="zh-CN" altLang="zh-CN" sz="1200" dirty="0">
                <a:solidFill>
                  <a:srgbClr val="000090"/>
                </a:solidFill>
                <a:latin typeface="微软雅黑" panose="020B0503020204020204" charset="-122"/>
                <a:ea typeface="微软雅黑" panose="020B0503020204020204" charset="-122"/>
              </a:rPr>
              <a:t>高效的场景图像匹配与定位系统，实现手机端与服务器端的室内场景图的高效匹配与定位</a:t>
            </a:r>
            <a:r>
              <a:rPr lang="zh-CN" altLang="en-US" sz="1200" dirty="0">
                <a:solidFill>
                  <a:srgbClr val="000090"/>
                </a:solidFill>
                <a:latin typeface="微软雅黑" panose="020B0503020204020204" charset="-122"/>
                <a:ea typeface="微软雅黑" panose="020B0503020204020204" charset="-122"/>
              </a:rPr>
              <a:t>，用以方便用户出行打车</a:t>
            </a:r>
            <a:endParaRPr lang="en-US" altLang="zh-CN" sz="1200" dirty="0">
              <a:solidFill>
                <a:srgbClr val="000090"/>
              </a:solidFill>
              <a:latin typeface="微软雅黑" panose="020B0503020204020204" charset="-122"/>
              <a:ea typeface="微软雅黑" panose="020B0503020204020204" charset="-122"/>
            </a:endParaRPr>
          </a:p>
        </p:txBody>
      </p:sp>
      <p:sp>
        <p:nvSpPr>
          <p:cNvPr id="25" name="圆角矩形 24">
            <a:extLst>
              <a:ext uri="{FF2B5EF4-FFF2-40B4-BE49-F238E27FC236}">
                <a16:creationId xmlns:a16="http://schemas.microsoft.com/office/drawing/2014/main" id="{3399F19B-7622-8248-AFF1-985A7851834A}"/>
              </a:ext>
            </a:extLst>
          </p:cNvPr>
          <p:cNvSpPr/>
          <p:nvPr/>
        </p:nvSpPr>
        <p:spPr>
          <a:xfrm>
            <a:off x="99153" y="3417865"/>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技术指标</a:t>
            </a:r>
          </a:p>
        </p:txBody>
      </p:sp>
      <p:sp>
        <p:nvSpPr>
          <p:cNvPr id="26" name="圆角矩形 25">
            <a:extLst>
              <a:ext uri="{FF2B5EF4-FFF2-40B4-BE49-F238E27FC236}">
                <a16:creationId xmlns:a16="http://schemas.microsoft.com/office/drawing/2014/main" id="{24C9226B-D104-C143-822F-96F54CD48F26}"/>
              </a:ext>
            </a:extLst>
          </p:cNvPr>
          <p:cNvSpPr/>
          <p:nvPr/>
        </p:nvSpPr>
        <p:spPr>
          <a:xfrm>
            <a:off x="1224011" y="3426496"/>
            <a:ext cx="3282117" cy="1273888"/>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场景图检索召回率：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90%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视觉信息压缩编码时间：</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200ms~500ms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视觉搜索准确率下降：</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5%</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                             </a:t>
            </a:r>
            <a:r>
              <a:rPr lang="zh-CN" altLang="en-US" sz="1200" dirty="0">
                <a:solidFill>
                  <a:srgbClr val="000090"/>
                </a:solidFill>
                <a:latin typeface="微软雅黑" panose="020B0503020204020204" charset="-122"/>
                <a:ea typeface="微软雅黑" panose="020B0503020204020204" charset="-122"/>
              </a:rPr>
              <a:t>百万级别视觉数据库搜索时间：</a:t>
            </a:r>
            <a:r>
              <a:rPr lang="en-US" altLang="zh-CN" sz="1200" dirty="0">
                <a:solidFill>
                  <a:srgbClr val="000090"/>
                </a:solidFill>
                <a:latin typeface="微软雅黑" panose="020B0503020204020204" charset="-122"/>
                <a:ea typeface="微软雅黑" panose="020B0503020204020204" charset="-122"/>
              </a:rPr>
              <a:t>250ms</a:t>
            </a:r>
            <a:r>
              <a:rPr lang="zh-CN" altLang="en-US" sz="1200" dirty="0">
                <a:solidFill>
                  <a:srgbClr val="000090"/>
                </a:solidFill>
                <a:latin typeface="微软雅黑" panose="020B0503020204020204" charset="-122"/>
                <a:ea typeface="微软雅黑" panose="020B0503020204020204" charset="-122"/>
              </a:rPr>
              <a:t>         </a:t>
            </a:r>
            <a:r>
              <a:rPr lang="zh-CN" altLang="zh-CN" sz="1200" dirty="0">
                <a:solidFill>
                  <a:srgbClr val="000090"/>
                </a:solidFill>
                <a:latin typeface="微软雅黑" panose="020B0503020204020204" charset="-122"/>
                <a:ea typeface="微软雅黑" panose="020B0503020204020204" charset="-122"/>
              </a:rPr>
              <a:t>压缩编码的压缩率：局部和全局实数特征压缩至二值编码的存储量减少为原来的</a:t>
            </a:r>
            <a:r>
              <a:rPr lang="en-US" altLang="zh-CN" sz="1200" dirty="0">
                <a:solidFill>
                  <a:srgbClr val="000090"/>
                </a:solidFill>
                <a:latin typeface="微软雅黑" panose="020B0503020204020204" charset="-122"/>
                <a:ea typeface="微软雅黑" panose="020B0503020204020204" charset="-122"/>
              </a:rPr>
              <a:t>20%</a:t>
            </a:r>
            <a:r>
              <a:rPr lang="zh-CN" altLang="zh-CN" sz="1200" dirty="0">
                <a:solidFill>
                  <a:srgbClr val="000090"/>
                </a:solidFill>
                <a:latin typeface="微软雅黑" panose="020B0503020204020204" charset="-122"/>
                <a:ea typeface="微软雅黑" panose="020B0503020204020204" charset="-122"/>
              </a:rPr>
              <a:t> </a:t>
            </a:r>
            <a:endParaRPr lang="zh-CN" altLang="en-US" sz="1200" dirty="0">
              <a:solidFill>
                <a:srgbClr val="000090"/>
              </a:solidFill>
              <a:latin typeface="微软雅黑" panose="020B0503020204020204" charset="-122"/>
              <a:ea typeface="微软雅黑" panose="020B0503020204020204" charset="-122"/>
            </a:endParaRPr>
          </a:p>
        </p:txBody>
      </p:sp>
      <p:sp>
        <p:nvSpPr>
          <p:cNvPr id="27" name="圆角矩形 26">
            <a:extLst>
              <a:ext uri="{FF2B5EF4-FFF2-40B4-BE49-F238E27FC236}">
                <a16:creationId xmlns:a16="http://schemas.microsoft.com/office/drawing/2014/main" id="{1ED34D2E-EB65-A440-BC04-C73B97907B14}"/>
              </a:ext>
            </a:extLst>
          </p:cNvPr>
          <p:cNvSpPr/>
          <p:nvPr/>
        </p:nvSpPr>
        <p:spPr>
          <a:xfrm>
            <a:off x="99153" y="4777501"/>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技术方案</a:t>
            </a:r>
          </a:p>
        </p:txBody>
      </p:sp>
      <p:sp>
        <p:nvSpPr>
          <p:cNvPr id="43" name="矩形 42">
            <a:extLst>
              <a:ext uri="{FF2B5EF4-FFF2-40B4-BE49-F238E27FC236}">
                <a16:creationId xmlns:a16="http://schemas.microsoft.com/office/drawing/2014/main" id="{D0FA6ACF-B5D0-E548-A07F-4DC713C08C3A}"/>
              </a:ext>
            </a:extLst>
          </p:cNvPr>
          <p:cNvSpPr/>
          <p:nvPr/>
        </p:nvSpPr>
        <p:spPr>
          <a:xfrm>
            <a:off x="1935562" y="4759866"/>
            <a:ext cx="2560523" cy="369777"/>
          </a:xfrm>
          <a:prstGeom prst="rect">
            <a:avLst/>
          </a:prstGeom>
        </p:spPr>
        <p:txBody>
          <a:bodyPr vert="horz" wrap="none">
            <a:spAutoFit/>
          </a:bodyPr>
          <a:lstStyle/>
          <a:p>
            <a:pPr marL="342900" indent="-342900">
              <a:buFont typeface="Wingdings" panose="05000000000000000000" pitchFamily="2" charset="2"/>
              <a:buChar char="Ø"/>
            </a:pPr>
            <a:r>
              <a:rPr lang="en-US" altLang="zh-CN" sz="2000" dirty="0">
                <a:latin typeface="黑体" panose="02010609060101010101" pitchFamily="49" charset="-122"/>
                <a:ea typeface="黑体" panose="02010609060101010101" pitchFamily="49" charset="-122"/>
              </a:rPr>
              <a:t>MPEG CDVS</a:t>
            </a:r>
            <a:r>
              <a:rPr lang="zh-CN" altLang="en-US" sz="2000" dirty="0">
                <a:latin typeface="黑体" panose="02010609060101010101" pitchFamily="49" charset="-122"/>
                <a:ea typeface="黑体" panose="02010609060101010101" pitchFamily="49" charset="-122"/>
              </a:rPr>
              <a:t>系统架构</a:t>
            </a:r>
          </a:p>
        </p:txBody>
      </p:sp>
      <p:sp>
        <p:nvSpPr>
          <p:cNvPr id="44" name="圆角矩形 43">
            <a:extLst>
              <a:ext uri="{FF2B5EF4-FFF2-40B4-BE49-F238E27FC236}">
                <a16:creationId xmlns:a16="http://schemas.microsoft.com/office/drawing/2014/main" id="{51B057FB-4452-CB49-A1AF-C5007DF74703}"/>
              </a:ext>
            </a:extLst>
          </p:cNvPr>
          <p:cNvSpPr/>
          <p:nvPr/>
        </p:nvSpPr>
        <p:spPr>
          <a:xfrm>
            <a:off x="4822385" y="2283704"/>
            <a:ext cx="4159121"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成果展示：首都机场</a:t>
            </a:r>
          </a:p>
        </p:txBody>
      </p:sp>
      <p:sp>
        <p:nvSpPr>
          <p:cNvPr id="45" name="文本框 2">
            <a:extLst>
              <a:ext uri="{FF2B5EF4-FFF2-40B4-BE49-F238E27FC236}">
                <a16:creationId xmlns:a16="http://schemas.microsoft.com/office/drawing/2014/main" id="{B53743ED-EEA9-F84F-A347-E0E86C008695}"/>
              </a:ext>
            </a:extLst>
          </p:cNvPr>
          <p:cNvSpPr txBox="1"/>
          <p:nvPr/>
        </p:nvSpPr>
        <p:spPr>
          <a:xfrm>
            <a:off x="5150303" y="2649524"/>
            <a:ext cx="1488662"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新宋体"/>
              </a:rPr>
              <a:t>查询图片</a:t>
            </a:r>
          </a:p>
        </p:txBody>
      </p:sp>
      <p:sp>
        <p:nvSpPr>
          <p:cNvPr id="46" name="文本框 5">
            <a:extLst>
              <a:ext uri="{FF2B5EF4-FFF2-40B4-BE49-F238E27FC236}">
                <a16:creationId xmlns:a16="http://schemas.microsoft.com/office/drawing/2014/main" id="{FD5195F0-C6DD-1D46-8508-B35D59D9FE56}"/>
              </a:ext>
            </a:extLst>
          </p:cNvPr>
          <p:cNvSpPr txBox="1"/>
          <p:nvPr/>
        </p:nvSpPr>
        <p:spPr>
          <a:xfrm>
            <a:off x="6688009" y="2649524"/>
            <a:ext cx="2160000"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新宋体"/>
              </a:rPr>
              <a:t>返回数据库图片</a:t>
            </a:r>
          </a:p>
        </p:txBody>
      </p:sp>
      <p:pic>
        <p:nvPicPr>
          <p:cNvPr id="47" name="图片 46">
            <a:extLst>
              <a:ext uri="{FF2B5EF4-FFF2-40B4-BE49-F238E27FC236}">
                <a16:creationId xmlns:a16="http://schemas.microsoft.com/office/drawing/2014/main" id="{8CBC785D-EAA7-D24F-9377-D98DC6FA27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8763" y="2925212"/>
            <a:ext cx="1719809" cy="967393"/>
          </a:xfrm>
          <a:prstGeom prst="rect">
            <a:avLst/>
          </a:prstGeom>
        </p:spPr>
      </p:pic>
      <p:pic>
        <p:nvPicPr>
          <p:cNvPr id="49" name="图片 48">
            <a:extLst>
              <a:ext uri="{FF2B5EF4-FFF2-40B4-BE49-F238E27FC236}">
                <a16:creationId xmlns:a16="http://schemas.microsoft.com/office/drawing/2014/main" id="{18DA092D-EA37-804D-920C-F1669CD8A8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48660" y="2964818"/>
            <a:ext cx="1657144" cy="932144"/>
          </a:xfrm>
          <a:prstGeom prst="rect">
            <a:avLst/>
          </a:prstGeom>
          <a:effectLst>
            <a:glow rad="63500">
              <a:srgbClr val="00B050"/>
            </a:glow>
          </a:effectLst>
        </p:spPr>
      </p:pic>
      <p:pic>
        <p:nvPicPr>
          <p:cNvPr id="50" name="图片 49">
            <a:extLst>
              <a:ext uri="{FF2B5EF4-FFF2-40B4-BE49-F238E27FC236}">
                <a16:creationId xmlns:a16="http://schemas.microsoft.com/office/drawing/2014/main" id="{C9A41CD2-3AF5-7745-B16E-AA5AE3D54B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3711" y="4044655"/>
            <a:ext cx="1649293" cy="927727"/>
          </a:xfrm>
          <a:prstGeom prst="rect">
            <a:avLst/>
          </a:prstGeom>
          <a:effectLst>
            <a:glow rad="63500">
              <a:srgbClr val="00B050"/>
            </a:glow>
          </a:effectLst>
        </p:spPr>
      </p:pic>
      <p:sp>
        <p:nvSpPr>
          <p:cNvPr id="51" name="文本框 11">
            <a:extLst>
              <a:ext uri="{FF2B5EF4-FFF2-40B4-BE49-F238E27FC236}">
                <a16:creationId xmlns:a16="http://schemas.microsoft.com/office/drawing/2014/main" id="{136FEEC1-5460-D74C-A218-0D602C62D1B4}"/>
              </a:ext>
            </a:extLst>
          </p:cNvPr>
          <p:cNvSpPr txBox="1"/>
          <p:nvPr/>
        </p:nvSpPr>
        <p:spPr>
          <a:xfrm>
            <a:off x="6901945" y="4063440"/>
            <a:ext cx="2543365" cy="615553"/>
          </a:xfrm>
          <a:prstGeom prst="rect">
            <a:avLst/>
          </a:prstGeom>
          <a:noFill/>
        </p:spPr>
        <p:txBody>
          <a:bodyPr wrap="square" rtlCol="0">
            <a:spAutoFit/>
          </a:bodyPr>
          <a:lstStyle/>
          <a:p>
            <a:r>
              <a:rPr lang="zh-CN" altLang="en-US" sz="1100" dirty="0"/>
              <a:t>数据库大小：</a:t>
            </a:r>
            <a:r>
              <a:rPr lang="en-US" altLang="zh-CN" sz="1100" dirty="0"/>
              <a:t>34315</a:t>
            </a:r>
            <a:r>
              <a:rPr lang="zh-CN" altLang="en-US" sz="1100" dirty="0"/>
              <a:t>张</a:t>
            </a:r>
            <a:r>
              <a:rPr lang="en-US" altLang="zh-CN" sz="1100" dirty="0"/>
              <a:t> </a:t>
            </a:r>
          </a:p>
          <a:p>
            <a:r>
              <a:rPr lang="en-US" altLang="zh-CN" sz="1100" dirty="0"/>
              <a:t>Top1</a:t>
            </a:r>
            <a:r>
              <a:rPr lang="zh-CN" altLang="en-US" sz="1100" dirty="0"/>
              <a:t>精度：</a:t>
            </a:r>
            <a:r>
              <a:rPr lang="en-US" altLang="zh-CN" sz="1100" dirty="0"/>
              <a:t>75.8%</a:t>
            </a:r>
          </a:p>
          <a:p>
            <a:r>
              <a:rPr lang="zh-CN" altLang="en-US" sz="1200" b="1" dirty="0">
                <a:solidFill>
                  <a:srgbClr val="0000FF"/>
                </a:solidFill>
              </a:rPr>
              <a:t>滴滴打车手机客户端实例：</a:t>
            </a:r>
          </a:p>
        </p:txBody>
      </p:sp>
      <p:pic>
        <p:nvPicPr>
          <p:cNvPr id="52" name="图片 51">
            <a:extLst>
              <a:ext uri="{FF2B5EF4-FFF2-40B4-BE49-F238E27FC236}">
                <a16:creationId xmlns:a16="http://schemas.microsoft.com/office/drawing/2014/main" id="{FC7345A2-E294-8342-B069-721E2F28529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31344"/>
          <a:stretch/>
        </p:blipFill>
        <p:spPr>
          <a:xfrm>
            <a:off x="6957107" y="4673401"/>
            <a:ext cx="1643468" cy="2019216"/>
          </a:xfrm>
          <a:prstGeom prst="rect">
            <a:avLst/>
          </a:prstGeom>
          <a:ln w="28575">
            <a:solidFill>
              <a:srgbClr val="0033CC"/>
            </a:solidFill>
          </a:ln>
        </p:spPr>
      </p:pic>
      <p:sp>
        <p:nvSpPr>
          <p:cNvPr id="53" name="矩形 52">
            <a:extLst>
              <a:ext uri="{FF2B5EF4-FFF2-40B4-BE49-F238E27FC236}">
                <a16:creationId xmlns:a16="http://schemas.microsoft.com/office/drawing/2014/main" id="{B02F0C25-7A6E-3044-AA00-8B3C5A43C0A7}"/>
              </a:ext>
            </a:extLst>
          </p:cNvPr>
          <p:cNvSpPr/>
          <p:nvPr/>
        </p:nvSpPr>
        <p:spPr bwMode="auto">
          <a:xfrm>
            <a:off x="6858702" y="4017563"/>
            <a:ext cx="1989307" cy="2775760"/>
          </a:xfrm>
          <a:prstGeom prst="rect">
            <a:avLst/>
          </a:prstGeom>
          <a:noFill/>
          <a:ln w="25400" cap="flat" cmpd="sng" algn="ctr">
            <a:solidFill>
              <a:srgbClr val="FF9900"/>
            </a:solidFill>
            <a:prstDash val="lgDashDot"/>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108000" tIns="0" rIns="108000" bIns="0" numCol="1" rtlCol="0" anchor="ctr" anchorCtr="1"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200" b="1" i="0" u="none" strike="noStrike" cap="none" normalizeH="0" baseline="0">
              <a:ln>
                <a:noFill/>
              </a:ln>
              <a:solidFill>
                <a:srgbClr val="003399"/>
              </a:solidFill>
              <a:effectLst/>
              <a:latin typeface="Verdana" pitchFamily="34" charset="0"/>
              <a:ea typeface="黑体" pitchFamily="49" charset="-122"/>
            </a:endParaRPr>
          </a:p>
        </p:txBody>
      </p:sp>
      <p:grpSp>
        <p:nvGrpSpPr>
          <p:cNvPr id="12" name="组合 11">
            <a:extLst>
              <a:ext uri="{FF2B5EF4-FFF2-40B4-BE49-F238E27FC236}">
                <a16:creationId xmlns:a16="http://schemas.microsoft.com/office/drawing/2014/main" id="{FE31847C-2825-FE4A-9FF7-9377EE263CDA}"/>
              </a:ext>
            </a:extLst>
          </p:cNvPr>
          <p:cNvGrpSpPr/>
          <p:nvPr/>
        </p:nvGrpSpPr>
        <p:grpSpPr>
          <a:xfrm>
            <a:off x="164555" y="5236708"/>
            <a:ext cx="6545118" cy="1462595"/>
            <a:chOff x="-1465273" y="4343569"/>
            <a:chExt cx="9133868" cy="1781122"/>
          </a:xfrm>
        </p:grpSpPr>
        <p:grpSp>
          <p:nvGrpSpPr>
            <p:cNvPr id="48" name="组 4">
              <a:extLst>
                <a:ext uri="{FF2B5EF4-FFF2-40B4-BE49-F238E27FC236}">
                  <a16:creationId xmlns:a16="http://schemas.microsoft.com/office/drawing/2014/main" id="{3147BF75-D14F-D54D-9572-33FA18E9EDAA}"/>
                </a:ext>
              </a:extLst>
            </p:cNvPr>
            <p:cNvGrpSpPr/>
            <p:nvPr/>
          </p:nvGrpSpPr>
          <p:grpSpPr>
            <a:xfrm>
              <a:off x="-1465273" y="4650744"/>
              <a:ext cx="3511237" cy="1473947"/>
              <a:chOff x="0" y="1"/>
              <a:chExt cx="2283460" cy="891540"/>
            </a:xfrm>
          </p:grpSpPr>
          <p:grpSp>
            <p:nvGrpSpPr>
              <p:cNvPr id="54" name="组 5">
                <a:extLst>
                  <a:ext uri="{FF2B5EF4-FFF2-40B4-BE49-F238E27FC236}">
                    <a16:creationId xmlns:a16="http://schemas.microsoft.com/office/drawing/2014/main" id="{91816982-D89A-7E48-A5AB-79CD2A577FAD}"/>
                  </a:ext>
                </a:extLst>
              </p:cNvPr>
              <p:cNvGrpSpPr/>
              <p:nvPr/>
            </p:nvGrpSpPr>
            <p:grpSpPr>
              <a:xfrm>
                <a:off x="0" y="1"/>
                <a:ext cx="2283460" cy="891540"/>
                <a:chOff x="0" y="1"/>
                <a:chExt cx="2283460" cy="891540"/>
              </a:xfrm>
            </p:grpSpPr>
            <p:sp>
              <p:nvSpPr>
                <p:cNvPr id="57" name="圆角矩形 56">
                  <a:extLst>
                    <a:ext uri="{FF2B5EF4-FFF2-40B4-BE49-F238E27FC236}">
                      <a16:creationId xmlns:a16="http://schemas.microsoft.com/office/drawing/2014/main" id="{E4E798D4-5343-C141-9B21-1D12A86EE768}"/>
                    </a:ext>
                  </a:extLst>
                </p:cNvPr>
                <p:cNvSpPr/>
                <p:nvPr/>
              </p:nvSpPr>
              <p:spPr>
                <a:xfrm>
                  <a:off x="0" y="1"/>
                  <a:ext cx="2283460" cy="891540"/>
                </a:xfrm>
                <a:prstGeom prst="round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sz="1100"/>
                </a:p>
              </p:txBody>
            </p:sp>
            <p:sp>
              <p:nvSpPr>
                <p:cNvPr id="58" name="矩形 57">
                  <a:extLst>
                    <a:ext uri="{FF2B5EF4-FFF2-40B4-BE49-F238E27FC236}">
                      <a16:creationId xmlns:a16="http://schemas.microsoft.com/office/drawing/2014/main" id="{A0AADCB0-F76E-BE40-8AC4-ABF9334B6DAD}"/>
                    </a:ext>
                  </a:extLst>
                </p:cNvPr>
                <p:cNvSpPr/>
                <p:nvPr/>
              </p:nvSpPr>
              <p:spPr>
                <a:xfrm>
                  <a:off x="111096" y="102550"/>
                  <a:ext cx="457835" cy="294005"/>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100" b="1" kern="100" dirty="0">
                      <a:solidFill>
                        <a:srgbClr val="000000"/>
                      </a:solidFill>
                      <a:effectLst/>
                      <a:ea typeface="宋体" charset="0"/>
                      <a:cs typeface="Times New Roman" charset="0"/>
                    </a:rPr>
                    <a:t>图像</a:t>
                  </a:r>
                  <a:endParaRPr lang="zh-CN" sz="1050" b="1" kern="100" dirty="0">
                    <a:effectLst/>
                    <a:ea typeface="宋体" charset="0"/>
                    <a:cs typeface="Times New Roman" charset="0"/>
                  </a:endParaRPr>
                </a:p>
              </p:txBody>
            </p:sp>
            <p:sp>
              <p:nvSpPr>
                <p:cNvPr id="59" name="矩形 58">
                  <a:extLst>
                    <a:ext uri="{FF2B5EF4-FFF2-40B4-BE49-F238E27FC236}">
                      <a16:creationId xmlns:a16="http://schemas.microsoft.com/office/drawing/2014/main" id="{D2E5F09D-8429-204A-AFF9-C5A9FDF2D43D}"/>
                    </a:ext>
                  </a:extLst>
                </p:cNvPr>
                <p:cNvSpPr/>
                <p:nvPr/>
              </p:nvSpPr>
              <p:spPr>
                <a:xfrm>
                  <a:off x="683664" y="102550"/>
                  <a:ext cx="688975" cy="294005"/>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100" b="1" kern="100" dirty="0">
                      <a:solidFill>
                        <a:srgbClr val="000000"/>
                      </a:solidFill>
                      <a:effectLst/>
                      <a:ea typeface="宋体" charset="0"/>
                      <a:cs typeface="Times New Roman" charset="0"/>
                    </a:rPr>
                    <a:t>特征抽取</a:t>
                  </a:r>
                  <a:endParaRPr lang="zh-CN" sz="1100" b="1" kern="100" dirty="0">
                    <a:effectLst/>
                    <a:ea typeface="宋体" charset="0"/>
                    <a:cs typeface="Times New Roman" charset="0"/>
                  </a:endParaRPr>
                </a:p>
              </p:txBody>
            </p:sp>
            <p:sp>
              <p:nvSpPr>
                <p:cNvPr id="60" name="矩形 59">
                  <a:extLst>
                    <a:ext uri="{FF2B5EF4-FFF2-40B4-BE49-F238E27FC236}">
                      <a16:creationId xmlns:a16="http://schemas.microsoft.com/office/drawing/2014/main" id="{AD1F5757-2217-DD49-ABEF-DF6B59FCDCBA}"/>
                    </a:ext>
                  </a:extLst>
                </p:cNvPr>
                <p:cNvSpPr/>
                <p:nvPr/>
              </p:nvSpPr>
              <p:spPr>
                <a:xfrm>
                  <a:off x="1486968" y="94004"/>
                  <a:ext cx="682625" cy="302260"/>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100" b="1" kern="100" dirty="0">
                      <a:solidFill>
                        <a:srgbClr val="000000"/>
                      </a:solidFill>
                      <a:effectLst/>
                      <a:ea typeface="宋体" charset="0"/>
                      <a:cs typeface="Times New Roman" charset="0"/>
                    </a:rPr>
                    <a:t>特征编码</a:t>
                  </a:r>
                  <a:endParaRPr lang="zh-CN" sz="1100" b="1" kern="100" dirty="0">
                    <a:effectLst/>
                    <a:ea typeface="宋体" charset="0"/>
                    <a:cs typeface="Times New Roman" charset="0"/>
                  </a:endParaRPr>
                </a:p>
              </p:txBody>
            </p:sp>
            <p:sp>
              <p:nvSpPr>
                <p:cNvPr id="61" name="矩形 60">
                  <a:extLst>
                    <a:ext uri="{FF2B5EF4-FFF2-40B4-BE49-F238E27FC236}">
                      <a16:creationId xmlns:a16="http://schemas.microsoft.com/office/drawing/2014/main" id="{8D99E200-40AC-D14D-879F-0114E7CBF740}"/>
                    </a:ext>
                  </a:extLst>
                </p:cNvPr>
                <p:cNvSpPr/>
                <p:nvPr/>
              </p:nvSpPr>
              <p:spPr>
                <a:xfrm>
                  <a:off x="1065049" y="504203"/>
                  <a:ext cx="745502" cy="273287"/>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100" b="1" kern="100" dirty="0">
                      <a:solidFill>
                        <a:srgbClr val="000000"/>
                      </a:solidFill>
                      <a:effectLst/>
                      <a:ea typeface="宋体" charset="0"/>
                      <a:cs typeface="Times New Roman" charset="0"/>
                    </a:rPr>
                    <a:t>结果显示</a:t>
                  </a:r>
                  <a:endParaRPr lang="zh-CN" sz="1100" b="1" kern="100" dirty="0">
                    <a:effectLst/>
                    <a:ea typeface="宋体" charset="0"/>
                    <a:cs typeface="Times New Roman" charset="0"/>
                  </a:endParaRPr>
                </a:p>
              </p:txBody>
            </p:sp>
          </p:grpSp>
          <p:cxnSp>
            <p:nvCxnSpPr>
              <p:cNvPr id="55" name="直线箭头连接符 54">
                <a:extLst>
                  <a:ext uri="{FF2B5EF4-FFF2-40B4-BE49-F238E27FC236}">
                    <a16:creationId xmlns:a16="http://schemas.microsoft.com/office/drawing/2014/main" id="{AAD35B43-A52B-E646-B86E-E34D4FB40510}"/>
                  </a:ext>
                </a:extLst>
              </p:cNvPr>
              <p:cNvCxnSpPr/>
              <p:nvPr/>
            </p:nvCxnSpPr>
            <p:spPr>
              <a:xfrm>
                <a:off x="572568" y="247828"/>
                <a:ext cx="114300" cy="0"/>
              </a:xfrm>
              <a:prstGeom prst="straightConnector1">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6" name="直线箭头连接符 55">
                <a:extLst>
                  <a:ext uri="{FF2B5EF4-FFF2-40B4-BE49-F238E27FC236}">
                    <a16:creationId xmlns:a16="http://schemas.microsoft.com/office/drawing/2014/main" id="{C94AA1FE-0F40-E547-A849-2DAB97E3AFA1}"/>
                  </a:ext>
                </a:extLst>
              </p:cNvPr>
              <p:cNvCxnSpPr/>
              <p:nvPr/>
            </p:nvCxnSpPr>
            <p:spPr>
              <a:xfrm>
                <a:off x="1384419" y="256374"/>
                <a:ext cx="114300" cy="0"/>
              </a:xfrm>
              <a:prstGeom prst="straightConnector1">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pic>
          <p:nvPicPr>
            <p:cNvPr id="62" name="图片 61">
              <a:extLst>
                <a:ext uri="{FF2B5EF4-FFF2-40B4-BE49-F238E27FC236}">
                  <a16:creationId xmlns:a16="http://schemas.microsoft.com/office/drawing/2014/main" id="{096011F4-94D5-764B-B55D-355C51336940}"/>
                </a:ext>
              </a:extLst>
            </p:cNvPr>
            <p:cNvPicPr>
              <a:picLocks noChangeAspect="1"/>
            </p:cNvPicPr>
            <p:nvPr/>
          </p:nvPicPr>
          <p:blipFill>
            <a:blip r:embed="rId7"/>
            <a:stretch>
              <a:fillRect/>
            </a:stretch>
          </p:blipFill>
          <p:spPr>
            <a:xfrm>
              <a:off x="2486982" y="4844876"/>
              <a:ext cx="1169792" cy="1162096"/>
            </a:xfrm>
            <a:prstGeom prst="rect">
              <a:avLst/>
            </a:prstGeom>
          </p:spPr>
        </p:pic>
        <p:grpSp>
          <p:nvGrpSpPr>
            <p:cNvPr id="63" name="组 42">
              <a:extLst>
                <a:ext uri="{FF2B5EF4-FFF2-40B4-BE49-F238E27FC236}">
                  <a16:creationId xmlns:a16="http://schemas.microsoft.com/office/drawing/2014/main" id="{0DA6EF8C-0412-324E-9FCB-BD0D044E2845}"/>
                </a:ext>
              </a:extLst>
            </p:cNvPr>
            <p:cNvGrpSpPr/>
            <p:nvPr/>
          </p:nvGrpSpPr>
          <p:grpSpPr>
            <a:xfrm>
              <a:off x="4157358" y="4650741"/>
              <a:ext cx="3511237" cy="1473947"/>
              <a:chOff x="7456260" y="1139460"/>
              <a:chExt cx="3511237" cy="1473947"/>
            </a:xfrm>
          </p:grpSpPr>
          <p:sp>
            <p:nvSpPr>
              <p:cNvPr id="64" name="圆角矩形 63">
                <a:extLst>
                  <a:ext uri="{FF2B5EF4-FFF2-40B4-BE49-F238E27FC236}">
                    <a16:creationId xmlns:a16="http://schemas.microsoft.com/office/drawing/2014/main" id="{5DDEA5B6-43A0-884C-B8D2-0C8249B78DD0}"/>
                  </a:ext>
                </a:extLst>
              </p:cNvPr>
              <p:cNvSpPr/>
              <p:nvPr/>
            </p:nvSpPr>
            <p:spPr>
              <a:xfrm>
                <a:off x="7456260" y="1139460"/>
                <a:ext cx="3511237" cy="1473947"/>
              </a:xfrm>
              <a:prstGeom prst="roundRect">
                <a:avLst/>
              </a:prstGeom>
              <a:solidFill>
                <a:srgbClr val="CCEED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sz="1100"/>
              </a:p>
            </p:txBody>
          </p:sp>
          <p:sp>
            <p:nvSpPr>
              <p:cNvPr id="65" name="矩形 64">
                <a:extLst>
                  <a:ext uri="{FF2B5EF4-FFF2-40B4-BE49-F238E27FC236}">
                    <a16:creationId xmlns:a16="http://schemas.microsoft.com/office/drawing/2014/main" id="{0BF62DFF-232F-6847-9187-D809423B7E79}"/>
                  </a:ext>
                </a:extLst>
              </p:cNvPr>
              <p:cNvSpPr/>
              <p:nvPr/>
            </p:nvSpPr>
            <p:spPr>
              <a:xfrm>
                <a:off x="7713529" y="1297471"/>
                <a:ext cx="1049661" cy="499714"/>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altLang="en-US" sz="1100" b="1" kern="100" dirty="0">
                    <a:solidFill>
                      <a:schemeClr val="tx1"/>
                    </a:solidFill>
                    <a:effectLst/>
                    <a:ea typeface="宋体" charset="0"/>
                    <a:cs typeface="Times New Roman" charset="0"/>
                  </a:rPr>
                  <a:t>特征解码</a:t>
                </a:r>
                <a:endParaRPr lang="zh-CN" sz="1100" b="1" kern="100" dirty="0">
                  <a:solidFill>
                    <a:schemeClr val="tx1"/>
                  </a:solidFill>
                  <a:effectLst/>
                  <a:ea typeface="宋体" charset="0"/>
                  <a:cs typeface="Times New Roman" charset="0"/>
                </a:endParaRPr>
              </a:p>
            </p:txBody>
          </p:sp>
          <p:sp>
            <p:nvSpPr>
              <p:cNvPr id="66" name="矩形 65">
                <a:extLst>
                  <a:ext uri="{FF2B5EF4-FFF2-40B4-BE49-F238E27FC236}">
                    <a16:creationId xmlns:a16="http://schemas.microsoft.com/office/drawing/2014/main" id="{1CE3D786-2663-7F4B-B686-39B7F1EA08DF}"/>
                  </a:ext>
                </a:extLst>
              </p:cNvPr>
              <p:cNvSpPr/>
              <p:nvPr/>
            </p:nvSpPr>
            <p:spPr>
              <a:xfrm>
                <a:off x="9042823" y="1644122"/>
                <a:ext cx="977999" cy="499714"/>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altLang="en-US" sz="1100" b="1" kern="100">
                    <a:solidFill>
                      <a:schemeClr val="tx1"/>
                    </a:solidFill>
                    <a:effectLst/>
                    <a:ea typeface="宋体" charset="0"/>
                    <a:cs typeface="Times New Roman" charset="0"/>
                  </a:rPr>
                  <a:t>特征匹配</a:t>
                </a:r>
                <a:endParaRPr lang="zh-CN" sz="1100" b="1" kern="100" dirty="0">
                  <a:solidFill>
                    <a:schemeClr val="tx1"/>
                  </a:solidFill>
                  <a:effectLst/>
                  <a:ea typeface="宋体" charset="0"/>
                  <a:cs typeface="Times New Roman" charset="0"/>
                </a:endParaRPr>
              </a:p>
            </p:txBody>
          </p:sp>
          <p:sp>
            <p:nvSpPr>
              <p:cNvPr id="67" name="矩形 66">
                <a:extLst>
                  <a:ext uri="{FF2B5EF4-FFF2-40B4-BE49-F238E27FC236}">
                    <a16:creationId xmlns:a16="http://schemas.microsoft.com/office/drawing/2014/main" id="{591B057A-2A58-F343-A78F-247A7854BAF9}"/>
                  </a:ext>
                </a:extLst>
              </p:cNvPr>
              <p:cNvSpPr/>
              <p:nvPr/>
            </p:nvSpPr>
            <p:spPr>
              <a:xfrm>
                <a:off x="7746269" y="1927737"/>
                <a:ext cx="1049661" cy="499714"/>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altLang="en-US" sz="1100" b="1" kern="100">
                    <a:solidFill>
                      <a:schemeClr val="tx1"/>
                    </a:solidFill>
                    <a:effectLst/>
                    <a:ea typeface="宋体" charset="0"/>
                    <a:cs typeface="Times New Roman" charset="0"/>
                  </a:rPr>
                  <a:t>结果</a:t>
                </a:r>
                <a:endParaRPr lang="zh-CN" sz="1100" b="1" kern="100" dirty="0">
                  <a:solidFill>
                    <a:schemeClr val="tx1"/>
                  </a:solidFill>
                  <a:effectLst/>
                  <a:ea typeface="宋体" charset="0"/>
                  <a:cs typeface="Times New Roman" charset="0"/>
                </a:endParaRPr>
              </a:p>
            </p:txBody>
          </p:sp>
          <p:cxnSp>
            <p:nvCxnSpPr>
              <p:cNvPr id="68" name="肘形连接符 67">
                <a:extLst>
                  <a:ext uri="{FF2B5EF4-FFF2-40B4-BE49-F238E27FC236}">
                    <a16:creationId xmlns:a16="http://schemas.microsoft.com/office/drawing/2014/main" id="{FAC9EED2-B213-DD43-BC5A-C9E06E73E7E8}"/>
                  </a:ext>
                </a:extLst>
              </p:cNvPr>
              <p:cNvCxnSpPr>
                <a:endCxn id="66" idx="0"/>
              </p:cNvCxnSpPr>
              <p:nvPr/>
            </p:nvCxnSpPr>
            <p:spPr>
              <a:xfrm>
                <a:off x="8795930" y="1415441"/>
                <a:ext cx="735893" cy="228681"/>
              </a:xfrm>
              <a:prstGeom prst="bentConnector2">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9" name="肘形连接符 68">
                <a:extLst>
                  <a:ext uri="{FF2B5EF4-FFF2-40B4-BE49-F238E27FC236}">
                    <a16:creationId xmlns:a16="http://schemas.microsoft.com/office/drawing/2014/main" id="{4E989051-A02B-1341-A53C-3F406249FFA4}"/>
                  </a:ext>
                </a:extLst>
              </p:cNvPr>
              <p:cNvCxnSpPr>
                <a:stCxn id="66" idx="2"/>
              </p:cNvCxnSpPr>
              <p:nvPr/>
            </p:nvCxnSpPr>
            <p:spPr>
              <a:xfrm rot="5400000">
                <a:off x="9083401" y="1856366"/>
                <a:ext cx="160952" cy="735892"/>
              </a:xfrm>
              <a:prstGeom prst="bentConnector2">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70" name="罐形 69">
                <a:extLst>
                  <a:ext uri="{FF2B5EF4-FFF2-40B4-BE49-F238E27FC236}">
                    <a16:creationId xmlns:a16="http://schemas.microsoft.com/office/drawing/2014/main" id="{5EC5D85F-9394-3249-86D7-C3FC3287350B}"/>
                  </a:ext>
                </a:extLst>
              </p:cNvPr>
              <p:cNvSpPr/>
              <p:nvPr/>
            </p:nvSpPr>
            <p:spPr>
              <a:xfrm>
                <a:off x="10300455" y="1394237"/>
                <a:ext cx="538619" cy="999483"/>
              </a:xfrm>
              <a:prstGeom prst="can">
                <a:avLst/>
              </a:prstGeom>
              <a:solidFill>
                <a:srgbClr val="00B14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100" b="1" dirty="0"/>
                  <a:t>数据库</a:t>
                </a:r>
              </a:p>
            </p:txBody>
          </p:sp>
          <p:cxnSp>
            <p:nvCxnSpPr>
              <p:cNvPr id="71" name="直线箭头连接符 70">
                <a:extLst>
                  <a:ext uri="{FF2B5EF4-FFF2-40B4-BE49-F238E27FC236}">
                    <a16:creationId xmlns:a16="http://schemas.microsoft.com/office/drawing/2014/main" id="{DE746F69-E7A7-2A40-A1AA-1C586B996DC0}"/>
                  </a:ext>
                </a:extLst>
              </p:cNvPr>
              <p:cNvCxnSpPr>
                <a:stCxn id="70" idx="2"/>
                <a:endCxn id="66" idx="3"/>
              </p:cNvCxnSpPr>
              <p:nvPr/>
            </p:nvCxnSpPr>
            <p:spPr>
              <a:xfrm flipH="1">
                <a:off x="10020822" y="1893979"/>
                <a:ext cx="279633" cy="0"/>
              </a:xfrm>
              <a:prstGeom prst="straightConnector1">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72" name="直线箭头连接符 71">
              <a:extLst>
                <a:ext uri="{FF2B5EF4-FFF2-40B4-BE49-F238E27FC236}">
                  <a16:creationId xmlns:a16="http://schemas.microsoft.com/office/drawing/2014/main" id="{237E8840-23F0-E846-8225-902BA95FF91C}"/>
                </a:ext>
              </a:extLst>
            </p:cNvPr>
            <p:cNvCxnSpPr>
              <a:stCxn id="60" idx="3"/>
              <a:endCxn id="65" idx="1"/>
            </p:cNvCxnSpPr>
            <p:nvPr/>
          </p:nvCxnSpPr>
          <p:spPr>
            <a:xfrm>
              <a:off x="1870873" y="5056012"/>
              <a:ext cx="2543754" cy="2597"/>
            </a:xfrm>
            <a:prstGeom prst="straightConnector1">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73" name="直线箭头连接符 72">
              <a:extLst>
                <a:ext uri="{FF2B5EF4-FFF2-40B4-BE49-F238E27FC236}">
                  <a16:creationId xmlns:a16="http://schemas.microsoft.com/office/drawing/2014/main" id="{20624534-2B4F-7545-8087-89344AEDCA96}"/>
                </a:ext>
              </a:extLst>
            </p:cNvPr>
            <p:cNvCxnSpPr>
              <a:stCxn id="67" idx="1"/>
            </p:cNvCxnSpPr>
            <p:nvPr/>
          </p:nvCxnSpPr>
          <p:spPr>
            <a:xfrm flipH="1">
              <a:off x="1346042" y="5688875"/>
              <a:ext cx="3101325" cy="21352"/>
            </a:xfrm>
            <a:prstGeom prst="straightConnector1">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74" name="文本框 73">
              <a:extLst>
                <a:ext uri="{FF2B5EF4-FFF2-40B4-BE49-F238E27FC236}">
                  <a16:creationId xmlns:a16="http://schemas.microsoft.com/office/drawing/2014/main" id="{E1DF28B3-6648-754F-9E7B-EB7CD19608EE}"/>
                </a:ext>
              </a:extLst>
            </p:cNvPr>
            <p:cNvSpPr txBox="1"/>
            <p:nvPr/>
          </p:nvSpPr>
          <p:spPr>
            <a:xfrm>
              <a:off x="-107716" y="4348236"/>
              <a:ext cx="1748118" cy="302504"/>
            </a:xfrm>
            <a:prstGeom prst="rect">
              <a:avLst/>
            </a:prstGeom>
            <a:noFill/>
          </p:spPr>
          <p:txBody>
            <a:bodyPr wrap="square" rtlCol="0">
              <a:spAutoFit/>
            </a:bodyPr>
            <a:lstStyle/>
            <a:p>
              <a:r>
                <a:rPr kumimoji="1" lang="zh-CN" altLang="en-US" sz="1100" b="1" dirty="0">
                  <a:latin typeface="Heiti SC Light" charset="-122"/>
                  <a:ea typeface="Heiti SC Light" charset="-122"/>
                  <a:cs typeface="Heiti SC Light" charset="-122"/>
                </a:rPr>
                <a:t>移动端</a:t>
              </a:r>
            </a:p>
          </p:txBody>
        </p:sp>
        <p:sp>
          <p:nvSpPr>
            <p:cNvPr id="75" name="文本框 74">
              <a:extLst>
                <a:ext uri="{FF2B5EF4-FFF2-40B4-BE49-F238E27FC236}">
                  <a16:creationId xmlns:a16="http://schemas.microsoft.com/office/drawing/2014/main" id="{5098A894-4415-7443-B56D-615FA0AB8D44}"/>
                </a:ext>
              </a:extLst>
            </p:cNvPr>
            <p:cNvSpPr txBox="1"/>
            <p:nvPr/>
          </p:nvSpPr>
          <p:spPr>
            <a:xfrm>
              <a:off x="5497027" y="4343569"/>
              <a:ext cx="1748118" cy="302504"/>
            </a:xfrm>
            <a:prstGeom prst="rect">
              <a:avLst/>
            </a:prstGeom>
            <a:noFill/>
          </p:spPr>
          <p:txBody>
            <a:bodyPr wrap="square" rtlCol="0">
              <a:spAutoFit/>
            </a:bodyPr>
            <a:lstStyle/>
            <a:p>
              <a:r>
                <a:rPr kumimoji="1" lang="zh-CN" altLang="en-US" sz="1100" b="1">
                  <a:latin typeface="Heiti SC Light" charset="-122"/>
                  <a:ea typeface="Heiti SC Light" charset="-122"/>
                  <a:cs typeface="Heiti SC Light" charset="-122"/>
                </a:rPr>
                <a:t>服务器端</a:t>
              </a:r>
              <a:endParaRPr kumimoji="1" lang="zh-CN" altLang="en-US" sz="1100" b="1" dirty="0">
                <a:latin typeface="Heiti SC Light" charset="-122"/>
                <a:ea typeface="Heiti SC Light" charset="-122"/>
                <a:cs typeface="Heiti SC Light" charset="-122"/>
              </a:endParaRPr>
            </a:p>
          </p:txBody>
        </p:sp>
      </p:grpSp>
    </p:spTree>
    <p:extLst>
      <p:ext uri="{BB962C8B-B14F-4D97-AF65-F5344CB8AC3E}">
        <p14:creationId xmlns:p14="http://schemas.microsoft.com/office/powerpoint/2010/main" val="16947094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7C2E42-A413-134B-97F8-56231EB5F55F}"/>
              </a:ext>
            </a:extLst>
          </p:cNvPr>
          <p:cNvSpPr>
            <a:spLocks noGrp="1"/>
          </p:cNvSpPr>
          <p:nvPr>
            <p:ph type="title"/>
          </p:nvPr>
        </p:nvSpPr>
        <p:spPr/>
        <p:txBody>
          <a:bodyPr/>
          <a:lstStyle/>
          <a:p>
            <a:r>
              <a:rPr kumimoji="1" lang="zh-CN" altLang="en-US" b="1" dirty="0">
                <a:latin typeface="Heiti SC Medium" pitchFamily="2" charset="-128"/>
                <a:ea typeface="Heiti SC Medium" pitchFamily="2" charset="-128"/>
              </a:rPr>
              <a:t>报告提纲</a:t>
            </a:r>
          </a:p>
        </p:txBody>
      </p:sp>
      <p:sp>
        <p:nvSpPr>
          <p:cNvPr id="3" name="内容占位符 2">
            <a:extLst>
              <a:ext uri="{FF2B5EF4-FFF2-40B4-BE49-F238E27FC236}">
                <a16:creationId xmlns:a16="http://schemas.microsoft.com/office/drawing/2014/main" id="{0542CC36-A085-D048-A936-B61D787B97E6}"/>
              </a:ext>
            </a:extLst>
          </p:cNvPr>
          <p:cNvSpPr>
            <a:spLocks noGrp="1"/>
          </p:cNvSpPr>
          <p:nvPr>
            <p:ph idx="1"/>
          </p:nvPr>
        </p:nvSpPr>
        <p:spPr/>
        <p:txBody>
          <a:bodyPr/>
          <a:lstStyle/>
          <a:p>
            <a:pPr eaLnBrk="1" hangingPunct="1">
              <a:defRPr/>
            </a:pPr>
            <a:r>
              <a:rPr lang="zh-CN" altLang="en-US" sz="3200" dirty="0">
                <a:solidFill>
                  <a:schemeClr val="bg1">
                    <a:lumMod val="75000"/>
                  </a:schemeClr>
                </a:solidFill>
                <a:latin typeface="微软雅黑" pitchFamily="34" charset="-122"/>
                <a:ea typeface="微软雅黑" pitchFamily="34" charset="-122"/>
              </a:rPr>
              <a:t>视觉特征紧凑性</a:t>
            </a:r>
            <a:endParaRPr lang="en-US" altLang="zh-CN" sz="2300" dirty="0">
              <a:solidFill>
                <a:schemeClr val="bg1">
                  <a:lumMod val="75000"/>
                </a:schemeClr>
              </a:solidFill>
              <a:latin typeface="微软雅黑" pitchFamily="34" charset="-122"/>
              <a:ea typeface="微软雅黑" pitchFamily="34" charset="-122"/>
            </a:endParaRPr>
          </a:p>
          <a:p>
            <a:pPr eaLnBrk="1" hangingPunct="1">
              <a:defRPr/>
            </a:pPr>
            <a:endParaRPr lang="zh-CN" altLang="en-US" sz="3200" dirty="0">
              <a:solidFill>
                <a:schemeClr val="tx1"/>
              </a:solidFill>
              <a:latin typeface="微软雅黑" pitchFamily="34" charset="-122"/>
              <a:ea typeface="微软雅黑" pitchFamily="34" charset="-122"/>
            </a:endParaRPr>
          </a:p>
          <a:p>
            <a:pPr eaLnBrk="1" hangingPunct="1">
              <a:defRPr/>
            </a:pPr>
            <a:r>
              <a:rPr lang="zh-CN" altLang="en-US" sz="3200" dirty="0">
                <a:solidFill>
                  <a:schemeClr val="tx1"/>
                </a:solidFill>
                <a:latin typeface="微软雅黑" pitchFamily="34" charset="-122"/>
                <a:ea typeface="微软雅黑" pitchFamily="34" charset="-122"/>
              </a:rPr>
              <a:t>深度网络紧凑性</a:t>
            </a:r>
            <a:endParaRPr lang="en-US" altLang="zh-CN" sz="3200" dirty="0">
              <a:solidFill>
                <a:schemeClr val="tx1"/>
              </a:solidFill>
              <a:latin typeface="微软雅黑" pitchFamily="34" charset="-122"/>
              <a:ea typeface="微软雅黑" pitchFamily="34" charset="-122"/>
            </a:endParaRPr>
          </a:p>
          <a:p>
            <a:pPr eaLnBrk="1" hangingPunct="1">
              <a:defRPr/>
            </a:pPr>
            <a:endParaRPr lang="zh-CN" altLang="en-US" sz="3200" dirty="0">
              <a:solidFill>
                <a:schemeClr val="tx1"/>
              </a:solidFill>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检测算法紧凑性</a:t>
            </a:r>
            <a:endParaRPr lang="en-US" altLang="zh-CN" sz="3200" dirty="0">
              <a:solidFill>
                <a:schemeClr val="bg1">
                  <a:lumMod val="75000"/>
                </a:schemeClr>
              </a:solidFill>
              <a:latin typeface="微软雅黑" pitchFamily="34" charset="-122"/>
              <a:ea typeface="微软雅黑" pitchFamily="34" charset="-122"/>
            </a:endParaRPr>
          </a:p>
          <a:p>
            <a:endParaRPr kumimoji="1" lang="zh-CN" altLang="en-US" dirty="0"/>
          </a:p>
        </p:txBody>
      </p:sp>
    </p:spTree>
    <p:extLst>
      <p:ext uri="{BB962C8B-B14F-4D97-AF65-F5344CB8AC3E}">
        <p14:creationId xmlns:p14="http://schemas.microsoft.com/office/powerpoint/2010/main" val="15109638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sz="4600" b="1" dirty="0">
                <a:solidFill>
                  <a:srgbClr val="1717B7"/>
                </a:solidFill>
                <a:latin typeface="黑体" panose="02010609060101010101" pitchFamily="49" charset="-122"/>
                <a:ea typeface="黑体" panose="02010609060101010101" pitchFamily="49" charset="-122"/>
              </a:rPr>
              <a:t>汇报提纲</a:t>
            </a:r>
          </a:p>
        </p:txBody>
      </p:sp>
      <p:sp>
        <p:nvSpPr>
          <p:cNvPr id="9219" name="内容占位符 2"/>
          <p:cNvSpPr>
            <a:spLocks noGrp="1"/>
          </p:cNvSpPr>
          <p:nvPr>
            <p:ph idx="1"/>
          </p:nvPr>
        </p:nvSpPr>
        <p:spPr/>
        <p:txBody>
          <a:bodyPr/>
          <a:lstStyle/>
          <a:p>
            <a:endParaRPr lang="en-US" altLang="zh-CN" b="1" dirty="0">
              <a:latin typeface="黑体" panose="02010609060101010101" pitchFamily="49" charset="-122"/>
              <a:ea typeface="黑体" panose="02010609060101010101" pitchFamily="49" charset="-122"/>
            </a:endParaRPr>
          </a:p>
          <a:p>
            <a:r>
              <a:rPr lang="zh-CN" altLang="en-US" b="1" dirty="0">
                <a:latin typeface="黑体" panose="02010609060101010101" pitchFamily="49" charset="-122"/>
                <a:ea typeface="黑体" panose="02010609060101010101" pitchFamily="49" charset="-122"/>
              </a:rPr>
              <a:t>深度神经网络的压缩</a:t>
            </a:r>
          </a:p>
          <a:p>
            <a:endParaRPr lang="zh-CN" altLang="en-US" b="1" dirty="0">
              <a:latin typeface="黑体" panose="02010609060101010101" pitchFamily="49" charset="-122"/>
              <a:ea typeface="黑体" panose="02010609060101010101" pitchFamily="49" charset="-122"/>
            </a:endParaRPr>
          </a:p>
          <a:p>
            <a:r>
              <a:rPr lang="zh-CN" altLang="en-US" b="1" dirty="0">
                <a:latin typeface="黑体" panose="02010609060101010101" pitchFamily="49" charset="-122"/>
                <a:ea typeface="黑体" panose="02010609060101010101" pitchFamily="49" charset="-122"/>
              </a:rPr>
              <a:t>深度神经网络的加速</a:t>
            </a:r>
          </a:p>
        </p:txBody>
      </p:sp>
    </p:spTree>
    <p:extLst>
      <p:ext uri="{BB962C8B-B14F-4D97-AF65-F5344CB8AC3E}">
        <p14:creationId xmlns:p14="http://schemas.microsoft.com/office/powerpoint/2010/main" val="449689118"/>
      </p:ext>
    </p:extLst>
  </p:cSld>
  <p:clrMapOvr>
    <a:masterClrMapping/>
  </p:clrMapOvr>
  <p:transition advTm="8515"/>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深度神经网络的起源</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人工神经网络</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多个相似的模块组成的</a:t>
            </a:r>
            <a:r>
              <a:rPr lang="zh-CN" altLang="en-US" sz="2100" dirty="0">
                <a:solidFill>
                  <a:srgbClr val="FF0000"/>
                </a:solidFill>
                <a:latin typeface="黑体" panose="02010609060101010101" pitchFamily="49" charset="-122"/>
                <a:ea typeface="黑体" panose="02010609060101010101" pitchFamily="49" charset="-122"/>
              </a:rPr>
              <a:t>深度</a:t>
            </a:r>
            <a:r>
              <a:rPr lang="zh-CN" altLang="en-US" sz="2100" dirty="0">
                <a:latin typeface="黑体" panose="02010609060101010101" pitchFamily="49" charset="-122"/>
                <a:ea typeface="黑体" panose="02010609060101010101" pitchFamily="49" charset="-122"/>
              </a:rPr>
              <a:t>模型</a:t>
            </a:r>
            <a:endParaRPr lang="en-US" altLang="zh-CN" sz="2100" dirty="0">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快速发展原因</a:t>
            </a:r>
          </a:p>
          <a:p>
            <a:pPr lvl="1" eaLnBrk="1" hangingPunct="1">
              <a:buFont typeface="Wingdings" panose="05000000000000000000" pitchFamily="2" charset="2"/>
              <a:buChar char="p"/>
            </a:pPr>
            <a:r>
              <a:rPr lang="zh-CN" altLang="en-US" sz="2400" dirty="0">
                <a:latin typeface="黑体" panose="02010609060101010101" pitchFamily="49" charset="-122"/>
                <a:ea typeface="黑体" panose="02010609060101010101" pitchFamily="49" charset="-122"/>
              </a:rPr>
              <a:t>大数据</a:t>
            </a:r>
            <a:endParaRPr lang="en-US" altLang="zh-CN" sz="2400" dirty="0">
              <a:latin typeface="黑体" panose="02010609060101010101" pitchFamily="49" charset="-122"/>
              <a:ea typeface="黑体" panose="02010609060101010101" pitchFamily="49" charset="-122"/>
            </a:endParaRPr>
          </a:p>
          <a:p>
            <a:pPr marL="1371600" lvl="3" indent="0" eaLnBrk="1" hangingPunct="1">
              <a:buNone/>
            </a:pPr>
            <a:endParaRPr lang="en-US" altLang="zh-CN" sz="10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深度神经网络的发展</a:t>
            </a:r>
          </a:p>
        </p:txBody>
      </p:sp>
      <p:pic>
        <p:nvPicPr>
          <p:cNvPr id="7" name="图片 6"/>
          <p:cNvPicPr>
            <a:picLocks noChangeAspect="1"/>
          </p:cNvPicPr>
          <p:nvPr/>
        </p:nvPicPr>
        <p:blipFill>
          <a:blip r:embed="rId4"/>
          <a:stretch>
            <a:fillRect/>
          </a:stretch>
        </p:blipFill>
        <p:spPr>
          <a:xfrm>
            <a:off x="2257977" y="4025910"/>
            <a:ext cx="4696341" cy="2446010"/>
          </a:xfrm>
          <a:prstGeom prst="rect">
            <a:avLst/>
          </a:prstGeom>
        </p:spPr>
      </p:pic>
      <p:sp>
        <p:nvSpPr>
          <p:cNvPr id="8" name="文本框 7"/>
          <p:cNvSpPr txBox="1"/>
          <p:nvPr/>
        </p:nvSpPr>
        <p:spPr>
          <a:xfrm>
            <a:off x="7024712" y="5529168"/>
            <a:ext cx="1584176" cy="646331"/>
          </a:xfrm>
          <a:prstGeom prst="rect">
            <a:avLst/>
          </a:prstGeom>
          <a:noFill/>
        </p:spPr>
        <p:txBody>
          <a:bodyPr wrap="square" rtlCol="0">
            <a:spAutoFit/>
          </a:bodyPr>
          <a:lstStyle/>
          <a:p>
            <a:r>
              <a:rPr lang="en-US" altLang="zh-CN" dirty="0"/>
              <a:t>slide from I. </a:t>
            </a:r>
            <a:r>
              <a:rPr lang="en-US" altLang="zh-CN" dirty="0" err="1"/>
              <a:t>Goodfellow</a:t>
            </a:r>
            <a:endParaRPr lang="zh-CN" altLang="en-US" dirty="0"/>
          </a:p>
        </p:txBody>
      </p:sp>
    </p:spTree>
    <p:custDataLst>
      <p:tags r:id="rId1"/>
    </p:custDataLst>
    <p:extLst>
      <p:ext uri="{BB962C8B-B14F-4D97-AF65-F5344CB8AC3E}">
        <p14:creationId xmlns:p14="http://schemas.microsoft.com/office/powerpoint/2010/main" val="3410061541"/>
      </p:ext>
    </p:extLst>
  </p:cSld>
  <p:clrMapOvr>
    <a:masterClrMapping/>
  </p:clrMapOvr>
  <p:transition advTm="31223"/>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深度神经网络的起源</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人工神经网络</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多个相似的模块组成的</a:t>
            </a:r>
            <a:r>
              <a:rPr lang="zh-CN" altLang="en-US" sz="2100" dirty="0">
                <a:solidFill>
                  <a:srgbClr val="FF0000"/>
                </a:solidFill>
                <a:latin typeface="黑体" panose="02010609060101010101" pitchFamily="49" charset="-122"/>
                <a:ea typeface="黑体" panose="02010609060101010101" pitchFamily="49" charset="-122"/>
              </a:rPr>
              <a:t>深度</a:t>
            </a:r>
            <a:r>
              <a:rPr lang="zh-CN" altLang="en-US" sz="2100" dirty="0">
                <a:latin typeface="黑体" panose="02010609060101010101" pitchFamily="49" charset="-122"/>
                <a:ea typeface="黑体" panose="02010609060101010101" pitchFamily="49" charset="-122"/>
              </a:rPr>
              <a:t>模型</a:t>
            </a:r>
            <a:endParaRPr lang="en-US" altLang="zh-CN" sz="2100" dirty="0">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快速发展原因</a:t>
            </a:r>
            <a:endParaRPr lang="en-US" altLang="zh-CN" sz="24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400" dirty="0">
                <a:latin typeface="黑体" panose="02010609060101010101" pitchFamily="49" charset="-122"/>
                <a:ea typeface="黑体" panose="02010609060101010101" pitchFamily="49" charset="-122"/>
              </a:rPr>
              <a:t>强大计算硬件设备（</a:t>
            </a:r>
            <a:r>
              <a:rPr lang="en-US" altLang="zh-CN" sz="2400" dirty="0">
                <a:latin typeface="黑体" panose="02010609060101010101" pitchFamily="49" charset="-122"/>
                <a:ea typeface="黑体" panose="02010609060101010101" pitchFamily="49" charset="-122"/>
              </a:rPr>
              <a:t>GPU</a:t>
            </a:r>
            <a:r>
              <a:rPr lang="zh-CN" altLang="en-US" sz="2400" dirty="0">
                <a:latin typeface="黑体" panose="02010609060101010101" pitchFamily="49" charset="-122"/>
                <a:ea typeface="黑体" panose="02010609060101010101" pitchFamily="49" charset="-122"/>
              </a:rPr>
              <a:t>）</a:t>
            </a:r>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深度神经网络的发展</a:t>
            </a:r>
          </a:p>
        </p:txBody>
      </p:sp>
      <p:grpSp>
        <p:nvGrpSpPr>
          <p:cNvPr id="2" name="组合 1"/>
          <p:cNvGrpSpPr/>
          <p:nvPr/>
        </p:nvGrpSpPr>
        <p:grpSpPr>
          <a:xfrm>
            <a:off x="1926142" y="3962402"/>
            <a:ext cx="4718497" cy="2519677"/>
            <a:chOff x="1926142" y="3962402"/>
            <a:chExt cx="4718497" cy="2519677"/>
          </a:xfrm>
        </p:grpSpPr>
        <p:sp>
          <p:nvSpPr>
            <p:cNvPr id="9" name="文本框 8"/>
            <p:cNvSpPr txBox="1"/>
            <p:nvPr/>
          </p:nvSpPr>
          <p:spPr>
            <a:xfrm rot="16200000">
              <a:off x="781719" y="5106825"/>
              <a:ext cx="2519677" cy="230832"/>
            </a:xfrm>
            <a:prstGeom prst="rect">
              <a:avLst/>
            </a:prstGeom>
            <a:solidFill>
              <a:schemeClr val="bg1"/>
            </a:solidFill>
          </p:spPr>
          <p:txBody>
            <a:bodyPr wrap="square" rtlCol="0">
              <a:spAutoFit/>
            </a:bodyPr>
            <a:lstStyle/>
            <a:p>
              <a:r>
                <a:rPr lang="en-US" altLang="zh-CN" sz="900" dirty="0"/>
                <a:t>ImageNet Classification top-5 error (%)</a:t>
              </a:r>
              <a:endParaRPr lang="zh-CN" altLang="en-US" sz="900" dirty="0"/>
            </a:p>
          </p:txBody>
        </p:sp>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8661" y="4066624"/>
              <a:ext cx="4475978" cy="2329997"/>
            </a:xfrm>
            <a:prstGeom prst="rect">
              <a:avLst/>
            </a:prstGeom>
          </p:spPr>
        </p:pic>
      </p:grpSp>
      <p:sp>
        <p:nvSpPr>
          <p:cNvPr id="11" name="文本框 10"/>
          <p:cNvSpPr txBox="1"/>
          <p:nvPr/>
        </p:nvSpPr>
        <p:spPr>
          <a:xfrm>
            <a:off x="6840760" y="5969580"/>
            <a:ext cx="1907704" cy="369332"/>
          </a:xfrm>
          <a:prstGeom prst="rect">
            <a:avLst/>
          </a:prstGeom>
          <a:noFill/>
        </p:spPr>
        <p:txBody>
          <a:bodyPr wrap="square" rtlCol="0">
            <a:spAutoFit/>
          </a:bodyPr>
          <a:lstStyle/>
          <a:p>
            <a:r>
              <a:rPr lang="en-US" altLang="zh-CN" dirty="0"/>
              <a:t>Slide from K. He</a:t>
            </a:r>
            <a:endParaRPr lang="zh-CN" altLang="en-US" dirty="0"/>
          </a:p>
        </p:txBody>
      </p:sp>
    </p:spTree>
    <p:custDataLst>
      <p:tags r:id="rId1"/>
    </p:custDataLst>
    <p:extLst>
      <p:ext uri="{BB962C8B-B14F-4D97-AF65-F5344CB8AC3E}">
        <p14:creationId xmlns:p14="http://schemas.microsoft.com/office/powerpoint/2010/main" val="2299995934"/>
      </p:ext>
    </p:extLst>
  </p:cSld>
  <p:clrMapOvr>
    <a:masterClrMapping/>
  </p:clrMapOvr>
  <p:transition advTm="31223"/>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深度神经网络在视觉中的应用</a:t>
            </a:r>
          </a:p>
        </p:txBody>
      </p:sp>
      <p:pic>
        <p:nvPicPr>
          <p:cNvPr id="4" name="Picture 2"/>
          <p:cNvPicPr>
            <a:picLocks noChangeAspect="1" noChangeArrowheads="1"/>
          </p:cNvPicPr>
          <p:nvPr/>
        </p:nvPicPr>
        <p:blipFill>
          <a:blip r:embed="rId4" cstate="print"/>
          <a:srcRect/>
          <a:stretch>
            <a:fillRect/>
          </a:stretch>
        </p:blipFill>
        <p:spPr bwMode="auto">
          <a:xfrm>
            <a:off x="323705" y="1866502"/>
            <a:ext cx="3168220" cy="2588668"/>
          </a:xfrm>
          <a:prstGeom prst="rect">
            <a:avLst/>
          </a:prstGeom>
          <a:noFill/>
          <a:ln w="9525">
            <a:noFill/>
            <a:miter lim="800000"/>
            <a:headEnd/>
            <a:tailEnd/>
          </a:ln>
        </p:spPr>
      </p:pic>
      <p:sp>
        <p:nvSpPr>
          <p:cNvPr id="5" name="TextBox 7"/>
          <p:cNvSpPr txBox="1"/>
          <p:nvPr/>
        </p:nvSpPr>
        <p:spPr>
          <a:xfrm>
            <a:off x="899745" y="4480153"/>
            <a:ext cx="2808195" cy="338554"/>
          </a:xfrm>
          <a:prstGeom prst="rect">
            <a:avLst/>
          </a:prstGeom>
          <a:noFill/>
        </p:spPr>
        <p:txBody>
          <a:bodyPr wrap="square" rtlCol="0">
            <a:spAutoFit/>
          </a:bodyPr>
          <a:lstStyle/>
          <a:p>
            <a:r>
              <a:rPr lang="en-US" altLang="zh-CN" sz="1600" dirty="0"/>
              <a:t>Image classification</a:t>
            </a:r>
            <a:endParaRPr lang="zh-CN" altLang="en-US" sz="1600" dirty="0"/>
          </a:p>
        </p:txBody>
      </p:sp>
      <p:pic>
        <p:nvPicPr>
          <p:cNvPr id="6" name="Picture 3"/>
          <p:cNvPicPr>
            <a:picLocks noChangeAspect="1" noChangeArrowheads="1"/>
          </p:cNvPicPr>
          <p:nvPr/>
        </p:nvPicPr>
        <p:blipFill>
          <a:blip r:embed="rId5" cstate="print"/>
          <a:srcRect/>
          <a:stretch>
            <a:fillRect/>
          </a:stretch>
        </p:blipFill>
        <p:spPr bwMode="auto">
          <a:xfrm>
            <a:off x="3513892" y="1906082"/>
            <a:ext cx="5288004" cy="2120570"/>
          </a:xfrm>
          <a:prstGeom prst="rect">
            <a:avLst/>
          </a:prstGeom>
          <a:noFill/>
          <a:ln w="9525">
            <a:noFill/>
            <a:miter lim="800000"/>
            <a:headEnd/>
            <a:tailEnd/>
          </a:ln>
        </p:spPr>
      </p:pic>
      <p:sp>
        <p:nvSpPr>
          <p:cNvPr id="7" name="TextBox 11"/>
          <p:cNvSpPr txBox="1"/>
          <p:nvPr/>
        </p:nvSpPr>
        <p:spPr>
          <a:xfrm>
            <a:off x="5314017" y="3976118"/>
            <a:ext cx="2808195" cy="338554"/>
          </a:xfrm>
          <a:prstGeom prst="rect">
            <a:avLst/>
          </a:prstGeom>
          <a:noFill/>
        </p:spPr>
        <p:txBody>
          <a:bodyPr wrap="square" rtlCol="0">
            <a:spAutoFit/>
          </a:bodyPr>
          <a:lstStyle/>
          <a:p>
            <a:r>
              <a:rPr lang="en-US" altLang="zh-CN" sz="1600" dirty="0"/>
              <a:t>Image retrieval</a:t>
            </a:r>
            <a:endParaRPr lang="zh-CN" altLang="en-US" sz="1600" dirty="0"/>
          </a:p>
        </p:txBody>
      </p:sp>
      <p:pic>
        <p:nvPicPr>
          <p:cNvPr id="8" name="图片 7"/>
          <p:cNvPicPr>
            <a:picLocks noChangeAspect="1"/>
          </p:cNvPicPr>
          <p:nvPr/>
        </p:nvPicPr>
        <p:blipFill>
          <a:blip r:embed="rId6" cstate="print"/>
          <a:stretch>
            <a:fillRect/>
          </a:stretch>
        </p:blipFill>
        <p:spPr>
          <a:xfrm>
            <a:off x="323705" y="5108245"/>
            <a:ext cx="2294410" cy="1143564"/>
          </a:xfrm>
          <a:prstGeom prst="rect">
            <a:avLst/>
          </a:prstGeom>
        </p:spPr>
      </p:pic>
      <p:sp>
        <p:nvSpPr>
          <p:cNvPr id="9" name="文本框 8"/>
          <p:cNvSpPr txBox="1"/>
          <p:nvPr/>
        </p:nvSpPr>
        <p:spPr>
          <a:xfrm>
            <a:off x="611725" y="6330806"/>
            <a:ext cx="1944135" cy="338554"/>
          </a:xfrm>
          <a:prstGeom prst="rect">
            <a:avLst/>
          </a:prstGeom>
          <a:noFill/>
        </p:spPr>
        <p:txBody>
          <a:bodyPr wrap="square" rtlCol="0">
            <a:spAutoFit/>
          </a:bodyPr>
          <a:lstStyle/>
          <a:p>
            <a:r>
              <a:rPr lang="en-US" altLang="zh-CN" sz="1600" dirty="0"/>
              <a:t>Object detection</a:t>
            </a:r>
            <a:endParaRPr lang="zh-CN" altLang="en-US" sz="1600" dirty="0"/>
          </a:p>
        </p:txBody>
      </p:sp>
      <p:pic>
        <p:nvPicPr>
          <p:cNvPr id="10" name="图片 9"/>
          <p:cNvPicPr>
            <a:picLocks noChangeAspect="1"/>
          </p:cNvPicPr>
          <p:nvPr/>
        </p:nvPicPr>
        <p:blipFill>
          <a:blip r:embed="rId7" cstate="print"/>
          <a:stretch>
            <a:fillRect/>
          </a:stretch>
        </p:blipFill>
        <p:spPr>
          <a:xfrm>
            <a:off x="6173087" y="4411944"/>
            <a:ext cx="2774240" cy="2130686"/>
          </a:xfrm>
          <a:prstGeom prst="rect">
            <a:avLst/>
          </a:prstGeom>
        </p:spPr>
      </p:pic>
      <p:sp>
        <p:nvSpPr>
          <p:cNvPr id="11" name="文本框 10"/>
          <p:cNvSpPr txBox="1"/>
          <p:nvPr/>
        </p:nvSpPr>
        <p:spPr>
          <a:xfrm>
            <a:off x="6804155" y="6474822"/>
            <a:ext cx="1944135" cy="338554"/>
          </a:xfrm>
          <a:prstGeom prst="rect">
            <a:avLst/>
          </a:prstGeom>
          <a:noFill/>
        </p:spPr>
        <p:txBody>
          <a:bodyPr wrap="square" rtlCol="0">
            <a:spAutoFit/>
          </a:bodyPr>
          <a:lstStyle/>
          <a:p>
            <a:r>
              <a:rPr lang="en-US" altLang="zh-CN" sz="1600" dirty="0"/>
              <a:t>Edge detection</a:t>
            </a:r>
            <a:endParaRPr lang="zh-CN" altLang="en-US" sz="1600" dirty="0"/>
          </a:p>
        </p:txBody>
      </p:sp>
      <p:pic>
        <p:nvPicPr>
          <p:cNvPr id="12" name="图片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27865" y="4989888"/>
            <a:ext cx="3475818" cy="1340924"/>
          </a:xfrm>
          <a:prstGeom prst="rect">
            <a:avLst/>
          </a:prstGeom>
        </p:spPr>
      </p:pic>
      <p:sp>
        <p:nvSpPr>
          <p:cNvPr id="13" name="文本框 12"/>
          <p:cNvSpPr txBox="1"/>
          <p:nvPr/>
        </p:nvSpPr>
        <p:spPr>
          <a:xfrm>
            <a:off x="3581772" y="6301749"/>
            <a:ext cx="1944135" cy="338554"/>
          </a:xfrm>
          <a:prstGeom prst="rect">
            <a:avLst/>
          </a:prstGeom>
          <a:noFill/>
        </p:spPr>
        <p:txBody>
          <a:bodyPr wrap="square" rtlCol="0">
            <a:spAutoFit/>
          </a:bodyPr>
          <a:lstStyle/>
          <a:p>
            <a:r>
              <a:rPr lang="en-US" altLang="zh-CN" sz="1600" dirty="0"/>
              <a:t>Object tracking</a:t>
            </a:r>
            <a:endParaRPr lang="zh-CN" altLang="en-US" sz="1600" dirty="0"/>
          </a:p>
        </p:txBody>
      </p:sp>
      <p:sp>
        <p:nvSpPr>
          <p:cNvPr id="14" name="文本框 13"/>
          <p:cNvSpPr txBox="1"/>
          <p:nvPr/>
        </p:nvSpPr>
        <p:spPr>
          <a:xfrm>
            <a:off x="4067965" y="4098657"/>
            <a:ext cx="1368095" cy="707886"/>
          </a:xfrm>
          <a:prstGeom prst="rect">
            <a:avLst/>
          </a:prstGeom>
          <a:noFill/>
        </p:spPr>
        <p:txBody>
          <a:bodyPr wrap="square" rtlCol="0">
            <a:spAutoFit/>
          </a:bodyPr>
          <a:lstStyle/>
          <a:p>
            <a:r>
              <a:rPr lang="en-US" altLang="zh-CN" sz="4000" dirty="0">
                <a:solidFill>
                  <a:srgbClr val="FF0000"/>
                </a:solidFill>
              </a:rPr>
              <a:t>…</a:t>
            </a:r>
            <a:endParaRPr lang="zh-CN" altLang="en-US" sz="4000" dirty="0">
              <a:solidFill>
                <a:srgbClr val="FF0000"/>
              </a:solidFill>
            </a:endParaRPr>
          </a:p>
        </p:txBody>
      </p:sp>
    </p:spTree>
    <p:custDataLst>
      <p:tags r:id="rId1"/>
    </p:custDataLst>
    <p:extLst>
      <p:ext uri="{BB962C8B-B14F-4D97-AF65-F5344CB8AC3E}">
        <p14:creationId xmlns:p14="http://schemas.microsoft.com/office/powerpoint/2010/main" val="530896014"/>
      </p:ext>
    </p:extLst>
  </p:cSld>
  <p:clrMapOvr>
    <a:masterClrMapping/>
  </p:clrMapOvr>
  <p:transition advTm="31223"/>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2012</a:t>
            </a:r>
            <a:r>
              <a:rPr lang="zh-CN" altLang="en-US" sz="2600" b="1" dirty="0">
                <a:solidFill>
                  <a:schemeClr val="tx1"/>
                </a:solidFill>
                <a:latin typeface="黑体" panose="02010609060101010101" pitchFamily="49" charset="-122"/>
                <a:ea typeface="黑体" panose="02010609060101010101" pitchFamily="49" charset="-122"/>
              </a:rPr>
              <a:t>年</a:t>
            </a:r>
            <a:r>
              <a:rPr lang="en-US" altLang="zh-CN" sz="2600" b="1" dirty="0">
                <a:solidFill>
                  <a:schemeClr val="tx1"/>
                </a:solidFill>
                <a:latin typeface="黑体" panose="02010609060101010101" pitchFamily="49" charset="-122"/>
                <a:ea typeface="黑体" panose="02010609060101010101" pitchFamily="49" charset="-122"/>
              </a:rPr>
              <a:t>ILSVRC</a:t>
            </a:r>
            <a:r>
              <a:rPr lang="zh-CN" altLang="en-US" sz="2600" b="1" dirty="0">
                <a:solidFill>
                  <a:schemeClr val="tx1"/>
                </a:solidFill>
                <a:latin typeface="黑体" panose="02010609060101010101" pitchFamily="49" charset="-122"/>
                <a:ea typeface="黑体" panose="02010609060101010101" pitchFamily="49" charset="-122"/>
              </a:rPr>
              <a:t>冠军</a:t>
            </a:r>
            <a:r>
              <a:rPr lang="en-US" altLang="zh-CN" sz="2600" b="1" dirty="0">
                <a:solidFill>
                  <a:schemeClr val="tx1"/>
                </a:solidFill>
                <a:latin typeface="黑体" panose="02010609060101010101" pitchFamily="49" charset="-122"/>
                <a:ea typeface="黑体" panose="02010609060101010101" pitchFamily="49" charset="-122"/>
              </a:rPr>
              <a:t>(</a:t>
            </a:r>
            <a:r>
              <a:rPr lang="en-US" altLang="zh-CN" sz="2600" b="1" dirty="0" err="1">
                <a:solidFill>
                  <a:schemeClr val="tx1"/>
                </a:solidFill>
                <a:latin typeface="黑体" panose="02010609060101010101" pitchFamily="49" charset="-122"/>
                <a:ea typeface="黑体" panose="02010609060101010101" pitchFamily="49" charset="-122"/>
              </a:rPr>
              <a:t>AlexNet</a:t>
            </a:r>
            <a:r>
              <a:rPr lang="en-US" altLang="zh-CN" sz="2600" b="1" dirty="0">
                <a:solidFill>
                  <a:schemeClr val="tx1"/>
                </a:solidFill>
                <a:latin typeface="黑体" panose="02010609060101010101" pitchFamily="49" charset="-122"/>
                <a:ea typeface="黑体" panose="02010609060101010101" pitchFamily="49" charset="-122"/>
              </a:rPr>
              <a:t>)</a:t>
            </a:r>
          </a:p>
          <a:p>
            <a:pPr lvl="1" eaLnBrk="1" hangingPunct="1">
              <a:buFont typeface="Wingdings" panose="05000000000000000000" pitchFamily="2" charset="2"/>
              <a:buChar char="o"/>
            </a:pPr>
            <a:r>
              <a:rPr lang="en-US" altLang="zh-CN" sz="2100" dirty="0" err="1">
                <a:latin typeface="黑体" panose="02010609060101010101" pitchFamily="49" charset="-122"/>
                <a:ea typeface="黑体" panose="02010609060101010101" pitchFamily="49" charset="-122"/>
              </a:rPr>
              <a:t>ReLU</a:t>
            </a:r>
            <a:r>
              <a:rPr lang="zh-CN" altLang="en-US" sz="2100" dirty="0">
                <a:latin typeface="黑体" panose="02010609060101010101" pitchFamily="49" charset="-122"/>
                <a:ea typeface="黑体" panose="02010609060101010101" pitchFamily="49" charset="-122"/>
              </a:rPr>
              <a:t>非线性激活函数</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Local Response Normalization (LRN)</a:t>
            </a: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双</a:t>
            </a:r>
            <a:r>
              <a:rPr lang="en-US" altLang="zh-CN" sz="2100" dirty="0">
                <a:latin typeface="黑体" panose="02010609060101010101" pitchFamily="49" charset="-122"/>
                <a:ea typeface="黑体" panose="02010609060101010101" pitchFamily="49" charset="-122"/>
              </a:rPr>
              <a:t>GPU</a:t>
            </a:r>
            <a:r>
              <a:rPr lang="zh-CN" altLang="en-US" sz="2100" dirty="0">
                <a:latin typeface="黑体" panose="02010609060101010101" pitchFamily="49" charset="-122"/>
                <a:ea typeface="黑体" panose="02010609060101010101" pitchFamily="49" charset="-122"/>
              </a:rPr>
              <a:t>训练</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数据扩充与</a:t>
            </a:r>
            <a:r>
              <a:rPr lang="en-US" altLang="zh-CN" sz="2100" dirty="0">
                <a:latin typeface="黑体" panose="02010609060101010101" pitchFamily="49" charset="-122"/>
                <a:ea typeface="黑体" panose="02010609060101010101" pitchFamily="49" charset="-122"/>
              </a:rPr>
              <a:t>dropout</a:t>
            </a:r>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常用的深度神经网络</a:t>
            </a:r>
          </a:p>
        </p:txBody>
      </p:sp>
      <p:pic>
        <p:nvPicPr>
          <p:cNvPr id="6" name="图片 5"/>
          <p:cNvPicPr>
            <a:picLocks noChangeAspect="1"/>
          </p:cNvPicPr>
          <p:nvPr/>
        </p:nvPicPr>
        <p:blipFill>
          <a:blip r:embed="rId4" cstate="print"/>
          <a:stretch>
            <a:fillRect/>
          </a:stretch>
        </p:blipFill>
        <p:spPr>
          <a:xfrm>
            <a:off x="1208644" y="4051863"/>
            <a:ext cx="6797606" cy="2170849"/>
          </a:xfrm>
          <a:prstGeom prst="rect">
            <a:avLst/>
          </a:prstGeom>
        </p:spPr>
      </p:pic>
    </p:spTree>
    <p:custDataLst>
      <p:tags r:id="rId1"/>
    </p:custDataLst>
    <p:extLst>
      <p:ext uri="{BB962C8B-B14F-4D97-AF65-F5344CB8AC3E}">
        <p14:creationId xmlns:p14="http://schemas.microsoft.com/office/powerpoint/2010/main" val="1026071018"/>
      </p:ext>
    </p:extLst>
  </p:cSld>
  <p:clrMapOvr>
    <a:masterClrMapping/>
  </p:clrMapOvr>
  <p:transition advTm="31223"/>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err="1">
                <a:solidFill>
                  <a:schemeClr val="tx1"/>
                </a:solidFill>
                <a:latin typeface="黑体" panose="02010609060101010101" pitchFamily="49" charset="-122"/>
                <a:ea typeface="黑体" panose="02010609060101010101" pitchFamily="49" charset="-122"/>
              </a:rPr>
              <a:t>VGGNet</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增加深度</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尺寸小的卷积核（</a:t>
            </a:r>
            <a:r>
              <a:rPr lang="en-US" altLang="zh-CN" sz="2100" dirty="0">
                <a:latin typeface="黑体" panose="02010609060101010101" pitchFamily="49" charset="-122"/>
                <a:ea typeface="黑体" panose="02010609060101010101" pitchFamily="49" charset="-122"/>
              </a:rPr>
              <a:t>3</a:t>
            </a:r>
            <a:r>
              <a:rPr lang="zh-CN" altLang="en-US" sz="2100" dirty="0">
                <a:latin typeface="黑体" panose="02010609060101010101" pitchFamily="49" charset="-122"/>
                <a:ea typeface="黑体" panose="02010609060101010101" pitchFamily="49" charset="-122"/>
              </a:rPr>
              <a:t>*</a:t>
            </a:r>
            <a:r>
              <a:rPr lang="en-US" altLang="zh-CN" sz="2100" dirty="0">
                <a:latin typeface="黑体" panose="02010609060101010101" pitchFamily="49" charset="-122"/>
                <a:ea typeface="黑体" panose="02010609060101010101" pitchFamily="49" charset="-122"/>
              </a:rPr>
              <a:t>3</a:t>
            </a:r>
            <a:r>
              <a:rPr lang="zh-CN" altLang="en-US" sz="2100" dirty="0">
                <a:latin typeface="黑体" panose="02010609060101010101" pitchFamily="49" charset="-122"/>
                <a:ea typeface="黑体" panose="02010609060101010101" pitchFamily="49" charset="-122"/>
              </a:rPr>
              <a:t>）</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泛化能力强</a:t>
            </a:r>
            <a:endParaRPr lang="en-US" altLang="zh-CN" sz="21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常用的深度神经网络</a:t>
            </a:r>
          </a:p>
        </p:txBody>
      </p:sp>
      <p:grpSp>
        <p:nvGrpSpPr>
          <p:cNvPr id="5" name="组合 4"/>
          <p:cNvGrpSpPr/>
          <p:nvPr/>
        </p:nvGrpSpPr>
        <p:grpSpPr>
          <a:xfrm>
            <a:off x="4241811" y="1760696"/>
            <a:ext cx="4481893" cy="4546848"/>
            <a:chOff x="3347864" y="1700808"/>
            <a:chExt cx="4481893" cy="4546848"/>
          </a:xfrm>
        </p:grpSpPr>
        <p:pic>
          <p:nvPicPr>
            <p:cNvPr id="7" name="Picture 2"/>
            <p:cNvPicPr>
              <a:picLocks noChangeAspect="1" noChangeArrowheads="1"/>
            </p:cNvPicPr>
            <p:nvPr/>
          </p:nvPicPr>
          <p:blipFill>
            <a:blip r:embed="rId4" cstate="print"/>
            <a:srcRect/>
            <a:stretch>
              <a:fillRect/>
            </a:stretch>
          </p:blipFill>
          <p:spPr bwMode="auto">
            <a:xfrm>
              <a:off x="3347864" y="1700808"/>
              <a:ext cx="4481893" cy="4546848"/>
            </a:xfrm>
            <a:prstGeom prst="rect">
              <a:avLst/>
            </a:prstGeom>
            <a:noFill/>
            <a:ln w="9525">
              <a:noFill/>
              <a:miter lim="800000"/>
              <a:headEnd/>
              <a:tailEnd/>
            </a:ln>
          </p:spPr>
        </p:pic>
        <p:sp>
          <p:nvSpPr>
            <p:cNvPr id="8" name="矩形 7"/>
            <p:cNvSpPr/>
            <p:nvPr/>
          </p:nvSpPr>
          <p:spPr>
            <a:xfrm>
              <a:off x="6300192" y="1844824"/>
              <a:ext cx="1529565" cy="3672408"/>
            </a:xfrm>
            <a:prstGeom prst="rect">
              <a:avLst/>
            </a:prstGeom>
            <a:solidFill>
              <a:schemeClr val="accent6">
                <a:lumMod val="20000"/>
                <a:lumOff val="80000"/>
                <a:alpha val="25000"/>
              </a:schemeClr>
            </a:solid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386886607"/>
      </p:ext>
    </p:extLst>
  </p:cSld>
  <p:clrMapOvr>
    <a:masterClrMapping/>
  </p:clrMapOvr>
  <p:transition advTm="31223"/>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err="1">
                <a:solidFill>
                  <a:schemeClr val="tx1"/>
                </a:solidFill>
                <a:latin typeface="黑体" panose="02010609060101010101" pitchFamily="49" charset="-122"/>
                <a:ea typeface="黑体" panose="02010609060101010101" pitchFamily="49" charset="-122"/>
              </a:rPr>
              <a:t>GoogLeNet</a:t>
            </a:r>
            <a:r>
              <a:rPr lang="en-US" altLang="zh-CN" sz="2600" b="1" dirty="0">
                <a:solidFill>
                  <a:schemeClr val="tx1"/>
                </a:solidFill>
                <a:latin typeface="黑体" panose="02010609060101010101" pitchFamily="49" charset="-122"/>
                <a:ea typeface="黑体" panose="02010609060101010101" pitchFamily="49" charset="-122"/>
              </a:rPr>
              <a:t> (Inception V1)</a:t>
            </a: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提高性能：增加</a:t>
            </a:r>
            <a:r>
              <a:rPr lang="en-US" altLang="zh-CN" sz="2100" dirty="0">
                <a:latin typeface="黑体" panose="02010609060101010101" pitchFamily="49" charset="-122"/>
                <a:ea typeface="黑体" panose="02010609060101010101" pitchFamily="49" charset="-122"/>
              </a:rPr>
              <a:t>CNN</a:t>
            </a:r>
            <a:r>
              <a:rPr lang="zh-CN" altLang="en-US" sz="2100" dirty="0">
                <a:latin typeface="黑体" panose="02010609060101010101" pitchFamily="49" charset="-122"/>
                <a:ea typeface="黑体" panose="02010609060101010101" pitchFamily="49" charset="-122"/>
              </a:rPr>
              <a:t>的深度与宽度</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过拟合</a:t>
            </a:r>
            <a:endParaRPr lang="en-US" altLang="zh-CN" sz="18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计算量增加</a:t>
            </a:r>
            <a:endParaRPr lang="en-US" altLang="zh-CN" sz="18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Inception</a:t>
            </a:r>
            <a:r>
              <a:rPr lang="zh-CN" altLang="en-US" sz="2100" dirty="0">
                <a:latin typeface="黑体" panose="02010609060101010101" pitchFamily="49" charset="-122"/>
                <a:ea typeface="黑体" panose="02010609060101010101" pitchFamily="49" charset="-122"/>
              </a:rPr>
              <a:t>组件</a:t>
            </a:r>
            <a:endParaRPr lang="en-US" altLang="zh-CN" sz="2100" dirty="0">
              <a:latin typeface="黑体" panose="02010609060101010101" pitchFamily="49" charset="-122"/>
              <a:ea typeface="黑体" panose="02010609060101010101" pitchFamily="49" charset="-122"/>
            </a:endParaRPr>
          </a:p>
          <a:p>
            <a:pPr lvl="2" eaLnBrk="1" hangingPunct="1"/>
            <a:r>
              <a:rPr lang="en-US" altLang="zh-CN" sz="1800" dirty="0">
                <a:latin typeface="黑体" panose="02010609060101010101" pitchFamily="49" charset="-122"/>
                <a:ea typeface="黑体" panose="02010609060101010101" pitchFamily="49" charset="-122"/>
              </a:rPr>
              <a:t>NIN</a:t>
            </a:r>
          </a:p>
          <a:p>
            <a:pPr lvl="2" eaLnBrk="1" hangingPunct="1"/>
            <a:r>
              <a:rPr lang="en-US" altLang="zh-CN" sz="1800" dirty="0">
                <a:latin typeface="黑体" panose="02010609060101010101" pitchFamily="49" charset="-122"/>
                <a:ea typeface="黑体" panose="02010609060101010101" pitchFamily="49" charset="-122"/>
              </a:rPr>
              <a:t>3</a:t>
            </a:r>
            <a:r>
              <a:rPr lang="zh-CN" altLang="en-US" sz="1800" dirty="0">
                <a:latin typeface="黑体" panose="02010609060101010101" pitchFamily="49" charset="-122"/>
                <a:ea typeface="黑体" panose="02010609060101010101" pitchFamily="49" charset="-122"/>
              </a:rPr>
              <a:t>个不同的卷积</a:t>
            </a:r>
            <a:r>
              <a:rPr lang="en-US" altLang="zh-CN" sz="1800" dirty="0">
                <a:latin typeface="黑体" panose="02010609060101010101" pitchFamily="49" charset="-122"/>
                <a:ea typeface="黑体" panose="02010609060101010101" pitchFamily="49" charset="-122"/>
              </a:rPr>
              <a:t>+1</a:t>
            </a:r>
            <a:r>
              <a:rPr lang="zh-CN" altLang="en-US" sz="1800" dirty="0">
                <a:latin typeface="黑体" panose="02010609060101010101" pitchFamily="49" charset="-122"/>
                <a:ea typeface="黑体" panose="02010609060101010101" pitchFamily="49" charset="-122"/>
              </a:rPr>
              <a:t>个</a:t>
            </a:r>
            <a:r>
              <a:rPr lang="en-US" altLang="zh-CN" sz="1800" dirty="0">
                <a:latin typeface="黑体" panose="02010609060101010101" pitchFamily="49" charset="-122"/>
                <a:ea typeface="黑体" panose="02010609060101010101" pitchFamily="49" charset="-122"/>
              </a:rPr>
              <a:t>max-pooling</a:t>
            </a:r>
            <a:endParaRPr lang="zh-CN" altLang="en-US" sz="18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常用的深度神经网络</a:t>
            </a:r>
          </a:p>
        </p:txBody>
      </p:sp>
      <p:pic>
        <p:nvPicPr>
          <p:cNvPr id="5" name="Picture 2"/>
          <p:cNvPicPr>
            <a:picLocks noChangeAspect="1" noChangeArrowheads="1"/>
          </p:cNvPicPr>
          <p:nvPr/>
        </p:nvPicPr>
        <p:blipFill>
          <a:blip r:embed="rId4" cstate="print"/>
          <a:srcRect/>
          <a:stretch>
            <a:fillRect/>
          </a:stretch>
        </p:blipFill>
        <p:spPr bwMode="auto">
          <a:xfrm>
            <a:off x="2555776" y="4437112"/>
            <a:ext cx="3981450" cy="2085975"/>
          </a:xfrm>
          <a:prstGeom prst="rect">
            <a:avLst/>
          </a:prstGeom>
          <a:noFill/>
          <a:ln w="9525">
            <a:noFill/>
            <a:miter lim="800000"/>
            <a:headEnd/>
            <a:tailEnd/>
          </a:ln>
        </p:spPr>
      </p:pic>
      <p:sp>
        <p:nvSpPr>
          <p:cNvPr id="7" name="文本框 6"/>
          <p:cNvSpPr txBox="1"/>
          <p:nvPr/>
        </p:nvSpPr>
        <p:spPr>
          <a:xfrm>
            <a:off x="806127" y="5158933"/>
            <a:ext cx="957561" cy="646331"/>
          </a:xfrm>
          <a:prstGeom prst="rect">
            <a:avLst/>
          </a:prstGeom>
          <a:solidFill>
            <a:srgbClr val="CC0000"/>
          </a:solidFill>
        </p:spPr>
        <p:txBody>
          <a:bodyPr wrap="square" rtlCol="0">
            <a:spAutoFit/>
          </a:bodyPr>
          <a:lstStyle/>
          <a:p>
            <a:pPr algn="ctr"/>
            <a:r>
              <a:rPr lang="en-US" altLang="zh-CN" dirty="0"/>
              <a:t>22 layers</a:t>
            </a:r>
            <a:endParaRPr lang="zh-CN" altLang="en-US" dirty="0"/>
          </a:p>
        </p:txBody>
      </p:sp>
      <p:sp>
        <p:nvSpPr>
          <p:cNvPr id="8" name="文本框 7"/>
          <p:cNvSpPr txBox="1"/>
          <p:nvPr/>
        </p:nvSpPr>
        <p:spPr>
          <a:xfrm>
            <a:off x="7308304" y="5157192"/>
            <a:ext cx="1078920" cy="646331"/>
          </a:xfrm>
          <a:prstGeom prst="rect">
            <a:avLst/>
          </a:prstGeom>
          <a:solidFill>
            <a:srgbClr val="C00000"/>
          </a:solidFill>
        </p:spPr>
        <p:txBody>
          <a:bodyPr wrap="square" rtlCol="0">
            <a:spAutoFit/>
          </a:bodyPr>
          <a:lstStyle/>
          <a:p>
            <a:pPr algn="ctr"/>
            <a:r>
              <a:rPr lang="en-US" altLang="zh-CN" dirty="0"/>
              <a:t>51M</a:t>
            </a:r>
          </a:p>
          <a:p>
            <a:pPr algn="ctr"/>
            <a:r>
              <a:rPr lang="en-US" altLang="zh-CN" dirty="0"/>
              <a:t>Memory</a:t>
            </a:r>
            <a:endParaRPr lang="zh-CN" altLang="en-US" dirty="0"/>
          </a:p>
        </p:txBody>
      </p:sp>
    </p:spTree>
    <p:custDataLst>
      <p:tags r:id="rId1"/>
    </p:custDataLst>
    <p:extLst>
      <p:ext uri="{BB962C8B-B14F-4D97-AF65-F5344CB8AC3E}">
        <p14:creationId xmlns:p14="http://schemas.microsoft.com/office/powerpoint/2010/main" val="17529604"/>
      </p:ext>
    </p:extLst>
  </p:cSld>
  <p:clrMapOvr>
    <a:masterClrMapping/>
  </p:clrMapOvr>
  <p:transition advTm="31223"/>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err="1">
                <a:solidFill>
                  <a:schemeClr val="tx1"/>
                </a:solidFill>
                <a:latin typeface="黑体" panose="02010609060101010101" pitchFamily="49" charset="-122"/>
                <a:ea typeface="黑体" panose="02010609060101010101" pitchFamily="49" charset="-122"/>
              </a:rPr>
              <a:t>ResNet</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解决“退化”问题</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深度残差框架</a:t>
            </a:r>
            <a:endParaRPr lang="en-US" altLang="zh-CN" sz="21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常用的深度神经网络</a:t>
            </a:r>
          </a:p>
        </p:txBody>
      </p:sp>
      <p:pic>
        <p:nvPicPr>
          <p:cNvPr id="5" name="图片 4"/>
          <p:cNvPicPr>
            <a:picLocks noChangeAspect="1"/>
          </p:cNvPicPr>
          <p:nvPr/>
        </p:nvPicPr>
        <p:blipFill>
          <a:blip r:embed="rId4"/>
          <a:stretch>
            <a:fillRect/>
          </a:stretch>
        </p:blipFill>
        <p:spPr>
          <a:xfrm>
            <a:off x="1402760" y="2651016"/>
            <a:ext cx="5674932" cy="1928375"/>
          </a:xfrm>
          <a:prstGeom prst="rect">
            <a:avLst/>
          </a:prstGeom>
        </p:spPr>
      </p:pic>
      <p:pic>
        <p:nvPicPr>
          <p:cNvPr id="7" name="图片 6"/>
          <p:cNvPicPr>
            <a:picLocks noChangeAspect="1"/>
          </p:cNvPicPr>
          <p:nvPr/>
        </p:nvPicPr>
        <p:blipFill>
          <a:blip r:embed="rId5"/>
          <a:stretch>
            <a:fillRect/>
          </a:stretch>
        </p:blipFill>
        <p:spPr>
          <a:xfrm>
            <a:off x="2968503" y="4977342"/>
            <a:ext cx="3330963" cy="1773357"/>
          </a:xfrm>
          <a:prstGeom prst="rect">
            <a:avLst/>
          </a:prstGeom>
        </p:spPr>
      </p:pic>
      <p:pic>
        <p:nvPicPr>
          <p:cNvPr id="8" name="图片 7"/>
          <p:cNvPicPr>
            <a:picLocks noChangeAspect="1"/>
          </p:cNvPicPr>
          <p:nvPr/>
        </p:nvPicPr>
        <p:blipFill>
          <a:blip r:embed="rId6"/>
          <a:stretch>
            <a:fillRect/>
          </a:stretch>
        </p:blipFill>
        <p:spPr>
          <a:xfrm>
            <a:off x="7357328" y="1619292"/>
            <a:ext cx="1109799" cy="5155450"/>
          </a:xfrm>
          <a:prstGeom prst="rect">
            <a:avLst/>
          </a:prstGeom>
        </p:spPr>
      </p:pic>
    </p:spTree>
    <p:custDataLst>
      <p:tags r:id="rId1"/>
    </p:custDataLst>
    <p:extLst>
      <p:ext uri="{BB962C8B-B14F-4D97-AF65-F5344CB8AC3E}">
        <p14:creationId xmlns:p14="http://schemas.microsoft.com/office/powerpoint/2010/main" val="3454591655"/>
      </p:ext>
    </p:extLst>
  </p:cSld>
  <p:clrMapOvr>
    <a:masterClrMapping/>
  </p:clrMapOvr>
  <p:transition advTm="3122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err="1">
                <a:solidFill>
                  <a:schemeClr val="tx1"/>
                </a:solidFill>
                <a:latin typeface="黑体" panose="02010609060101010101" pitchFamily="49" charset="-122"/>
                <a:ea typeface="黑体" panose="02010609060101010101" pitchFamily="49" charset="-122"/>
              </a:rPr>
              <a:t>ResNeXt</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“同构多分枝” 结构</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solidFill>
                  <a:schemeClr val="accent6"/>
                </a:solidFill>
                <a:latin typeface="黑体" panose="02010609060101010101" pitchFamily="49" charset="-122"/>
                <a:ea typeface="黑体" panose="02010609060101010101" pitchFamily="49" charset="-122"/>
              </a:rPr>
              <a:t>基数（</a:t>
            </a:r>
            <a:r>
              <a:rPr lang="en-US" altLang="zh-CN" sz="2100" dirty="0">
                <a:solidFill>
                  <a:schemeClr val="accent6"/>
                </a:solidFill>
                <a:latin typeface="黑体" panose="02010609060101010101" pitchFamily="49" charset="-122"/>
                <a:ea typeface="黑体" panose="02010609060101010101" pitchFamily="49" charset="-122"/>
              </a:rPr>
              <a:t>Cardinality</a:t>
            </a:r>
            <a:r>
              <a:rPr lang="zh-CN" altLang="en-US" sz="2100" dirty="0">
                <a:solidFill>
                  <a:schemeClr val="accent6"/>
                </a:solidFill>
                <a:latin typeface="黑体" panose="02010609060101010101" pitchFamily="49" charset="-122"/>
                <a:ea typeface="黑体" panose="02010609060101010101" pitchFamily="49" charset="-122"/>
              </a:rPr>
              <a:t>）</a:t>
            </a:r>
            <a:r>
              <a:rPr lang="zh-CN" altLang="en-US" sz="2100" dirty="0">
                <a:latin typeface="黑体" panose="02010609060101010101" pitchFamily="49" charset="-122"/>
                <a:ea typeface="黑体" panose="02010609060101010101" pitchFamily="49" charset="-122"/>
              </a:rPr>
              <a:t>更优于深度和宽度</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ILSVRC 2016</a:t>
            </a:r>
            <a:r>
              <a:rPr lang="zh-CN" altLang="en-US" sz="2100" dirty="0">
                <a:latin typeface="黑体" panose="02010609060101010101" pitchFamily="49" charset="-122"/>
                <a:ea typeface="黑体" panose="02010609060101010101" pitchFamily="49" charset="-122"/>
              </a:rPr>
              <a:t>分类项目第二名</a:t>
            </a:r>
            <a:endParaRPr lang="en-US" altLang="zh-CN" sz="21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常用的深度神经网络</a:t>
            </a:r>
          </a:p>
        </p:txBody>
      </p:sp>
      <p:pic>
        <p:nvPicPr>
          <p:cNvPr id="5" name="图片 4"/>
          <p:cNvPicPr>
            <a:picLocks noChangeAspect="1"/>
          </p:cNvPicPr>
          <p:nvPr/>
        </p:nvPicPr>
        <p:blipFill>
          <a:blip r:embed="rId4"/>
          <a:stretch>
            <a:fillRect/>
          </a:stretch>
        </p:blipFill>
        <p:spPr>
          <a:xfrm>
            <a:off x="1917864" y="3746635"/>
            <a:ext cx="5257143" cy="2352381"/>
          </a:xfrm>
          <a:prstGeom prst="rect">
            <a:avLst/>
          </a:prstGeom>
        </p:spPr>
      </p:pic>
      <p:sp>
        <p:nvSpPr>
          <p:cNvPr id="7" name="文本框 6"/>
          <p:cNvSpPr txBox="1"/>
          <p:nvPr/>
        </p:nvSpPr>
        <p:spPr>
          <a:xfrm>
            <a:off x="477704" y="6205970"/>
            <a:ext cx="8208912" cy="646331"/>
          </a:xfrm>
          <a:prstGeom prst="rect">
            <a:avLst/>
          </a:prstGeom>
          <a:noFill/>
        </p:spPr>
        <p:txBody>
          <a:bodyPr wrap="square" rtlCol="0">
            <a:spAutoFit/>
          </a:bodyPr>
          <a:lstStyle/>
          <a:p>
            <a:pPr algn="just"/>
            <a:r>
              <a:rPr lang="en-US" altLang="zh-CN" dirty="0"/>
              <a:t>S. </a:t>
            </a:r>
            <a:r>
              <a:rPr lang="en-US" altLang="zh-CN" dirty="0" err="1"/>
              <a:t>Xie</a:t>
            </a:r>
            <a:r>
              <a:rPr lang="en-US" altLang="zh-CN" dirty="0"/>
              <a:t>, et al. Aggregated Residual Transformations for Deep Neural Networks. In CVPR, 2017</a:t>
            </a:r>
            <a:endParaRPr lang="zh-CN" altLang="en-US" dirty="0"/>
          </a:p>
        </p:txBody>
      </p:sp>
    </p:spTree>
    <p:custDataLst>
      <p:tags r:id="rId1"/>
    </p:custDataLst>
    <p:extLst>
      <p:ext uri="{BB962C8B-B14F-4D97-AF65-F5344CB8AC3E}">
        <p14:creationId xmlns:p14="http://schemas.microsoft.com/office/powerpoint/2010/main" val="3345809617"/>
      </p:ext>
    </p:extLst>
  </p:cSld>
  <p:clrMapOvr>
    <a:masterClrMapping/>
  </p:clrMapOvr>
  <p:transition advTm="31223"/>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Inception-</a:t>
            </a:r>
            <a:r>
              <a:rPr lang="en-US" altLang="zh-CN" sz="2600" b="1" dirty="0" err="1">
                <a:solidFill>
                  <a:schemeClr val="tx1"/>
                </a:solidFill>
                <a:latin typeface="黑体" panose="02010609060101010101" pitchFamily="49" charset="-122"/>
                <a:ea typeface="黑体" panose="02010609060101010101" pitchFamily="49" charset="-122"/>
              </a:rPr>
              <a:t>ResNet</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组合式：</a:t>
            </a:r>
            <a:r>
              <a:rPr lang="en-US" altLang="zh-CN" sz="2100" dirty="0">
                <a:latin typeface="黑体" panose="02010609060101010101" pitchFamily="49" charset="-122"/>
                <a:ea typeface="黑体" panose="02010609060101010101" pitchFamily="49" charset="-122"/>
              </a:rPr>
              <a:t>residual connection</a:t>
            </a:r>
            <a:r>
              <a:rPr lang="zh-CN" altLang="en-US" sz="2100" dirty="0">
                <a:latin typeface="黑体" panose="02010609060101010101" pitchFamily="49" charset="-122"/>
                <a:ea typeface="黑体" panose="02010609060101010101" pitchFamily="49" charset="-122"/>
              </a:rPr>
              <a:t>和</a:t>
            </a:r>
            <a:r>
              <a:rPr lang="en-US" altLang="zh-CN" sz="2100" dirty="0">
                <a:latin typeface="黑体" panose="02010609060101010101" pitchFamily="49" charset="-122"/>
                <a:ea typeface="黑体" panose="02010609060101010101" pitchFamily="49" charset="-122"/>
              </a:rPr>
              <a:t>Inception</a:t>
            </a: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Filter</a:t>
            </a:r>
            <a:r>
              <a:rPr lang="zh-CN" altLang="en-US" sz="2100" dirty="0">
                <a:latin typeface="黑体" panose="02010609060101010101" pitchFamily="49" charset="-122"/>
                <a:ea typeface="黑体" panose="02010609060101010101" pitchFamily="49" charset="-122"/>
              </a:rPr>
              <a:t>串联</a:t>
            </a:r>
            <a:r>
              <a:rPr lang="en-US" altLang="zh-CN" sz="2100" dirty="0">
                <a:latin typeface="黑体" panose="02010609060101010101" pitchFamily="49" charset="-122"/>
                <a:ea typeface="黑体" panose="02010609060101010101" pitchFamily="49" charset="-122"/>
              </a:rPr>
              <a:t> </a:t>
            </a:r>
            <a:r>
              <a:rPr lang="zh-CN" altLang="en-US" sz="2000" dirty="0">
                <a:sym typeface="Wingdings"/>
              </a:rPr>
              <a:t></a:t>
            </a:r>
            <a:r>
              <a:rPr lang="en-US" altLang="zh-CN" sz="2100" dirty="0">
                <a:latin typeface="黑体" panose="02010609060101010101" pitchFamily="49" charset="-122"/>
                <a:ea typeface="黑体" panose="02010609060101010101" pitchFamily="49" charset="-122"/>
              </a:rPr>
              <a:t> residual connections</a:t>
            </a: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常用的深度神经网络</a:t>
            </a:r>
          </a:p>
        </p:txBody>
      </p:sp>
      <p:grpSp>
        <p:nvGrpSpPr>
          <p:cNvPr id="6" name="组合 5"/>
          <p:cNvGrpSpPr/>
          <p:nvPr/>
        </p:nvGrpSpPr>
        <p:grpSpPr>
          <a:xfrm>
            <a:off x="662389" y="3027716"/>
            <a:ext cx="8034571" cy="3149564"/>
            <a:chOff x="428709" y="2885476"/>
            <a:chExt cx="8319755" cy="3361128"/>
          </a:xfrm>
        </p:grpSpPr>
        <p:pic>
          <p:nvPicPr>
            <p:cNvPr id="8" name="图片 7"/>
            <p:cNvPicPr>
              <a:picLocks noChangeAspect="1"/>
            </p:cNvPicPr>
            <p:nvPr/>
          </p:nvPicPr>
          <p:blipFill>
            <a:blip r:embed="rId4"/>
            <a:stretch>
              <a:fillRect/>
            </a:stretch>
          </p:blipFill>
          <p:spPr>
            <a:xfrm>
              <a:off x="428709" y="2885476"/>
              <a:ext cx="8319755" cy="3063804"/>
            </a:xfrm>
            <a:prstGeom prst="rect">
              <a:avLst/>
            </a:prstGeom>
          </p:spPr>
        </p:pic>
        <p:sp>
          <p:nvSpPr>
            <p:cNvPr id="9" name="文本框 8"/>
            <p:cNvSpPr txBox="1"/>
            <p:nvPr/>
          </p:nvSpPr>
          <p:spPr>
            <a:xfrm>
              <a:off x="1619672" y="5877272"/>
              <a:ext cx="864096" cy="369332"/>
            </a:xfrm>
            <a:prstGeom prst="rect">
              <a:avLst/>
            </a:prstGeom>
            <a:noFill/>
          </p:spPr>
          <p:txBody>
            <a:bodyPr wrap="square" rtlCol="0">
              <a:spAutoFit/>
            </a:bodyPr>
            <a:lstStyle/>
            <a:p>
              <a:r>
                <a:rPr lang="en-US" altLang="zh-CN" dirty="0"/>
                <a:t>35*35</a:t>
              </a:r>
              <a:endParaRPr lang="zh-CN" altLang="en-US" dirty="0"/>
            </a:p>
          </p:txBody>
        </p:sp>
        <p:sp>
          <p:nvSpPr>
            <p:cNvPr id="10" name="文本框 9"/>
            <p:cNvSpPr txBox="1"/>
            <p:nvPr/>
          </p:nvSpPr>
          <p:spPr>
            <a:xfrm>
              <a:off x="4716016" y="5877272"/>
              <a:ext cx="864096" cy="369332"/>
            </a:xfrm>
            <a:prstGeom prst="rect">
              <a:avLst/>
            </a:prstGeom>
            <a:noFill/>
          </p:spPr>
          <p:txBody>
            <a:bodyPr wrap="square" rtlCol="0">
              <a:spAutoFit/>
            </a:bodyPr>
            <a:lstStyle/>
            <a:p>
              <a:r>
                <a:rPr lang="en-US" altLang="zh-CN" dirty="0"/>
                <a:t>17*17</a:t>
              </a:r>
              <a:endParaRPr lang="zh-CN" altLang="en-US" dirty="0"/>
            </a:p>
          </p:txBody>
        </p:sp>
        <p:sp>
          <p:nvSpPr>
            <p:cNvPr id="11" name="文本框 10"/>
            <p:cNvSpPr txBox="1"/>
            <p:nvPr/>
          </p:nvSpPr>
          <p:spPr>
            <a:xfrm>
              <a:off x="7452320" y="5877272"/>
              <a:ext cx="864096" cy="369332"/>
            </a:xfrm>
            <a:prstGeom prst="rect">
              <a:avLst/>
            </a:prstGeom>
            <a:noFill/>
          </p:spPr>
          <p:txBody>
            <a:bodyPr wrap="square" rtlCol="0">
              <a:spAutoFit/>
            </a:bodyPr>
            <a:lstStyle/>
            <a:p>
              <a:r>
                <a:rPr lang="en-US" altLang="zh-CN" dirty="0"/>
                <a:t>8*8</a:t>
              </a:r>
              <a:endParaRPr lang="zh-CN" altLang="en-US" dirty="0"/>
            </a:p>
          </p:txBody>
        </p:sp>
      </p:grpSp>
      <p:sp>
        <p:nvSpPr>
          <p:cNvPr id="12" name="文本框 11"/>
          <p:cNvSpPr txBox="1"/>
          <p:nvPr/>
        </p:nvSpPr>
        <p:spPr>
          <a:xfrm>
            <a:off x="467544" y="6205970"/>
            <a:ext cx="8208912" cy="646331"/>
          </a:xfrm>
          <a:prstGeom prst="rect">
            <a:avLst/>
          </a:prstGeom>
          <a:noFill/>
        </p:spPr>
        <p:txBody>
          <a:bodyPr wrap="square" rtlCol="0">
            <a:spAutoFit/>
          </a:bodyPr>
          <a:lstStyle/>
          <a:p>
            <a:pPr algn="just"/>
            <a:r>
              <a:rPr lang="en-US" altLang="zh-CN" dirty="0"/>
              <a:t>C. </a:t>
            </a:r>
            <a:r>
              <a:rPr lang="en-US" altLang="zh-CN" dirty="0" err="1"/>
              <a:t>Szegedy</a:t>
            </a:r>
            <a:r>
              <a:rPr lang="en-US" altLang="zh-CN" dirty="0"/>
              <a:t>, et al. Inception-v4, Inception-</a:t>
            </a:r>
            <a:r>
              <a:rPr lang="en-US" altLang="zh-CN" dirty="0" err="1"/>
              <a:t>ResNet</a:t>
            </a:r>
            <a:r>
              <a:rPr lang="en-US" altLang="zh-CN" dirty="0"/>
              <a:t> and the Impact of Residual Connections on Learning. In AAAI, 2017</a:t>
            </a:r>
            <a:endParaRPr lang="zh-CN" altLang="en-US" dirty="0"/>
          </a:p>
        </p:txBody>
      </p:sp>
    </p:spTree>
    <p:custDataLst>
      <p:tags r:id="rId1"/>
    </p:custDataLst>
    <p:extLst>
      <p:ext uri="{BB962C8B-B14F-4D97-AF65-F5344CB8AC3E}">
        <p14:creationId xmlns:p14="http://schemas.microsoft.com/office/powerpoint/2010/main" val="1894378918"/>
      </p:ext>
    </p:extLst>
  </p:cSld>
  <p:clrMapOvr>
    <a:masterClrMapping/>
  </p:clrMapOvr>
  <p:transition advTm="31223"/>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Inception V3 (C. </a:t>
            </a:r>
            <a:r>
              <a:rPr lang="en-US" altLang="zh-CN" sz="2600" b="1" dirty="0" err="1">
                <a:solidFill>
                  <a:schemeClr val="tx1"/>
                </a:solidFill>
                <a:latin typeface="黑体" panose="02010609060101010101" pitchFamily="49" charset="-122"/>
                <a:ea typeface="黑体" panose="02010609060101010101" pitchFamily="49" charset="-122"/>
              </a:rPr>
              <a:t>Szegedy</a:t>
            </a:r>
            <a:r>
              <a:rPr lang="en-US" altLang="zh-CN" sz="2600" b="1" dirty="0">
                <a:solidFill>
                  <a:schemeClr val="tx1"/>
                </a:solidFill>
                <a:latin typeface="黑体" panose="02010609060101010101" pitchFamily="49" charset="-122"/>
                <a:ea typeface="黑体" panose="02010609060101010101" pitchFamily="49" charset="-122"/>
              </a:rPr>
              <a:t> et al, CVPR 2016)</a:t>
            </a:r>
          </a:p>
          <a:p>
            <a:pPr eaLnBrk="1" hangingPunct="1"/>
            <a:r>
              <a:rPr lang="en-US" altLang="zh-CN" sz="2600" b="1" dirty="0" err="1">
                <a:solidFill>
                  <a:schemeClr val="tx1"/>
                </a:solidFill>
                <a:latin typeface="黑体" panose="02010609060101010101" pitchFamily="49" charset="-122"/>
                <a:ea typeface="黑体" panose="02010609060101010101" pitchFamily="49" charset="-122"/>
              </a:rPr>
              <a:t>PolyNet</a:t>
            </a:r>
            <a:r>
              <a:rPr lang="en-US" altLang="zh-CN" sz="2600" b="1" dirty="0">
                <a:solidFill>
                  <a:schemeClr val="tx1"/>
                </a:solidFill>
                <a:latin typeface="黑体" panose="02010609060101010101" pitchFamily="49" charset="-122"/>
                <a:ea typeface="黑体" panose="02010609060101010101" pitchFamily="49" charset="-122"/>
              </a:rPr>
              <a:t> (X. Zhang et al, CVPR 2017)</a:t>
            </a:r>
          </a:p>
          <a:p>
            <a:pPr eaLnBrk="1" hangingPunct="1"/>
            <a:r>
              <a:rPr lang="en-US" altLang="zh-CN" sz="2600" b="1" dirty="0" err="1">
                <a:solidFill>
                  <a:schemeClr val="tx1"/>
                </a:solidFill>
                <a:latin typeface="黑体" panose="02010609060101010101" pitchFamily="49" charset="-122"/>
                <a:ea typeface="黑体" panose="02010609060101010101" pitchFamily="49" charset="-122"/>
              </a:rPr>
              <a:t>DenseNet</a:t>
            </a:r>
            <a:r>
              <a:rPr lang="en-US" altLang="zh-CN" sz="2600" b="1" dirty="0">
                <a:solidFill>
                  <a:schemeClr val="tx1"/>
                </a:solidFill>
                <a:latin typeface="黑体" panose="02010609060101010101" pitchFamily="49" charset="-122"/>
                <a:ea typeface="黑体" panose="02010609060101010101" pitchFamily="49" charset="-122"/>
              </a:rPr>
              <a:t> (G. Huang et al, CVPR 2017)</a:t>
            </a:r>
          </a:p>
          <a:p>
            <a:pPr eaLnBrk="1" hangingPunct="1"/>
            <a:r>
              <a:rPr lang="en-US" altLang="zh-CN" sz="2600" b="1" dirty="0" err="1">
                <a:solidFill>
                  <a:schemeClr val="tx1"/>
                </a:solidFill>
                <a:latin typeface="黑体" panose="02010609060101010101" pitchFamily="49" charset="-122"/>
                <a:ea typeface="黑体" panose="02010609060101010101" pitchFamily="49" charset="-122"/>
              </a:rPr>
              <a:t>Xception</a:t>
            </a:r>
            <a:r>
              <a:rPr lang="en-US" altLang="zh-CN" sz="2600" b="1" dirty="0">
                <a:solidFill>
                  <a:schemeClr val="tx1"/>
                </a:solidFill>
                <a:latin typeface="黑体" panose="02010609060101010101" pitchFamily="49" charset="-122"/>
                <a:ea typeface="黑体" panose="02010609060101010101" pitchFamily="49" charset="-122"/>
              </a:rPr>
              <a:t> (F. </a:t>
            </a:r>
            <a:r>
              <a:rPr lang="en-US" altLang="zh-CN" sz="2600" b="1" dirty="0" err="1">
                <a:solidFill>
                  <a:schemeClr val="tx1"/>
                </a:solidFill>
                <a:latin typeface="黑体" panose="02010609060101010101" pitchFamily="49" charset="-122"/>
                <a:ea typeface="黑体" panose="02010609060101010101" pitchFamily="49" charset="-122"/>
              </a:rPr>
              <a:t>Chollet</a:t>
            </a:r>
            <a:r>
              <a:rPr lang="en-US" altLang="zh-CN" sz="2600" b="1" dirty="0">
                <a:solidFill>
                  <a:schemeClr val="tx1"/>
                </a:solidFill>
                <a:latin typeface="黑体" panose="02010609060101010101" pitchFamily="49" charset="-122"/>
                <a:ea typeface="黑体" panose="02010609060101010101" pitchFamily="49" charset="-122"/>
              </a:rPr>
              <a:t> et al, CVPR 2017)</a:t>
            </a:r>
          </a:p>
          <a:p>
            <a:pPr eaLnBrk="1" hangingPunct="1"/>
            <a:r>
              <a:rPr lang="en-US" altLang="zh-CN" sz="2600" b="1" dirty="0" err="1">
                <a:solidFill>
                  <a:schemeClr val="tx1"/>
                </a:solidFill>
                <a:latin typeface="黑体" panose="02010609060101010101" pitchFamily="49" charset="-122"/>
                <a:ea typeface="黑体" panose="02010609060101010101" pitchFamily="49" charset="-122"/>
              </a:rPr>
              <a:t>MobileNet</a:t>
            </a:r>
            <a:r>
              <a:rPr lang="en-US" altLang="zh-CN" sz="2600" b="1" dirty="0">
                <a:solidFill>
                  <a:schemeClr val="tx1"/>
                </a:solidFill>
                <a:latin typeface="黑体" panose="02010609060101010101" pitchFamily="49" charset="-122"/>
                <a:ea typeface="黑体" panose="02010609060101010101" pitchFamily="49" charset="-122"/>
              </a:rPr>
              <a:t> (A. Howard et al, </a:t>
            </a:r>
            <a:r>
              <a:rPr lang="en-US" altLang="zh-CN" sz="2600" b="1" dirty="0" err="1">
                <a:solidFill>
                  <a:schemeClr val="tx1"/>
                </a:solidFill>
                <a:latin typeface="黑体" panose="02010609060101010101" pitchFamily="49" charset="-122"/>
                <a:ea typeface="黑体" panose="02010609060101010101" pitchFamily="49" charset="-122"/>
              </a:rPr>
              <a:t>arxiv</a:t>
            </a:r>
            <a:r>
              <a:rPr lang="en-US" altLang="zh-CN" sz="2600" b="1" dirty="0">
                <a:solidFill>
                  <a:schemeClr val="tx1"/>
                </a:solidFill>
                <a:latin typeface="黑体" panose="02010609060101010101" pitchFamily="49" charset="-122"/>
                <a:ea typeface="黑体" panose="02010609060101010101" pitchFamily="49" charset="-122"/>
              </a:rPr>
              <a:t> 2017)</a:t>
            </a:r>
          </a:p>
          <a:p>
            <a:pPr eaLnBrk="1" hangingPunct="1"/>
            <a:r>
              <a:rPr lang="en-US" altLang="zh-CN" sz="2600" b="1" dirty="0" err="1">
                <a:solidFill>
                  <a:schemeClr val="tx1"/>
                </a:solidFill>
                <a:latin typeface="黑体" panose="02010609060101010101" pitchFamily="49" charset="-122"/>
                <a:ea typeface="黑体" panose="02010609060101010101" pitchFamily="49" charset="-122"/>
              </a:rPr>
              <a:t>ShuffleNet</a:t>
            </a:r>
            <a:r>
              <a:rPr lang="en-US" altLang="zh-CN" sz="2600" b="1" dirty="0">
                <a:solidFill>
                  <a:schemeClr val="tx1"/>
                </a:solidFill>
                <a:latin typeface="黑体" panose="02010609060101010101" pitchFamily="49" charset="-122"/>
                <a:ea typeface="黑体" panose="02010609060101010101" pitchFamily="49" charset="-122"/>
              </a:rPr>
              <a:t> (X. Zhang et al, CVPR 2018)</a:t>
            </a:r>
          </a:p>
          <a:p>
            <a:pPr eaLnBrk="1" hangingPunct="1"/>
            <a:r>
              <a:rPr lang="en-US" altLang="zh-CN" sz="2600" b="1" dirty="0">
                <a:solidFill>
                  <a:schemeClr val="tx1"/>
                </a:solidFill>
                <a:latin typeface="黑体" panose="02010609060101010101" pitchFamily="49" charset="-122"/>
                <a:ea typeface="黑体" panose="02010609060101010101" pitchFamily="49" charset="-122"/>
              </a:rPr>
              <a:t>…</a:t>
            </a: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常用的深度神经网络</a:t>
            </a:r>
          </a:p>
        </p:txBody>
      </p:sp>
    </p:spTree>
    <p:custDataLst>
      <p:tags r:id="rId1"/>
    </p:custDataLst>
    <p:extLst>
      <p:ext uri="{BB962C8B-B14F-4D97-AF65-F5344CB8AC3E}">
        <p14:creationId xmlns:p14="http://schemas.microsoft.com/office/powerpoint/2010/main" val="3473657409"/>
      </p:ext>
    </p:extLst>
  </p:cSld>
  <p:clrMapOvr>
    <a:masterClrMapping/>
  </p:clrMapOvr>
  <p:transition advTm="31223"/>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小样本</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有偏差的样本分布</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在线学习</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无监督学习</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黑盒子问题</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复杂度</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多参数，高存储</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高计算复杂度</a:t>
            </a:r>
            <a:endParaRPr lang="en-US" altLang="zh-CN" sz="21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深度神经网络的挑战</a:t>
            </a:r>
          </a:p>
        </p:txBody>
      </p:sp>
    </p:spTree>
    <p:custDataLst>
      <p:tags r:id="rId1"/>
    </p:custDataLst>
    <p:extLst>
      <p:ext uri="{BB962C8B-B14F-4D97-AF65-F5344CB8AC3E}">
        <p14:creationId xmlns:p14="http://schemas.microsoft.com/office/powerpoint/2010/main" val="1501150398"/>
      </p:ext>
    </p:extLst>
  </p:cSld>
  <p:clrMapOvr>
    <a:masterClrMapping/>
  </p:clrMapOvr>
  <p:transition advTm="31223"/>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复杂度</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多参数，高存储</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高计算复杂度 </a:t>
            </a:r>
            <a:endParaRPr lang="en-US" altLang="zh-CN" sz="21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深度神经网络的挑战</a:t>
            </a:r>
          </a:p>
        </p:txBody>
      </p:sp>
      <p:pic>
        <p:nvPicPr>
          <p:cNvPr id="4" name="图片 3"/>
          <p:cNvPicPr>
            <a:picLocks noChangeAspect="1"/>
          </p:cNvPicPr>
          <p:nvPr/>
        </p:nvPicPr>
        <p:blipFill>
          <a:blip r:embed="rId4"/>
          <a:stretch>
            <a:fillRect/>
          </a:stretch>
        </p:blipFill>
        <p:spPr>
          <a:xfrm>
            <a:off x="556918" y="3342357"/>
            <a:ext cx="7863762" cy="2869307"/>
          </a:xfrm>
          <a:prstGeom prst="rect">
            <a:avLst/>
          </a:prstGeom>
        </p:spPr>
      </p:pic>
      <p:sp>
        <p:nvSpPr>
          <p:cNvPr id="5" name="爆炸形 2 4"/>
          <p:cNvSpPr/>
          <p:nvPr/>
        </p:nvSpPr>
        <p:spPr>
          <a:xfrm>
            <a:off x="67752" y="3093503"/>
            <a:ext cx="2952328" cy="2232248"/>
          </a:xfrm>
          <a:prstGeom prst="irregularSeal2">
            <a:avLst/>
          </a:prstGeom>
          <a:solidFill>
            <a:srgbClr val="C00000"/>
          </a:solidFill>
          <a:ln>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3200" b="1" dirty="0"/>
              <a:t>压缩模型</a:t>
            </a:r>
          </a:p>
        </p:txBody>
      </p:sp>
      <p:sp>
        <p:nvSpPr>
          <p:cNvPr id="6" name="爆炸形 2 5"/>
          <p:cNvSpPr/>
          <p:nvPr/>
        </p:nvSpPr>
        <p:spPr>
          <a:xfrm>
            <a:off x="6367944" y="3342357"/>
            <a:ext cx="2664296" cy="2448273"/>
          </a:xfrm>
          <a:prstGeom prst="irregularSeal2">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3200" b="1" dirty="0"/>
              <a:t>加速模型</a:t>
            </a:r>
          </a:p>
        </p:txBody>
      </p:sp>
      <p:sp>
        <p:nvSpPr>
          <p:cNvPr id="7" name="文本框 6"/>
          <p:cNvSpPr txBox="1"/>
          <p:nvPr/>
        </p:nvSpPr>
        <p:spPr>
          <a:xfrm>
            <a:off x="6476464" y="6283672"/>
            <a:ext cx="2088232" cy="369332"/>
          </a:xfrm>
          <a:prstGeom prst="rect">
            <a:avLst/>
          </a:prstGeom>
          <a:noFill/>
        </p:spPr>
        <p:txBody>
          <a:bodyPr wrap="square" rtlCol="0">
            <a:spAutoFit/>
          </a:bodyPr>
          <a:lstStyle/>
          <a:p>
            <a:r>
              <a:rPr lang="en-US" altLang="zh-CN" dirty="0"/>
              <a:t>Slide from W. Wen</a:t>
            </a:r>
            <a:endParaRPr lang="zh-CN" altLang="en-US" dirty="0"/>
          </a:p>
        </p:txBody>
      </p:sp>
    </p:spTree>
    <p:custDataLst>
      <p:tags r:id="rId1"/>
    </p:custDataLst>
    <p:extLst>
      <p:ext uri="{BB962C8B-B14F-4D97-AF65-F5344CB8AC3E}">
        <p14:creationId xmlns:p14="http://schemas.microsoft.com/office/powerpoint/2010/main" val="4223772353"/>
      </p:ext>
    </p:extLst>
  </p:cSld>
  <p:clrMapOvr>
    <a:masterClrMapping/>
  </p:clrMapOvr>
  <p:transition advTm="3122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sz="4600" b="1" dirty="0">
                <a:solidFill>
                  <a:srgbClr val="1717B7"/>
                </a:solidFill>
                <a:latin typeface="黑体" panose="02010609060101010101" pitchFamily="49" charset="-122"/>
                <a:ea typeface="黑体" panose="02010609060101010101" pitchFamily="49" charset="-122"/>
              </a:rPr>
              <a:t>汇报提纲</a:t>
            </a:r>
          </a:p>
        </p:txBody>
      </p:sp>
      <p:sp>
        <p:nvSpPr>
          <p:cNvPr id="9219" name="内容占位符 2"/>
          <p:cNvSpPr>
            <a:spLocks noGrp="1"/>
          </p:cNvSpPr>
          <p:nvPr>
            <p:ph idx="1"/>
          </p:nvPr>
        </p:nvSpPr>
        <p:spPr/>
        <p:txBody>
          <a:bodyPr/>
          <a:lstStyle/>
          <a:p>
            <a:pPr marL="0" indent="0">
              <a:buNone/>
            </a:pPr>
            <a:endParaRPr lang="en-US" altLang="zh-CN" b="1" dirty="0">
              <a:latin typeface="黑体" panose="02010609060101010101" pitchFamily="49" charset="-122"/>
              <a:ea typeface="黑体" panose="02010609060101010101" pitchFamily="49" charset="-122"/>
            </a:endParaRPr>
          </a:p>
          <a:p>
            <a:r>
              <a:rPr lang="zh-CN" altLang="en-US" b="1" dirty="0">
                <a:latin typeface="黑体" panose="02010609060101010101" pitchFamily="49" charset="-122"/>
                <a:ea typeface="黑体" panose="02010609060101010101" pitchFamily="49" charset="-122"/>
              </a:rPr>
              <a:t>深度神经网络的压缩</a:t>
            </a:r>
            <a:endParaRPr lang="en-US" altLang="zh-CN" b="1" dirty="0">
              <a:latin typeface="黑体" panose="02010609060101010101" pitchFamily="49" charset="-122"/>
              <a:ea typeface="黑体" panose="02010609060101010101" pitchFamily="49" charset="-122"/>
            </a:endParaRPr>
          </a:p>
          <a:p>
            <a:endParaRPr lang="en-US" altLang="zh-CN" b="1" dirty="0">
              <a:latin typeface="黑体" panose="02010609060101010101" pitchFamily="49" charset="-122"/>
              <a:ea typeface="黑体" panose="02010609060101010101" pitchFamily="49" charset="-122"/>
            </a:endParaRPr>
          </a:p>
          <a:p>
            <a:r>
              <a:rPr lang="zh-CN" altLang="en-US" b="1" dirty="0">
                <a:solidFill>
                  <a:srgbClr val="BFBFBF"/>
                </a:solidFill>
                <a:latin typeface="黑体" panose="02010609060101010101" pitchFamily="49" charset="-122"/>
                <a:ea typeface="黑体" panose="02010609060101010101" pitchFamily="49" charset="-122"/>
              </a:rPr>
              <a:t>深度神经网络的加速</a:t>
            </a:r>
          </a:p>
          <a:p>
            <a:endParaRPr lang="zh-CN" altLang="en-US" b="1"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909733196"/>
      </p:ext>
    </p:extLst>
  </p:cSld>
  <p:clrMapOvr>
    <a:masterClrMapping/>
  </p:clrMapOvr>
  <p:transition advTm="8515"/>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400" b="1" dirty="0">
                <a:solidFill>
                  <a:schemeClr val="tx1"/>
                </a:solidFill>
                <a:latin typeface="黑体" panose="02010609060101010101" pitchFamily="49" charset="-122"/>
                <a:ea typeface="黑体" panose="02010609060101010101" pitchFamily="49" charset="-122"/>
              </a:rPr>
              <a:t>参数共享</a:t>
            </a:r>
            <a:endParaRPr lang="en-US" altLang="zh-CN" sz="24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000" dirty="0" err="1">
                <a:latin typeface="黑体" panose="02010609060101010101" pitchFamily="49" charset="-122"/>
                <a:ea typeface="黑体" panose="02010609060101010101" pitchFamily="49" charset="-122"/>
              </a:rPr>
              <a:t>HashedNets,ICML</a:t>
            </a:r>
            <a:r>
              <a:rPr lang="en-US" altLang="zh-CN" sz="2000" dirty="0">
                <a:latin typeface="黑体" panose="02010609060101010101" pitchFamily="49" charset="-122"/>
                <a:ea typeface="黑体" panose="02010609060101010101" pitchFamily="49" charset="-122"/>
              </a:rPr>
              <a:t> 2015</a:t>
            </a:r>
          </a:p>
          <a:p>
            <a:pPr lvl="1" eaLnBrk="1" hangingPunct="1">
              <a:buFont typeface="Wingdings" panose="05000000000000000000" pitchFamily="2" charset="2"/>
              <a:buChar char="o"/>
            </a:pPr>
            <a:r>
              <a:rPr lang="en-US" altLang="zh-CN" sz="2000" dirty="0" err="1">
                <a:latin typeface="黑体" panose="02010609060101010101" pitchFamily="49" charset="-122"/>
                <a:ea typeface="黑体" panose="02010609060101010101" pitchFamily="49" charset="-122"/>
              </a:rPr>
              <a:t>PQ,arXiv</a:t>
            </a:r>
            <a:r>
              <a:rPr lang="en-US" altLang="zh-CN" sz="2000" dirty="0">
                <a:latin typeface="黑体" panose="02010609060101010101" pitchFamily="49" charset="-122"/>
                <a:ea typeface="黑体" panose="02010609060101010101" pitchFamily="49" charset="-122"/>
              </a:rPr>
              <a:t> 2014</a:t>
            </a:r>
          </a:p>
          <a:p>
            <a:pPr lvl="1" eaLnBrk="1" hangingPunct="1">
              <a:buFont typeface="Wingdings" panose="05000000000000000000" pitchFamily="2" charset="2"/>
              <a:buChar char="o"/>
            </a:pPr>
            <a:r>
              <a:rPr lang="en-US" altLang="zh-CN" sz="2000" dirty="0">
                <a:latin typeface="黑体" panose="02010609060101010101" pitchFamily="49" charset="-122"/>
                <a:ea typeface="黑体" panose="02010609060101010101" pitchFamily="49" charset="-122"/>
              </a:rPr>
              <a:t>TTQ,ICLR 2017</a:t>
            </a:r>
          </a:p>
          <a:p>
            <a:pPr eaLnBrk="1" hangingPunct="1"/>
            <a:r>
              <a:rPr lang="zh-CN" altLang="en-US" sz="2400" b="1" dirty="0">
                <a:solidFill>
                  <a:schemeClr val="tx1"/>
                </a:solidFill>
                <a:latin typeface="黑体" panose="02010609060101010101" pitchFamily="49" charset="-122"/>
                <a:ea typeface="黑体" panose="02010609060101010101" pitchFamily="49" charset="-122"/>
              </a:rPr>
              <a:t>参数剪枝</a:t>
            </a:r>
            <a:endParaRPr lang="en-US" altLang="zh-CN" sz="24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000" dirty="0">
                <a:latin typeface="黑体" panose="02010609060101010101" pitchFamily="49" charset="-122"/>
                <a:ea typeface="黑体" panose="02010609060101010101" pitchFamily="49" charset="-122"/>
              </a:rPr>
              <a:t>Data-</a:t>
            </a:r>
            <a:r>
              <a:rPr lang="en-US" altLang="zh-CN" sz="2000" dirty="0" err="1">
                <a:latin typeface="黑体" panose="02010609060101010101" pitchFamily="49" charset="-122"/>
                <a:ea typeface="黑体" panose="02010609060101010101" pitchFamily="49" charset="-122"/>
              </a:rPr>
              <a:t>free,BMVC</a:t>
            </a:r>
            <a:r>
              <a:rPr lang="en-US" altLang="zh-CN" sz="2000" dirty="0">
                <a:latin typeface="黑体" panose="02010609060101010101" pitchFamily="49" charset="-122"/>
                <a:ea typeface="黑体" panose="02010609060101010101" pitchFamily="49" charset="-122"/>
              </a:rPr>
              <a:t> 2015</a:t>
            </a:r>
          </a:p>
          <a:p>
            <a:pPr lvl="1" eaLnBrk="1" hangingPunct="1">
              <a:buFont typeface="Wingdings" panose="05000000000000000000" pitchFamily="2" charset="2"/>
              <a:buChar char="o"/>
            </a:pPr>
            <a:r>
              <a:rPr lang="en-US" altLang="zh-CN" sz="2000" dirty="0">
                <a:latin typeface="黑体" panose="02010609060101010101" pitchFamily="49" charset="-122"/>
                <a:ea typeface="黑体" panose="02010609060101010101" pitchFamily="49" charset="-122"/>
              </a:rPr>
              <a:t>Deep </a:t>
            </a:r>
            <a:r>
              <a:rPr lang="en-US" altLang="zh-CN" sz="2000" dirty="0" err="1">
                <a:latin typeface="黑体" panose="02010609060101010101" pitchFamily="49" charset="-122"/>
                <a:ea typeface="黑体" panose="02010609060101010101" pitchFamily="49" charset="-122"/>
              </a:rPr>
              <a:t>compression,ICLR</a:t>
            </a:r>
            <a:r>
              <a:rPr lang="en-US" altLang="zh-CN" sz="2000" dirty="0">
                <a:latin typeface="黑体" panose="02010609060101010101" pitchFamily="49" charset="-122"/>
                <a:ea typeface="黑体" panose="02010609060101010101" pitchFamily="49" charset="-122"/>
              </a:rPr>
              <a:t> 2016</a:t>
            </a:r>
            <a:endParaRPr lang="en-US" altLang="zh-CN" sz="2000" b="1" dirty="0">
              <a:solidFill>
                <a:schemeClr val="tx1"/>
              </a:solidFill>
              <a:latin typeface="黑体" panose="02010609060101010101" pitchFamily="49" charset="-122"/>
              <a:ea typeface="黑体" panose="02010609060101010101" pitchFamily="49" charset="-122"/>
            </a:endParaRPr>
          </a:p>
          <a:p>
            <a:pPr eaLnBrk="1" hangingPunct="1"/>
            <a:r>
              <a:rPr lang="zh-CN" altLang="en-US" sz="2400" b="1" dirty="0">
                <a:solidFill>
                  <a:schemeClr val="tx1"/>
                </a:solidFill>
                <a:latin typeface="黑体" panose="02010609060101010101" pitchFamily="49" charset="-122"/>
                <a:ea typeface="黑体" panose="02010609060101010101" pitchFamily="49" charset="-122"/>
              </a:rPr>
              <a:t>矩阵分解</a:t>
            </a:r>
            <a:endParaRPr lang="en-US" altLang="zh-CN" sz="24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000" dirty="0">
                <a:latin typeface="黑体" panose="02010609060101010101" pitchFamily="49" charset="-122"/>
                <a:ea typeface="黑体" panose="02010609060101010101" pitchFamily="49" charset="-122"/>
              </a:rPr>
              <a:t>LRD,NIPS 2013</a:t>
            </a:r>
          </a:p>
          <a:p>
            <a:pPr lvl="1" eaLnBrk="1" hangingPunct="1">
              <a:buFont typeface="Wingdings" panose="05000000000000000000" pitchFamily="2" charset="2"/>
              <a:buChar char="o"/>
            </a:pPr>
            <a:r>
              <a:rPr lang="en-US" altLang="zh-CN" sz="2000" dirty="0">
                <a:latin typeface="黑体" panose="02010609060101010101" pitchFamily="49" charset="-122"/>
                <a:ea typeface="黑体" panose="02010609060101010101" pitchFamily="49" charset="-122"/>
              </a:rPr>
              <a:t>Tensorizing NN,NIPS 2015</a:t>
            </a:r>
          </a:p>
          <a:p>
            <a:pPr eaLnBrk="1" hangingPunct="1"/>
            <a:r>
              <a:rPr lang="zh-CN" altLang="en-US" sz="2400" b="1" dirty="0">
                <a:solidFill>
                  <a:schemeClr val="tx1"/>
                </a:solidFill>
                <a:latin typeface="黑体" panose="02010609060101010101" pitchFamily="49" charset="-122"/>
                <a:ea typeface="黑体" panose="02010609060101010101" pitchFamily="49" charset="-122"/>
              </a:rPr>
              <a:t>网络结构搜索</a:t>
            </a:r>
            <a:endParaRPr lang="en-US" altLang="zh-CN" sz="24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en-US" altLang="zh-CN" sz="2000" dirty="0">
                <a:latin typeface="黑体" panose="02010609060101010101" pitchFamily="49" charset="-122"/>
                <a:ea typeface="黑体" panose="02010609060101010101" pitchFamily="49" charset="-122"/>
              </a:rPr>
              <a:t>NAS, ICLR 2017</a:t>
            </a:r>
          </a:p>
          <a:p>
            <a:pPr lvl="1" eaLnBrk="1" hangingPunct="1">
              <a:buFont typeface="Wingdings" panose="05000000000000000000" pitchFamily="2" charset="2"/>
              <a:buChar char="p"/>
            </a:pPr>
            <a:r>
              <a:rPr lang="en-US" altLang="zh-CN" sz="2000" dirty="0" err="1">
                <a:latin typeface="黑体" panose="02010609060101010101" pitchFamily="49" charset="-122"/>
                <a:ea typeface="黑体" panose="02010609060101010101" pitchFamily="49" charset="-122"/>
              </a:rPr>
              <a:t>MNASnet</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 </a:t>
            </a:r>
            <a:r>
              <a:rPr lang="en-US" altLang="zh-CN" sz="2000" dirty="0" err="1">
                <a:latin typeface="黑体" panose="02010609060101010101" pitchFamily="49" charset="-122"/>
                <a:ea typeface="黑体" panose="02010609060101010101" pitchFamily="49" charset="-122"/>
              </a:rPr>
              <a:t>arxiv</a:t>
            </a:r>
            <a:r>
              <a:rPr lang="zh-CN" altLang="en-US" sz="2000" dirty="0">
                <a:latin typeface="黑体" panose="02010609060101010101" pitchFamily="49" charset="-122"/>
                <a:ea typeface="黑体" panose="02010609060101010101" pitchFamily="49" charset="-122"/>
              </a:rPr>
              <a:t> </a:t>
            </a:r>
            <a:r>
              <a:rPr lang="en-US" altLang="zh-CN" sz="2000" dirty="0">
                <a:latin typeface="黑体" panose="02010609060101010101" pitchFamily="49" charset="-122"/>
                <a:ea typeface="黑体" panose="02010609060101010101" pitchFamily="49" charset="-122"/>
              </a:rPr>
              <a:t>2018</a:t>
            </a:r>
          </a:p>
          <a:p>
            <a:pPr marL="457200" lvl="1" indent="0" eaLnBrk="1" hangingPunct="1">
              <a:buNone/>
            </a:pPr>
            <a:endParaRPr lang="en-US" altLang="zh-CN" sz="20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endParaRPr lang="en-US" altLang="zh-CN" sz="2000" b="1" dirty="0">
              <a:solidFill>
                <a:schemeClr val="tx1"/>
              </a:solidFill>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深度神经网络常用压缩方法</a:t>
            </a:r>
          </a:p>
        </p:txBody>
      </p:sp>
    </p:spTree>
    <p:custDataLst>
      <p:tags r:id="rId1"/>
    </p:custDataLst>
    <p:extLst>
      <p:ext uri="{BB962C8B-B14F-4D97-AF65-F5344CB8AC3E}">
        <p14:creationId xmlns:p14="http://schemas.microsoft.com/office/powerpoint/2010/main" val="556987159"/>
      </p:ext>
    </p:extLst>
  </p:cSld>
  <p:clrMapOvr>
    <a:masterClrMapping/>
  </p:clrMapOvr>
  <p:transition advTm="31223"/>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9" y="1752600"/>
            <a:ext cx="4746942"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随机权值共享</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Hashing</a:t>
            </a:r>
            <a:r>
              <a:rPr lang="zh-CN" altLang="en-US" sz="2100" dirty="0">
                <a:latin typeface="黑体" panose="02010609060101010101" pitchFamily="49" charset="-122"/>
                <a:ea typeface="黑体" panose="02010609060101010101" pitchFamily="49" charset="-122"/>
              </a:rPr>
              <a:t>技巧</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marL="457200" lvl="1" indent="0" eaLnBrk="1" hangingPunct="1">
              <a:buNone/>
            </a:pPr>
            <a:endParaRPr lang="en-US" altLang="zh-CN" sz="2100" dirty="0">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训练</a:t>
            </a:r>
            <a:r>
              <a:rPr lang="en-US" altLang="zh-CN" sz="2600" b="1" dirty="0">
                <a:solidFill>
                  <a:schemeClr val="tx1"/>
                </a:solidFill>
                <a:latin typeface="黑体" panose="02010609060101010101" pitchFamily="49" charset="-122"/>
                <a:ea typeface="黑体" panose="02010609060101010101" pitchFamily="49" charset="-122"/>
              </a:rPr>
              <a:t>--SGD</a:t>
            </a:r>
          </a:p>
        </p:txBody>
      </p:sp>
      <p:sp>
        <p:nvSpPr>
          <p:cNvPr id="11267" name="Rectangle 3"/>
          <p:cNvSpPr>
            <a:spLocks noGrp="1" noChangeArrowheads="1"/>
          </p:cNvSpPr>
          <p:nvPr>
            <p:ph type="title"/>
          </p:nvPr>
        </p:nvSpPr>
        <p:spPr/>
        <p:txBody>
          <a:bodyPr/>
          <a:lstStyle/>
          <a:p>
            <a:pPr eaLnBrk="1" hangingPunct="1"/>
            <a:r>
              <a:rPr lang="en-US" altLang="zh-CN" sz="4000" b="1" dirty="0" err="1">
                <a:solidFill>
                  <a:srgbClr val="1717B7"/>
                </a:solidFill>
                <a:latin typeface="黑体" panose="02010609060101010101" pitchFamily="49" charset="-122"/>
                <a:ea typeface="黑体" panose="02010609060101010101" pitchFamily="49" charset="-122"/>
              </a:rPr>
              <a:t>HashedNets</a:t>
            </a:r>
            <a:endParaRPr lang="zh-CN" altLang="en-US" sz="4000" b="1" dirty="0">
              <a:solidFill>
                <a:srgbClr val="1717B7"/>
              </a:solidFill>
              <a:latin typeface="黑体" panose="02010609060101010101" pitchFamily="49" charset="-122"/>
              <a:ea typeface="黑体" panose="02010609060101010101" pitchFamily="49" charset="-122"/>
            </a:endParaRPr>
          </a:p>
        </p:txBody>
      </p:sp>
      <p:graphicFrame>
        <p:nvGraphicFramePr>
          <p:cNvPr id="4" name="Object 5"/>
          <p:cNvGraphicFramePr>
            <a:graphicFrameLocks/>
          </p:cNvGraphicFramePr>
          <p:nvPr/>
        </p:nvGraphicFramePr>
        <p:xfrm>
          <a:off x="3019374" y="2618598"/>
          <a:ext cx="1949754" cy="387350"/>
        </p:xfrm>
        <a:graphic>
          <a:graphicData uri="http://schemas.openxmlformats.org/presentationml/2006/ole">
            <mc:AlternateContent xmlns:mc="http://schemas.openxmlformats.org/markup-compatibility/2006">
              <mc:Choice xmlns:v="urn:schemas-microsoft-com:vml" Requires="v">
                <p:oleObj spid="_x0000_s72883" r:id="rId5" imgW="1346887" imgH="229007" progId="Equation.DSMT4">
                  <p:embed/>
                </p:oleObj>
              </mc:Choice>
              <mc:Fallback>
                <p:oleObj r:id="rId5" imgW="1346887" imgH="229007" progId="Equation.DSMT4">
                  <p:embed/>
                  <p:pic>
                    <p:nvPicPr>
                      <p:cNvPr id="4" name="Object 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9374" y="2618598"/>
                        <a:ext cx="1949754" cy="387350"/>
                      </a:xfrm>
                      <a:prstGeom prst="rect">
                        <a:avLst/>
                      </a:prstGeom>
                      <a:noFill/>
                      <a:ln>
                        <a:noFill/>
                      </a:ln>
                    </p:spPr>
                  </p:pic>
                </p:oleObj>
              </mc:Fallback>
            </mc:AlternateContent>
          </a:graphicData>
        </a:graphic>
      </p:graphicFrame>
      <p:sp>
        <p:nvSpPr>
          <p:cNvPr id="5" name="文本框 4"/>
          <p:cNvSpPr txBox="1"/>
          <p:nvPr/>
        </p:nvSpPr>
        <p:spPr>
          <a:xfrm>
            <a:off x="1512744" y="2618598"/>
            <a:ext cx="1440160" cy="400110"/>
          </a:xfrm>
          <a:prstGeom prst="rect">
            <a:avLst/>
          </a:prstGeom>
          <a:noFill/>
        </p:spPr>
        <p:txBody>
          <a:bodyPr wrap="square" rtlCol="0">
            <a:spAutoFit/>
          </a:bodyPr>
          <a:lstStyle/>
          <a:p>
            <a:r>
              <a:rPr lang="en-US" altLang="zh-CN" sz="2000" dirty="0"/>
              <a:t>Hash 1:</a:t>
            </a:r>
            <a:endParaRPr lang="zh-CN" altLang="en-US" sz="2000" dirty="0"/>
          </a:p>
        </p:txBody>
      </p:sp>
      <p:pic>
        <p:nvPicPr>
          <p:cNvPr id="6"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11804" y="3010168"/>
            <a:ext cx="1382750" cy="4178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44992" y="3082176"/>
            <a:ext cx="1475232" cy="3227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圆角矩形 7"/>
          <p:cNvSpPr/>
          <p:nvPr/>
        </p:nvSpPr>
        <p:spPr>
          <a:xfrm>
            <a:off x="2160816" y="3010168"/>
            <a:ext cx="3096344" cy="432048"/>
          </a:xfrm>
          <a:prstGeom prst="round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512744" y="3442216"/>
            <a:ext cx="1440160" cy="400110"/>
          </a:xfrm>
          <a:prstGeom prst="rect">
            <a:avLst/>
          </a:prstGeom>
          <a:noFill/>
        </p:spPr>
        <p:txBody>
          <a:bodyPr wrap="square" rtlCol="0">
            <a:spAutoFit/>
          </a:bodyPr>
          <a:lstStyle/>
          <a:p>
            <a:r>
              <a:rPr lang="en-US" altLang="zh-CN" sz="2000" dirty="0"/>
              <a:t>Hash 2:</a:t>
            </a:r>
            <a:endParaRPr lang="zh-CN" altLang="en-US" sz="2000" dirty="0"/>
          </a:p>
        </p:txBody>
      </p:sp>
      <p:pic>
        <p:nvPicPr>
          <p:cNvPr id="1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96920" y="3479993"/>
            <a:ext cx="1728788" cy="322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图片 10"/>
          <p:cNvPicPr>
            <a:picLocks noChangeAspect="1"/>
          </p:cNvPicPr>
          <p:nvPr/>
        </p:nvPicPr>
        <p:blipFill>
          <a:blip r:embed="rId10"/>
          <a:stretch>
            <a:fillRect/>
          </a:stretch>
        </p:blipFill>
        <p:spPr>
          <a:xfrm>
            <a:off x="3053145" y="3905794"/>
            <a:ext cx="1864995" cy="356235"/>
          </a:xfrm>
          <a:prstGeom prst="rect">
            <a:avLst/>
          </a:prstGeom>
        </p:spPr>
      </p:pic>
      <p:sp>
        <p:nvSpPr>
          <p:cNvPr id="12" name="圆角矩形 11"/>
          <p:cNvSpPr/>
          <p:nvPr/>
        </p:nvSpPr>
        <p:spPr>
          <a:xfrm>
            <a:off x="3024912" y="3874264"/>
            <a:ext cx="1944216" cy="432048"/>
          </a:xfrm>
          <a:prstGeom prst="round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11"/>
          <a:stretch>
            <a:fillRect/>
          </a:stretch>
        </p:blipFill>
        <p:spPr>
          <a:xfrm>
            <a:off x="2175416" y="4546415"/>
            <a:ext cx="2672271" cy="631487"/>
          </a:xfrm>
          <a:prstGeom prst="rect">
            <a:avLst/>
          </a:prstGeom>
        </p:spPr>
      </p:pic>
      <p:sp>
        <p:nvSpPr>
          <p:cNvPr id="14" name="文本框 13"/>
          <p:cNvSpPr txBox="1"/>
          <p:nvPr/>
        </p:nvSpPr>
        <p:spPr>
          <a:xfrm>
            <a:off x="1167304" y="4650316"/>
            <a:ext cx="1037416" cy="400110"/>
          </a:xfrm>
          <a:prstGeom prst="rect">
            <a:avLst/>
          </a:prstGeom>
          <a:noFill/>
        </p:spPr>
        <p:txBody>
          <a:bodyPr wrap="square" rtlCol="0">
            <a:spAutoFit/>
          </a:bodyPr>
          <a:lstStyle/>
          <a:p>
            <a:r>
              <a:rPr lang="zh-CN" altLang="en-US" sz="2000" dirty="0"/>
              <a:t>误差</a:t>
            </a:r>
            <a:r>
              <a:rPr lang="en-US" altLang="zh-CN" sz="2000" dirty="0"/>
              <a:t>:</a:t>
            </a:r>
            <a:endParaRPr lang="zh-CN" altLang="en-US" sz="2000" dirty="0"/>
          </a:p>
        </p:txBody>
      </p:sp>
      <p:sp>
        <p:nvSpPr>
          <p:cNvPr id="15" name="文本框 14"/>
          <p:cNvSpPr txBox="1"/>
          <p:nvPr/>
        </p:nvSpPr>
        <p:spPr>
          <a:xfrm>
            <a:off x="1167304" y="5141892"/>
            <a:ext cx="2937336" cy="400110"/>
          </a:xfrm>
          <a:prstGeom prst="rect">
            <a:avLst/>
          </a:prstGeom>
          <a:noFill/>
        </p:spPr>
        <p:txBody>
          <a:bodyPr wrap="square" rtlCol="0">
            <a:spAutoFit/>
          </a:bodyPr>
          <a:lstStyle/>
          <a:p>
            <a:r>
              <a:rPr lang="zh-CN" altLang="en-US" sz="2000" dirty="0"/>
              <a:t>参数梯度</a:t>
            </a:r>
            <a:r>
              <a:rPr lang="en-US" altLang="zh-CN" sz="2000" dirty="0"/>
              <a:t>:</a:t>
            </a:r>
            <a:endParaRPr lang="zh-CN" altLang="en-US" sz="2000" dirty="0"/>
          </a:p>
        </p:txBody>
      </p:sp>
      <p:pic>
        <p:nvPicPr>
          <p:cNvPr id="16" name="图片 15"/>
          <p:cNvPicPr>
            <a:picLocks noChangeAspect="1"/>
          </p:cNvPicPr>
          <p:nvPr/>
        </p:nvPicPr>
        <p:blipFill>
          <a:blip r:embed="rId12"/>
          <a:stretch>
            <a:fillRect/>
          </a:stretch>
        </p:blipFill>
        <p:spPr>
          <a:xfrm>
            <a:off x="1772498" y="5572890"/>
            <a:ext cx="1117670" cy="487996"/>
          </a:xfrm>
          <a:prstGeom prst="rect">
            <a:avLst/>
          </a:prstGeom>
        </p:spPr>
      </p:pic>
      <p:pic>
        <p:nvPicPr>
          <p:cNvPr id="17" name="图片 16"/>
          <p:cNvPicPr>
            <a:picLocks noChangeAspect="1"/>
          </p:cNvPicPr>
          <p:nvPr/>
        </p:nvPicPr>
        <p:blipFill>
          <a:blip r:embed="rId13"/>
          <a:stretch>
            <a:fillRect/>
          </a:stretch>
        </p:blipFill>
        <p:spPr>
          <a:xfrm>
            <a:off x="3064773" y="5500882"/>
            <a:ext cx="2051948" cy="580086"/>
          </a:xfrm>
          <a:prstGeom prst="rect">
            <a:avLst/>
          </a:prstGeom>
        </p:spPr>
      </p:pic>
      <p:sp>
        <p:nvSpPr>
          <p:cNvPr id="18" name="右箭头 17"/>
          <p:cNvSpPr/>
          <p:nvPr/>
        </p:nvSpPr>
        <p:spPr>
          <a:xfrm>
            <a:off x="1161976" y="6364952"/>
            <a:ext cx="432048" cy="216024"/>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aphicFrame>
        <p:nvGraphicFramePr>
          <p:cNvPr id="19" name="Object 5"/>
          <p:cNvGraphicFramePr>
            <a:graphicFrameLocks/>
          </p:cNvGraphicFramePr>
          <p:nvPr/>
        </p:nvGraphicFramePr>
        <p:xfrm>
          <a:off x="1749976" y="6148929"/>
          <a:ext cx="3240360" cy="601062"/>
        </p:xfrm>
        <a:graphic>
          <a:graphicData uri="http://schemas.openxmlformats.org/presentationml/2006/ole">
            <mc:AlternateContent xmlns:mc="http://schemas.openxmlformats.org/markup-compatibility/2006">
              <mc:Choice xmlns:v="urn:schemas-microsoft-com:vml" Requires="v">
                <p:oleObj spid="_x0000_s72884" name="Equation" r:id="rId14" imgW="2908080" imgH="482400" progId="Equation.DSMT4">
                  <p:embed/>
                </p:oleObj>
              </mc:Choice>
              <mc:Fallback>
                <p:oleObj name="Equation" r:id="rId14" imgW="2908080" imgH="482400" progId="Equation.DSMT4">
                  <p:embed/>
                  <p:pic>
                    <p:nvPicPr>
                      <p:cNvPr id="19" name="Object 5"/>
                      <p:cNvPicPr>
                        <a:picLocks noChangeArrowheads="1"/>
                      </p:cNvPicPr>
                      <p:nvPr/>
                    </p:nvPicPr>
                    <p:blipFill>
                      <a:blip r:embed="rId15"/>
                      <a:srcRect/>
                      <a:stretch>
                        <a:fillRect/>
                      </a:stretch>
                    </p:blipFill>
                    <p:spPr bwMode="auto">
                      <a:xfrm>
                        <a:off x="1749976" y="6148929"/>
                        <a:ext cx="3240360" cy="601062"/>
                      </a:xfrm>
                      <a:prstGeom prst="rect">
                        <a:avLst/>
                      </a:prstGeom>
                      <a:noFill/>
                      <a:ln w="19050">
                        <a:solidFill>
                          <a:srgbClr val="FF0000"/>
                        </a:solidFill>
                      </a:ln>
                    </p:spPr>
                  </p:pic>
                </p:oleObj>
              </mc:Fallback>
            </mc:AlternateContent>
          </a:graphicData>
        </a:graphic>
      </p:graphicFrame>
      <p:sp>
        <p:nvSpPr>
          <p:cNvPr id="20" name="直接连接符 49"/>
          <p:cNvSpPr>
            <a:spLocks noChangeShapeType="1"/>
          </p:cNvSpPr>
          <p:nvPr/>
        </p:nvSpPr>
        <p:spPr bwMode="auto">
          <a:xfrm rot="5400000">
            <a:off x="2808923" y="4243705"/>
            <a:ext cx="5086350" cy="0"/>
          </a:xfrm>
          <a:prstGeom prst="line">
            <a:avLst/>
          </a:prstGeom>
          <a:noFill/>
          <a:ln w="19050">
            <a:solidFill>
              <a:schemeClr val="accent1"/>
            </a:solidFill>
            <a:prstDash val="lg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txBody>
          <a:bodyPr/>
          <a:lstStyle/>
          <a:p>
            <a:pPr>
              <a:defRPr/>
            </a:pPr>
            <a:endParaRPr lang="zh-CN" altLang="en-US"/>
          </a:p>
        </p:txBody>
      </p:sp>
      <p:pic>
        <p:nvPicPr>
          <p:cNvPr id="21" name="Picture 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402867" y="2418266"/>
            <a:ext cx="3617269" cy="31088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文本框 21"/>
          <p:cNvSpPr txBox="1"/>
          <p:nvPr/>
        </p:nvSpPr>
        <p:spPr>
          <a:xfrm>
            <a:off x="5395144" y="6088856"/>
            <a:ext cx="3637096" cy="738664"/>
          </a:xfrm>
          <a:prstGeom prst="rect">
            <a:avLst/>
          </a:prstGeom>
          <a:noFill/>
        </p:spPr>
        <p:txBody>
          <a:bodyPr wrap="square" rtlCol="0">
            <a:spAutoFit/>
          </a:bodyPr>
          <a:lstStyle/>
          <a:p>
            <a:pPr algn="just"/>
            <a:r>
              <a:rPr lang="en-US" altLang="zh-CN" dirty="0"/>
              <a:t>W. Chen, et al. Compressing Neural Networks with the Hashing Trick. In ICML 2015</a:t>
            </a:r>
            <a:endParaRPr lang="zh-CN" altLang="en-US" dirty="0"/>
          </a:p>
        </p:txBody>
      </p:sp>
    </p:spTree>
    <p:custDataLst>
      <p:tags r:id="rId2"/>
    </p:custDataLst>
    <p:extLst>
      <p:ext uri="{BB962C8B-B14F-4D97-AF65-F5344CB8AC3E}">
        <p14:creationId xmlns:p14="http://schemas.microsoft.com/office/powerpoint/2010/main" val="888626660"/>
      </p:ext>
    </p:extLst>
  </p:cSld>
  <p:clrMapOvr>
    <a:masterClrMapping/>
  </p:clrMapOvr>
  <p:transition advTm="3122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二值量化</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二值参数</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乘积量化</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分解</a:t>
            </a:r>
            <a:r>
              <a:rPr lang="en-US" altLang="zh-CN" sz="2100" dirty="0">
                <a:latin typeface="黑体" panose="02010609060101010101" pitchFamily="49" charset="-122"/>
                <a:ea typeface="黑体" panose="02010609060101010101" pitchFamily="49" charset="-122"/>
              </a:rPr>
              <a:t>W</a:t>
            </a:r>
            <a:r>
              <a:rPr lang="zh-CN" altLang="en-US" sz="2100" dirty="0">
                <a:latin typeface="黑体" panose="02010609060101010101" pitchFamily="49" charset="-122"/>
                <a:ea typeface="黑体" panose="02010609060101010101" pitchFamily="49" charset="-122"/>
              </a:rPr>
              <a:t>成为</a:t>
            </a:r>
            <a:r>
              <a:rPr lang="en-US" altLang="zh-CN" sz="2100" dirty="0">
                <a:latin typeface="黑体" panose="02010609060101010101" pitchFamily="49" charset="-122"/>
                <a:ea typeface="黑体" panose="02010609060101010101" pitchFamily="49" charset="-122"/>
              </a:rPr>
              <a:t>s</a:t>
            </a:r>
            <a:r>
              <a:rPr lang="zh-CN" altLang="en-US" sz="2100" dirty="0">
                <a:latin typeface="黑体" panose="02010609060101010101" pitchFamily="49" charset="-122"/>
                <a:ea typeface="黑体" panose="02010609060101010101" pitchFamily="49" charset="-122"/>
              </a:rPr>
              <a:t>个子矩阵</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b="1" dirty="0">
                <a:latin typeface="黑体" panose="02010609060101010101" pitchFamily="49" charset="-122"/>
                <a:ea typeface="黑体" panose="02010609060101010101" pitchFamily="49" charset="-122"/>
              </a:rPr>
              <a:t>K-means</a:t>
            </a:r>
            <a:r>
              <a:rPr lang="zh-CN" altLang="en-US" sz="2100" b="1" dirty="0">
                <a:latin typeface="黑体" panose="02010609060101010101" pitchFamily="49" charset="-122"/>
                <a:ea typeface="黑体" panose="02010609060101010101" pitchFamily="49" charset="-122"/>
              </a:rPr>
              <a:t>每个子矩阵</a:t>
            </a:r>
            <a:r>
              <a:rPr lang="en-US" altLang="zh-CN" sz="2100" b="1" dirty="0">
                <a:latin typeface="黑体" panose="02010609060101010101" pitchFamily="49" charset="-122"/>
                <a:ea typeface="黑体" panose="02010609060101010101" pitchFamily="49" charset="-122"/>
              </a:rPr>
              <a:t>W</a:t>
            </a:r>
            <a:r>
              <a:rPr lang="en-US" altLang="zh-CN" sz="2100" i="1" baseline="30000" dirty="0">
                <a:latin typeface="Times New Roman" panose="02020603050405020304" pitchFamily="18" charset="0"/>
                <a:ea typeface="黑体" panose="02010609060101010101" pitchFamily="49" charset="-122"/>
                <a:cs typeface="Times New Roman" panose="02020603050405020304" pitchFamily="18" charset="0"/>
              </a:rPr>
              <a:t>i</a:t>
            </a:r>
            <a:endParaRPr lang="en-US" altLang="zh-CN" sz="2600" i="1" baseline="30000" dirty="0">
              <a:solidFill>
                <a:schemeClr val="tx1"/>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PQ</a:t>
            </a:r>
            <a:endParaRPr lang="zh-CN" altLang="en-US" sz="4000" b="1" dirty="0">
              <a:solidFill>
                <a:srgbClr val="1717B7"/>
              </a:solidFill>
              <a:latin typeface="黑体" panose="02010609060101010101" pitchFamily="49" charset="-122"/>
              <a:ea typeface="黑体" panose="02010609060101010101" pitchFamily="49" charset="-122"/>
            </a:endParaRPr>
          </a:p>
        </p:txBody>
      </p:sp>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5392" y="2682384"/>
            <a:ext cx="25146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5816" y="4289544"/>
            <a:ext cx="23717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5816" y="5192489"/>
            <a:ext cx="225742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08104" y="4331584"/>
            <a:ext cx="15049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圆角矩形 10"/>
          <p:cNvSpPr/>
          <p:nvPr/>
        </p:nvSpPr>
        <p:spPr>
          <a:xfrm>
            <a:off x="4139952" y="5336505"/>
            <a:ext cx="288032" cy="360040"/>
          </a:xfrm>
          <a:prstGeom prst="roundRect">
            <a:avLst/>
          </a:prstGeom>
          <a:noFill/>
          <a:ln w="158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12" name="圆角矩形 11"/>
          <p:cNvSpPr/>
          <p:nvPr/>
        </p:nvSpPr>
        <p:spPr>
          <a:xfrm>
            <a:off x="5538072" y="5074298"/>
            <a:ext cx="2183528" cy="360040"/>
          </a:xfrm>
          <a:prstGeom prst="roundRect">
            <a:avLst/>
          </a:prstGeom>
          <a:noFill/>
          <a:ln w="158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marL="0" lvl="1" algn="ctr"/>
            <a:r>
              <a:rPr lang="zh-CN" altLang="en-US" sz="1600" dirty="0">
                <a:solidFill>
                  <a:schemeClr val="tx1"/>
                </a:solidFill>
              </a:rPr>
              <a:t>子矩阵</a:t>
            </a:r>
            <a:r>
              <a:rPr lang="en-US" altLang="zh-CN" sz="1600" b="1" dirty="0">
                <a:solidFill>
                  <a:schemeClr val="tx1"/>
                </a:solidFill>
                <a:latin typeface="黑体" panose="02010609060101010101" pitchFamily="49" charset="-122"/>
                <a:ea typeface="黑体" panose="02010609060101010101" pitchFamily="49" charset="-122"/>
              </a:rPr>
              <a:t>W</a:t>
            </a:r>
            <a:r>
              <a:rPr lang="en-US" altLang="zh-CN" sz="1600" i="1" baseline="30000" dirty="0">
                <a:solidFill>
                  <a:schemeClr val="tx1"/>
                </a:solidFill>
                <a:latin typeface="Times New Roman" panose="02020603050405020304" pitchFamily="18" charset="0"/>
                <a:ea typeface="黑体" panose="02010609060101010101" pitchFamily="49" charset="-122"/>
                <a:cs typeface="Times New Roman" panose="02020603050405020304" pitchFamily="18" charset="0"/>
              </a:rPr>
              <a:t>i</a:t>
            </a:r>
            <a:r>
              <a:rPr lang="zh-CN" altLang="en-US" sz="1600" dirty="0">
                <a:solidFill>
                  <a:schemeClr val="tx1"/>
                </a:solidFill>
              </a:rPr>
              <a:t>的第</a:t>
            </a:r>
            <a:r>
              <a:rPr lang="en-US" altLang="zh-CN" sz="1600" dirty="0">
                <a:solidFill>
                  <a:schemeClr val="tx1"/>
                </a:solidFill>
              </a:rPr>
              <a:t>z</a:t>
            </a:r>
            <a:r>
              <a:rPr lang="zh-CN" altLang="en-US" sz="1600" dirty="0">
                <a:solidFill>
                  <a:schemeClr val="tx1"/>
                </a:solidFill>
              </a:rPr>
              <a:t>行向量</a:t>
            </a:r>
          </a:p>
        </p:txBody>
      </p:sp>
      <p:sp>
        <p:nvSpPr>
          <p:cNvPr id="13" name="圆角矩形 12"/>
          <p:cNvSpPr/>
          <p:nvPr/>
        </p:nvSpPr>
        <p:spPr>
          <a:xfrm>
            <a:off x="4644008" y="5336505"/>
            <a:ext cx="288032" cy="360040"/>
          </a:xfrm>
          <a:prstGeom prst="roundRect">
            <a:avLst/>
          </a:prstGeom>
          <a:noFill/>
          <a:ln w="15875">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5529312" y="5577304"/>
            <a:ext cx="2273568" cy="569496"/>
            <a:chOff x="5529312" y="5628104"/>
            <a:chExt cx="2273568" cy="569496"/>
          </a:xfrm>
        </p:grpSpPr>
        <p:pic>
          <p:nvPicPr>
            <p:cNvPr id="10"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61882" y="5692078"/>
              <a:ext cx="114300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圆角矩形 13"/>
            <p:cNvSpPr/>
            <p:nvPr/>
          </p:nvSpPr>
          <p:spPr>
            <a:xfrm>
              <a:off x="5529312" y="5628104"/>
              <a:ext cx="2273568" cy="569496"/>
            </a:xfrm>
            <a:prstGeom prst="roundRect">
              <a:avLst/>
            </a:prstGeom>
            <a:noFill/>
            <a:ln w="15875">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1600" dirty="0">
                  <a:solidFill>
                    <a:schemeClr val="tx1"/>
                  </a:solidFill>
                </a:rPr>
                <a:t>子字典                的第</a:t>
              </a:r>
              <a:r>
                <a:rPr lang="en-US" altLang="zh-CN" sz="1600" dirty="0">
                  <a:solidFill>
                    <a:schemeClr val="tx1"/>
                  </a:solidFill>
                </a:rPr>
                <a:t>j</a:t>
              </a:r>
              <a:r>
                <a:rPr lang="zh-CN" altLang="en-US" sz="1600" dirty="0">
                  <a:solidFill>
                    <a:schemeClr val="tx1"/>
                  </a:solidFill>
                </a:rPr>
                <a:t>行向量</a:t>
              </a:r>
            </a:p>
          </p:txBody>
        </p:sp>
      </p:grpSp>
      <p:sp>
        <p:nvSpPr>
          <p:cNvPr id="15" name="文本框 14"/>
          <p:cNvSpPr txBox="1"/>
          <p:nvPr/>
        </p:nvSpPr>
        <p:spPr>
          <a:xfrm>
            <a:off x="467544" y="6195810"/>
            <a:ext cx="8208912" cy="646331"/>
          </a:xfrm>
          <a:prstGeom prst="rect">
            <a:avLst/>
          </a:prstGeom>
          <a:noFill/>
        </p:spPr>
        <p:txBody>
          <a:bodyPr wrap="square" rtlCol="0">
            <a:spAutoFit/>
          </a:bodyPr>
          <a:lstStyle/>
          <a:p>
            <a:pPr algn="just"/>
            <a:r>
              <a:rPr lang="en-US" altLang="zh-CN" dirty="0"/>
              <a:t>Y. Gong, et al. Compressing Deep Convolutional Networks using Vector Quantization. In </a:t>
            </a:r>
            <a:r>
              <a:rPr lang="en-US" altLang="zh-CN" dirty="0" err="1"/>
              <a:t>arxiv</a:t>
            </a:r>
            <a:r>
              <a:rPr lang="en-US" altLang="zh-CN" dirty="0"/>
              <a:t> 2014.</a:t>
            </a:r>
            <a:endParaRPr lang="zh-CN" altLang="en-US" dirty="0"/>
          </a:p>
        </p:txBody>
      </p:sp>
    </p:spTree>
    <p:custDataLst>
      <p:tags r:id="rId1"/>
    </p:custDataLst>
    <p:extLst>
      <p:ext uri="{BB962C8B-B14F-4D97-AF65-F5344CB8AC3E}">
        <p14:creationId xmlns:p14="http://schemas.microsoft.com/office/powerpoint/2010/main" val="3560692313"/>
      </p:ext>
    </p:extLst>
  </p:cSld>
  <p:clrMapOvr>
    <a:masterClrMapping/>
  </p:clrMapOvr>
  <p:transition advTm="31223"/>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基于训练的三值量化</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二值网络（如：</a:t>
            </a:r>
            <a:r>
              <a:rPr lang="en-US" altLang="zh-CN" sz="2100" dirty="0">
                <a:latin typeface="黑体" panose="02010609060101010101" pitchFamily="49" charset="-122"/>
                <a:ea typeface="黑体" panose="02010609060101010101" pitchFamily="49" charset="-122"/>
              </a:rPr>
              <a:t>XNOR-Net</a:t>
            </a:r>
            <a:r>
              <a:rPr lang="zh-CN" altLang="en-US" sz="2100" dirty="0">
                <a:latin typeface="黑体" panose="02010609060101010101" pitchFamily="49" charset="-122"/>
                <a:ea typeface="黑体" panose="02010609060101010101" pitchFamily="49" charset="-122"/>
              </a:rPr>
              <a:t>，</a:t>
            </a:r>
            <a:r>
              <a:rPr lang="en-US" altLang="zh-CN" sz="2100" dirty="0">
                <a:latin typeface="黑体" panose="02010609060101010101" pitchFamily="49" charset="-122"/>
                <a:ea typeface="黑体" panose="02010609060101010101" pitchFamily="49" charset="-122"/>
              </a:rPr>
              <a:t>BNN</a:t>
            </a:r>
            <a:r>
              <a:rPr lang="zh-CN" altLang="en-US" sz="2100" dirty="0">
                <a:latin typeface="黑体" panose="02010609060101010101" pitchFamily="49" charset="-122"/>
                <a:ea typeface="黑体" panose="02010609060101010101" pitchFamily="49" charset="-122"/>
              </a:rPr>
              <a:t>等）量化误差过大</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设计非对称可学习的量化参数</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TTQ</a:t>
            </a:r>
            <a:endParaRPr lang="zh-CN" altLang="en-US" sz="4000" b="1" dirty="0">
              <a:solidFill>
                <a:srgbClr val="1717B7"/>
              </a:solidFill>
              <a:latin typeface="黑体" panose="02010609060101010101" pitchFamily="49" charset="-122"/>
              <a:ea typeface="黑体" panose="02010609060101010101" pitchFamily="49" charset="-122"/>
            </a:endParaRPr>
          </a:p>
        </p:txBody>
      </p:sp>
      <p:pic>
        <p:nvPicPr>
          <p:cNvPr id="16" name="图片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2200" y="3089649"/>
            <a:ext cx="7999412"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2"/>
          <p:cNvSpPr txBox="1">
            <a:spLocks noChangeArrowheads="1"/>
          </p:cNvSpPr>
          <p:nvPr/>
        </p:nvSpPr>
        <p:spPr bwMode="auto">
          <a:xfrm>
            <a:off x="782375" y="5396921"/>
            <a:ext cx="48259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t>Gradient</a:t>
            </a:r>
            <a:r>
              <a:rPr lang="en-US" altLang="zh-CN" baseline="-25000" dirty="0"/>
              <a:t>1</a:t>
            </a:r>
            <a:r>
              <a:rPr lang="en-US" altLang="zh-CN" dirty="0"/>
              <a:t> </a:t>
            </a:r>
            <a:r>
              <a:rPr lang="zh-CN" altLang="en-US" dirty="0"/>
              <a:t>学习三元值分配，</a:t>
            </a:r>
            <a:r>
              <a:rPr lang="en-US" altLang="zh-CN" dirty="0"/>
              <a:t>Gradient</a:t>
            </a:r>
            <a:r>
              <a:rPr lang="en-US" altLang="zh-CN" baseline="-25000" dirty="0"/>
              <a:t>2</a:t>
            </a:r>
            <a:r>
              <a:rPr lang="en-US" altLang="zh-CN" dirty="0"/>
              <a:t> </a:t>
            </a:r>
            <a:r>
              <a:rPr lang="zh-CN" altLang="en-US" dirty="0"/>
              <a:t>学习具体的三元值</a:t>
            </a:r>
            <a:r>
              <a:rPr lang="en-US" altLang="zh-CN" dirty="0"/>
              <a:t>.</a:t>
            </a:r>
            <a:endParaRPr lang="zh-CN" altLang="en-US" dirty="0"/>
          </a:p>
        </p:txBody>
      </p:sp>
      <p:sp>
        <p:nvSpPr>
          <p:cNvPr id="18" name="文本框 17"/>
          <p:cNvSpPr txBox="1"/>
          <p:nvPr/>
        </p:nvSpPr>
        <p:spPr>
          <a:xfrm>
            <a:off x="467544" y="6381328"/>
            <a:ext cx="8208912" cy="369332"/>
          </a:xfrm>
          <a:prstGeom prst="rect">
            <a:avLst/>
          </a:prstGeom>
          <a:noFill/>
        </p:spPr>
        <p:txBody>
          <a:bodyPr wrap="square" rtlCol="0">
            <a:spAutoFit/>
          </a:bodyPr>
          <a:lstStyle/>
          <a:p>
            <a:pPr algn="just"/>
            <a:r>
              <a:rPr lang="en-US" altLang="zh-CN" dirty="0"/>
              <a:t>C. Zhu, et al. Trained Ternary Quantization. In ICLR, 2017.</a:t>
            </a:r>
            <a:endParaRPr lang="zh-CN" altLang="en-US" dirty="0"/>
          </a:p>
        </p:txBody>
      </p:sp>
    </p:spTree>
    <p:custDataLst>
      <p:tags r:id="rId1"/>
    </p:custDataLst>
    <p:extLst>
      <p:ext uri="{BB962C8B-B14F-4D97-AF65-F5344CB8AC3E}">
        <p14:creationId xmlns:p14="http://schemas.microsoft.com/office/powerpoint/2010/main" val="2386656072"/>
      </p:ext>
    </p:extLst>
  </p:cSld>
  <p:clrMapOvr>
    <a:masterClrMapping/>
  </p:clrMapOvr>
  <p:transition advTm="31223"/>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Data-free</a:t>
            </a:r>
            <a:r>
              <a:rPr lang="zh-CN" altLang="en-US" sz="2600" b="1" dirty="0">
                <a:solidFill>
                  <a:schemeClr val="tx1"/>
                </a:solidFill>
                <a:latin typeface="黑体" panose="02010609060101010101" pitchFamily="49" charset="-122"/>
                <a:ea typeface="黑体" panose="02010609060101010101" pitchFamily="49" charset="-122"/>
              </a:rPr>
              <a:t>剪枝</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无需训练数据</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寻找相似神经元激活，一次移除一个神经元</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计算显著性，处理非相似神经元激活</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Data-free</a:t>
            </a:r>
            <a:endParaRPr lang="zh-CN" altLang="en-US" sz="4000" b="1" dirty="0">
              <a:solidFill>
                <a:srgbClr val="1717B7"/>
              </a:solidFill>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5"/>
          <a:stretch>
            <a:fillRect/>
          </a:stretch>
        </p:blipFill>
        <p:spPr>
          <a:xfrm>
            <a:off x="482316" y="3645024"/>
            <a:ext cx="4040259" cy="1359429"/>
          </a:xfrm>
          <a:prstGeom prst="rect">
            <a:avLst/>
          </a:prstGeom>
        </p:spPr>
      </p:pic>
      <p:sp>
        <p:nvSpPr>
          <p:cNvPr id="8" name="文本框 7"/>
          <p:cNvSpPr txBox="1"/>
          <p:nvPr/>
        </p:nvSpPr>
        <p:spPr>
          <a:xfrm>
            <a:off x="975360" y="5301208"/>
            <a:ext cx="3058160" cy="338554"/>
          </a:xfrm>
          <a:prstGeom prst="rect">
            <a:avLst/>
          </a:prstGeom>
          <a:solidFill>
            <a:schemeClr val="accent2">
              <a:lumMod val="20000"/>
              <a:lumOff val="80000"/>
            </a:schemeClr>
          </a:solidFill>
        </p:spPr>
        <p:txBody>
          <a:bodyPr wrap="square" rtlCol="0">
            <a:spAutoFit/>
          </a:bodyPr>
          <a:lstStyle/>
          <a:p>
            <a:pPr algn="just"/>
            <a:r>
              <a:rPr lang="zh-CN" altLang="en-US" sz="1600" dirty="0"/>
              <a:t>拥有相同神经元激活的简单例子</a:t>
            </a:r>
          </a:p>
        </p:txBody>
      </p:sp>
      <p:pic>
        <p:nvPicPr>
          <p:cNvPr id="11" name="图片 10"/>
          <p:cNvPicPr>
            <a:picLocks noChangeAspect="1"/>
          </p:cNvPicPr>
          <p:nvPr/>
        </p:nvPicPr>
        <p:blipFill>
          <a:blip r:embed="rId6"/>
          <a:stretch>
            <a:fillRect/>
          </a:stretch>
        </p:blipFill>
        <p:spPr>
          <a:xfrm>
            <a:off x="4852520" y="4276522"/>
            <a:ext cx="1552575" cy="323850"/>
          </a:xfrm>
          <a:prstGeom prst="rect">
            <a:avLst/>
          </a:prstGeom>
        </p:spPr>
      </p:pic>
      <p:pic>
        <p:nvPicPr>
          <p:cNvPr id="12" name="图片 11"/>
          <p:cNvPicPr>
            <a:picLocks noChangeAspect="1"/>
          </p:cNvPicPr>
          <p:nvPr/>
        </p:nvPicPr>
        <p:blipFill>
          <a:blip r:embed="rId7"/>
          <a:stretch>
            <a:fillRect/>
          </a:stretch>
        </p:blipFill>
        <p:spPr>
          <a:xfrm>
            <a:off x="6763242" y="4044351"/>
            <a:ext cx="1559360" cy="268015"/>
          </a:xfrm>
          <a:prstGeom prst="rect">
            <a:avLst/>
          </a:prstGeom>
        </p:spPr>
      </p:pic>
      <p:grpSp>
        <p:nvGrpSpPr>
          <p:cNvPr id="13" name="组合 12"/>
          <p:cNvGrpSpPr/>
          <p:nvPr/>
        </p:nvGrpSpPr>
        <p:grpSpPr>
          <a:xfrm>
            <a:off x="6720122" y="4271888"/>
            <a:ext cx="2108919" cy="616305"/>
            <a:chOff x="6926163" y="4221088"/>
            <a:chExt cx="1847298" cy="616305"/>
          </a:xfrm>
        </p:grpSpPr>
        <p:graphicFrame>
          <p:nvGraphicFramePr>
            <p:cNvPr id="14" name="Object 5"/>
            <p:cNvGraphicFramePr>
              <a:graphicFrameLocks/>
            </p:cNvGraphicFramePr>
            <p:nvPr/>
          </p:nvGraphicFramePr>
          <p:xfrm>
            <a:off x="6926163" y="4221088"/>
            <a:ext cx="238125" cy="407987"/>
          </p:xfrm>
          <a:graphic>
            <a:graphicData uri="http://schemas.openxmlformats.org/presentationml/2006/ole">
              <mc:AlternateContent xmlns:mc="http://schemas.openxmlformats.org/markup-compatibility/2006">
                <mc:Choice xmlns:v="urn:schemas-microsoft-com:vml" Requires="v">
                  <p:oleObj spid="_x0000_s73819" name="Equation" r:id="rId8" imgW="164880" imgH="241200" progId="Equation.DSMT4">
                    <p:embed/>
                  </p:oleObj>
                </mc:Choice>
                <mc:Fallback>
                  <p:oleObj name="Equation" r:id="rId8" imgW="164880" imgH="241200" progId="Equation.DSMT4">
                    <p:embed/>
                    <p:pic>
                      <p:nvPicPr>
                        <p:cNvPr id="14" name="Object 5"/>
                        <p:cNvPicPr>
                          <a:picLocks noChangeArrowheads="1"/>
                        </p:cNvPicPr>
                        <p:nvPr/>
                      </p:nvPicPr>
                      <p:blipFill>
                        <a:blip r:embed="rId9"/>
                        <a:srcRect/>
                        <a:stretch>
                          <a:fillRect/>
                        </a:stretch>
                      </p:blipFill>
                      <p:spPr bwMode="auto">
                        <a:xfrm>
                          <a:off x="6926163" y="4221088"/>
                          <a:ext cx="238125" cy="407987"/>
                        </a:xfrm>
                        <a:prstGeom prst="rect">
                          <a:avLst/>
                        </a:prstGeom>
                        <a:noFill/>
                        <a:ln>
                          <a:noFill/>
                        </a:ln>
                      </p:spPr>
                    </p:pic>
                  </p:oleObj>
                </mc:Fallback>
              </mc:AlternateContent>
            </a:graphicData>
          </a:graphic>
        </p:graphicFrame>
        <p:sp>
          <p:nvSpPr>
            <p:cNvPr id="15" name="文本框 14"/>
            <p:cNvSpPr txBox="1"/>
            <p:nvPr/>
          </p:nvSpPr>
          <p:spPr>
            <a:xfrm>
              <a:off x="7092280" y="4252618"/>
              <a:ext cx="1681181" cy="584775"/>
            </a:xfrm>
            <a:prstGeom prst="rect">
              <a:avLst/>
            </a:prstGeom>
            <a:noFill/>
          </p:spPr>
          <p:txBody>
            <a:bodyPr wrap="square" rtlCol="0">
              <a:spAutoFit/>
            </a:bodyPr>
            <a:lstStyle/>
            <a:p>
              <a:r>
                <a:rPr lang="en-US" altLang="zh-CN" sz="1600" dirty="0"/>
                <a:t>weight of the next layer</a:t>
              </a:r>
              <a:endParaRPr lang="zh-CN" altLang="en-US" sz="1600" dirty="0"/>
            </a:p>
          </p:txBody>
        </p:sp>
      </p:grpSp>
      <p:sp>
        <p:nvSpPr>
          <p:cNvPr id="19" name="圆角矩形 18"/>
          <p:cNvSpPr/>
          <p:nvPr/>
        </p:nvSpPr>
        <p:spPr>
          <a:xfrm>
            <a:off x="6701744" y="3983856"/>
            <a:ext cx="1781856" cy="882784"/>
          </a:xfrm>
          <a:prstGeom prst="round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5419338" y="3356992"/>
            <a:ext cx="2739142" cy="461665"/>
          </a:xfrm>
          <a:prstGeom prst="rect">
            <a:avLst/>
          </a:prstGeom>
          <a:noFill/>
        </p:spPr>
        <p:txBody>
          <a:bodyPr wrap="square" rtlCol="0">
            <a:spAutoFit/>
          </a:bodyPr>
          <a:lstStyle/>
          <a:p>
            <a:r>
              <a:rPr lang="zh-CN" altLang="en-US" sz="2400" dirty="0">
                <a:solidFill>
                  <a:srgbClr val="FF0000"/>
                </a:solidFill>
              </a:rPr>
              <a:t>显著性对称矩阵</a:t>
            </a:r>
          </a:p>
        </p:txBody>
      </p:sp>
      <p:sp>
        <p:nvSpPr>
          <p:cNvPr id="21" name="矩形 20"/>
          <p:cNvSpPr/>
          <p:nvPr/>
        </p:nvSpPr>
        <p:spPr>
          <a:xfrm>
            <a:off x="4802796" y="5092680"/>
            <a:ext cx="3672408" cy="932200"/>
          </a:xfrm>
          <a:prstGeom prst="rect">
            <a:avLst/>
          </a:prstGeom>
          <a:noFill/>
          <a:ln w="19050">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marL="342900" indent="-342900">
              <a:buAutoNum type="arabicPeriod"/>
            </a:pPr>
            <a:r>
              <a:rPr lang="zh-CN" altLang="en-US" sz="1800" dirty="0">
                <a:solidFill>
                  <a:schemeClr val="tx1"/>
                </a:solidFill>
              </a:rPr>
              <a:t>计算显著性矩阵</a:t>
            </a:r>
            <a:endParaRPr lang="en-US" altLang="zh-CN" sz="1800" dirty="0">
              <a:solidFill>
                <a:schemeClr val="tx1"/>
              </a:solidFill>
            </a:endParaRPr>
          </a:p>
          <a:p>
            <a:pPr marL="342900" indent="-342900">
              <a:buAutoNum type="arabicPeriod"/>
            </a:pPr>
            <a:r>
              <a:rPr lang="zh-CN" altLang="en-US" sz="1800" dirty="0">
                <a:solidFill>
                  <a:schemeClr val="tx1"/>
                </a:solidFill>
              </a:rPr>
              <a:t>选择并删除显著值最小的元素</a:t>
            </a:r>
            <a:endParaRPr lang="en-US" altLang="zh-CN" sz="1800" dirty="0">
              <a:solidFill>
                <a:schemeClr val="tx1"/>
              </a:solidFill>
            </a:endParaRPr>
          </a:p>
          <a:p>
            <a:pPr marL="342900" indent="-342900">
              <a:buAutoNum type="arabicPeriod"/>
            </a:pPr>
            <a:r>
              <a:rPr lang="zh-CN" altLang="en-US" sz="1800" dirty="0">
                <a:solidFill>
                  <a:schemeClr val="tx1"/>
                </a:solidFill>
              </a:rPr>
              <a:t>更新显著性矩阵</a:t>
            </a:r>
          </a:p>
        </p:txBody>
      </p:sp>
      <p:sp>
        <p:nvSpPr>
          <p:cNvPr id="22" name="直接连接符 49"/>
          <p:cNvSpPr>
            <a:spLocks noChangeShapeType="1"/>
          </p:cNvSpPr>
          <p:nvPr/>
        </p:nvSpPr>
        <p:spPr bwMode="auto">
          <a:xfrm rot="5400000">
            <a:off x="3251296" y="4858798"/>
            <a:ext cx="2740786" cy="18098"/>
          </a:xfrm>
          <a:prstGeom prst="line">
            <a:avLst/>
          </a:prstGeom>
          <a:noFill/>
          <a:ln w="19050">
            <a:solidFill>
              <a:schemeClr val="accent1"/>
            </a:solidFill>
            <a:prstDash val="lgDash"/>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txBody>
          <a:bodyPr/>
          <a:lstStyle/>
          <a:p>
            <a:pPr>
              <a:defRPr/>
            </a:pPr>
            <a:endParaRPr lang="zh-CN" altLang="en-US"/>
          </a:p>
        </p:txBody>
      </p:sp>
      <p:sp>
        <p:nvSpPr>
          <p:cNvPr id="23" name="文本框 22"/>
          <p:cNvSpPr txBox="1"/>
          <p:nvPr/>
        </p:nvSpPr>
        <p:spPr>
          <a:xfrm>
            <a:off x="467544" y="6283146"/>
            <a:ext cx="8208912" cy="646331"/>
          </a:xfrm>
          <a:prstGeom prst="rect">
            <a:avLst/>
          </a:prstGeom>
          <a:noFill/>
        </p:spPr>
        <p:txBody>
          <a:bodyPr wrap="square" rtlCol="0">
            <a:spAutoFit/>
          </a:bodyPr>
          <a:lstStyle/>
          <a:p>
            <a:pPr algn="just"/>
            <a:r>
              <a:rPr lang="en-US" altLang="zh-CN" dirty="0"/>
              <a:t>S. </a:t>
            </a:r>
            <a:r>
              <a:rPr lang="en-US" altLang="zh-CN" dirty="0" err="1"/>
              <a:t>Srinivas</a:t>
            </a:r>
            <a:r>
              <a:rPr lang="en-US" altLang="zh-CN" dirty="0"/>
              <a:t>, P. </a:t>
            </a:r>
            <a:r>
              <a:rPr lang="en-US" altLang="zh-CN" dirty="0" err="1"/>
              <a:t>Babu</a:t>
            </a:r>
            <a:r>
              <a:rPr lang="en-US" altLang="zh-CN" dirty="0"/>
              <a:t>. Data-free Parameter Pruning for Deep Neural Networks. In BMVC, 2015.</a:t>
            </a:r>
            <a:endParaRPr lang="zh-CN" altLang="en-US" dirty="0"/>
          </a:p>
        </p:txBody>
      </p:sp>
    </p:spTree>
    <p:custDataLst>
      <p:tags r:id="rId2"/>
    </p:custDataLst>
    <p:extLst>
      <p:ext uri="{BB962C8B-B14F-4D97-AF65-F5344CB8AC3E}">
        <p14:creationId xmlns:p14="http://schemas.microsoft.com/office/powerpoint/2010/main" val="4100384102"/>
      </p:ext>
    </p:extLst>
  </p:cSld>
  <p:clrMapOvr>
    <a:masterClrMapping/>
  </p:clrMapOvr>
  <p:transition advTm="31223"/>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组合式压缩</a:t>
            </a:r>
            <a:endParaRPr lang="en-US" altLang="zh-CN" sz="2600" b="1" dirty="0">
              <a:solidFill>
                <a:schemeClr val="tx1"/>
              </a:solidFill>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Deep Compression</a:t>
            </a:r>
            <a:endParaRPr lang="zh-CN" altLang="en-US" sz="4000" b="1" dirty="0">
              <a:solidFill>
                <a:srgbClr val="1717B7"/>
              </a:solidFill>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4"/>
          <a:stretch>
            <a:fillRect/>
          </a:stretch>
        </p:blipFill>
        <p:spPr>
          <a:xfrm>
            <a:off x="721021" y="2434530"/>
            <a:ext cx="7920550" cy="2781820"/>
          </a:xfrm>
          <a:prstGeom prst="rect">
            <a:avLst/>
          </a:prstGeom>
        </p:spPr>
      </p:pic>
      <p:sp>
        <p:nvSpPr>
          <p:cNvPr id="8" name="文本框 7"/>
          <p:cNvSpPr txBox="1"/>
          <p:nvPr/>
        </p:nvSpPr>
        <p:spPr>
          <a:xfrm>
            <a:off x="467544" y="6232346"/>
            <a:ext cx="8208912" cy="646331"/>
          </a:xfrm>
          <a:prstGeom prst="rect">
            <a:avLst/>
          </a:prstGeom>
          <a:noFill/>
        </p:spPr>
        <p:txBody>
          <a:bodyPr wrap="square" rtlCol="0">
            <a:spAutoFit/>
          </a:bodyPr>
          <a:lstStyle/>
          <a:p>
            <a:pPr algn="just"/>
            <a:r>
              <a:rPr lang="en-US" altLang="zh-CN" dirty="0"/>
              <a:t>S. Han, et al. A Deep Neural Network Compression Pipeline: Pruning, Quantization, Huffman Encoding . In ICLR, 2016.</a:t>
            </a:r>
            <a:endParaRPr lang="zh-CN" altLang="en-US" dirty="0"/>
          </a:p>
        </p:txBody>
      </p:sp>
    </p:spTree>
    <p:custDataLst>
      <p:tags r:id="rId1"/>
    </p:custDataLst>
    <p:extLst>
      <p:ext uri="{BB962C8B-B14F-4D97-AF65-F5344CB8AC3E}">
        <p14:creationId xmlns:p14="http://schemas.microsoft.com/office/powerpoint/2010/main" val="64934621"/>
      </p:ext>
    </p:extLst>
  </p:cSld>
  <p:clrMapOvr>
    <a:masterClrMapping/>
  </p:clrMapOvr>
  <p:transition advTm="31223"/>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LRD</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参数巨大冗余</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很多参数无需学习</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低秩分解</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9" name="图片 8"/>
          <p:cNvPicPr>
            <a:picLocks noChangeAspect="1"/>
          </p:cNvPicPr>
          <p:nvPr/>
        </p:nvPicPr>
        <p:blipFill>
          <a:blip r:embed="rId4"/>
          <a:stretch>
            <a:fillRect/>
          </a:stretch>
        </p:blipFill>
        <p:spPr>
          <a:xfrm>
            <a:off x="1073200" y="3073818"/>
            <a:ext cx="2934997" cy="3021321"/>
          </a:xfrm>
          <a:prstGeom prst="rect">
            <a:avLst/>
          </a:prstGeom>
        </p:spPr>
      </p:pic>
      <p:pic>
        <p:nvPicPr>
          <p:cNvPr id="10" name="图片 9"/>
          <p:cNvPicPr>
            <a:picLocks noChangeAspect="1"/>
          </p:cNvPicPr>
          <p:nvPr/>
        </p:nvPicPr>
        <p:blipFill>
          <a:blip r:embed="rId5"/>
          <a:stretch>
            <a:fillRect/>
          </a:stretch>
        </p:blipFill>
        <p:spPr>
          <a:xfrm>
            <a:off x="5105648" y="3054361"/>
            <a:ext cx="3107643" cy="3021320"/>
          </a:xfrm>
          <a:prstGeom prst="rect">
            <a:avLst/>
          </a:prstGeom>
        </p:spPr>
      </p:pic>
      <p:sp>
        <p:nvSpPr>
          <p:cNvPr id="11" name="文本框 10"/>
          <p:cNvSpPr txBox="1"/>
          <p:nvPr/>
        </p:nvSpPr>
        <p:spPr>
          <a:xfrm>
            <a:off x="548824" y="6381328"/>
            <a:ext cx="8208912" cy="369332"/>
          </a:xfrm>
          <a:prstGeom prst="rect">
            <a:avLst/>
          </a:prstGeom>
          <a:noFill/>
        </p:spPr>
        <p:txBody>
          <a:bodyPr wrap="square" rtlCol="0">
            <a:spAutoFit/>
          </a:bodyPr>
          <a:lstStyle/>
          <a:p>
            <a:pPr algn="just"/>
            <a:r>
              <a:rPr lang="en-US" altLang="zh-CN" dirty="0"/>
              <a:t>M. </a:t>
            </a:r>
            <a:r>
              <a:rPr lang="en-US" altLang="zh-CN" dirty="0" err="1"/>
              <a:t>Denil</a:t>
            </a:r>
            <a:r>
              <a:rPr lang="en-US" altLang="zh-CN" dirty="0"/>
              <a:t>, et al. Predicting Parameters in Deep Learning. In NIPS, 2013.</a:t>
            </a:r>
            <a:endParaRPr lang="zh-CN" altLang="en-US" dirty="0"/>
          </a:p>
        </p:txBody>
      </p:sp>
    </p:spTree>
    <p:custDataLst>
      <p:tags r:id="rId1"/>
    </p:custDataLst>
    <p:extLst>
      <p:ext uri="{BB962C8B-B14F-4D97-AF65-F5344CB8AC3E}">
        <p14:creationId xmlns:p14="http://schemas.microsoft.com/office/powerpoint/2010/main" val="32460635"/>
      </p:ext>
    </p:extLst>
  </p:cSld>
  <p:clrMapOvr>
    <a:masterClrMapping/>
  </p:clrMapOvr>
  <p:transition advTm="31223"/>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Tensorizing NN</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Tensor Train (TT-format)</a:t>
            </a:r>
            <a:r>
              <a:rPr lang="zh-CN" altLang="en-US" sz="2600" b="1" dirty="0">
                <a:solidFill>
                  <a:schemeClr val="tx1"/>
                </a:solidFill>
                <a:latin typeface="黑体" panose="02010609060101010101" pitchFamily="49" charset="-122"/>
                <a:ea typeface="黑体" panose="02010609060101010101" pitchFamily="49" charset="-122"/>
              </a:rPr>
              <a:t>网络</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紧性多线性格式的矩阵代替密集权值矩阵</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更少的参数</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兼容</a:t>
            </a:r>
            <a:r>
              <a:rPr lang="en-US" altLang="zh-CN" sz="2100" dirty="0">
                <a:latin typeface="黑体" panose="02010609060101010101" pitchFamily="49" charset="-122"/>
                <a:ea typeface="黑体" panose="02010609060101010101" pitchFamily="49" charset="-122"/>
              </a:rPr>
              <a:t>BP</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en-US" altLang="zh-CN" sz="2600" b="1" dirty="0">
                <a:solidFill>
                  <a:schemeClr val="tx1"/>
                </a:solidFill>
                <a:latin typeface="黑体" panose="02010609060101010101" pitchFamily="49" charset="-122"/>
                <a:ea typeface="黑体" panose="02010609060101010101" pitchFamily="49" charset="-122"/>
              </a:rPr>
              <a:t>TT-</a:t>
            </a:r>
            <a:r>
              <a:rPr lang="zh-CN" altLang="en-US" sz="2600" b="1" dirty="0">
                <a:solidFill>
                  <a:schemeClr val="tx1"/>
                </a:solidFill>
                <a:latin typeface="黑体" panose="02010609060101010101" pitchFamily="49" charset="-122"/>
                <a:ea typeface="黑体" panose="02010609060101010101" pitchFamily="49" charset="-122"/>
              </a:rPr>
              <a:t>层</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线性变换</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11" name="文本框 10"/>
          <p:cNvSpPr txBox="1"/>
          <p:nvPr/>
        </p:nvSpPr>
        <p:spPr>
          <a:xfrm>
            <a:off x="548824" y="6381328"/>
            <a:ext cx="8208912" cy="307777"/>
          </a:xfrm>
          <a:prstGeom prst="rect">
            <a:avLst/>
          </a:prstGeom>
          <a:noFill/>
        </p:spPr>
        <p:txBody>
          <a:bodyPr wrap="square" rtlCol="0">
            <a:spAutoFit/>
          </a:bodyPr>
          <a:lstStyle/>
          <a:p>
            <a:pPr algn="just"/>
            <a:r>
              <a:rPr lang="en-US" altLang="zh-CN" dirty="0"/>
              <a:t>A. </a:t>
            </a:r>
            <a:r>
              <a:rPr lang="en-US" altLang="zh-CN" dirty="0" err="1"/>
              <a:t>Novikov</a:t>
            </a:r>
            <a:r>
              <a:rPr lang="en-US" altLang="zh-CN" dirty="0"/>
              <a:t>, et al. Tensorizing Neural Networks. In NIPS, 2015.</a:t>
            </a:r>
            <a:endParaRPr lang="zh-CN" altLang="en-US" dirty="0"/>
          </a:p>
        </p:txBody>
      </p:sp>
      <p:pic>
        <p:nvPicPr>
          <p:cNvPr id="7" name="图片 6"/>
          <p:cNvPicPr>
            <a:picLocks noChangeAspect="1"/>
          </p:cNvPicPr>
          <p:nvPr/>
        </p:nvPicPr>
        <p:blipFill>
          <a:blip r:embed="rId4"/>
          <a:stretch>
            <a:fillRect/>
          </a:stretch>
        </p:blipFill>
        <p:spPr>
          <a:xfrm>
            <a:off x="3275087" y="4562872"/>
            <a:ext cx="1504762" cy="314287"/>
          </a:xfrm>
          <a:prstGeom prst="rect">
            <a:avLst/>
          </a:prstGeom>
        </p:spPr>
      </p:pic>
      <p:grpSp>
        <p:nvGrpSpPr>
          <p:cNvPr id="8" name="组合 7"/>
          <p:cNvGrpSpPr/>
          <p:nvPr/>
        </p:nvGrpSpPr>
        <p:grpSpPr>
          <a:xfrm>
            <a:off x="4949166" y="4058816"/>
            <a:ext cx="3438489" cy="1008112"/>
            <a:chOff x="4949935" y="1772816"/>
            <a:chExt cx="3438489" cy="1008112"/>
          </a:xfrm>
        </p:grpSpPr>
        <p:sp>
          <p:nvSpPr>
            <p:cNvPr id="12" name="圆角矩形 11"/>
            <p:cNvSpPr/>
            <p:nvPr/>
          </p:nvSpPr>
          <p:spPr>
            <a:xfrm>
              <a:off x="5004048" y="1772816"/>
              <a:ext cx="3384376" cy="1008112"/>
            </a:xfrm>
            <a:prstGeom prst="round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4949935" y="1844824"/>
              <a:ext cx="2325393" cy="461665"/>
            </a:xfrm>
            <a:prstGeom prst="rect">
              <a:avLst/>
            </a:prstGeom>
            <a:noFill/>
          </p:spPr>
          <p:txBody>
            <a:bodyPr wrap="square" rtlCol="0">
              <a:spAutoFit/>
            </a:bodyPr>
            <a:lstStyle/>
            <a:p>
              <a:r>
                <a:rPr lang="zh-CN" altLang="en-US" sz="2400" dirty="0"/>
                <a:t>原始权值矩阵：</a:t>
              </a:r>
            </a:p>
          </p:txBody>
        </p:sp>
        <p:pic>
          <p:nvPicPr>
            <p:cNvPr id="14" name="图片 13"/>
            <p:cNvPicPr>
              <a:picLocks noChangeAspect="1"/>
            </p:cNvPicPr>
            <p:nvPr/>
          </p:nvPicPr>
          <p:blipFill>
            <a:blip r:embed="rId5"/>
            <a:stretch>
              <a:fillRect/>
            </a:stretch>
          </p:blipFill>
          <p:spPr>
            <a:xfrm>
              <a:off x="7060750" y="1967820"/>
              <a:ext cx="1272727" cy="259740"/>
            </a:xfrm>
            <a:prstGeom prst="rect">
              <a:avLst/>
            </a:prstGeom>
          </p:spPr>
        </p:pic>
        <p:sp>
          <p:nvSpPr>
            <p:cNvPr id="15" name="文本框 14"/>
            <p:cNvSpPr txBox="1"/>
            <p:nvPr/>
          </p:nvSpPr>
          <p:spPr>
            <a:xfrm>
              <a:off x="4963570" y="2276872"/>
              <a:ext cx="1872208" cy="461665"/>
            </a:xfrm>
            <a:prstGeom prst="rect">
              <a:avLst/>
            </a:prstGeom>
            <a:noFill/>
          </p:spPr>
          <p:txBody>
            <a:bodyPr wrap="square" rtlCol="0">
              <a:spAutoFit/>
            </a:bodyPr>
            <a:lstStyle/>
            <a:p>
              <a:r>
                <a:rPr lang="zh-CN" altLang="en-US" sz="2400" dirty="0"/>
                <a:t>偏置向量</a:t>
              </a:r>
              <a:r>
                <a:rPr lang="en-US" altLang="zh-CN" sz="2400" dirty="0"/>
                <a:t>:</a:t>
              </a:r>
              <a:endParaRPr lang="zh-CN" altLang="en-US" sz="2400" dirty="0"/>
            </a:p>
          </p:txBody>
        </p:sp>
        <p:pic>
          <p:nvPicPr>
            <p:cNvPr id="16" name="图片 15"/>
            <p:cNvPicPr>
              <a:picLocks noChangeAspect="1"/>
            </p:cNvPicPr>
            <p:nvPr/>
          </p:nvPicPr>
          <p:blipFill>
            <a:blip r:embed="rId6"/>
            <a:stretch>
              <a:fillRect/>
            </a:stretch>
          </p:blipFill>
          <p:spPr>
            <a:xfrm>
              <a:off x="6825268" y="2348880"/>
              <a:ext cx="885714" cy="314286"/>
            </a:xfrm>
            <a:prstGeom prst="rect">
              <a:avLst/>
            </a:prstGeom>
          </p:spPr>
        </p:pic>
      </p:grpSp>
      <p:sp>
        <p:nvSpPr>
          <p:cNvPr id="17" name="下箭头 16"/>
          <p:cNvSpPr/>
          <p:nvPr/>
        </p:nvSpPr>
        <p:spPr>
          <a:xfrm>
            <a:off x="3851151" y="4993195"/>
            <a:ext cx="360040" cy="393459"/>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7"/>
          <a:stretch>
            <a:fillRect/>
          </a:stretch>
        </p:blipFill>
        <p:spPr>
          <a:xfrm>
            <a:off x="1073319" y="5487235"/>
            <a:ext cx="7255411" cy="606061"/>
          </a:xfrm>
          <a:prstGeom prst="rect">
            <a:avLst/>
          </a:prstGeom>
        </p:spPr>
      </p:pic>
    </p:spTree>
    <p:custDataLst>
      <p:tags r:id="rId1"/>
    </p:custDataLst>
    <p:extLst>
      <p:ext uri="{BB962C8B-B14F-4D97-AF65-F5344CB8AC3E}">
        <p14:creationId xmlns:p14="http://schemas.microsoft.com/office/powerpoint/2010/main" val="802589001"/>
      </p:ext>
    </p:extLst>
  </p:cSld>
  <p:clrMapOvr>
    <a:masterClrMapping/>
  </p:clrMapOvr>
  <p:transition advTm="31223"/>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NAS</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强化学习探索网络结构</a:t>
            </a:r>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p:txBody>
      </p:sp>
      <p:sp>
        <p:nvSpPr>
          <p:cNvPr id="11" name="文本框 10"/>
          <p:cNvSpPr txBox="1"/>
          <p:nvPr/>
        </p:nvSpPr>
        <p:spPr>
          <a:xfrm>
            <a:off x="548824" y="6381328"/>
            <a:ext cx="8208912" cy="307777"/>
          </a:xfrm>
          <a:prstGeom prst="rect">
            <a:avLst/>
          </a:prstGeom>
          <a:noFill/>
        </p:spPr>
        <p:txBody>
          <a:bodyPr wrap="square" rtlCol="0">
            <a:spAutoFit/>
          </a:bodyPr>
          <a:lstStyle/>
          <a:p>
            <a:pPr algn="just"/>
            <a:r>
              <a:rPr lang="en" altLang="zh-CN" dirty="0" err="1"/>
              <a:t>Zoph</a:t>
            </a:r>
            <a:r>
              <a:rPr lang="en" altLang="zh-CN" dirty="0"/>
              <a:t> B, Le Q. Neural Architecture Search with Reinforcement Learning</a:t>
            </a:r>
            <a:r>
              <a:rPr lang="en-US" altLang="zh-CN" dirty="0"/>
              <a:t>. In ICLR, 2017.</a:t>
            </a:r>
            <a:endParaRPr lang="zh-CN" altLang="en-US" dirty="0"/>
          </a:p>
        </p:txBody>
      </p:sp>
      <p:pic>
        <p:nvPicPr>
          <p:cNvPr id="2" name="图片 1">
            <a:extLst>
              <a:ext uri="{FF2B5EF4-FFF2-40B4-BE49-F238E27FC236}">
                <a16:creationId xmlns:a16="http://schemas.microsoft.com/office/drawing/2014/main" id="{6AC9DA19-1E4D-0846-9A30-C538D1ED903B}"/>
              </a:ext>
            </a:extLst>
          </p:cNvPr>
          <p:cNvPicPr>
            <a:picLocks noChangeAspect="1"/>
          </p:cNvPicPr>
          <p:nvPr/>
        </p:nvPicPr>
        <p:blipFill>
          <a:blip r:embed="rId4"/>
          <a:stretch>
            <a:fillRect/>
          </a:stretch>
        </p:blipFill>
        <p:spPr>
          <a:xfrm>
            <a:off x="574675" y="2186975"/>
            <a:ext cx="8349521" cy="3759978"/>
          </a:xfrm>
          <a:prstGeom prst="rect">
            <a:avLst/>
          </a:prstGeom>
        </p:spPr>
      </p:pic>
    </p:spTree>
    <p:custDataLst>
      <p:tags r:id="rId1"/>
    </p:custDataLst>
    <p:extLst>
      <p:ext uri="{BB962C8B-B14F-4D97-AF65-F5344CB8AC3E}">
        <p14:creationId xmlns:p14="http://schemas.microsoft.com/office/powerpoint/2010/main" val="489283752"/>
      </p:ext>
    </p:extLst>
  </p:cSld>
  <p:clrMapOvr>
    <a:masterClrMapping/>
  </p:clrMapOvr>
  <p:transition advTm="31223"/>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err="1">
                <a:solidFill>
                  <a:srgbClr val="1717B7"/>
                </a:solidFill>
                <a:latin typeface="黑体" panose="02010609060101010101" pitchFamily="49" charset="-122"/>
                <a:ea typeface="黑体" panose="02010609060101010101" pitchFamily="49" charset="-122"/>
              </a:rPr>
              <a:t>MNASNet</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基于多任务的网络结构搜索</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r>
              <a:rPr lang="zh-CN" altLang="en-US" sz="2200" dirty="0">
                <a:solidFill>
                  <a:schemeClr val="tx1"/>
                </a:solidFill>
                <a:latin typeface="黑体" panose="02010609060101010101" pitchFamily="49" charset="-122"/>
                <a:ea typeface="黑体" panose="02010609060101010101" pitchFamily="49" charset="-122"/>
              </a:rPr>
              <a:t>同时对精度以及模型计算复杂度进行搜索</a:t>
            </a:r>
            <a:endParaRPr lang="en-US" altLang="zh-CN" sz="2200" dirty="0">
              <a:solidFill>
                <a:schemeClr val="tx1"/>
              </a:solidFill>
              <a:latin typeface="黑体" panose="02010609060101010101" pitchFamily="49" charset="-122"/>
              <a:ea typeface="黑体" panose="02010609060101010101" pitchFamily="49" charset="-122"/>
            </a:endParaRPr>
          </a:p>
          <a:p>
            <a:pPr lvl="1" eaLnBrk="1" hangingPunct="1"/>
            <a:r>
              <a:rPr lang="zh-CN" altLang="en-US" sz="2200" dirty="0">
                <a:solidFill>
                  <a:schemeClr val="tx1"/>
                </a:solidFill>
                <a:latin typeface="黑体" panose="02010609060101010101" pitchFamily="49" charset="-122"/>
                <a:ea typeface="黑体" panose="02010609060101010101" pitchFamily="49" charset="-122"/>
              </a:rPr>
              <a:t>对多目标进行帕累托最优改善</a:t>
            </a:r>
            <a:endParaRPr lang="en-US" altLang="zh-CN" sz="2200"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p:txBody>
      </p:sp>
      <p:sp>
        <p:nvSpPr>
          <p:cNvPr id="11" name="文本框 10"/>
          <p:cNvSpPr txBox="1"/>
          <p:nvPr/>
        </p:nvSpPr>
        <p:spPr>
          <a:xfrm>
            <a:off x="566738" y="6249834"/>
            <a:ext cx="8208912" cy="523220"/>
          </a:xfrm>
          <a:prstGeom prst="rect">
            <a:avLst/>
          </a:prstGeom>
          <a:noFill/>
        </p:spPr>
        <p:txBody>
          <a:bodyPr wrap="square" rtlCol="0">
            <a:spAutoFit/>
          </a:bodyPr>
          <a:lstStyle/>
          <a:p>
            <a:pPr algn="just"/>
            <a:r>
              <a:rPr lang="en" altLang="zh-CN" dirty="0"/>
              <a:t>Tan M, Chen B, Pang R, et al. Mnasnet: Platform-aware neural architecture search for mobile,</a:t>
            </a:r>
            <a:r>
              <a:rPr lang="zh-CN" altLang="en-US" dirty="0"/>
              <a:t> </a:t>
            </a:r>
            <a:r>
              <a:rPr lang="en" altLang="zh-CN" dirty="0" err="1"/>
              <a:t>arXiv</a:t>
            </a:r>
            <a:r>
              <a:rPr lang="en" altLang="zh-CN" dirty="0"/>
              <a:t> 2018.</a:t>
            </a:r>
            <a:endParaRPr lang="zh-CN" altLang="en-US" dirty="0"/>
          </a:p>
        </p:txBody>
      </p:sp>
      <p:pic>
        <p:nvPicPr>
          <p:cNvPr id="4" name="图片 3">
            <a:extLst>
              <a:ext uri="{FF2B5EF4-FFF2-40B4-BE49-F238E27FC236}">
                <a16:creationId xmlns:a16="http://schemas.microsoft.com/office/drawing/2014/main" id="{1653E0DD-CB5E-834D-9628-59AC32317698}"/>
              </a:ext>
            </a:extLst>
          </p:cNvPr>
          <p:cNvPicPr>
            <a:picLocks noChangeAspect="1"/>
          </p:cNvPicPr>
          <p:nvPr/>
        </p:nvPicPr>
        <p:blipFill>
          <a:blip r:embed="rId4"/>
          <a:stretch>
            <a:fillRect/>
          </a:stretch>
        </p:blipFill>
        <p:spPr>
          <a:xfrm>
            <a:off x="1196391" y="3316764"/>
            <a:ext cx="3345873" cy="1033901"/>
          </a:xfrm>
          <a:prstGeom prst="rect">
            <a:avLst/>
          </a:prstGeom>
        </p:spPr>
      </p:pic>
      <p:sp>
        <p:nvSpPr>
          <p:cNvPr id="8" name="下箭头 7">
            <a:extLst>
              <a:ext uri="{FF2B5EF4-FFF2-40B4-BE49-F238E27FC236}">
                <a16:creationId xmlns:a16="http://schemas.microsoft.com/office/drawing/2014/main" id="{D7478423-2BAB-BB48-813B-AD4F3CBC8947}"/>
              </a:ext>
            </a:extLst>
          </p:cNvPr>
          <p:cNvSpPr/>
          <p:nvPr/>
        </p:nvSpPr>
        <p:spPr>
          <a:xfrm>
            <a:off x="2689307" y="4465014"/>
            <a:ext cx="360040" cy="393459"/>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id="{9712FDFF-1E20-A444-8DAE-C852BFF24609}"/>
              </a:ext>
            </a:extLst>
          </p:cNvPr>
          <p:cNvPicPr>
            <a:picLocks noChangeAspect="1"/>
          </p:cNvPicPr>
          <p:nvPr/>
        </p:nvPicPr>
        <p:blipFill>
          <a:blip r:embed="rId5"/>
          <a:stretch>
            <a:fillRect/>
          </a:stretch>
        </p:blipFill>
        <p:spPr>
          <a:xfrm>
            <a:off x="1196391" y="4858473"/>
            <a:ext cx="5198327" cy="883553"/>
          </a:xfrm>
          <a:prstGeom prst="rect">
            <a:avLst/>
          </a:prstGeom>
        </p:spPr>
      </p:pic>
      <p:grpSp>
        <p:nvGrpSpPr>
          <p:cNvPr id="10" name="组合 9">
            <a:extLst>
              <a:ext uri="{FF2B5EF4-FFF2-40B4-BE49-F238E27FC236}">
                <a16:creationId xmlns:a16="http://schemas.microsoft.com/office/drawing/2014/main" id="{E4FD70E6-67B4-F342-9D47-7878686C2194}"/>
              </a:ext>
            </a:extLst>
          </p:cNvPr>
          <p:cNvGrpSpPr/>
          <p:nvPr/>
        </p:nvGrpSpPr>
        <p:grpSpPr>
          <a:xfrm>
            <a:off x="5022201" y="4162663"/>
            <a:ext cx="2385497" cy="513058"/>
            <a:chOff x="5245422" y="2084234"/>
            <a:chExt cx="2385497" cy="513058"/>
          </a:xfrm>
        </p:grpSpPr>
        <p:sp>
          <p:nvSpPr>
            <p:cNvPr id="12" name="圆角矩形 11">
              <a:extLst>
                <a:ext uri="{FF2B5EF4-FFF2-40B4-BE49-F238E27FC236}">
                  <a16:creationId xmlns:a16="http://schemas.microsoft.com/office/drawing/2014/main" id="{7E235ED7-72BB-0843-84E4-CD8793AF7F2E}"/>
                </a:ext>
              </a:extLst>
            </p:cNvPr>
            <p:cNvSpPr/>
            <p:nvPr/>
          </p:nvSpPr>
          <p:spPr>
            <a:xfrm>
              <a:off x="5245422" y="2084234"/>
              <a:ext cx="2385497" cy="513058"/>
            </a:xfrm>
            <a:prstGeom prst="round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id="{50EBFB22-F210-B24D-8287-A8BA9EB71E9D}"/>
                </a:ext>
              </a:extLst>
            </p:cNvPr>
            <p:cNvSpPr txBox="1"/>
            <p:nvPr/>
          </p:nvSpPr>
          <p:spPr>
            <a:xfrm>
              <a:off x="5305526" y="2084234"/>
              <a:ext cx="2325393" cy="461665"/>
            </a:xfrm>
            <a:prstGeom prst="rect">
              <a:avLst/>
            </a:prstGeom>
            <a:noFill/>
          </p:spPr>
          <p:txBody>
            <a:bodyPr wrap="square" rtlCol="0">
              <a:spAutoFit/>
            </a:bodyPr>
            <a:lstStyle/>
            <a:p>
              <a:r>
                <a:rPr lang="zh-CN" altLang="en-US" sz="2400" dirty="0"/>
                <a:t>帕累托最优改进</a:t>
              </a:r>
            </a:p>
          </p:txBody>
        </p:sp>
      </p:grpSp>
    </p:spTree>
    <p:custDataLst>
      <p:tags r:id="rId1"/>
    </p:custDataLst>
    <p:extLst>
      <p:ext uri="{BB962C8B-B14F-4D97-AF65-F5344CB8AC3E}">
        <p14:creationId xmlns:p14="http://schemas.microsoft.com/office/powerpoint/2010/main" val="690397420"/>
      </p:ext>
    </p:extLst>
  </p:cSld>
  <p:clrMapOvr>
    <a:masterClrMapping/>
  </p:clrMapOvr>
  <p:transition advTm="31223"/>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工作汇报</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工作动机</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卷积层</a:t>
            </a:r>
            <a:r>
              <a:rPr lang="zh-CN" altLang="en-US" sz="1800" dirty="0">
                <a:latin typeface="黑体" panose="02010609060101010101" pitchFamily="49" charset="-122"/>
                <a:ea typeface="黑体" panose="02010609060101010101" pitchFamily="49" charset="-122"/>
              </a:rPr>
              <a:t>占据计算开销，</a:t>
            </a:r>
            <a:r>
              <a:rPr lang="zh-CN" altLang="en-US" sz="1800" dirty="0">
                <a:solidFill>
                  <a:srgbClr val="FF0000"/>
                </a:solidFill>
                <a:latin typeface="黑体" panose="02010609060101010101" pitchFamily="49" charset="-122"/>
                <a:ea typeface="黑体" panose="02010609060101010101" pitchFamily="49" charset="-122"/>
              </a:rPr>
              <a:t>全连接层</a:t>
            </a:r>
            <a:r>
              <a:rPr lang="zh-CN" altLang="en-US" sz="1800" dirty="0">
                <a:latin typeface="黑体" panose="02010609060101010101" pitchFamily="49" charset="-122"/>
                <a:ea typeface="黑体" panose="02010609060101010101" pitchFamily="49" charset="-122"/>
              </a:rPr>
              <a:t>占据存储开销</a:t>
            </a:r>
            <a:endParaRPr lang="en-US" altLang="zh-CN" sz="18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无法实时的应用于移动端</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嵌入式设备</a:t>
            </a:r>
          </a:p>
          <a:p>
            <a:pPr lvl="2" eaLnBrk="1" hangingPunct="1"/>
            <a:r>
              <a:rPr lang="zh-CN" altLang="en-US" sz="1800" dirty="0">
                <a:latin typeface="黑体" panose="02010609060101010101" pitchFamily="49" charset="-122"/>
                <a:ea typeface="黑体" panose="02010609060101010101" pitchFamily="49" charset="-122"/>
              </a:rPr>
              <a:t>无统一框架，不同类型层采用不同方式处理</a:t>
            </a:r>
            <a:endParaRPr lang="en-US" altLang="zh-CN" sz="18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逐层局部</a:t>
            </a:r>
            <a:r>
              <a:rPr lang="zh-CN" altLang="en-US" sz="1800" dirty="0">
                <a:latin typeface="黑体" panose="02010609060101010101" pitchFamily="49" charset="-122"/>
                <a:ea typeface="黑体" panose="02010609060101010101" pitchFamily="49" charset="-122"/>
              </a:rPr>
              <a:t>优化与重建策略（准确率低，效率低）</a:t>
            </a:r>
            <a:endParaRPr lang="en-US" altLang="zh-CN" sz="18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前人工作</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网络剪枝</a:t>
            </a:r>
          </a:p>
          <a:p>
            <a:pPr lvl="2" eaLnBrk="1" hangingPunct="1"/>
            <a:r>
              <a:rPr lang="zh-CN" altLang="en-US" sz="1800" dirty="0">
                <a:latin typeface="黑体" panose="02010609060101010101" pitchFamily="49" charset="-122"/>
                <a:ea typeface="黑体" panose="02010609060101010101" pitchFamily="49" charset="-122"/>
              </a:rPr>
              <a:t>权值共享</a:t>
            </a:r>
            <a:r>
              <a:rPr lang="en-US" altLang="zh-CN" sz="1800" dirty="0">
                <a:latin typeface="黑体" panose="02010609060101010101" pitchFamily="49" charset="-122"/>
                <a:ea typeface="黑体" panose="02010609060101010101" pitchFamily="49" charset="-122"/>
              </a:rPr>
              <a:t>(PQ</a:t>
            </a:r>
            <a:r>
              <a:rPr lang="zh-CN" altLang="en-US" sz="1800" dirty="0">
                <a:latin typeface="黑体" panose="02010609060101010101" pitchFamily="49" charset="-122"/>
                <a:ea typeface="黑体" panose="02010609060101010101" pitchFamily="49" charset="-122"/>
              </a:rPr>
              <a:t>等</a:t>
            </a:r>
            <a:r>
              <a:rPr lang="en-US" altLang="zh-CN" sz="1800" dirty="0">
                <a:latin typeface="黑体" panose="02010609060101010101" pitchFamily="49" charset="-122"/>
                <a:ea typeface="黑体" panose="02010609060101010101" pitchFamily="49" charset="-122"/>
              </a:rPr>
              <a:t>)</a:t>
            </a:r>
            <a:endParaRPr lang="zh-CN" altLang="en-US" sz="18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权值矩阵压缩（低秩矩阵分解）</a:t>
            </a:r>
          </a:p>
          <a:p>
            <a:pPr lvl="2" eaLnBrk="1" hangingPunct="1"/>
            <a:r>
              <a:rPr lang="zh-CN" altLang="en-US" sz="1800" dirty="0">
                <a:latin typeface="黑体" panose="02010609060101010101" pitchFamily="49" charset="-122"/>
                <a:ea typeface="黑体" panose="02010609060101010101" pitchFamily="49" charset="-122"/>
              </a:rPr>
              <a:t>权值哈希</a:t>
            </a:r>
            <a:endParaRPr lang="en-US" altLang="zh-CN" sz="18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组合式。。。</a:t>
            </a:r>
          </a:p>
          <a:p>
            <a:pPr lvl="2" eaLnBrk="1" hangingPunct="1"/>
            <a:endParaRPr lang="zh-CN" altLang="en-US" sz="18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深度神经网络压缩</a:t>
            </a:r>
          </a:p>
        </p:txBody>
      </p:sp>
      <p:sp>
        <p:nvSpPr>
          <p:cNvPr id="9" name="右大括号 8"/>
          <p:cNvSpPr/>
          <p:nvPr/>
        </p:nvSpPr>
        <p:spPr bwMode="auto">
          <a:xfrm>
            <a:off x="5786998" y="4345846"/>
            <a:ext cx="188500" cy="1608387"/>
          </a:xfrm>
          <a:prstGeom prst="rightBrace">
            <a:avLst>
              <a:gd name="adj1" fmla="val 8333"/>
              <a:gd name="adj2" fmla="val 50000"/>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0" name="矩形 9"/>
          <p:cNvSpPr/>
          <p:nvPr/>
        </p:nvSpPr>
        <p:spPr>
          <a:xfrm>
            <a:off x="6084555" y="4642715"/>
            <a:ext cx="3024520" cy="957310"/>
          </a:xfrm>
          <a:prstGeom prst="rect">
            <a:avLst/>
          </a:prstGeom>
          <a:noFill/>
          <a:ln w="22225">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zh-CN" altLang="en-US" sz="2000" dirty="0">
                <a:solidFill>
                  <a:schemeClr val="tx1"/>
                </a:solidFill>
                <a:latin typeface="微软雅黑" panose="020B0503020204020204" pitchFamily="34" charset="-122"/>
                <a:ea typeface="微软雅黑" panose="020B0503020204020204" pitchFamily="34" charset="-122"/>
              </a:rPr>
              <a:t>压缩方式：数据依赖的复杂优化，分层压缩</a:t>
            </a:r>
          </a:p>
        </p:txBody>
      </p:sp>
    </p:spTree>
    <p:custDataLst>
      <p:tags r:id="rId1"/>
    </p:custDataLst>
    <p:extLst>
      <p:ext uri="{BB962C8B-B14F-4D97-AF65-F5344CB8AC3E}">
        <p14:creationId xmlns:p14="http://schemas.microsoft.com/office/powerpoint/2010/main" val="976052836"/>
      </p:ext>
    </p:extLst>
  </p:cSld>
  <p:clrMapOvr>
    <a:masterClrMapping/>
  </p:clrMapOvr>
  <p:transition advTm="31223"/>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工作汇报</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主要贡献</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统一框架（</a:t>
            </a:r>
            <a:r>
              <a:rPr lang="en-US" altLang="zh-CN" sz="1800" dirty="0">
                <a:solidFill>
                  <a:srgbClr val="FF0000"/>
                </a:solidFill>
                <a:latin typeface="黑体" panose="02010609060101010101" pitchFamily="49" charset="-122"/>
                <a:ea typeface="黑体" panose="02010609060101010101" pitchFamily="49" charset="-122"/>
              </a:rPr>
              <a:t>LRDKT</a:t>
            </a:r>
            <a:r>
              <a:rPr lang="zh-CN" altLang="en-US" sz="1800" dirty="0">
                <a:solidFill>
                  <a:srgbClr val="FF0000"/>
                </a:solidFill>
                <a:latin typeface="黑体" panose="02010609060101010101" pitchFamily="49" charset="-122"/>
                <a:ea typeface="黑体" panose="02010609060101010101" pitchFamily="49" charset="-122"/>
              </a:rPr>
              <a:t>）解决全连接层与卷积层计算与存储问题</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利用闭合式低秩分解，无需复杂优化</a:t>
            </a:r>
            <a:endParaRPr lang="en-US" altLang="zh-CN" sz="15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克服误差累积</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知识迁移原始网络层间与全局知识，指导压缩网络训练</a:t>
            </a:r>
          </a:p>
          <a:p>
            <a:pPr lvl="2" eaLnBrk="1" hangingPunct="1"/>
            <a:r>
              <a:rPr lang="zh-CN" altLang="en-US" sz="1800" dirty="0">
                <a:solidFill>
                  <a:srgbClr val="FF0000"/>
                </a:solidFill>
                <a:latin typeface="黑体" panose="02010609060101010101" pitchFamily="49" charset="-122"/>
                <a:ea typeface="黑体" panose="02010609060101010101" pitchFamily="49" charset="-122"/>
              </a:rPr>
              <a:t>缓解梯度消失问题</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隐层知识能有效补充梯度信息</a:t>
            </a:r>
            <a:endParaRPr lang="en-US" altLang="zh-CN" sz="15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深度神经网络压缩</a:t>
            </a:r>
          </a:p>
        </p:txBody>
      </p:sp>
      <p:sp>
        <p:nvSpPr>
          <p:cNvPr id="9"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6" name="图片 5"/>
          <p:cNvPicPr/>
          <p:nvPr/>
        </p:nvPicPr>
        <p:blipFill>
          <a:blip r:embed="rId4" cstate="print">
            <a:extLst>
              <a:ext uri="{28A0092B-C50C-407E-A947-70E740481C1C}">
                <a14:useLocalDpi xmlns:a14="http://schemas.microsoft.com/office/drawing/2010/main" val="0"/>
              </a:ext>
            </a:extLst>
          </a:blip>
          <a:stretch>
            <a:fillRect/>
          </a:stretch>
        </p:blipFill>
        <p:spPr>
          <a:xfrm>
            <a:off x="1776412" y="4383087"/>
            <a:ext cx="5133975" cy="2073275"/>
          </a:xfrm>
          <a:prstGeom prst="rect">
            <a:avLst/>
          </a:prstGeom>
        </p:spPr>
      </p:pic>
    </p:spTree>
    <p:custDataLst>
      <p:tags r:id="rId1"/>
    </p:custDataLst>
    <p:extLst>
      <p:ext uri="{BB962C8B-B14F-4D97-AF65-F5344CB8AC3E}">
        <p14:creationId xmlns:p14="http://schemas.microsoft.com/office/powerpoint/2010/main" val="581699674"/>
      </p:ext>
    </p:extLst>
  </p:cSld>
  <p:clrMapOvr>
    <a:masterClrMapping/>
  </p:clrMapOvr>
  <p:transition advTm="31223"/>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LRDKT</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框架</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9"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10" name="图片 9"/>
          <p:cNvPicPr/>
          <p:nvPr/>
        </p:nvPicPr>
        <p:blipFill>
          <a:blip r:embed="rId4" cstate="print">
            <a:extLst>
              <a:ext uri="{28A0092B-C50C-407E-A947-70E740481C1C}">
                <a14:useLocalDpi xmlns:a14="http://schemas.microsoft.com/office/drawing/2010/main" val="0"/>
              </a:ext>
            </a:extLst>
          </a:blip>
          <a:stretch>
            <a:fillRect/>
          </a:stretch>
        </p:blipFill>
        <p:spPr>
          <a:xfrm>
            <a:off x="914400" y="2467429"/>
            <a:ext cx="7344229" cy="3497943"/>
          </a:xfrm>
          <a:prstGeom prst="rect">
            <a:avLst/>
          </a:prstGeom>
        </p:spPr>
      </p:pic>
    </p:spTree>
    <p:custDataLst>
      <p:tags r:id="rId1"/>
    </p:custDataLst>
    <p:extLst>
      <p:ext uri="{BB962C8B-B14F-4D97-AF65-F5344CB8AC3E}">
        <p14:creationId xmlns:p14="http://schemas.microsoft.com/office/powerpoint/2010/main" val="3003189693"/>
      </p:ext>
    </p:extLst>
  </p:cSld>
  <p:clrMapOvr>
    <a:masterClrMapping/>
  </p:clrMapOvr>
  <p:transition advTm="31223"/>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预备知识</a:t>
            </a:r>
            <a:r>
              <a:rPr lang="en-US" altLang="zh-CN" sz="4000" b="1" dirty="0">
                <a:solidFill>
                  <a:srgbClr val="1717B7"/>
                </a:solidFill>
                <a:latin typeface="黑体" panose="02010609060101010101" pitchFamily="49" charset="-122"/>
                <a:ea typeface="黑体" panose="02010609060101010101" pitchFamily="49" charset="-122"/>
              </a:rPr>
              <a:t>&amp;</a:t>
            </a:r>
            <a:r>
              <a:rPr lang="zh-CN" altLang="en-US" sz="4000" b="1" dirty="0">
                <a:solidFill>
                  <a:srgbClr val="1717B7"/>
                </a:solidFill>
                <a:latin typeface="黑体" panose="02010609060101010101" pitchFamily="49" charset="-122"/>
                <a:ea typeface="黑体" panose="02010609060101010101" pitchFamily="49" charset="-122"/>
              </a:rPr>
              <a:t>符号标记</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原始卷积（卷积层）</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原始矩阵乘积（全连接层）</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graphicFrame>
        <p:nvGraphicFramePr>
          <p:cNvPr id="27" name="对象 80"/>
          <p:cNvGraphicFramePr>
            <a:graphicFrameLocks noChangeAspect="1"/>
          </p:cNvGraphicFramePr>
          <p:nvPr/>
        </p:nvGraphicFramePr>
        <p:xfrm>
          <a:off x="1977041" y="2378145"/>
          <a:ext cx="2928463" cy="681935"/>
        </p:xfrm>
        <a:graphic>
          <a:graphicData uri="http://schemas.openxmlformats.org/presentationml/2006/ole">
            <mc:AlternateContent xmlns:mc="http://schemas.openxmlformats.org/markup-compatibility/2006">
              <mc:Choice xmlns:v="urn:schemas-microsoft-com:vml" Requires="v">
                <p:oleObj spid="_x0000_s75547" name="Equation" r:id="rId5" imgW="3543300" imgH="825500" progId="Equation.DSMT4">
                  <p:embed/>
                </p:oleObj>
              </mc:Choice>
              <mc:Fallback>
                <p:oleObj name="Equation" r:id="rId5" imgW="3543300" imgH="825500" progId="Equation.DSMT4">
                  <p:embed/>
                  <p:pic>
                    <p:nvPicPr>
                      <p:cNvPr id="27" name="对象 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7041" y="2378145"/>
                        <a:ext cx="2928463" cy="681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28" name="组合 27"/>
          <p:cNvGrpSpPr/>
          <p:nvPr/>
        </p:nvGrpSpPr>
        <p:grpSpPr>
          <a:xfrm>
            <a:off x="5368266" y="2437480"/>
            <a:ext cx="2376264" cy="1160724"/>
            <a:chOff x="3635896" y="2852937"/>
            <a:chExt cx="2376264" cy="1160724"/>
          </a:xfrm>
        </p:grpSpPr>
        <p:graphicFrame>
          <p:nvGraphicFramePr>
            <p:cNvPr id="30" name="对象 80"/>
            <p:cNvGraphicFramePr>
              <a:graphicFrameLocks noChangeAspect="1"/>
            </p:cNvGraphicFramePr>
            <p:nvPr/>
          </p:nvGraphicFramePr>
          <p:xfrm>
            <a:off x="4510356" y="2893994"/>
            <a:ext cx="1285875" cy="311150"/>
          </p:xfrm>
          <a:graphic>
            <a:graphicData uri="http://schemas.openxmlformats.org/presentationml/2006/ole">
              <mc:AlternateContent xmlns:mc="http://schemas.openxmlformats.org/markup-compatibility/2006">
                <mc:Choice xmlns:v="urn:schemas-microsoft-com:vml" Requires="v">
                  <p:oleObj spid="_x0000_s75548" name="Equation" r:id="rId7" imgW="1409400" imgH="342720" progId="Equation.DSMT4">
                    <p:embed/>
                  </p:oleObj>
                </mc:Choice>
                <mc:Fallback>
                  <p:oleObj name="Equation" r:id="rId7" imgW="1409400" imgH="342720" progId="Equation.DSMT4">
                    <p:embed/>
                    <p:pic>
                      <p:nvPicPr>
                        <p:cNvPr id="30" name="对象 80"/>
                        <p:cNvPicPr>
                          <a:picLocks noChangeAspect="1" noChangeArrowheads="1"/>
                        </p:cNvPicPr>
                        <p:nvPr/>
                      </p:nvPicPr>
                      <p:blipFill>
                        <a:blip r:embed="rId8"/>
                        <a:srcRect/>
                        <a:stretch>
                          <a:fillRect/>
                        </a:stretch>
                      </p:blipFill>
                      <p:spPr bwMode="auto">
                        <a:xfrm>
                          <a:off x="4510356" y="2893994"/>
                          <a:ext cx="1285875"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 name="文本框 30"/>
            <p:cNvSpPr txBox="1"/>
            <p:nvPr/>
          </p:nvSpPr>
          <p:spPr bwMode="auto">
            <a:xfrm>
              <a:off x="3635896" y="2852947"/>
              <a:ext cx="1368425"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Input:</a:t>
              </a:r>
              <a:endParaRPr lang="zh-CN" altLang="en-US" sz="2400" dirty="0">
                <a:solidFill>
                  <a:srgbClr val="000000"/>
                </a:solidFill>
                <a:latin typeface="Calibri" pitchFamily="34" charset="0"/>
                <a:ea typeface="宋体" charset="-122"/>
                <a:cs typeface="Calibri" pitchFamily="34" charset="0"/>
              </a:endParaRPr>
            </a:p>
          </p:txBody>
        </p:sp>
        <p:graphicFrame>
          <p:nvGraphicFramePr>
            <p:cNvPr id="32" name="对象 80"/>
            <p:cNvGraphicFramePr>
              <a:graphicFrameLocks noChangeAspect="1"/>
            </p:cNvGraphicFramePr>
            <p:nvPr/>
          </p:nvGraphicFramePr>
          <p:xfrm>
            <a:off x="4711968" y="3641706"/>
            <a:ext cx="1260475" cy="282575"/>
          </p:xfrm>
          <a:graphic>
            <a:graphicData uri="http://schemas.openxmlformats.org/presentationml/2006/ole">
              <mc:AlternateContent xmlns:mc="http://schemas.openxmlformats.org/markup-compatibility/2006">
                <mc:Choice xmlns:v="urn:schemas-microsoft-com:vml" Requires="v">
                  <p:oleObj spid="_x0000_s75549" name="Equation" r:id="rId9" imgW="1523880" imgH="342720" progId="Equation.DSMT4">
                    <p:embed/>
                  </p:oleObj>
                </mc:Choice>
                <mc:Fallback>
                  <p:oleObj name="Equation" r:id="rId9" imgW="1523880" imgH="342720" progId="Equation.DSMT4">
                    <p:embed/>
                    <p:pic>
                      <p:nvPicPr>
                        <p:cNvPr id="32" name="对象 80"/>
                        <p:cNvPicPr>
                          <a:picLocks noChangeAspect="1" noChangeArrowheads="1"/>
                        </p:cNvPicPr>
                        <p:nvPr/>
                      </p:nvPicPr>
                      <p:blipFill>
                        <a:blip r:embed="rId10"/>
                        <a:srcRect/>
                        <a:stretch>
                          <a:fillRect/>
                        </a:stretch>
                      </p:blipFill>
                      <p:spPr bwMode="auto">
                        <a:xfrm>
                          <a:off x="4711968" y="3641706"/>
                          <a:ext cx="1260475"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 name="文本框 32"/>
            <p:cNvSpPr txBox="1"/>
            <p:nvPr/>
          </p:nvSpPr>
          <p:spPr bwMode="auto">
            <a:xfrm>
              <a:off x="3635896" y="3551996"/>
              <a:ext cx="1871663"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Output:</a:t>
              </a:r>
              <a:endParaRPr lang="zh-CN" altLang="en-US" sz="2400" dirty="0">
                <a:solidFill>
                  <a:srgbClr val="000000"/>
                </a:solidFill>
                <a:latin typeface="Calibri" pitchFamily="34" charset="0"/>
                <a:ea typeface="宋体" charset="-122"/>
                <a:cs typeface="Calibri" pitchFamily="34" charset="0"/>
              </a:endParaRPr>
            </a:p>
          </p:txBody>
        </p:sp>
        <p:graphicFrame>
          <p:nvGraphicFramePr>
            <p:cNvPr id="34" name="对象 80"/>
            <p:cNvGraphicFramePr>
              <a:graphicFrameLocks noChangeAspect="1"/>
            </p:cNvGraphicFramePr>
            <p:nvPr/>
          </p:nvGraphicFramePr>
          <p:xfrm>
            <a:off x="4649123" y="3283760"/>
            <a:ext cx="1291029" cy="283725"/>
          </p:xfrm>
          <a:graphic>
            <a:graphicData uri="http://schemas.openxmlformats.org/presentationml/2006/ole">
              <mc:AlternateContent xmlns:mc="http://schemas.openxmlformats.org/markup-compatibility/2006">
                <mc:Choice xmlns:v="urn:schemas-microsoft-com:vml" Requires="v">
                  <p:oleObj spid="_x0000_s75550" name="Equation" r:id="rId11" imgW="1562040" imgH="342720" progId="Equation.DSMT4">
                    <p:embed/>
                  </p:oleObj>
                </mc:Choice>
                <mc:Fallback>
                  <p:oleObj name="Equation" r:id="rId11" imgW="1562040" imgH="342720" progId="Equation.DSMT4">
                    <p:embed/>
                    <p:pic>
                      <p:nvPicPr>
                        <p:cNvPr id="34" name="对象 80"/>
                        <p:cNvPicPr>
                          <a:picLocks noChangeAspect="1" noChangeArrowheads="1"/>
                        </p:cNvPicPr>
                        <p:nvPr/>
                      </p:nvPicPr>
                      <p:blipFill>
                        <a:blip r:embed="rId12"/>
                        <a:srcRect/>
                        <a:stretch>
                          <a:fillRect/>
                        </a:stretch>
                      </p:blipFill>
                      <p:spPr bwMode="auto">
                        <a:xfrm>
                          <a:off x="4649123" y="3283760"/>
                          <a:ext cx="1291029" cy="28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5" name="文本框 34"/>
            <p:cNvSpPr txBox="1"/>
            <p:nvPr/>
          </p:nvSpPr>
          <p:spPr bwMode="auto">
            <a:xfrm>
              <a:off x="3635896" y="3212976"/>
              <a:ext cx="1871663"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Kernel:</a:t>
              </a:r>
              <a:endParaRPr lang="zh-CN" altLang="en-US" sz="2400" dirty="0">
                <a:solidFill>
                  <a:srgbClr val="000000"/>
                </a:solidFill>
                <a:latin typeface="Calibri" pitchFamily="34" charset="0"/>
                <a:ea typeface="宋体" charset="-122"/>
                <a:cs typeface="Calibri" pitchFamily="34" charset="0"/>
              </a:endParaRPr>
            </a:p>
          </p:txBody>
        </p:sp>
        <p:sp>
          <p:nvSpPr>
            <p:cNvPr id="36" name="圆角矩形 35"/>
            <p:cNvSpPr/>
            <p:nvPr/>
          </p:nvSpPr>
          <p:spPr bwMode="auto">
            <a:xfrm>
              <a:off x="3635896" y="2852937"/>
              <a:ext cx="2376264" cy="1152128"/>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37" name="下箭头 36"/>
          <p:cNvSpPr/>
          <p:nvPr/>
        </p:nvSpPr>
        <p:spPr>
          <a:xfrm>
            <a:off x="3249320" y="3133538"/>
            <a:ext cx="316840" cy="342632"/>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aphicFrame>
        <p:nvGraphicFramePr>
          <p:cNvPr id="38" name="对象 84"/>
          <p:cNvGraphicFramePr>
            <a:graphicFrameLocks noChangeAspect="1"/>
          </p:cNvGraphicFramePr>
          <p:nvPr/>
        </p:nvGraphicFramePr>
        <p:xfrm>
          <a:off x="1695279" y="3470046"/>
          <a:ext cx="3568116" cy="592243"/>
        </p:xfrm>
        <a:graphic>
          <a:graphicData uri="http://schemas.openxmlformats.org/presentationml/2006/ole">
            <mc:AlternateContent xmlns:mc="http://schemas.openxmlformats.org/markup-compatibility/2006">
              <mc:Choice xmlns:v="urn:schemas-microsoft-com:vml" Requires="v">
                <p:oleObj spid="_x0000_s75551" name="Equation" r:id="rId13" imgW="4749800" imgH="787400" progId="Equation.DSMT4">
                  <p:embed/>
                </p:oleObj>
              </mc:Choice>
              <mc:Fallback>
                <p:oleObj name="Equation" r:id="rId13" imgW="4749800" imgH="787400" progId="Equation.DSMT4">
                  <p:embed/>
                  <p:pic>
                    <p:nvPicPr>
                      <p:cNvPr id="38" name="对象 8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695279" y="3470046"/>
                        <a:ext cx="3568116" cy="592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0" name="对象 80"/>
          <p:cNvGraphicFramePr>
            <a:graphicFrameLocks noChangeAspect="1"/>
          </p:cNvGraphicFramePr>
          <p:nvPr/>
        </p:nvGraphicFramePr>
        <p:xfrm>
          <a:off x="3916816" y="4773387"/>
          <a:ext cx="892175" cy="230188"/>
        </p:xfrm>
        <a:graphic>
          <a:graphicData uri="http://schemas.openxmlformats.org/presentationml/2006/ole">
            <mc:AlternateContent xmlns:mc="http://schemas.openxmlformats.org/markup-compatibility/2006">
              <mc:Choice xmlns:v="urn:schemas-microsoft-com:vml" Requires="v">
                <p:oleObj spid="_x0000_s75552" name="Equation" r:id="rId15" imgW="1079280" imgH="279360" progId="Equation.DSMT4">
                  <p:embed/>
                </p:oleObj>
              </mc:Choice>
              <mc:Fallback>
                <p:oleObj name="Equation" r:id="rId15" imgW="1079280" imgH="279360" progId="Equation.DSMT4">
                  <p:embed/>
                  <p:pic>
                    <p:nvPicPr>
                      <p:cNvPr id="40" name="对象 80"/>
                      <p:cNvPicPr>
                        <a:picLocks noChangeAspect="1" noChangeArrowheads="1"/>
                      </p:cNvPicPr>
                      <p:nvPr/>
                    </p:nvPicPr>
                    <p:blipFill>
                      <a:blip r:embed="rId16"/>
                      <a:srcRect/>
                      <a:stretch>
                        <a:fillRect/>
                      </a:stretch>
                    </p:blipFill>
                    <p:spPr bwMode="auto">
                      <a:xfrm>
                        <a:off x="3916816" y="4773387"/>
                        <a:ext cx="8921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8" name="组合 7"/>
          <p:cNvGrpSpPr/>
          <p:nvPr/>
        </p:nvGrpSpPr>
        <p:grpSpPr>
          <a:xfrm>
            <a:off x="3212895" y="5144394"/>
            <a:ext cx="2433162" cy="1160724"/>
            <a:chOff x="3212895" y="4767023"/>
            <a:chExt cx="2433162" cy="1160724"/>
          </a:xfrm>
        </p:grpSpPr>
        <p:grpSp>
          <p:nvGrpSpPr>
            <p:cNvPr id="41" name="组合 40"/>
            <p:cNvGrpSpPr/>
            <p:nvPr/>
          </p:nvGrpSpPr>
          <p:grpSpPr>
            <a:xfrm>
              <a:off x="3212895" y="4767023"/>
              <a:ext cx="2433162" cy="1160724"/>
              <a:chOff x="3635896" y="2852937"/>
              <a:chExt cx="2433162" cy="1160724"/>
            </a:xfrm>
          </p:grpSpPr>
          <p:graphicFrame>
            <p:nvGraphicFramePr>
              <p:cNvPr id="42" name="对象 80"/>
              <p:cNvGraphicFramePr>
                <a:graphicFrameLocks noChangeAspect="1"/>
              </p:cNvGraphicFramePr>
              <p:nvPr/>
            </p:nvGraphicFramePr>
            <p:xfrm>
              <a:off x="4655276" y="2894678"/>
              <a:ext cx="996950" cy="311150"/>
            </p:xfrm>
            <a:graphic>
              <a:graphicData uri="http://schemas.openxmlformats.org/presentationml/2006/ole">
                <mc:AlternateContent xmlns:mc="http://schemas.openxmlformats.org/markup-compatibility/2006">
                  <mc:Choice xmlns:v="urn:schemas-microsoft-com:vml" Requires="v">
                    <p:oleObj spid="_x0000_s75553" name="Equation" r:id="rId17" imgW="1091880" imgH="342720" progId="Equation.DSMT4">
                      <p:embed/>
                    </p:oleObj>
                  </mc:Choice>
                  <mc:Fallback>
                    <p:oleObj name="Equation" r:id="rId17" imgW="1091880" imgH="342720" progId="Equation.DSMT4">
                      <p:embed/>
                      <p:pic>
                        <p:nvPicPr>
                          <p:cNvPr id="42" name="对象 80"/>
                          <p:cNvPicPr>
                            <a:picLocks noChangeAspect="1" noChangeArrowheads="1"/>
                          </p:cNvPicPr>
                          <p:nvPr/>
                        </p:nvPicPr>
                        <p:blipFill>
                          <a:blip r:embed="rId18"/>
                          <a:srcRect/>
                          <a:stretch>
                            <a:fillRect/>
                          </a:stretch>
                        </p:blipFill>
                        <p:spPr bwMode="auto">
                          <a:xfrm>
                            <a:off x="4655276" y="2894678"/>
                            <a:ext cx="996950"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3" name="文本框 42"/>
              <p:cNvSpPr txBox="1"/>
              <p:nvPr/>
            </p:nvSpPr>
            <p:spPr bwMode="auto">
              <a:xfrm>
                <a:off x="3635896" y="2852947"/>
                <a:ext cx="1368425"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Input:</a:t>
                </a:r>
                <a:endParaRPr lang="zh-CN" altLang="en-US" sz="2400" dirty="0">
                  <a:solidFill>
                    <a:srgbClr val="000000"/>
                  </a:solidFill>
                  <a:latin typeface="Calibri" pitchFamily="34" charset="0"/>
                  <a:ea typeface="宋体" charset="-122"/>
                  <a:cs typeface="Calibri" pitchFamily="34" charset="0"/>
                </a:endParaRPr>
              </a:p>
            </p:txBody>
          </p:sp>
          <p:graphicFrame>
            <p:nvGraphicFramePr>
              <p:cNvPr id="44" name="对象 80"/>
              <p:cNvGraphicFramePr>
                <a:graphicFrameLocks noChangeAspect="1"/>
              </p:cNvGraphicFramePr>
              <p:nvPr/>
            </p:nvGraphicFramePr>
            <p:xfrm>
              <a:off x="4906101" y="3642391"/>
              <a:ext cx="871538" cy="282575"/>
            </p:xfrm>
            <a:graphic>
              <a:graphicData uri="http://schemas.openxmlformats.org/presentationml/2006/ole">
                <mc:AlternateContent xmlns:mc="http://schemas.openxmlformats.org/markup-compatibility/2006">
                  <mc:Choice xmlns:v="urn:schemas-microsoft-com:vml" Requires="v">
                    <p:oleObj spid="_x0000_s75554" name="Equation" r:id="rId19" imgW="1054080" imgH="342720" progId="Equation.DSMT4">
                      <p:embed/>
                    </p:oleObj>
                  </mc:Choice>
                  <mc:Fallback>
                    <p:oleObj name="Equation" r:id="rId19" imgW="1054080" imgH="342720" progId="Equation.DSMT4">
                      <p:embed/>
                      <p:pic>
                        <p:nvPicPr>
                          <p:cNvPr id="44" name="对象 80"/>
                          <p:cNvPicPr>
                            <a:picLocks noChangeAspect="1" noChangeArrowheads="1"/>
                          </p:cNvPicPr>
                          <p:nvPr/>
                        </p:nvPicPr>
                        <p:blipFill>
                          <a:blip r:embed="rId20"/>
                          <a:srcRect/>
                          <a:stretch>
                            <a:fillRect/>
                          </a:stretch>
                        </p:blipFill>
                        <p:spPr bwMode="auto">
                          <a:xfrm>
                            <a:off x="4906101" y="3642391"/>
                            <a:ext cx="871538"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5" name="文本框 44"/>
              <p:cNvSpPr txBox="1"/>
              <p:nvPr/>
            </p:nvSpPr>
            <p:spPr bwMode="auto">
              <a:xfrm>
                <a:off x="3635896" y="3551996"/>
                <a:ext cx="1871663"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Output:</a:t>
                </a:r>
                <a:endParaRPr lang="zh-CN" altLang="en-US" sz="2400" dirty="0">
                  <a:solidFill>
                    <a:srgbClr val="000000"/>
                  </a:solidFill>
                  <a:latin typeface="Calibri" pitchFamily="34" charset="0"/>
                  <a:ea typeface="宋体" charset="-122"/>
                  <a:cs typeface="Calibri" pitchFamily="34" charset="0"/>
                </a:endParaRPr>
              </a:p>
            </p:txBody>
          </p:sp>
          <p:sp>
            <p:nvSpPr>
              <p:cNvPr id="47" name="文本框 46"/>
              <p:cNvSpPr txBox="1"/>
              <p:nvPr/>
            </p:nvSpPr>
            <p:spPr bwMode="auto">
              <a:xfrm>
                <a:off x="3635896" y="3212976"/>
                <a:ext cx="1871663"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Weight:</a:t>
                </a:r>
                <a:endParaRPr lang="zh-CN" altLang="en-US" sz="2400" dirty="0">
                  <a:solidFill>
                    <a:srgbClr val="000000"/>
                  </a:solidFill>
                  <a:latin typeface="Calibri" pitchFamily="34" charset="0"/>
                  <a:ea typeface="宋体" charset="-122"/>
                  <a:cs typeface="Calibri" pitchFamily="34" charset="0"/>
                </a:endParaRPr>
              </a:p>
            </p:txBody>
          </p:sp>
          <p:sp>
            <p:nvSpPr>
              <p:cNvPr id="48" name="圆角矩形 47"/>
              <p:cNvSpPr/>
              <p:nvPr/>
            </p:nvSpPr>
            <p:spPr bwMode="auto">
              <a:xfrm>
                <a:off x="3635896" y="2852937"/>
                <a:ext cx="2433162" cy="1152128"/>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aphicFrame>
          <p:nvGraphicFramePr>
            <p:cNvPr id="57" name="对象 80"/>
            <p:cNvGraphicFramePr>
              <a:graphicFrameLocks noChangeAspect="1"/>
            </p:cNvGraphicFramePr>
            <p:nvPr/>
          </p:nvGraphicFramePr>
          <p:xfrm>
            <a:off x="4316413" y="5164138"/>
            <a:ext cx="1077912" cy="311150"/>
          </p:xfrm>
          <a:graphic>
            <a:graphicData uri="http://schemas.openxmlformats.org/presentationml/2006/ole">
              <mc:AlternateContent xmlns:mc="http://schemas.openxmlformats.org/markup-compatibility/2006">
                <mc:Choice xmlns:v="urn:schemas-microsoft-com:vml" Requires="v">
                  <p:oleObj spid="_x0000_s75555" name="Equation" r:id="rId21" imgW="1180800" imgH="342720" progId="Equation.DSMT4">
                    <p:embed/>
                  </p:oleObj>
                </mc:Choice>
                <mc:Fallback>
                  <p:oleObj name="Equation" r:id="rId21" imgW="1180800" imgH="342720" progId="Equation.DSMT4">
                    <p:embed/>
                    <p:pic>
                      <p:nvPicPr>
                        <p:cNvPr id="57" name="对象 80"/>
                        <p:cNvPicPr>
                          <a:picLocks noChangeAspect="1" noChangeArrowheads="1"/>
                        </p:cNvPicPr>
                        <p:nvPr/>
                      </p:nvPicPr>
                      <p:blipFill>
                        <a:blip r:embed="rId22"/>
                        <a:srcRect/>
                        <a:stretch>
                          <a:fillRect/>
                        </a:stretch>
                      </p:blipFill>
                      <p:spPr bwMode="auto">
                        <a:xfrm>
                          <a:off x="4316413" y="5164138"/>
                          <a:ext cx="1077912"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5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custDataLst>
      <p:tags r:id="rId2"/>
    </p:custDataLst>
    <p:extLst>
      <p:ext uri="{BB962C8B-B14F-4D97-AF65-F5344CB8AC3E}">
        <p14:creationId xmlns:p14="http://schemas.microsoft.com/office/powerpoint/2010/main" val="3684669936"/>
      </p:ext>
    </p:extLst>
  </p:cSld>
  <p:clrMapOvr>
    <a:masterClrMapping/>
  </p:clrMapOvr>
  <p:transition advTm="31223"/>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全局低秩分解</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卷积层</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3" name="图片 2"/>
          <p:cNvPicPr>
            <a:picLocks noChangeAspect="1"/>
          </p:cNvPicPr>
          <p:nvPr/>
        </p:nvPicPr>
        <p:blipFill>
          <a:blip r:embed="rId4"/>
          <a:stretch>
            <a:fillRect/>
          </a:stretch>
        </p:blipFill>
        <p:spPr>
          <a:xfrm>
            <a:off x="766412" y="2256920"/>
            <a:ext cx="7611177" cy="1676505"/>
          </a:xfrm>
          <a:prstGeom prst="rect">
            <a:avLst/>
          </a:prstGeom>
        </p:spPr>
      </p:pic>
      <p:pic>
        <p:nvPicPr>
          <p:cNvPr id="7" name="图片 6"/>
          <p:cNvPicPr>
            <a:picLocks noChangeAspect="1"/>
          </p:cNvPicPr>
          <p:nvPr/>
        </p:nvPicPr>
        <p:blipFill>
          <a:blip r:embed="rId5"/>
          <a:stretch>
            <a:fillRect/>
          </a:stretch>
        </p:blipFill>
        <p:spPr>
          <a:xfrm>
            <a:off x="496386" y="4909338"/>
            <a:ext cx="3019570" cy="493722"/>
          </a:xfrm>
          <a:prstGeom prst="rect">
            <a:avLst/>
          </a:prstGeom>
        </p:spPr>
      </p:pic>
      <p:pic>
        <p:nvPicPr>
          <p:cNvPr id="9" name="图片 8"/>
          <p:cNvPicPr>
            <a:picLocks noChangeAspect="1"/>
          </p:cNvPicPr>
          <p:nvPr/>
        </p:nvPicPr>
        <p:blipFill>
          <a:blip r:embed="rId6"/>
          <a:stretch>
            <a:fillRect/>
          </a:stretch>
        </p:blipFill>
        <p:spPr>
          <a:xfrm>
            <a:off x="4255734" y="4049229"/>
            <a:ext cx="3886780" cy="2340579"/>
          </a:xfrm>
          <a:prstGeom prst="rect">
            <a:avLst/>
          </a:prstGeom>
        </p:spPr>
      </p:pic>
      <p:sp>
        <p:nvSpPr>
          <p:cNvPr id="46"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
        <p:nvSpPr>
          <p:cNvPr id="2" name="右箭头 1"/>
          <p:cNvSpPr/>
          <p:nvPr/>
        </p:nvSpPr>
        <p:spPr>
          <a:xfrm>
            <a:off x="3615070" y="5029200"/>
            <a:ext cx="627321" cy="276447"/>
          </a:xfrm>
          <a:prstGeom prst="rightArrow">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4" name="文本框 3"/>
          <p:cNvSpPr txBox="1"/>
          <p:nvPr/>
        </p:nvSpPr>
        <p:spPr>
          <a:xfrm>
            <a:off x="3498112" y="4731488"/>
            <a:ext cx="850605" cy="338554"/>
          </a:xfrm>
          <a:prstGeom prst="rect">
            <a:avLst/>
          </a:prstGeom>
          <a:noFill/>
        </p:spPr>
        <p:txBody>
          <a:bodyPr wrap="square" rtlCol="0">
            <a:spAutoFit/>
          </a:bodyPr>
          <a:lstStyle/>
          <a:p>
            <a:r>
              <a:rPr lang="zh-CN" altLang="en-US" sz="1600"/>
              <a:t>闭式解</a:t>
            </a:r>
          </a:p>
        </p:txBody>
      </p:sp>
    </p:spTree>
    <p:custDataLst>
      <p:tags r:id="rId1"/>
    </p:custDataLst>
    <p:extLst>
      <p:ext uri="{BB962C8B-B14F-4D97-AF65-F5344CB8AC3E}">
        <p14:creationId xmlns:p14="http://schemas.microsoft.com/office/powerpoint/2010/main" val="1337006900"/>
      </p:ext>
    </p:extLst>
  </p:cSld>
  <p:clrMapOvr>
    <a:masterClrMapping/>
  </p:clrMapOvr>
  <p:transition advTm="31223"/>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全局低秩分解</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全连接层</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10"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a:off x="1417283" y="2543214"/>
            <a:ext cx="6544069" cy="1690532"/>
            <a:chOff x="1010883" y="2975014"/>
            <a:chExt cx="6544069" cy="1690532"/>
          </a:xfrm>
        </p:grpSpPr>
        <p:pic>
          <p:nvPicPr>
            <p:cNvPr id="2" name="图片 1"/>
            <p:cNvPicPr>
              <a:picLocks noChangeAspect="1"/>
            </p:cNvPicPr>
            <p:nvPr/>
          </p:nvPicPr>
          <p:blipFill>
            <a:blip r:embed="rId4"/>
            <a:stretch>
              <a:fillRect/>
            </a:stretch>
          </p:blipFill>
          <p:spPr>
            <a:xfrm>
              <a:off x="1010883" y="3390900"/>
              <a:ext cx="1965803" cy="937710"/>
            </a:xfrm>
            <a:prstGeom prst="rect">
              <a:avLst/>
            </a:prstGeom>
          </p:spPr>
        </p:pic>
        <p:grpSp>
          <p:nvGrpSpPr>
            <p:cNvPr id="13" name="组合 12"/>
            <p:cNvGrpSpPr/>
            <p:nvPr/>
          </p:nvGrpSpPr>
          <p:grpSpPr>
            <a:xfrm>
              <a:off x="4105673" y="3693869"/>
              <a:ext cx="1175725" cy="331905"/>
              <a:chOff x="3526553" y="3770069"/>
              <a:chExt cx="1175725" cy="331905"/>
            </a:xfrm>
          </p:grpSpPr>
          <p:pic>
            <p:nvPicPr>
              <p:cNvPr id="4" name="图片 3"/>
              <p:cNvPicPr>
                <a:picLocks noChangeAspect="1"/>
              </p:cNvPicPr>
              <p:nvPr/>
            </p:nvPicPr>
            <p:blipFill>
              <a:blip r:embed="rId5"/>
              <a:stretch>
                <a:fillRect/>
              </a:stretch>
            </p:blipFill>
            <p:spPr>
              <a:xfrm>
                <a:off x="4121676" y="3790169"/>
                <a:ext cx="580602" cy="311805"/>
              </a:xfrm>
              <a:prstGeom prst="rect">
                <a:avLst/>
              </a:prstGeom>
            </p:spPr>
          </p:pic>
          <p:pic>
            <p:nvPicPr>
              <p:cNvPr id="8" name="图片 7"/>
              <p:cNvPicPr>
                <a:picLocks noChangeAspect="1"/>
              </p:cNvPicPr>
              <p:nvPr/>
            </p:nvPicPr>
            <p:blipFill>
              <a:blip r:embed="rId6"/>
              <a:stretch>
                <a:fillRect/>
              </a:stretch>
            </p:blipFill>
            <p:spPr>
              <a:xfrm>
                <a:off x="3526553" y="3770069"/>
                <a:ext cx="392304" cy="331429"/>
              </a:xfrm>
              <a:prstGeom prst="rect">
                <a:avLst/>
              </a:prstGeom>
            </p:spPr>
          </p:pic>
          <p:sp>
            <p:nvSpPr>
              <p:cNvPr id="12" name="文本框 11"/>
              <p:cNvSpPr txBox="1"/>
              <p:nvPr/>
            </p:nvSpPr>
            <p:spPr>
              <a:xfrm>
                <a:off x="3840480" y="3779520"/>
                <a:ext cx="358140" cy="304800"/>
              </a:xfrm>
              <a:prstGeom prst="rect">
                <a:avLst/>
              </a:prstGeom>
              <a:noFill/>
            </p:spPr>
            <p:txBody>
              <a:bodyPr wrap="square" rtlCol="0">
                <a:spAutoFit/>
              </a:bodyPr>
              <a:lstStyle/>
              <a:p>
                <a:r>
                  <a:rPr lang="en-US" altLang="zh-CN" dirty="0"/>
                  <a:t>=</a:t>
                </a:r>
                <a:endParaRPr lang="zh-CN" altLang="en-US" dirty="0"/>
              </a:p>
            </p:txBody>
          </p:sp>
        </p:grpSp>
        <p:pic>
          <p:nvPicPr>
            <p:cNvPr id="14" name="图片 13"/>
            <p:cNvPicPr>
              <a:picLocks noChangeAspect="1"/>
            </p:cNvPicPr>
            <p:nvPr/>
          </p:nvPicPr>
          <p:blipFill>
            <a:blip r:embed="rId7"/>
            <a:stretch>
              <a:fillRect/>
            </a:stretch>
          </p:blipFill>
          <p:spPr>
            <a:xfrm>
              <a:off x="5470657" y="2975014"/>
              <a:ext cx="1298443" cy="386023"/>
            </a:xfrm>
            <a:prstGeom prst="rect">
              <a:avLst/>
            </a:prstGeom>
          </p:spPr>
        </p:pic>
        <p:sp>
          <p:nvSpPr>
            <p:cNvPr id="15" name="右箭头 14"/>
            <p:cNvSpPr/>
            <p:nvPr/>
          </p:nvSpPr>
          <p:spPr>
            <a:xfrm>
              <a:off x="3124200" y="3657600"/>
              <a:ext cx="762000" cy="368300"/>
            </a:xfrm>
            <a:prstGeom prst="rightArrow">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6" name="右箭头 15"/>
            <p:cNvSpPr/>
            <p:nvPr/>
          </p:nvSpPr>
          <p:spPr>
            <a:xfrm rot="19348451">
              <a:off x="4813300" y="3340100"/>
              <a:ext cx="520700" cy="254000"/>
            </a:xfrm>
            <a:prstGeom prst="rightArrow">
              <a:avLst/>
            </a:prstGeom>
            <a:solidFill>
              <a:srgbClr val="CC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9" name="右箭头 18"/>
            <p:cNvSpPr/>
            <p:nvPr/>
          </p:nvSpPr>
          <p:spPr>
            <a:xfrm rot="2473130">
              <a:off x="4965700" y="4114800"/>
              <a:ext cx="520700" cy="254000"/>
            </a:xfrm>
            <a:prstGeom prst="rightArrow">
              <a:avLst/>
            </a:prstGeom>
            <a:solidFill>
              <a:srgbClr val="CC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pic>
          <p:nvPicPr>
            <p:cNvPr id="17" name="图片 16"/>
            <p:cNvPicPr>
              <a:picLocks noChangeAspect="1"/>
            </p:cNvPicPr>
            <p:nvPr/>
          </p:nvPicPr>
          <p:blipFill>
            <a:blip r:embed="rId8"/>
            <a:stretch>
              <a:fillRect/>
            </a:stretch>
          </p:blipFill>
          <p:spPr>
            <a:xfrm>
              <a:off x="5551447" y="3665652"/>
              <a:ext cx="2003505" cy="390294"/>
            </a:xfrm>
            <a:prstGeom prst="rect">
              <a:avLst/>
            </a:prstGeom>
            <a:ln w="12700">
              <a:solidFill>
                <a:schemeClr val="accent1"/>
              </a:solidFill>
              <a:prstDash val="sysDash"/>
            </a:ln>
          </p:spPr>
        </p:pic>
        <p:pic>
          <p:nvPicPr>
            <p:cNvPr id="18" name="图片 17"/>
            <p:cNvPicPr>
              <a:picLocks noChangeAspect="1"/>
            </p:cNvPicPr>
            <p:nvPr/>
          </p:nvPicPr>
          <p:blipFill>
            <a:blip r:embed="rId9"/>
            <a:stretch>
              <a:fillRect/>
            </a:stretch>
          </p:blipFill>
          <p:spPr>
            <a:xfrm>
              <a:off x="5537368" y="4275252"/>
              <a:ext cx="1295065" cy="390294"/>
            </a:xfrm>
            <a:prstGeom prst="rect">
              <a:avLst/>
            </a:prstGeom>
          </p:spPr>
        </p:pic>
      </p:grpSp>
      <p:grpSp>
        <p:nvGrpSpPr>
          <p:cNvPr id="33" name="组合 32"/>
          <p:cNvGrpSpPr/>
          <p:nvPr/>
        </p:nvGrpSpPr>
        <p:grpSpPr>
          <a:xfrm>
            <a:off x="837995" y="4661804"/>
            <a:ext cx="7064194" cy="1160714"/>
            <a:chOff x="837995" y="4814204"/>
            <a:chExt cx="7064194" cy="1160714"/>
          </a:xfrm>
        </p:grpSpPr>
        <p:sp>
          <p:nvSpPr>
            <p:cNvPr id="26" name="文本框 25"/>
            <p:cNvSpPr txBox="1"/>
            <p:nvPr/>
          </p:nvSpPr>
          <p:spPr bwMode="auto">
            <a:xfrm>
              <a:off x="837995" y="4814204"/>
              <a:ext cx="4127705" cy="461665"/>
            </a:xfrm>
            <a:prstGeom prst="rect">
              <a:avLst/>
            </a:prstGeom>
            <a:noFill/>
          </p:spPr>
          <p:txBody>
            <a:bodyPr wrap="square">
              <a:spAutoFit/>
            </a:bodyPr>
            <a:lstStyle/>
            <a:p>
              <a:pPr>
                <a:defRPr/>
              </a:pPr>
              <a:r>
                <a:rPr lang="en-US" altLang="zh-CN" sz="2400" dirty="0">
                  <a:solidFill>
                    <a:srgbClr val="000000"/>
                  </a:solidFill>
                  <a:latin typeface="Calibri" pitchFamily="34" charset="0"/>
                  <a:ea typeface="宋体" charset="-122"/>
                  <a:cs typeface="Calibri" pitchFamily="34" charset="0"/>
                </a:rPr>
                <a:t>Left top r singular vector:</a:t>
              </a:r>
              <a:endParaRPr lang="zh-CN" altLang="en-US" sz="2400" dirty="0">
                <a:solidFill>
                  <a:srgbClr val="000000"/>
                </a:solidFill>
                <a:latin typeface="Calibri" pitchFamily="34" charset="0"/>
                <a:ea typeface="宋体" charset="-122"/>
                <a:cs typeface="Calibri" pitchFamily="34" charset="0"/>
              </a:endParaRPr>
            </a:p>
          </p:txBody>
        </p:sp>
        <p:sp>
          <p:nvSpPr>
            <p:cNvPr id="28" name="文本框 27"/>
            <p:cNvSpPr txBox="1"/>
            <p:nvPr/>
          </p:nvSpPr>
          <p:spPr bwMode="auto">
            <a:xfrm>
              <a:off x="837995" y="5513253"/>
              <a:ext cx="6147005" cy="461665"/>
            </a:xfrm>
            <a:prstGeom prst="rect">
              <a:avLst/>
            </a:prstGeom>
            <a:noFill/>
          </p:spPr>
          <p:txBody>
            <a:bodyPr wrap="square">
              <a:spAutoFit/>
            </a:bodyPr>
            <a:lstStyle/>
            <a:p>
              <a:pPr>
                <a:defRPr/>
              </a:pPr>
              <a:r>
                <a:rPr lang="en-US" altLang="zh-CN" sz="2400" dirty="0">
                  <a:solidFill>
                    <a:srgbClr val="000000"/>
                  </a:solidFill>
                  <a:latin typeface="Calibri" pitchFamily="34" charset="0"/>
                  <a:ea typeface="宋体" charset="-122"/>
                  <a:cs typeface="Calibri" pitchFamily="34" charset="0"/>
                </a:rPr>
                <a:t>Diagonal matrix with r largest singular values:</a:t>
              </a:r>
              <a:endParaRPr lang="zh-CN" altLang="en-US" sz="2400" dirty="0">
                <a:solidFill>
                  <a:srgbClr val="000000"/>
                </a:solidFill>
                <a:latin typeface="Calibri" pitchFamily="34" charset="0"/>
                <a:ea typeface="宋体" charset="-122"/>
                <a:cs typeface="Calibri" pitchFamily="34" charset="0"/>
              </a:endParaRPr>
            </a:p>
          </p:txBody>
        </p:sp>
        <p:sp>
          <p:nvSpPr>
            <p:cNvPr id="29" name="文本框 28"/>
            <p:cNvSpPr txBox="1"/>
            <p:nvPr/>
          </p:nvSpPr>
          <p:spPr bwMode="auto">
            <a:xfrm>
              <a:off x="837995" y="5174233"/>
              <a:ext cx="3911805" cy="461665"/>
            </a:xfrm>
            <a:prstGeom prst="rect">
              <a:avLst/>
            </a:prstGeom>
            <a:noFill/>
          </p:spPr>
          <p:txBody>
            <a:bodyPr wrap="square">
              <a:spAutoFit/>
            </a:bodyPr>
            <a:lstStyle/>
            <a:p>
              <a:pPr>
                <a:defRPr/>
              </a:pPr>
              <a:r>
                <a:rPr lang="en-US" altLang="zh-CN" sz="2400" dirty="0">
                  <a:solidFill>
                    <a:srgbClr val="000000"/>
                  </a:solidFill>
                  <a:latin typeface="Calibri" pitchFamily="34" charset="0"/>
                  <a:ea typeface="宋体" charset="-122"/>
                  <a:cs typeface="Calibri" pitchFamily="34" charset="0"/>
                </a:rPr>
                <a:t>Right top r singular vector :</a:t>
              </a:r>
              <a:endParaRPr lang="zh-CN" altLang="en-US" sz="2400" dirty="0">
                <a:solidFill>
                  <a:srgbClr val="000000"/>
                </a:solidFill>
                <a:latin typeface="Calibri" pitchFamily="34" charset="0"/>
                <a:ea typeface="宋体" charset="-122"/>
                <a:cs typeface="Calibri" pitchFamily="34" charset="0"/>
              </a:endParaRPr>
            </a:p>
          </p:txBody>
        </p:sp>
        <p:pic>
          <p:nvPicPr>
            <p:cNvPr id="20" name="图片 19"/>
            <p:cNvPicPr>
              <a:picLocks noChangeAspect="1"/>
            </p:cNvPicPr>
            <p:nvPr/>
          </p:nvPicPr>
          <p:blipFill>
            <a:blip r:embed="rId10"/>
            <a:stretch>
              <a:fillRect/>
            </a:stretch>
          </p:blipFill>
          <p:spPr>
            <a:xfrm>
              <a:off x="4132306" y="4934849"/>
              <a:ext cx="1209586" cy="290302"/>
            </a:xfrm>
            <a:prstGeom prst="rect">
              <a:avLst/>
            </a:prstGeom>
          </p:spPr>
        </p:pic>
        <p:pic>
          <p:nvPicPr>
            <p:cNvPr id="21" name="图片 20"/>
            <p:cNvPicPr>
              <a:picLocks noChangeAspect="1"/>
            </p:cNvPicPr>
            <p:nvPr/>
          </p:nvPicPr>
          <p:blipFill>
            <a:blip r:embed="rId11"/>
            <a:stretch>
              <a:fillRect/>
            </a:stretch>
          </p:blipFill>
          <p:spPr>
            <a:xfrm>
              <a:off x="4327911" y="5253492"/>
              <a:ext cx="1300978" cy="313417"/>
            </a:xfrm>
            <a:prstGeom prst="rect">
              <a:avLst/>
            </a:prstGeom>
          </p:spPr>
        </p:pic>
        <p:pic>
          <p:nvPicPr>
            <p:cNvPr id="31" name="图片 30"/>
            <p:cNvPicPr>
              <a:picLocks noChangeAspect="1"/>
            </p:cNvPicPr>
            <p:nvPr/>
          </p:nvPicPr>
          <p:blipFill>
            <a:blip r:embed="rId12"/>
            <a:stretch>
              <a:fillRect/>
            </a:stretch>
          </p:blipFill>
          <p:spPr>
            <a:xfrm>
              <a:off x="6601211" y="5609092"/>
              <a:ext cx="1300978" cy="313417"/>
            </a:xfrm>
            <a:prstGeom prst="rect">
              <a:avLst/>
            </a:prstGeom>
          </p:spPr>
        </p:pic>
      </p:grpSp>
    </p:spTree>
    <p:custDataLst>
      <p:tags r:id="rId1"/>
    </p:custDataLst>
    <p:extLst>
      <p:ext uri="{BB962C8B-B14F-4D97-AF65-F5344CB8AC3E}">
        <p14:creationId xmlns:p14="http://schemas.microsoft.com/office/powerpoint/2010/main" val="4285576740"/>
      </p:ext>
    </p:extLst>
  </p:cSld>
  <p:clrMapOvr>
    <a:masterClrMapping/>
  </p:clrMapOvr>
  <p:transition advTm="31223"/>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知识迁移</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知识蒸馏 </a:t>
            </a:r>
            <a:r>
              <a:rPr lang="en-US" altLang="zh-CN" sz="2600" b="1" dirty="0">
                <a:solidFill>
                  <a:schemeClr val="tx1"/>
                </a:solidFill>
                <a:latin typeface="黑体" panose="02010609060101010101" pitchFamily="49" charset="-122"/>
                <a:ea typeface="黑体" panose="02010609060101010101" pitchFamily="49" charset="-122"/>
              </a:rPr>
              <a:t>(KD) vs. </a:t>
            </a:r>
            <a:r>
              <a:rPr lang="zh-CN" altLang="en-US" sz="2600" b="1" dirty="0">
                <a:solidFill>
                  <a:schemeClr val="tx1"/>
                </a:solidFill>
                <a:latin typeface="黑体" panose="02010609060101010101" pitchFamily="49" charset="-122"/>
                <a:ea typeface="黑体" panose="02010609060101010101" pitchFamily="49" charset="-122"/>
              </a:rPr>
              <a:t>知识迁移 </a:t>
            </a:r>
            <a:r>
              <a:rPr lang="en-US" altLang="zh-CN" sz="2600" b="1" dirty="0">
                <a:solidFill>
                  <a:schemeClr val="tx1"/>
                </a:solidFill>
                <a:latin typeface="黑体" panose="02010609060101010101" pitchFamily="49" charset="-122"/>
                <a:ea typeface="黑体" panose="02010609060101010101" pitchFamily="49" charset="-122"/>
              </a:rPr>
              <a:t>(KT)</a:t>
            </a: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10"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886105" y="2354514"/>
            <a:ext cx="4476190" cy="4028571"/>
          </a:xfrm>
          <a:prstGeom prst="rect">
            <a:avLst/>
          </a:prstGeom>
        </p:spPr>
      </p:pic>
      <p:pic>
        <p:nvPicPr>
          <p:cNvPr id="5" name="图片 4"/>
          <p:cNvPicPr>
            <a:picLocks noChangeAspect="1"/>
          </p:cNvPicPr>
          <p:nvPr/>
        </p:nvPicPr>
        <p:blipFill>
          <a:blip r:embed="rId5"/>
          <a:stretch>
            <a:fillRect/>
          </a:stretch>
        </p:blipFill>
        <p:spPr>
          <a:xfrm>
            <a:off x="5752693" y="3467435"/>
            <a:ext cx="2718615" cy="735931"/>
          </a:xfrm>
          <a:prstGeom prst="rect">
            <a:avLst/>
          </a:prstGeom>
        </p:spPr>
      </p:pic>
      <p:sp>
        <p:nvSpPr>
          <p:cNvPr id="27" name="文本框 26"/>
          <p:cNvSpPr txBox="1"/>
          <p:nvPr/>
        </p:nvSpPr>
        <p:spPr bwMode="auto">
          <a:xfrm>
            <a:off x="5702095" y="2972704"/>
            <a:ext cx="2832305" cy="461665"/>
          </a:xfrm>
          <a:prstGeom prst="rect">
            <a:avLst/>
          </a:prstGeom>
          <a:noFill/>
        </p:spPr>
        <p:txBody>
          <a:bodyPr wrap="square">
            <a:spAutoFit/>
          </a:bodyPr>
          <a:lstStyle/>
          <a:p>
            <a:pPr>
              <a:defRPr/>
            </a:pPr>
            <a:r>
              <a:rPr lang="zh-CN" altLang="en-US" sz="2400" dirty="0">
                <a:solidFill>
                  <a:srgbClr val="000000"/>
                </a:solidFill>
                <a:latin typeface="Calibri" pitchFamily="34" charset="0"/>
                <a:ea typeface="宋体" charset="-122"/>
                <a:cs typeface="Calibri" pitchFamily="34" charset="0"/>
              </a:rPr>
              <a:t>局部损失</a:t>
            </a:r>
            <a:r>
              <a:rPr lang="en-US" altLang="zh-CN" sz="2400" dirty="0">
                <a:solidFill>
                  <a:srgbClr val="000000"/>
                </a:solidFill>
                <a:latin typeface="Calibri" pitchFamily="34" charset="0"/>
                <a:ea typeface="宋体" charset="-122"/>
                <a:cs typeface="Calibri" pitchFamily="34" charset="0"/>
              </a:rPr>
              <a:t>(Local loss)</a:t>
            </a:r>
            <a:endParaRPr lang="zh-CN" altLang="en-US" sz="2400" dirty="0">
              <a:solidFill>
                <a:srgbClr val="000000"/>
              </a:solidFill>
              <a:latin typeface="Calibri" pitchFamily="34" charset="0"/>
              <a:ea typeface="宋体" charset="-122"/>
              <a:cs typeface="Calibri" pitchFamily="34" charset="0"/>
            </a:endParaRPr>
          </a:p>
        </p:txBody>
      </p:sp>
      <p:pic>
        <p:nvPicPr>
          <p:cNvPr id="9" name="图片 8"/>
          <p:cNvPicPr>
            <a:picLocks noChangeAspect="1"/>
          </p:cNvPicPr>
          <p:nvPr/>
        </p:nvPicPr>
        <p:blipFill>
          <a:blip r:embed="rId6"/>
          <a:stretch>
            <a:fillRect/>
          </a:stretch>
        </p:blipFill>
        <p:spPr>
          <a:xfrm>
            <a:off x="5417638" y="4891294"/>
            <a:ext cx="3541125" cy="987013"/>
          </a:xfrm>
          <a:prstGeom prst="rect">
            <a:avLst/>
          </a:prstGeom>
        </p:spPr>
      </p:pic>
      <p:cxnSp>
        <p:nvCxnSpPr>
          <p:cNvPr id="22" name="直接箭头连接符 21"/>
          <p:cNvCxnSpPr>
            <a:endCxn id="5" idx="1"/>
          </p:cNvCxnSpPr>
          <p:nvPr/>
        </p:nvCxnSpPr>
        <p:spPr>
          <a:xfrm flipV="1">
            <a:off x="5029200" y="3835401"/>
            <a:ext cx="723493" cy="1409699"/>
          </a:xfrm>
          <a:prstGeom prst="straightConnector1">
            <a:avLst/>
          </a:prstGeom>
          <a:ln w="12700">
            <a:solidFill>
              <a:srgbClr val="CC0000"/>
            </a:solidFill>
            <a:tailEnd type="triangle"/>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bwMode="auto">
          <a:xfrm>
            <a:off x="5638595" y="4484004"/>
            <a:ext cx="3175205" cy="461665"/>
          </a:xfrm>
          <a:prstGeom prst="rect">
            <a:avLst/>
          </a:prstGeom>
          <a:noFill/>
        </p:spPr>
        <p:txBody>
          <a:bodyPr wrap="square">
            <a:spAutoFit/>
          </a:bodyPr>
          <a:lstStyle/>
          <a:p>
            <a:pPr>
              <a:defRPr/>
            </a:pPr>
            <a:r>
              <a:rPr lang="zh-CN" altLang="en-US" sz="2400" dirty="0">
                <a:solidFill>
                  <a:srgbClr val="000000"/>
                </a:solidFill>
                <a:latin typeface="Calibri" pitchFamily="34" charset="0"/>
                <a:ea typeface="宋体" charset="-122"/>
                <a:cs typeface="Calibri" pitchFamily="34" charset="0"/>
              </a:rPr>
              <a:t>全局损失</a:t>
            </a:r>
            <a:r>
              <a:rPr lang="en-US" altLang="zh-CN" sz="2400" dirty="0">
                <a:solidFill>
                  <a:srgbClr val="000000"/>
                </a:solidFill>
                <a:latin typeface="Calibri" pitchFamily="34" charset="0"/>
                <a:ea typeface="宋体" charset="-122"/>
                <a:cs typeface="Calibri" pitchFamily="34" charset="0"/>
              </a:rPr>
              <a:t>(Overall loss)</a:t>
            </a:r>
            <a:endParaRPr lang="zh-CN" altLang="en-US" sz="2400" dirty="0">
              <a:solidFill>
                <a:srgbClr val="000000"/>
              </a:solidFill>
              <a:latin typeface="Calibri" pitchFamily="34" charset="0"/>
              <a:ea typeface="宋体" charset="-122"/>
              <a:cs typeface="Calibri" pitchFamily="34" charset="0"/>
            </a:endParaRPr>
          </a:p>
        </p:txBody>
      </p:sp>
    </p:spTree>
    <p:custDataLst>
      <p:tags r:id="rId1"/>
    </p:custDataLst>
    <p:extLst>
      <p:ext uri="{BB962C8B-B14F-4D97-AF65-F5344CB8AC3E}">
        <p14:creationId xmlns:p14="http://schemas.microsoft.com/office/powerpoint/2010/main" val="2783403171"/>
      </p:ext>
    </p:extLst>
  </p:cSld>
  <p:clrMapOvr>
    <a:masterClrMapping/>
  </p:clrMapOvr>
  <p:transition advTm="31223"/>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数据集：</a:t>
            </a:r>
            <a:r>
              <a:rPr lang="en-US" altLang="zh-CN" sz="2600" b="1" dirty="0">
                <a:solidFill>
                  <a:schemeClr val="tx1"/>
                </a:solidFill>
                <a:latin typeface="黑体" panose="02010609060101010101" pitchFamily="49" charset="-122"/>
                <a:ea typeface="黑体" panose="02010609060101010101" pitchFamily="49" charset="-122"/>
              </a:rPr>
              <a:t>MNIST</a:t>
            </a:r>
            <a:r>
              <a:rPr lang="zh-CN" altLang="en-US" sz="2600" b="1" dirty="0">
                <a:solidFill>
                  <a:schemeClr val="tx1"/>
                </a:solidFill>
                <a:latin typeface="黑体" panose="02010609060101010101" pitchFamily="49" charset="-122"/>
                <a:ea typeface="黑体" panose="02010609060101010101" pitchFamily="49" charset="-122"/>
              </a:rPr>
              <a:t>和</a:t>
            </a:r>
            <a:r>
              <a:rPr lang="en-US" altLang="zh-CN" sz="2600" b="1" dirty="0">
                <a:solidFill>
                  <a:schemeClr val="tx1"/>
                </a:solidFill>
                <a:latin typeface="黑体" panose="02010609060101010101" pitchFamily="49" charset="-122"/>
                <a:ea typeface="黑体" panose="02010609060101010101" pitchFamily="49" charset="-122"/>
              </a:rPr>
              <a:t>ImageNet 2012</a:t>
            </a:r>
          </a:p>
          <a:p>
            <a:pPr eaLnBrk="1" hangingPunct="1"/>
            <a:r>
              <a:rPr lang="zh-CN" altLang="en-US" sz="2600" b="1" dirty="0">
                <a:solidFill>
                  <a:schemeClr val="tx1"/>
                </a:solidFill>
                <a:latin typeface="黑体" panose="02010609060101010101" pitchFamily="49" charset="-122"/>
                <a:ea typeface="黑体" panose="02010609060101010101" pitchFamily="49" charset="-122"/>
              </a:rPr>
              <a:t>模型：</a:t>
            </a:r>
            <a:r>
              <a:rPr lang="en-US" altLang="zh-CN" sz="2600" b="1" dirty="0">
                <a:solidFill>
                  <a:schemeClr val="tx1"/>
                </a:solidFill>
                <a:latin typeface="黑体" panose="02010609060101010101" pitchFamily="49" charset="-122"/>
                <a:ea typeface="黑体" panose="02010609060101010101" pitchFamily="49" charset="-122"/>
              </a:rPr>
              <a:t>LeNet-5</a:t>
            </a:r>
            <a:r>
              <a:rPr lang="zh-CN" altLang="en-US" sz="2600" b="1" dirty="0">
                <a:solidFill>
                  <a:schemeClr val="tx1"/>
                </a:solidFill>
                <a:latin typeface="黑体" panose="02010609060101010101" pitchFamily="49" charset="-122"/>
                <a:ea typeface="黑体" panose="02010609060101010101" pitchFamily="49" charset="-122"/>
              </a:rPr>
              <a:t>，</a:t>
            </a:r>
            <a:r>
              <a:rPr lang="en-US" altLang="zh-CN" sz="2600" b="1" dirty="0" err="1">
                <a:solidFill>
                  <a:schemeClr val="tx1"/>
                </a:solidFill>
                <a:latin typeface="黑体" panose="02010609060101010101" pitchFamily="49" charset="-122"/>
                <a:ea typeface="黑体" panose="02010609060101010101" pitchFamily="49" charset="-122"/>
              </a:rPr>
              <a:t>AlexNet</a:t>
            </a:r>
            <a:r>
              <a:rPr lang="zh-CN" altLang="en-US" sz="2600" b="1" dirty="0">
                <a:solidFill>
                  <a:schemeClr val="tx1"/>
                </a:solidFill>
                <a:latin typeface="黑体" panose="02010609060101010101" pitchFamily="49" charset="-122"/>
                <a:ea typeface="黑体" panose="02010609060101010101" pitchFamily="49" charset="-122"/>
              </a:rPr>
              <a:t>，</a:t>
            </a:r>
            <a:r>
              <a:rPr lang="en-US" altLang="zh-CN" sz="2600" b="1" dirty="0">
                <a:solidFill>
                  <a:schemeClr val="tx1"/>
                </a:solidFill>
                <a:latin typeface="黑体" panose="02010609060101010101" pitchFamily="49" charset="-122"/>
                <a:ea typeface="黑体" panose="02010609060101010101" pitchFamily="49" charset="-122"/>
              </a:rPr>
              <a:t>VGG-16</a:t>
            </a:r>
            <a:r>
              <a:rPr lang="zh-CN" altLang="en-US" sz="2600" b="1" dirty="0">
                <a:solidFill>
                  <a:schemeClr val="tx1"/>
                </a:solidFill>
                <a:latin typeface="黑体" panose="02010609060101010101" pitchFamily="49" charset="-122"/>
                <a:ea typeface="黑体" panose="02010609060101010101" pitchFamily="49" charset="-122"/>
              </a:rPr>
              <a:t>，</a:t>
            </a:r>
            <a:r>
              <a:rPr lang="en-US" altLang="zh-CN" sz="2600" b="1" dirty="0">
                <a:solidFill>
                  <a:schemeClr val="tx1"/>
                </a:solidFill>
                <a:latin typeface="黑体" panose="02010609060101010101" pitchFamily="49" charset="-122"/>
                <a:ea typeface="黑体" panose="02010609060101010101" pitchFamily="49" charset="-122"/>
              </a:rPr>
              <a:t>ResNet-50</a:t>
            </a:r>
          </a:p>
          <a:p>
            <a:pPr eaLnBrk="1" hangingPunct="1"/>
            <a:r>
              <a:rPr lang="en-US" altLang="zh-CN" sz="2600" b="1" dirty="0">
                <a:solidFill>
                  <a:schemeClr val="tx1"/>
                </a:solidFill>
                <a:latin typeface="黑体" panose="02010609060101010101" pitchFamily="49" charset="-122"/>
                <a:ea typeface="黑体" panose="02010609060101010101" pitchFamily="49" charset="-122"/>
              </a:rPr>
              <a:t>MNIST</a:t>
            </a: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2305790" y="3471780"/>
            <a:ext cx="4590476" cy="2323809"/>
          </a:xfrm>
          <a:prstGeom prst="rect">
            <a:avLst/>
          </a:prstGeom>
        </p:spPr>
      </p:pic>
      <p:sp>
        <p:nvSpPr>
          <p:cNvPr id="3" name="椭圆 2"/>
          <p:cNvSpPr/>
          <p:nvPr/>
        </p:nvSpPr>
        <p:spPr>
          <a:xfrm>
            <a:off x="4678326" y="5528930"/>
            <a:ext cx="637953" cy="287079"/>
          </a:xfrm>
          <a:prstGeom prst="ellipse">
            <a:avLst/>
          </a:prstGeom>
          <a:noFill/>
          <a:ln w="127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7" name="椭圆 6"/>
          <p:cNvSpPr/>
          <p:nvPr/>
        </p:nvSpPr>
        <p:spPr>
          <a:xfrm>
            <a:off x="5362354" y="5543106"/>
            <a:ext cx="637953" cy="287079"/>
          </a:xfrm>
          <a:prstGeom prst="ellipse">
            <a:avLst/>
          </a:prstGeom>
          <a:noFill/>
          <a:ln w="127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4" name="文本框 3"/>
          <p:cNvSpPr txBox="1"/>
          <p:nvPr/>
        </p:nvSpPr>
        <p:spPr>
          <a:xfrm>
            <a:off x="1286540" y="5858542"/>
            <a:ext cx="6645348" cy="338554"/>
          </a:xfrm>
          <a:prstGeom prst="rect">
            <a:avLst/>
          </a:prstGeom>
          <a:noFill/>
        </p:spPr>
        <p:txBody>
          <a:bodyPr wrap="square" rtlCol="0">
            <a:spAutoFit/>
          </a:bodyPr>
          <a:lstStyle/>
          <a:p>
            <a:r>
              <a:rPr lang="zh-CN" altLang="en-US" sz="1600" dirty="0"/>
              <a:t>压缩</a:t>
            </a:r>
            <a:r>
              <a:rPr lang="en-US" altLang="zh-CN" sz="1600" dirty="0" err="1"/>
              <a:t>LeNet</a:t>
            </a:r>
            <a:r>
              <a:rPr lang="zh-CN" altLang="en-US" sz="1600" dirty="0"/>
              <a:t>近乎</a:t>
            </a:r>
            <a:r>
              <a:rPr lang="zh-CN" altLang="en-US" sz="1600" dirty="0">
                <a:solidFill>
                  <a:srgbClr val="FF0000"/>
                </a:solidFill>
              </a:rPr>
              <a:t>无损</a:t>
            </a:r>
            <a:r>
              <a:rPr lang="zh-CN" altLang="en-US" sz="1600" dirty="0"/>
              <a:t>下，能达到将近</a:t>
            </a:r>
            <a:r>
              <a:rPr lang="en-US" altLang="zh-CN" sz="1600" dirty="0">
                <a:solidFill>
                  <a:srgbClr val="FF0000"/>
                </a:solidFill>
              </a:rPr>
              <a:t>17</a:t>
            </a:r>
            <a:r>
              <a:rPr lang="zh-CN" altLang="en-US" sz="1600" dirty="0">
                <a:solidFill>
                  <a:srgbClr val="FF0000"/>
                </a:solidFill>
              </a:rPr>
              <a:t>倍压缩比</a:t>
            </a:r>
            <a:r>
              <a:rPr lang="zh-CN" altLang="en-US" sz="1600" dirty="0"/>
              <a:t>以及</a:t>
            </a:r>
            <a:r>
              <a:rPr lang="en-US" altLang="zh-CN" sz="1600" dirty="0">
                <a:solidFill>
                  <a:srgbClr val="FF0000"/>
                </a:solidFill>
              </a:rPr>
              <a:t>4.5</a:t>
            </a:r>
            <a:r>
              <a:rPr lang="zh-CN" altLang="en-US" sz="1600" dirty="0">
                <a:solidFill>
                  <a:srgbClr val="FF0000"/>
                </a:solidFill>
              </a:rPr>
              <a:t>倍加速比</a:t>
            </a:r>
          </a:p>
        </p:txBody>
      </p:sp>
    </p:spTree>
    <p:custDataLst>
      <p:tags r:id="rId1"/>
    </p:custDataLst>
    <p:extLst>
      <p:ext uri="{BB962C8B-B14F-4D97-AF65-F5344CB8AC3E}">
        <p14:creationId xmlns:p14="http://schemas.microsoft.com/office/powerpoint/2010/main" val="1935725996"/>
      </p:ext>
    </p:extLst>
  </p:cSld>
  <p:clrMapOvr>
    <a:masterClrMapping/>
  </p:clrMapOvr>
  <p:transition advTm="31223"/>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Ablation study</a:t>
            </a:r>
            <a:r>
              <a:rPr lang="zh-CN" altLang="en-US" sz="2600" b="1" dirty="0">
                <a:solidFill>
                  <a:schemeClr val="tx1"/>
                </a:solidFill>
                <a:latin typeface="黑体" panose="02010609060101010101" pitchFamily="49" charset="-122"/>
                <a:ea typeface="黑体" panose="02010609060101010101" pitchFamily="49" charset="-122"/>
              </a:rPr>
              <a:t>评价</a:t>
            </a:r>
            <a:r>
              <a:rPr lang="en-US" altLang="zh-CN" sz="2600" b="1" dirty="0">
                <a:solidFill>
                  <a:schemeClr val="tx1"/>
                </a:solidFill>
                <a:latin typeface="黑体" panose="02010609060101010101" pitchFamily="49" charset="-122"/>
                <a:ea typeface="黑体" panose="02010609060101010101" pitchFamily="49" charset="-122"/>
              </a:rPr>
              <a:t>LRD+KT</a:t>
            </a:r>
            <a:r>
              <a:rPr lang="zh-CN" altLang="en-US" sz="2600" b="1" dirty="0">
                <a:solidFill>
                  <a:schemeClr val="tx1"/>
                </a:solidFill>
                <a:latin typeface="黑体" panose="02010609060101010101" pitchFamily="49" charset="-122"/>
                <a:ea typeface="黑体" panose="02010609060101010101" pitchFamily="49" charset="-122"/>
              </a:rPr>
              <a:t>有效性</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100" dirty="0">
                <a:latin typeface="黑体" panose="02010609060101010101" pitchFamily="49" charset="-122"/>
                <a:ea typeface="黑体" panose="02010609060101010101" pitchFamily="49" charset="-122"/>
              </a:rPr>
              <a:t>拥有闭式解的低秩分解重要性</a:t>
            </a:r>
            <a:endParaRPr lang="en-US" altLang="zh-CN" sz="2100" dirty="0">
              <a:latin typeface="黑体" panose="02010609060101010101" pitchFamily="49" charset="-122"/>
              <a:ea typeface="黑体" panose="02010609060101010101" pitchFamily="49"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424242" y="3020815"/>
            <a:ext cx="8484848" cy="2580086"/>
          </a:xfrm>
          <a:prstGeom prst="rect">
            <a:avLst/>
          </a:prstGeom>
        </p:spPr>
      </p:pic>
      <p:sp>
        <p:nvSpPr>
          <p:cNvPr id="7" name="文本框 6"/>
          <p:cNvSpPr txBox="1"/>
          <p:nvPr/>
        </p:nvSpPr>
        <p:spPr>
          <a:xfrm>
            <a:off x="1286540" y="5858542"/>
            <a:ext cx="6868632" cy="338554"/>
          </a:xfrm>
          <a:prstGeom prst="rect">
            <a:avLst/>
          </a:prstGeom>
          <a:noFill/>
        </p:spPr>
        <p:txBody>
          <a:bodyPr wrap="square" rtlCol="0">
            <a:spAutoFit/>
          </a:bodyPr>
          <a:lstStyle/>
          <a:p>
            <a:r>
              <a:rPr lang="zh-CN" altLang="en-US" sz="1600" dirty="0"/>
              <a:t>闭合式分解</a:t>
            </a:r>
            <a:r>
              <a:rPr lang="en-US" altLang="zh-CN" sz="1600" dirty="0"/>
              <a:t>LRD</a:t>
            </a:r>
            <a:r>
              <a:rPr lang="zh-CN" altLang="en-US" sz="1600" dirty="0"/>
              <a:t>较迭代式优化</a:t>
            </a:r>
            <a:r>
              <a:rPr lang="en-US" altLang="zh-CN" sz="1600" dirty="0"/>
              <a:t>LRE</a:t>
            </a:r>
            <a:r>
              <a:rPr lang="zh-CN" altLang="en-US" sz="1600" dirty="0"/>
              <a:t>，需要</a:t>
            </a:r>
            <a:r>
              <a:rPr lang="zh-CN" altLang="en-US" sz="1600" dirty="0">
                <a:solidFill>
                  <a:srgbClr val="FF0000"/>
                </a:solidFill>
              </a:rPr>
              <a:t>更短时间</a:t>
            </a:r>
            <a:r>
              <a:rPr lang="zh-CN" altLang="en-US" sz="1600" dirty="0"/>
              <a:t>同时获得</a:t>
            </a:r>
            <a:r>
              <a:rPr lang="zh-CN" altLang="en-US" sz="1600" dirty="0">
                <a:solidFill>
                  <a:srgbClr val="FF0000"/>
                </a:solidFill>
              </a:rPr>
              <a:t>更高准确率</a:t>
            </a:r>
          </a:p>
        </p:txBody>
      </p:sp>
    </p:spTree>
    <p:custDataLst>
      <p:tags r:id="rId1"/>
    </p:custDataLst>
    <p:extLst>
      <p:ext uri="{BB962C8B-B14F-4D97-AF65-F5344CB8AC3E}">
        <p14:creationId xmlns:p14="http://schemas.microsoft.com/office/powerpoint/2010/main" val="3038580371"/>
      </p:ext>
    </p:extLst>
  </p:cSld>
  <p:clrMapOvr>
    <a:masterClrMapping/>
  </p:clrMapOvr>
  <p:transition advTm="31223"/>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226010" y="3354617"/>
            <a:ext cx="4165237" cy="1300033"/>
          </a:xfrm>
          <a:prstGeom prst="rect">
            <a:avLst/>
          </a:prstGeom>
        </p:spPr>
      </p:pic>
      <p:sp>
        <p:nvSpPr>
          <p:cNvPr id="7"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Ablation study</a:t>
            </a:r>
            <a:r>
              <a:rPr lang="zh-CN" altLang="en-US" sz="2600" b="1" dirty="0">
                <a:solidFill>
                  <a:schemeClr val="tx1"/>
                </a:solidFill>
                <a:latin typeface="黑体" panose="02010609060101010101" pitchFamily="49" charset="-122"/>
                <a:ea typeface="黑体" panose="02010609060101010101" pitchFamily="49" charset="-122"/>
              </a:rPr>
              <a:t>评价</a:t>
            </a:r>
            <a:r>
              <a:rPr lang="en-US" altLang="zh-CN" sz="2600" b="1" dirty="0">
                <a:solidFill>
                  <a:schemeClr val="tx1"/>
                </a:solidFill>
                <a:latin typeface="黑体" panose="02010609060101010101" pitchFamily="49" charset="-122"/>
                <a:ea typeface="黑体" panose="02010609060101010101" pitchFamily="49" charset="-122"/>
              </a:rPr>
              <a:t>LRD+KT</a:t>
            </a:r>
            <a:r>
              <a:rPr lang="zh-CN" altLang="en-US" sz="2600" b="1" dirty="0">
                <a:solidFill>
                  <a:schemeClr val="tx1"/>
                </a:solidFill>
                <a:latin typeface="黑体" panose="02010609060101010101" pitchFamily="49" charset="-122"/>
                <a:ea typeface="黑体" panose="02010609060101010101" pitchFamily="49" charset="-122"/>
              </a:rPr>
              <a:t>有效性</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100" dirty="0">
                <a:latin typeface="黑体" panose="02010609060101010101" pitchFamily="49" charset="-122"/>
                <a:ea typeface="黑体" panose="02010609060101010101" pitchFamily="49" charset="-122"/>
              </a:rPr>
              <a:t>拥有闭式解的低秩分解重要性</a:t>
            </a:r>
            <a:endParaRPr lang="en-US" altLang="zh-CN" sz="2100" dirty="0">
              <a:latin typeface="黑体" panose="02010609060101010101" pitchFamily="49" charset="-122"/>
              <a:ea typeface="黑体" panose="02010609060101010101" pitchFamily="49" charset="-122"/>
            </a:endParaRPr>
          </a:p>
        </p:txBody>
      </p:sp>
      <p:pic>
        <p:nvPicPr>
          <p:cNvPr id="6" name="图片 5"/>
          <p:cNvPicPr>
            <a:picLocks noChangeAspect="1"/>
          </p:cNvPicPr>
          <p:nvPr/>
        </p:nvPicPr>
        <p:blipFill>
          <a:blip r:embed="rId5"/>
          <a:stretch>
            <a:fillRect/>
          </a:stretch>
        </p:blipFill>
        <p:spPr>
          <a:xfrm>
            <a:off x="4465670" y="2822960"/>
            <a:ext cx="4510248" cy="2460967"/>
          </a:xfrm>
          <a:prstGeom prst="rect">
            <a:avLst/>
          </a:prstGeom>
        </p:spPr>
      </p:pic>
      <p:sp>
        <p:nvSpPr>
          <p:cNvPr id="9" name="文本框 8"/>
          <p:cNvSpPr txBox="1"/>
          <p:nvPr/>
        </p:nvSpPr>
        <p:spPr bwMode="auto">
          <a:xfrm>
            <a:off x="5489487" y="5383980"/>
            <a:ext cx="2782643" cy="584775"/>
          </a:xfrm>
          <a:prstGeom prst="rect">
            <a:avLst/>
          </a:prstGeom>
          <a:noFill/>
        </p:spPr>
        <p:txBody>
          <a:bodyPr wrap="square">
            <a:spAutoFit/>
          </a:bodyPr>
          <a:lstStyle/>
          <a:p>
            <a:pPr>
              <a:defRPr/>
            </a:pPr>
            <a:r>
              <a:rPr lang="en-US" altLang="zh-CN" sz="1600" dirty="0">
                <a:latin typeface="Calibri" pitchFamily="34" charset="0"/>
                <a:ea typeface="宋体" charset="-122"/>
                <a:cs typeface="Calibri" pitchFamily="34" charset="0"/>
              </a:rPr>
              <a:t>LRD</a:t>
            </a:r>
            <a:r>
              <a:rPr lang="zh-CN" altLang="en-US" sz="1600" dirty="0">
                <a:latin typeface="Calibri" pitchFamily="34" charset="0"/>
                <a:ea typeface="宋体" charset="-122"/>
                <a:cs typeface="Calibri" pitchFamily="34" charset="0"/>
              </a:rPr>
              <a:t>只需要部分的训练数据，就能获得比</a:t>
            </a:r>
            <a:r>
              <a:rPr lang="en-US" altLang="zh-CN" sz="1600" dirty="0">
                <a:latin typeface="Calibri" pitchFamily="34" charset="0"/>
                <a:ea typeface="宋体" charset="-122"/>
                <a:cs typeface="Calibri" pitchFamily="34" charset="0"/>
              </a:rPr>
              <a:t>LRE</a:t>
            </a:r>
            <a:r>
              <a:rPr lang="zh-CN" altLang="en-US" sz="1600" dirty="0">
                <a:solidFill>
                  <a:srgbClr val="FF0000"/>
                </a:solidFill>
                <a:latin typeface="Calibri" pitchFamily="34" charset="0"/>
                <a:ea typeface="宋体" charset="-122"/>
                <a:cs typeface="Calibri" pitchFamily="34" charset="0"/>
              </a:rPr>
              <a:t>更高的精度</a:t>
            </a:r>
          </a:p>
        </p:txBody>
      </p:sp>
      <p:sp>
        <p:nvSpPr>
          <p:cNvPr id="10" name="文本框 9"/>
          <p:cNvSpPr txBox="1"/>
          <p:nvPr/>
        </p:nvSpPr>
        <p:spPr bwMode="auto">
          <a:xfrm>
            <a:off x="878496" y="4855896"/>
            <a:ext cx="2782643" cy="584775"/>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达到同样的精度，</a:t>
            </a:r>
            <a:r>
              <a:rPr lang="en-US" altLang="zh-CN" sz="1600" dirty="0">
                <a:latin typeface="Calibri" pitchFamily="34" charset="0"/>
                <a:ea typeface="宋体" charset="-122"/>
                <a:cs typeface="Calibri" pitchFamily="34" charset="0"/>
              </a:rPr>
              <a:t>LRD</a:t>
            </a:r>
            <a:r>
              <a:rPr lang="zh-CN" altLang="en-US" sz="1600" dirty="0">
                <a:latin typeface="Calibri" pitchFamily="34" charset="0"/>
                <a:ea typeface="宋体" charset="-122"/>
                <a:cs typeface="Calibri" pitchFamily="34" charset="0"/>
              </a:rPr>
              <a:t>需要</a:t>
            </a:r>
            <a:r>
              <a:rPr lang="zh-CN" altLang="en-US" sz="1600" dirty="0">
                <a:solidFill>
                  <a:srgbClr val="FF0000"/>
                </a:solidFill>
                <a:latin typeface="Calibri" pitchFamily="34" charset="0"/>
                <a:ea typeface="宋体" charset="-122"/>
                <a:cs typeface="Calibri" pitchFamily="34" charset="0"/>
              </a:rPr>
              <a:t>更少的</a:t>
            </a:r>
            <a:r>
              <a:rPr lang="en-US" altLang="zh-CN" sz="1600" dirty="0">
                <a:solidFill>
                  <a:srgbClr val="FF0000"/>
                </a:solidFill>
                <a:latin typeface="Calibri" pitchFamily="34" charset="0"/>
                <a:ea typeface="宋体" charset="-122"/>
                <a:cs typeface="Calibri" pitchFamily="34" charset="0"/>
              </a:rPr>
              <a:t>FT</a:t>
            </a:r>
            <a:r>
              <a:rPr lang="zh-CN" altLang="en-US" sz="1600" dirty="0">
                <a:solidFill>
                  <a:srgbClr val="FF0000"/>
                </a:solidFill>
                <a:latin typeface="Calibri" pitchFamily="34" charset="0"/>
                <a:ea typeface="宋体" charset="-122"/>
                <a:cs typeface="Calibri" pitchFamily="34" charset="0"/>
              </a:rPr>
              <a:t>回合数</a:t>
            </a:r>
          </a:p>
        </p:txBody>
      </p:sp>
    </p:spTree>
    <p:custDataLst>
      <p:tags r:id="rId1"/>
    </p:custDataLst>
    <p:extLst>
      <p:ext uri="{BB962C8B-B14F-4D97-AF65-F5344CB8AC3E}">
        <p14:creationId xmlns:p14="http://schemas.microsoft.com/office/powerpoint/2010/main" val="4271415730"/>
      </p:ext>
    </p:extLst>
  </p:cSld>
  <p:clrMapOvr>
    <a:masterClrMapping/>
  </p:clrMapOvr>
  <p:transition advTm="31223"/>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4"/>
          <a:stretch>
            <a:fillRect/>
          </a:stretch>
        </p:blipFill>
        <p:spPr>
          <a:xfrm>
            <a:off x="438307" y="2778027"/>
            <a:ext cx="8441558" cy="2285715"/>
          </a:xfrm>
          <a:prstGeom prst="rect">
            <a:avLst/>
          </a:prstGeom>
        </p:spPr>
      </p:pic>
      <p:sp>
        <p:nvSpPr>
          <p:cNvPr id="7"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Ablation study</a:t>
            </a:r>
            <a:r>
              <a:rPr lang="zh-CN" altLang="en-US" sz="2600" b="1" dirty="0">
                <a:solidFill>
                  <a:schemeClr val="tx1"/>
                </a:solidFill>
                <a:latin typeface="黑体" panose="02010609060101010101" pitchFamily="49" charset="-122"/>
                <a:ea typeface="黑体" panose="02010609060101010101" pitchFamily="49" charset="-122"/>
              </a:rPr>
              <a:t>评价</a:t>
            </a:r>
            <a:r>
              <a:rPr lang="en-US" altLang="zh-CN" sz="2600" b="1" dirty="0">
                <a:solidFill>
                  <a:schemeClr val="tx1"/>
                </a:solidFill>
                <a:latin typeface="黑体" panose="02010609060101010101" pitchFamily="49" charset="-122"/>
                <a:ea typeface="黑体" panose="02010609060101010101" pitchFamily="49" charset="-122"/>
              </a:rPr>
              <a:t>LRD+KT</a:t>
            </a:r>
            <a:r>
              <a:rPr lang="zh-CN" altLang="en-US" sz="2600" b="1" dirty="0">
                <a:solidFill>
                  <a:schemeClr val="tx1"/>
                </a:solidFill>
                <a:latin typeface="黑体" panose="02010609060101010101" pitchFamily="49" charset="-122"/>
                <a:ea typeface="黑体" panose="02010609060101010101" pitchFamily="49" charset="-122"/>
              </a:rPr>
              <a:t>有效性</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100" dirty="0">
                <a:latin typeface="黑体" panose="02010609060101010101" pitchFamily="49" charset="-122"/>
                <a:ea typeface="黑体" panose="02010609060101010101" pitchFamily="49" charset="-122"/>
              </a:rPr>
              <a:t>拥有闭式解的低秩分解重要性</a:t>
            </a:r>
            <a:endParaRPr lang="en-US" altLang="zh-CN" sz="2100" dirty="0">
              <a:latin typeface="黑体" panose="02010609060101010101" pitchFamily="49" charset="-122"/>
              <a:ea typeface="黑体" panose="02010609060101010101" pitchFamily="49" charset="-122"/>
            </a:endParaRPr>
          </a:p>
        </p:txBody>
      </p:sp>
      <p:sp>
        <p:nvSpPr>
          <p:cNvPr id="6" name="文本框 5"/>
          <p:cNvSpPr txBox="1"/>
          <p:nvPr/>
        </p:nvSpPr>
        <p:spPr bwMode="auto">
          <a:xfrm>
            <a:off x="1531088" y="5192594"/>
            <a:ext cx="6496493" cy="584775"/>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相比于不同的低秩分解技术，</a:t>
            </a:r>
            <a:r>
              <a:rPr lang="en-US" altLang="zh-CN" sz="1600" dirty="0">
                <a:latin typeface="Calibri" pitchFamily="34" charset="0"/>
                <a:ea typeface="宋体" charset="-122"/>
                <a:cs typeface="Calibri" pitchFamily="34" charset="0"/>
              </a:rPr>
              <a:t>LRD</a:t>
            </a:r>
            <a:r>
              <a:rPr lang="zh-CN" altLang="en-US" sz="1600" dirty="0">
                <a:latin typeface="Calibri" pitchFamily="34" charset="0"/>
                <a:ea typeface="宋体" charset="-122"/>
                <a:cs typeface="Calibri" pitchFamily="34" charset="0"/>
              </a:rPr>
              <a:t>和</a:t>
            </a:r>
            <a:r>
              <a:rPr lang="en-US" altLang="zh-CN" sz="1600" dirty="0">
                <a:latin typeface="Calibri" pitchFamily="34" charset="0"/>
                <a:ea typeface="宋体" charset="-122"/>
                <a:cs typeface="Calibri" pitchFamily="34" charset="0"/>
              </a:rPr>
              <a:t>KT</a:t>
            </a:r>
            <a:r>
              <a:rPr lang="zh-CN" altLang="en-US" sz="1600" dirty="0">
                <a:latin typeface="Calibri" pitchFamily="34" charset="0"/>
                <a:ea typeface="宋体" charset="-122"/>
                <a:cs typeface="Calibri" pitchFamily="34" charset="0"/>
              </a:rPr>
              <a:t>的组合在近乎相同的加速比下，能获得</a:t>
            </a:r>
            <a:r>
              <a:rPr lang="zh-CN" altLang="en-US" sz="1600" dirty="0">
                <a:solidFill>
                  <a:srgbClr val="FF0000"/>
                </a:solidFill>
                <a:latin typeface="Calibri" pitchFamily="34" charset="0"/>
                <a:ea typeface="宋体" charset="-122"/>
                <a:cs typeface="Calibri" pitchFamily="34" charset="0"/>
              </a:rPr>
              <a:t>更高的准确率</a:t>
            </a:r>
          </a:p>
        </p:txBody>
      </p:sp>
    </p:spTree>
    <p:custDataLst>
      <p:tags r:id="rId1"/>
    </p:custDataLst>
    <p:extLst>
      <p:ext uri="{BB962C8B-B14F-4D97-AF65-F5344CB8AC3E}">
        <p14:creationId xmlns:p14="http://schemas.microsoft.com/office/powerpoint/2010/main" val="4175726793"/>
      </p:ext>
    </p:extLst>
  </p:cSld>
  <p:clrMapOvr>
    <a:masterClrMapping/>
  </p:clrMapOvr>
  <p:transition advTm="31223"/>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Ablation study</a:t>
            </a:r>
            <a:r>
              <a:rPr lang="zh-CN" altLang="en-US" sz="2600" b="1" dirty="0">
                <a:solidFill>
                  <a:schemeClr val="tx1"/>
                </a:solidFill>
                <a:latin typeface="黑体" panose="02010609060101010101" pitchFamily="49" charset="-122"/>
                <a:ea typeface="黑体" panose="02010609060101010101" pitchFamily="49" charset="-122"/>
              </a:rPr>
              <a:t>评价</a:t>
            </a:r>
            <a:r>
              <a:rPr lang="en-US" altLang="zh-CN" sz="2600" b="1" dirty="0">
                <a:solidFill>
                  <a:schemeClr val="tx1"/>
                </a:solidFill>
                <a:latin typeface="黑体" panose="02010609060101010101" pitchFamily="49" charset="-122"/>
                <a:ea typeface="黑体" panose="02010609060101010101" pitchFamily="49" charset="-122"/>
              </a:rPr>
              <a:t>LRD+KT</a:t>
            </a:r>
            <a:r>
              <a:rPr lang="zh-CN" altLang="en-US" sz="2600" b="1" dirty="0">
                <a:solidFill>
                  <a:schemeClr val="tx1"/>
                </a:solidFill>
                <a:latin typeface="黑体" panose="02010609060101010101" pitchFamily="49" charset="-122"/>
                <a:ea typeface="黑体" panose="02010609060101010101" pitchFamily="49" charset="-122"/>
              </a:rPr>
              <a:t>有效性</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en-US" altLang="zh-CN" sz="2200" dirty="0">
                <a:latin typeface="Arial Unicode MS" panose="020B0604020202020204" pitchFamily="34" charset="-122"/>
                <a:ea typeface="Arial Unicode MS" panose="020B0604020202020204" pitchFamily="34" charset="-122"/>
                <a:cs typeface="Arial Unicode MS" panose="020B0604020202020204" pitchFamily="34" charset="-122"/>
              </a:rPr>
              <a:t>Knowledge transfer vs. Fine-tuning and Dark Knowledge</a:t>
            </a:r>
            <a:endPar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2567238" y="3075438"/>
            <a:ext cx="4009524" cy="1942857"/>
          </a:xfrm>
          <a:prstGeom prst="rect">
            <a:avLst/>
          </a:prstGeom>
        </p:spPr>
      </p:pic>
      <p:sp>
        <p:nvSpPr>
          <p:cNvPr id="7" name="文本框 6"/>
          <p:cNvSpPr txBox="1"/>
          <p:nvPr/>
        </p:nvSpPr>
        <p:spPr bwMode="auto">
          <a:xfrm>
            <a:off x="1531088" y="5192594"/>
            <a:ext cx="6496493" cy="338554"/>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相同的闭合时分解</a:t>
            </a:r>
            <a:r>
              <a:rPr lang="en-US" altLang="zh-CN" sz="1600" dirty="0">
                <a:latin typeface="Calibri" pitchFamily="34" charset="0"/>
                <a:ea typeface="宋体" charset="-122"/>
                <a:cs typeface="Calibri" pitchFamily="34" charset="0"/>
              </a:rPr>
              <a:t>LRD</a:t>
            </a:r>
            <a:r>
              <a:rPr lang="zh-CN" altLang="en-US" sz="1600" dirty="0">
                <a:latin typeface="Calibri" pitchFamily="34" charset="0"/>
                <a:ea typeface="宋体" charset="-122"/>
                <a:cs typeface="Calibri" pitchFamily="34" charset="0"/>
              </a:rPr>
              <a:t>条件下，</a:t>
            </a:r>
            <a:r>
              <a:rPr lang="en-US" altLang="zh-CN" sz="1600" dirty="0">
                <a:latin typeface="Calibri" pitchFamily="34" charset="0"/>
                <a:ea typeface="宋体" charset="-122"/>
                <a:cs typeface="Calibri" pitchFamily="34" charset="0"/>
              </a:rPr>
              <a:t>KT</a:t>
            </a:r>
            <a:r>
              <a:rPr lang="zh-CN" altLang="en-US" sz="1600" dirty="0">
                <a:latin typeface="Calibri" pitchFamily="34" charset="0"/>
                <a:ea typeface="宋体" charset="-122"/>
                <a:cs typeface="Calibri" pitchFamily="34" charset="0"/>
              </a:rPr>
              <a:t>能够更有效的</a:t>
            </a:r>
            <a:r>
              <a:rPr lang="zh-CN" altLang="en-US" sz="1600" dirty="0">
                <a:solidFill>
                  <a:srgbClr val="FF0000"/>
                </a:solidFill>
                <a:latin typeface="Calibri" pitchFamily="34" charset="0"/>
                <a:ea typeface="宋体" charset="-122"/>
                <a:cs typeface="Calibri" pitchFamily="34" charset="0"/>
              </a:rPr>
              <a:t>提高压缩模型的判别性</a:t>
            </a:r>
          </a:p>
        </p:txBody>
      </p:sp>
    </p:spTree>
    <p:custDataLst>
      <p:tags r:id="rId1"/>
    </p:custDataLst>
    <p:extLst>
      <p:ext uri="{BB962C8B-B14F-4D97-AF65-F5344CB8AC3E}">
        <p14:creationId xmlns:p14="http://schemas.microsoft.com/office/powerpoint/2010/main" val="1595078422"/>
      </p:ext>
    </p:extLst>
  </p:cSld>
  <p:clrMapOvr>
    <a:masterClrMapping/>
  </p:clrMapOvr>
  <p:transition advTm="31223"/>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Speedup convolutional layers</a:t>
            </a:r>
          </a:p>
          <a:p>
            <a:pPr lvl="1" eaLnBrk="1" hangingPunct="1">
              <a:buFont typeface="Wingdings" panose="05000000000000000000" pitchFamily="2" charset="2"/>
              <a:buChar char="p"/>
            </a:pPr>
            <a:r>
              <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 </a:t>
            </a:r>
            <a:r>
              <a:rPr lang="en-US" altLang="zh-CN" sz="2200" dirty="0" err="1">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AlexNet</a:t>
            </a:r>
            <a:r>
              <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 &amp; VGG-16</a:t>
            </a:r>
            <a:endParaRPr lang="en-US" altLang="zh-CN" sz="18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437633" y="2634889"/>
            <a:ext cx="4233766" cy="2865801"/>
          </a:xfrm>
          <a:prstGeom prst="rect">
            <a:avLst/>
          </a:prstGeom>
        </p:spPr>
      </p:pic>
      <p:pic>
        <p:nvPicPr>
          <p:cNvPr id="4" name="图片 3"/>
          <p:cNvPicPr>
            <a:picLocks noChangeAspect="1"/>
          </p:cNvPicPr>
          <p:nvPr/>
        </p:nvPicPr>
        <p:blipFill>
          <a:blip r:embed="rId5"/>
          <a:stretch>
            <a:fillRect/>
          </a:stretch>
        </p:blipFill>
        <p:spPr>
          <a:xfrm>
            <a:off x="4735998" y="2984770"/>
            <a:ext cx="4329005" cy="2398268"/>
          </a:xfrm>
          <a:prstGeom prst="rect">
            <a:avLst/>
          </a:prstGeom>
        </p:spPr>
      </p:pic>
      <p:sp>
        <p:nvSpPr>
          <p:cNvPr id="9" name="文本框 8"/>
          <p:cNvSpPr txBox="1"/>
          <p:nvPr/>
        </p:nvSpPr>
        <p:spPr bwMode="auto">
          <a:xfrm>
            <a:off x="1708853" y="5547343"/>
            <a:ext cx="1266576" cy="461665"/>
          </a:xfrm>
          <a:prstGeom prst="rect">
            <a:avLst/>
          </a:prstGeom>
          <a:noFill/>
        </p:spPr>
        <p:txBody>
          <a:bodyPr wrap="square">
            <a:spAutoFit/>
          </a:bodyPr>
          <a:lstStyle/>
          <a:p>
            <a:pPr>
              <a:defRPr/>
            </a:pPr>
            <a:r>
              <a:rPr lang="en-US" altLang="zh-CN" sz="2400" dirty="0" err="1">
                <a:solidFill>
                  <a:srgbClr val="000000"/>
                </a:solidFill>
                <a:latin typeface="Calibri" pitchFamily="34" charset="0"/>
                <a:ea typeface="宋体" charset="-122"/>
                <a:cs typeface="Calibri" pitchFamily="34" charset="0"/>
              </a:rPr>
              <a:t>AlexNet</a:t>
            </a:r>
            <a:endParaRPr lang="zh-CN" altLang="en-US" sz="2400" dirty="0">
              <a:solidFill>
                <a:srgbClr val="000000"/>
              </a:solidFill>
              <a:latin typeface="Calibri" pitchFamily="34" charset="0"/>
              <a:ea typeface="宋体" charset="-122"/>
              <a:cs typeface="Calibri" pitchFamily="34" charset="0"/>
            </a:endParaRPr>
          </a:p>
        </p:txBody>
      </p:sp>
      <p:sp>
        <p:nvSpPr>
          <p:cNvPr id="10" name="文本框 9"/>
          <p:cNvSpPr txBox="1"/>
          <p:nvPr/>
        </p:nvSpPr>
        <p:spPr bwMode="auto">
          <a:xfrm>
            <a:off x="6259082" y="5540085"/>
            <a:ext cx="1266576" cy="461665"/>
          </a:xfrm>
          <a:prstGeom prst="rect">
            <a:avLst/>
          </a:prstGeom>
          <a:noFill/>
        </p:spPr>
        <p:txBody>
          <a:bodyPr wrap="square">
            <a:spAutoFit/>
          </a:bodyPr>
          <a:lstStyle/>
          <a:p>
            <a:pPr>
              <a:defRPr/>
            </a:pPr>
            <a:r>
              <a:rPr lang="en-US" altLang="zh-CN" sz="2400" dirty="0">
                <a:solidFill>
                  <a:srgbClr val="000000"/>
                </a:solidFill>
                <a:latin typeface="Calibri" pitchFamily="34" charset="0"/>
                <a:ea typeface="宋体" charset="-122"/>
                <a:cs typeface="Calibri" pitchFamily="34" charset="0"/>
              </a:rPr>
              <a:t>VGG-16</a:t>
            </a:r>
            <a:endParaRPr lang="zh-CN" altLang="en-US" sz="2400" dirty="0">
              <a:solidFill>
                <a:srgbClr val="000000"/>
              </a:solidFill>
              <a:latin typeface="Calibri" pitchFamily="34" charset="0"/>
              <a:ea typeface="宋体" charset="-122"/>
              <a:cs typeface="Calibri" pitchFamily="34" charset="0"/>
            </a:endParaRPr>
          </a:p>
        </p:txBody>
      </p:sp>
      <p:sp>
        <p:nvSpPr>
          <p:cNvPr id="11" name="文本框 10"/>
          <p:cNvSpPr txBox="1"/>
          <p:nvPr/>
        </p:nvSpPr>
        <p:spPr bwMode="auto">
          <a:xfrm>
            <a:off x="978195" y="6000664"/>
            <a:ext cx="7219507" cy="338554"/>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压缩</a:t>
            </a:r>
            <a:r>
              <a:rPr lang="en-US" altLang="zh-CN" sz="1600" dirty="0" err="1">
                <a:latin typeface="Calibri" pitchFamily="34" charset="0"/>
                <a:ea typeface="宋体" charset="-122"/>
                <a:cs typeface="Calibri" pitchFamily="34" charset="0"/>
              </a:rPr>
              <a:t>AlexNet</a:t>
            </a:r>
            <a:r>
              <a:rPr lang="zh-CN" altLang="en-US" sz="1600" dirty="0">
                <a:latin typeface="Calibri" pitchFamily="34" charset="0"/>
                <a:ea typeface="宋体" charset="-122"/>
                <a:cs typeface="Calibri" pitchFamily="34" charset="0"/>
              </a:rPr>
              <a:t>和</a:t>
            </a:r>
            <a:r>
              <a:rPr lang="en-US" altLang="zh-CN" sz="1600" dirty="0">
                <a:latin typeface="Calibri" pitchFamily="34" charset="0"/>
                <a:ea typeface="宋体" charset="-122"/>
                <a:cs typeface="Calibri" pitchFamily="34" charset="0"/>
              </a:rPr>
              <a:t>VGG-16</a:t>
            </a:r>
            <a:r>
              <a:rPr lang="zh-CN" altLang="en-US" sz="1600" dirty="0">
                <a:solidFill>
                  <a:srgbClr val="FF0000"/>
                </a:solidFill>
                <a:latin typeface="Calibri" pitchFamily="34" charset="0"/>
                <a:ea typeface="宋体" charset="-122"/>
                <a:cs typeface="Calibri" pitchFamily="34" charset="0"/>
              </a:rPr>
              <a:t>所有卷积层</a:t>
            </a:r>
            <a:r>
              <a:rPr lang="zh-CN" altLang="en-US" sz="1600" dirty="0">
                <a:latin typeface="Calibri" pitchFamily="34" charset="0"/>
                <a:ea typeface="宋体" charset="-122"/>
                <a:cs typeface="Calibri" pitchFamily="34" charset="0"/>
              </a:rPr>
              <a:t>，</a:t>
            </a:r>
            <a:r>
              <a:rPr lang="en-US" altLang="zh-CN" sz="1600" dirty="0">
                <a:latin typeface="Calibri" pitchFamily="34" charset="0"/>
                <a:ea typeface="宋体" charset="-122"/>
                <a:cs typeface="Calibri" pitchFamily="34" charset="0"/>
              </a:rPr>
              <a:t>LRDKT</a:t>
            </a:r>
            <a:r>
              <a:rPr lang="zh-CN" altLang="en-US" sz="1600" dirty="0">
                <a:latin typeface="Calibri" pitchFamily="34" charset="0"/>
                <a:ea typeface="宋体" charset="-122"/>
                <a:cs typeface="Calibri" pitchFamily="34" charset="0"/>
              </a:rPr>
              <a:t>能够获得</a:t>
            </a:r>
            <a:r>
              <a:rPr lang="zh-CN" altLang="en-US" sz="1600" dirty="0">
                <a:solidFill>
                  <a:srgbClr val="FF0000"/>
                </a:solidFill>
                <a:latin typeface="Calibri" pitchFamily="34" charset="0"/>
                <a:ea typeface="宋体" charset="-122"/>
                <a:cs typeface="Calibri" pitchFamily="34" charset="0"/>
              </a:rPr>
              <a:t>更高的加速比和准确率</a:t>
            </a:r>
          </a:p>
        </p:txBody>
      </p:sp>
    </p:spTree>
    <p:custDataLst>
      <p:tags r:id="rId1"/>
    </p:custDataLst>
    <p:extLst>
      <p:ext uri="{BB962C8B-B14F-4D97-AF65-F5344CB8AC3E}">
        <p14:creationId xmlns:p14="http://schemas.microsoft.com/office/powerpoint/2010/main" val="3544849264"/>
      </p:ext>
    </p:extLst>
  </p:cSld>
  <p:clrMapOvr>
    <a:masterClrMapping/>
  </p:clrMapOvr>
  <p:transition advTm="31223"/>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Compress fully-connected layers</a:t>
            </a:r>
          </a:p>
          <a:p>
            <a:pPr lvl="1" eaLnBrk="1" hangingPunct="1">
              <a:buFont typeface="Wingdings" panose="05000000000000000000" pitchFamily="2" charset="2"/>
              <a:buChar char="p"/>
            </a:pPr>
            <a:r>
              <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 </a:t>
            </a:r>
            <a:r>
              <a:rPr lang="en-US" altLang="zh-CN" sz="2200" dirty="0" err="1">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AlexNet</a:t>
            </a:r>
            <a:r>
              <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 &amp; VGG-16</a:t>
            </a:r>
            <a:endParaRPr lang="en-US" altLang="zh-CN" sz="18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281956" y="2650677"/>
            <a:ext cx="8580086" cy="3298701"/>
          </a:xfrm>
          <a:prstGeom prst="rect">
            <a:avLst/>
          </a:prstGeom>
        </p:spPr>
      </p:pic>
      <p:sp>
        <p:nvSpPr>
          <p:cNvPr id="7" name="文本框 6"/>
          <p:cNvSpPr txBox="1"/>
          <p:nvPr/>
        </p:nvSpPr>
        <p:spPr bwMode="auto">
          <a:xfrm>
            <a:off x="1010094" y="6000664"/>
            <a:ext cx="7219507" cy="338554"/>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压缩</a:t>
            </a:r>
            <a:r>
              <a:rPr lang="en-US" altLang="zh-CN" sz="1600" dirty="0" err="1">
                <a:latin typeface="Calibri" pitchFamily="34" charset="0"/>
                <a:ea typeface="宋体" charset="-122"/>
                <a:cs typeface="Calibri" pitchFamily="34" charset="0"/>
              </a:rPr>
              <a:t>AlexNet</a:t>
            </a:r>
            <a:r>
              <a:rPr lang="zh-CN" altLang="en-US" sz="1600" dirty="0">
                <a:latin typeface="Calibri" pitchFamily="34" charset="0"/>
                <a:ea typeface="宋体" charset="-122"/>
                <a:cs typeface="Calibri" pitchFamily="34" charset="0"/>
              </a:rPr>
              <a:t>和</a:t>
            </a:r>
            <a:r>
              <a:rPr lang="en-US" altLang="zh-CN" sz="1600" dirty="0">
                <a:latin typeface="Calibri" pitchFamily="34" charset="0"/>
                <a:ea typeface="宋体" charset="-122"/>
                <a:cs typeface="Calibri" pitchFamily="34" charset="0"/>
              </a:rPr>
              <a:t>VGG-16</a:t>
            </a:r>
            <a:r>
              <a:rPr lang="zh-CN" altLang="en-US" sz="1600" dirty="0">
                <a:solidFill>
                  <a:srgbClr val="FF0000"/>
                </a:solidFill>
                <a:latin typeface="Calibri" pitchFamily="34" charset="0"/>
                <a:ea typeface="宋体" charset="-122"/>
                <a:cs typeface="Calibri" pitchFamily="34" charset="0"/>
              </a:rPr>
              <a:t>所有全连接层</a:t>
            </a:r>
            <a:r>
              <a:rPr lang="zh-CN" altLang="en-US" sz="1600" dirty="0">
                <a:latin typeface="Calibri" pitchFamily="34" charset="0"/>
                <a:ea typeface="宋体" charset="-122"/>
                <a:cs typeface="Calibri" pitchFamily="34" charset="0"/>
              </a:rPr>
              <a:t>，</a:t>
            </a:r>
            <a:r>
              <a:rPr lang="en-US" altLang="zh-CN" sz="1600" dirty="0">
                <a:latin typeface="Calibri" pitchFamily="34" charset="0"/>
                <a:ea typeface="宋体" charset="-122"/>
                <a:cs typeface="Calibri" pitchFamily="34" charset="0"/>
              </a:rPr>
              <a:t>LRDKT</a:t>
            </a:r>
            <a:r>
              <a:rPr lang="zh-CN" altLang="en-US" sz="1600" dirty="0">
                <a:latin typeface="Calibri" pitchFamily="34" charset="0"/>
                <a:ea typeface="宋体" charset="-122"/>
                <a:cs typeface="Calibri" pitchFamily="34" charset="0"/>
              </a:rPr>
              <a:t>能够获得</a:t>
            </a:r>
            <a:r>
              <a:rPr lang="zh-CN" altLang="en-US" sz="1600" dirty="0">
                <a:solidFill>
                  <a:srgbClr val="FF0000"/>
                </a:solidFill>
                <a:latin typeface="Calibri" pitchFamily="34" charset="0"/>
                <a:ea typeface="宋体" charset="-122"/>
                <a:cs typeface="Calibri" pitchFamily="34" charset="0"/>
              </a:rPr>
              <a:t>更高的压缩比和准确率</a:t>
            </a:r>
          </a:p>
        </p:txBody>
      </p:sp>
    </p:spTree>
    <p:custDataLst>
      <p:tags r:id="rId1"/>
    </p:custDataLst>
    <p:extLst>
      <p:ext uri="{BB962C8B-B14F-4D97-AF65-F5344CB8AC3E}">
        <p14:creationId xmlns:p14="http://schemas.microsoft.com/office/powerpoint/2010/main" val="3708648607"/>
      </p:ext>
    </p:extLst>
  </p:cSld>
  <p:clrMapOvr>
    <a:masterClrMapping/>
  </p:clrMapOvr>
  <p:transition advTm="31223"/>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Whole network</a:t>
            </a:r>
          </a:p>
          <a:p>
            <a:pPr lvl="1" eaLnBrk="1" hangingPunct="1">
              <a:buFont typeface="Wingdings" panose="05000000000000000000" pitchFamily="2" charset="2"/>
              <a:buChar char="p"/>
            </a:pPr>
            <a:r>
              <a:rPr lang="en-US" altLang="zh-CN" sz="2200" dirty="0">
                <a:latin typeface="Arial Unicode MS" panose="020B0604020202020204" pitchFamily="34" charset="-122"/>
                <a:ea typeface="Arial Unicode MS" panose="020B0604020202020204" pitchFamily="34" charset="-122"/>
                <a:cs typeface="Arial Unicode MS" panose="020B0604020202020204" pitchFamily="34" charset="-122"/>
              </a:rPr>
              <a:t>KT vs. </a:t>
            </a:r>
            <a:r>
              <a:rPr lang="en-US" altLang="zh-CN" sz="2200" dirty="0" err="1">
                <a:latin typeface="Arial Unicode MS" panose="020B0604020202020204" pitchFamily="34" charset="-122"/>
                <a:ea typeface="Arial Unicode MS" panose="020B0604020202020204" pitchFamily="34" charset="-122"/>
                <a:cs typeface="Arial Unicode MS" panose="020B0604020202020204" pitchFamily="34" charset="-122"/>
              </a:rPr>
              <a:t>FitNet</a:t>
            </a:r>
            <a:endPar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4701783" y="2471020"/>
            <a:ext cx="4181818" cy="3038961"/>
          </a:xfrm>
          <a:prstGeom prst="rect">
            <a:avLst/>
          </a:prstGeom>
        </p:spPr>
      </p:pic>
      <p:pic>
        <p:nvPicPr>
          <p:cNvPr id="4" name="图片 3"/>
          <p:cNvPicPr>
            <a:picLocks noChangeAspect="1"/>
          </p:cNvPicPr>
          <p:nvPr/>
        </p:nvPicPr>
        <p:blipFill>
          <a:blip r:embed="rId5"/>
          <a:stretch>
            <a:fillRect/>
          </a:stretch>
        </p:blipFill>
        <p:spPr>
          <a:xfrm>
            <a:off x="389757" y="2686195"/>
            <a:ext cx="4242425" cy="2666666"/>
          </a:xfrm>
          <a:prstGeom prst="rect">
            <a:avLst/>
          </a:prstGeom>
        </p:spPr>
      </p:pic>
      <p:sp>
        <p:nvSpPr>
          <p:cNvPr id="9" name="文本框 8"/>
          <p:cNvSpPr txBox="1"/>
          <p:nvPr/>
        </p:nvSpPr>
        <p:spPr bwMode="auto">
          <a:xfrm>
            <a:off x="1708853" y="5426509"/>
            <a:ext cx="1266576" cy="461665"/>
          </a:xfrm>
          <a:prstGeom prst="rect">
            <a:avLst/>
          </a:prstGeom>
          <a:noFill/>
        </p:spPr>
        <p:txBody>
          <a:bodyPr wrap="square">
            <a:spAutoFit/>
          </a:bodyPr>
          <a:lstStyle/>
          <a:p>
            <a:pPr>
              <a:defRPr/>
            </a:pPr>
            <a:r>
              <a:rPr lang="en-US" altLang="zh-CN" sz="2400" dirty="0" err="1">
                <a:solidFill>
                  <a:srgbClr val="000000"/>
                </a:solidFill>
                <a:latin typeface="Calibri" pitchFamily="34" charset="0"/>
                <a:ea typeface="宋体" charset="-122"/>
                <a:cs typeface="Calibri" pitchFamily="34" charset="0"/>
              </a:rPr>
              <a:t>AlexNet</a:t>
            </a:r>
            <a:endParaRPr lang="zh-CN" altLang="en-US" sz="2400" dirty="0">
              <a:solidFill>
                <a:srgbClr val="000000"/>
              </a:solidFill>
              <a:latin typeface="Calibri" pitchFamily="34" charset="0"/>
              <a:ea typeface="宋体" charset="-122"/>
              <a:cs typeface="Calibri" pitchFamily="34" charset="0"/>
            </a:endParaRPr>
          </a:p>
        </p:txBody>
      </p:sp>
      <p:sp>
        <p:nvSpPr>
          <p:cNvPr id="10" name="文本框 9"/>
          <p:cNvSpPr txBox="1"/>
          <p:nvPr/>
        </p:nvSpPr>
        <p:spPr bwMode="auto">
          <a:xfrm>
            <a:off x="6259082" y="5477307"/>
            <a:ext cx="1266576" cy="461665"/>
          </a:xfrm>
          <a:prstGeom prst="rect">
            <a:avLst/>
          </a:prstGeom>
          <a:noFill/>
        </p:spPr>
        <p:txBody>
          <a:bodyPr wrap="square">
            <a:spAutoFit/>
          </a:bodyPr>
          <a:lstStyle/>
          <a:p>
            <a:pPr>
              <a:defRPr/>
            </a:pPr>
            <a:r>
              <a:rPr lang="en-US" altLang="zh-CN" sz="2400" dirty="0">
                <a:solidFill>
                  <a:srgbClr val="000000"/>
                </a:solidFill>
                <a:latin typeface="Calibri" pitchFamily="34" charset="0"/>
                <a:ea typeface="宋体" charset="-122"/>
                <a:cs typeface="Calibri" pitchFamily="34" charset="0"/>
              </a:rPr>
              <a:t>VGG-16</a:t>
            </a:r>
            <a:endParaRPr lang="zh-CN" altLang="en-US" sz="2400" dirty="0">
              <a:solidFill>
                <a:srgbClr val="000000"/>
              </a:solidFill>
              <a:latin typeface="Calibri" pitchFamily="34" charset="0"/>
              <a:ea typeface="宋体" charset="-122"/>
              <a:cs typeface="Calibri" pitchFamily="34" charset="0"/>
            </a:endParaRPr>
          </a:p>
        </p:txBody>
      </p:sp>
      <p:sp>
        <p:nvSpPr>
          <p:cNvPr id="11" name="文本框 10"/>
          <p:cNvSpPr txBox="1"/>
          <p:nvPr/>
        </p:nvSpPr>
        <p:spPr bwMode="auto">
          <a:xfrm>
            <a:off x="978195" y="6000664"/>
            <a:ext cx="7219507" cy="338554"/>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相比于</a:t>
            </a:r>
            <a:r>
              <a:rPr lang="en-US" altLang="zh-CN" sz="1600" dirty="0" err="1">
                <a:latin typeface="Calibri" pitchFamily="34" charset="0"/>
                <a:ea typeface="宋体" charset="-122"/>
                <a:cs typeface="Calibri" pitchFamily="34" charset="0"/>
              </a:rPr>
              <a:t>FitNet</a:t>
            </a:r>
            <a:r>
              <a:rPr lang="zh-CN" altLang="en-US" sz="1600" dirty="0">
                <a:latin typeface="Calibri" pitchFamily="34" charset="0"/>
                <a:ea typeface="宋体" charset="-122"/>
                <a:cs typeface="Calibri" pitchFamily="34" charset="0"/>
              </a:rPr>
              <a:t>，</a:t>
            </a:r>
            <a:r>
              <a:rPr lang="en-US" altLang="zh-CN" sz="1600" dirty="0">
                <a:latin typeface="Calibri" pitchFamily="34" charset="0"/>
                <a:ea typeface="宋体" charset="-122"/>
                <a:cs typeface="Calibri" pitchFamily="34" charset="0"/>
              </a:rPr>
              <a:t>LRDKT</a:t>
            </a:r>
            <a:r>
              <a:rPr lang="zh-CN" altLang="en-US" sz="1600" dirty="0">
                <a:latin typeface="Calibri" pitchFamily="34" charset="0"/>
                <a:ea typeface="宋体" charset="-122"/>
                <a:cs typeface="Calibri" pitchFamily="34" charset="0"/>
              </a:rPr>
              <a:t>压缩</a:t>
            </a:r>
            <a:r>
              <a:rPr lang="en-US" altLang="zh-CN" sz="1600" dirty="0" err="1">
                <a:latin typeface="Calibri" pitchFamily="34" charset="0"/>
                <a:ea typeface="宋体" charset="-122"/>
                <a:cs typeface="Calibri" pitchFamily="34" charset="0"/>
              </a:rPr>
              <a:t>AlexNet</a:t>
            </a:r>
            <a:r>
              <a:rPr lang="zh-CN" altLang="en-US" sz="1600" dirty="0">
                <a:latin typeface="Calibri" pitchFamily="34" charset="0"/>
                <a:ea typeface="宋体" charset="-122"/>
                <a:cs typeface="Calibri" pitchFamily="34" charset="0"/>
              </a:rPr>
              <a:t>和</a:t>
            </a:r>
            <a:r>
              <a:rPr lang="en-US" altLang="zh-CN" sz="1600" dirty="0">
                <a:latin typeface="Calibri" pitchFamily="34" charset="0"/>
                <a:ea typeface="宋体" charset="-122"/>
                <a:cs typeface="Calibri" pitchFamily="34" charset="0"/>
              </a:rPr>
              <a:t>VGG-16</a:t>
            </a:r>
            <a:r>
              <a:rPr lang="zh-CN" altLang="en-US" sz="1600" dirty="0">
                <a:latin typeface="Calibri" pitchFamily="34" charset="0"/>
                <a:ea typeface="宋体" charset="-122"/>
                <a:cs typeface="Calibri" pitchFamily="34" charset="0"/>
              </a:rPr>
              <a:t>能够获得</a:t>
            </a:r>
            <a:r>
              <a:rPr lang="zh-CN" altLang="en-US" sz="1600" dirty="0">
                <a:solidFill>
                  <a:srgbClr val="FF0000"/>
                </a:solidFill>
                <a:latin typeface="Calibri" pitchFamily="34" charset="0"/>
                <a:ea typeface="宋体" charset="-122"/>
                <a:cs typeface="Calibri" pitchFamily="34" charset="0"/>
              </a:rPr>
              <a:t>更高的准确率</a:t>
            </a:r>
          </a:p>
        </p:txBody>
      </p:sp>
    </p:spTree>
    <p:custDataLst>
      <p:tags r:id="rId1"/>
    </p:custDataLst>
    <p:extLst>
      <p:ext uri="{BB962C8B-B14F-4D97-AF65-F5344CB8AC3E}">
        <p14:creationId xmlns:p14="http://schemas.microsoft.com/office/powerpoint/2010/main" val="1782201718"/>
      </p:ext>
    </p:extLst>
  </p:cSld>
  <p:clrMapOvr>
    <a:masterClrMapping/>
  </p:clrMapOvr>
  <p:transition advTm="31223"/>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Whole network</a:t>
            </a:r>
          </a:p>
          <a:p>
            <a:pPr lvl="1" eaLnBrk="1" hangingPunct="1">
              <a:buFont typeface="Wingdings" panose="05000000000000000000" pitchFamily="2" charset="2"/>
              <a:buChar char="p"/>
            </a:pPr>
            <a:r>
              <a:rPr lang="en-US" altLang="zh-CN" sz="2200" dirty="0" err="1">
                <a:latin typeface="Arial Unicode MS" panose="020B0604020202020204" pitchFamily="34" charset="-122"/>
                <a:ea typeface="Arial Unicode MS" panose="020B0604020202020204" pitchFamily="34" charset="-122"/>
                <a:cs typeface="Arial Unicode MS" panose="020B0604020202020204" pitchFamily="34" charset="-122"/>
              </a:rPr>
              <a:t>AlexNet</a:t>
            </a:r>
            <a:endPar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2945219" y="2609932"/>
            <a:ext cx="4638225" cy="3190476"/>
            <a:chOff x="2434856" y="2663098"/>
            <a:chExt cx="4638225" cy="3190476"/>
          </a:xfrm>
        </p:grpSpPr>
        <p:pic>
          <p:nvPicPr>
            <p:cNvPr id="2" name="图片 1"/>
            <p:cNvPicPr>
              <a:picLocks noChangeAspect="1"/>
            </p:cNvPicPr>
            <p:nvPr/>
          </p:nvPicPr>
          <p:blipFill>
            <a:blip r:embed="rId4"/>
            <a:stretch>
              <a:fillRect/>
            </a:stretch>
          </p:blipFill>
          <p:spPr>
            <a:xfrm>
              <a:off x="2454033" y="2663098"/>
              <a:ext cx="4619048" cy="3190476"/>
            </a:xfrm>
            <a:prstGeom prst="rect">
              <a:avLst/>
            </a:prstGeom>
          </p:spPr>
        </p:pic>
        <p:sp>
          <p:nvSpPr>
            <p:cNvPr id="3" name="矩形 2"/>
            <p:cNvSpPr/>
            <p:nvPr/>
          </p:nvSpPr>
          <p:spPr>
            <a:xfrm>
              <a:off x="2434856" y="5645888"/>
              <a:ext cx="4561367" cy="180754"/>
            </a:xfrm>
            <a:prstGeom prst="rect">
              <a:avLst/>
            </a:prstGeom>
            <a:noFill/>
            <a:ln w="127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grpSp>
      <p:sp>
        <p:nvSpPr>
          <p:cNvPr id="7" name="文本框 6"/>
          <p:cNvSpPr txBox="1"/>
          <p:nvPr/>
        </p:nvSpPr>
        <p:spPr bwMode="auto">
          <a:xfrm>
            <a:off x="2870793" y="5830541"/>
            <a:ext cx="4944138" cy="584775"/>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压缩</a:t>
            </a:r>
            <a:r>
              <a:rPr lang="en-US" altLang="zh-CN" sz="1600" dirty="0" err="1">
                <a:latin typeface="Calibri" pitchFamily="34" charset="0"/>
                <a:ea typeface="宋体" charset="-122"/>
                <a:cs typeface="Calibri" pitchFamily="34" charset="0"/>
              </a:rPr>
              <a:t>AlexNet</a:t>
            </a:r>
            <a:r>
              <a:rPr lang="zh-CN" altLang="en-US" sz="1600" dirty="0">
                <a:latin typeface="Calibri" pitchFamily="34" charset="0"/>
                <a:ea typeface="宋体" charset="-122"/>
                <a:cs typeface="Calibri" pitchFamily="34" charset="0"/>
              </a:rPr>
              <a:t>，</a:t>
            </a:r>
            <a:r>
              <a:rPr lang="en-US" altLang="zh-CN" sz="1600" dirty="0">
                <a:latin typeface="Calibri" pitchFamily="34" charset="0"/>
                <a:ea typeface="宋体" charset="-122"/>
                <a:cs typeface="Calibri" pitchFamily="34" charset="0"/>
              </a:rPr>
              <a:t> LRDKT</a:t>
            </a:r>
            <a:r>
              <a:rPr lang="zh-CN" altLang="en-US" sz="1600" dirty="0">
                <a:latin typeface="Calibri" pitchFamily="34" charset="0"/>
                <a:ea typeface="宋体" charset="-122"/>
                <a:cs typeface="Calibri" pitchFamily="34" charset="0"/>
              </a:rPr>
              <a:t>获得</a:t>
            </a:r>
            <a:r>
              <a:rPr lang="en-US" altLang="zh-CN" sz="1600" dirty="0">
                <a:solidFill>
                  <a:srgbClr val="FF0000"/>
                </a:solidFill>
                <a:latin typeface="Calibri" pitchFamily="34" charset="0"/>
                <a:ea typeface="宋体" charset="-122"/>
                <a:cs typeface="Calibri" pitchFamily="34" charset="0"/>
              </a:rPr>
              <a:t>55.88</a:t>
            </a:r>
            <a:r>
              <a:rPr lang="zh-CN" altLang="en-US" sz="1600" dirty="0">
                <a:solidFill>
                  <a:srgbClr val="FF0000"/>
                </a:solidFill>
                <a:latin typeface="Calibri" pitchFamily="34" charset="0"/>
                <a:ea typeface="宋体" charset="-122"/>
                <a:cs typeface="Calibri" pitchFamily="34" charset="0"/>
              </a:rPr>
              <a:t>倍</a:t>
            </a:r>
            <a:r>
              <a:rPr lang="zh-CN" altLang="en-US" sz="1600" dirty="0">
                <a:latin typeface="Calibri" pitchFamily="34" charset="0"/>
                <a:ea typeface="宋体" charset="-122"/>
                <a:cs typeface="Calibri" pitchFamily="34" charset="0"/>
              </a:rPr>
              <a:t>压缩比，</a:t>
            </a:r>
            <a:r>
              <a:rPr lang="en-US" altLang="zh-CN" sz="1600" dirty="0">
                <a:solidFill>
                  <a:srgbClr val="FF0000"/>
                </a:solidFill>
                <a:latin typeface="Calibri" pitchFamily="34" charset="0"/>
                <a:ea typeface="宋体" charset="-122"/>
                <a:cs typeface="Calibri" pitchFamily="34" charset="0"/>
              </a:rPr>
              <a:t>2.22</a:t>
            </a:r>
            <a:r>
              <a:rPr lang="zh-CN" altLang="en-US" sz="1600" dirty="0">
                <a:solidFill>
                  <a:srgbClr val="FF0000"/>
                </a:solidFill>
                <a:latin typeface="Calibri" pitchFamily="34" charset="0"/>
                <a:ea typeface="宋体" charset="-122"/>
                <a:cs typeface="Calibri" pitchFamily="34" charset="0"/>
              </a:rPr>
              <a:t>倍</a:t>
            </a:r>
            <a:r>
              <a:rPr lang="en-US" altLang="zh-CN" sz="1600" dirty="0">
                <a:solidFill>
                  <a:srgbClr val="FF0000"/>
                </a:solidFill>
                <a:latin typeface="Calibri" pitchFamily="34" charset="0"/>
                <a:ea typeface="宋体" charset="-122"/>
                <a:cs typeface="Calibri" pitchFamily="34" charset="0"/>
              </a:rPr>
              <a:t>CPU</a:t>
            </a:r>
            <a:r>
              <a:rPr lang="zh-CN" altLang="en-US" sz="1600" dirty="0">
                <a:latin typeface="Calibri" pitchFamily="34" charset="0"/>
                <a:ea typeface="宋体" charset="-122"/>
                <a:cs typeface="Calibri" pitchFamily="34" charset="0"/>
              </a:rPr>
              <a:t>实际加速比，只丢失</a:t>
            </a:r>
            <a:r>
              <a:rPr lang="en-US" altLang="zh-CN" sz="1600" dirty="0">
                <a:latin typeface="Calibri" pitchFamily="34" charset="0"/>
                <a:ea typeface="宋体" charset="-122"/>
                <a:cs typeface="Calibri" pitchFamily="34" charset="0"/>
              </a:rPr>
              <a:t>Top-5</a:t>
            </a:r>
            <a:r>
              <a:rPr lang="zh-CN" altLang="en-US" sz="1600" dirty="0">
                <a:latin typeface="Calibri" pitchFamily="34" charset="0"/>
                <a:ea typeface="宋体" charset="-122"/>
                <a:cs typeface="Calibri" pitchFamily="34" charset="0"/>
              </a:rPr>
              <a:t>精度</a:t>
            </a:r>
            <a:r>
              <a:rPr lang="en-US" altLang="zh-CN" sz="1600" dirty="0">
                <a:solidFill>
                  <a:srgbClr val="FF0000"/>
                </a:solidFill>
                <a:latin typeface="Calibri" pitchFamily="34" charset="0"/>
                <a:ea typeface="宋体" charset="-122"/>
                <a:cs typeface="Calibri" pitchFamily="34" charset="0"/>
              </a:rPr>
              <a:t>2.77%</a:t>
            </a:r>
            <a:endParaRPr lang="zh-CN" altLang="en-US" sz="1600" dirty="0">
              <a:solidFill>
                <a:srgbClr val="FF0000"/>
              </a:solidFill>
              <a:latin typeface="Calibri" pitchFamily="34" charset="0"/>
              <a:ea typeface="宋体" charset="-122"/>
              <a:cs typeface="Calibri" pitchFamily="34" charset="0"/>
            </a:endParaRPr>
          </a:p>
        </p:txBody>
      </p:sp>
      <p:sp>
        <p:nvSpPr>
          <p:cNvPr id="9" name="文本框 8"/>
          <p:cNvSpPr txBox="1"/>
          <p:nvPr/>
        </p:nvSpPr>
        <p:spPr bwMode="auto">
          <a:xfrm>
            <a:off x="407582" y="5504475"/>
            <a:ext cx="2580167" cy="338554"/>
          </a:xfrm>
          <a:prstGeom prst="rect">
            <a:avLst/>
          </a:prstGeom>
          <a:noFill/>
        </p:spPr>
        <p:txBody>
          <a:bodyPr wrap="square">
            <a:spAutoFit/>
          </a:bodyPr>
          <a:lstStyle/>
          <a:p>
            <a:pPr>
              <a:defRPr/>
            </a:pPr>
            <a:r>
              <a:rPr lang="en-US" altLang="zh-CN" sz="1600" dirty="0">
                <a:latin typeface="Calibri" pitchFamily="34" charset="0"/>
                <a:ea typeface="宋体" charset="-122"/>
                <a:cs typeface="Calibri" pitchFamily="34" charset="0"/>
              </a:rPr>
              <a:t>GAP: Global Average Pooling</a:t>
            </a:r>
            <a:endParaRPr lang="zh-CN" altLang="en-US" sz="1600" dirty="0">
              <a:solidFill>
                <a:srgbClr val="FF0000"/>
              </a:solidFill>
              <a:latin typeface="Calibri" pitchFamily="34" charset="0"/>
              <a:ea typeface="宋体" charset="-122"/>
              <a:cs typeface="Calibri" pitchFamily="34" charset="0"/>
            </a:endParaRPr>
          </a:p>
        </p:txBody>
      </p:sp>
    </p:spTree>
    <p:custDataLst>
      <p:tags r:id="rId1"/>
    </p:custDataLst>
    <p:extLst>
      <p:ext uri="{BB962C8B-B14F-4D97-AF65-F5344CB8AC3E}">
        <p14:creationId xmlns:p14="http://schemas.microsoft.com/office/powerpoint/2010/main" val="682757105"/>
      </p:ext>
    </p:extLst>
  </p:cSld>
  <p:clrMapOvr>
    <a:masterClrMapping/>
  </p:clrMapOvr>
  <p:transition advTm="31223"/>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Whole network</a:t>
            </a:r>
          </a:p>
          <a:p>
            <a:pPr lvl="1" eaLnBrk="1" hangingPunct="1">
              <a:buFont typeface="Wingdings" panose="05000000000000000000" pitchFamily="2" charset="2"/>
              <a:buChar char="p"/>
            </a:pPr>
            <a:r>
              <a:rPr lang="en-US" altLang="zh-CN" sz="2200" dirty="0">
                <a:latin typeface="Arial Unicode MS" panose="020B0604020202020204" pitchFamily="34" charset="-122"/>
                <a:ea typeface="Arial Unicode MS" panose="020B0604020202020204" pitchFamily="34" charset="-122"/>
                <a:cs typeface="Arial Unicode MS" panose="020B0604020202020204" pitchFamily="34" charset="-122"/>
              </a:rPr>
              <a:t>VGG-16</a:t>
            </a:r>
            <a:endPar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2152952" y="2573307"/>
            <a:ext cx="4838095" cy="3323809"/>
          </a:xfrm>
          <a:prstGeom prst="rect">
            <a:avLst/>
          </a:prstGeom>
        </p:spPr>
      </p:pic>
      <p:sp>
        <p:nvSpPr>
          <p:cNvPr id="7" name="文本框 6"/>
          <p:cNvSpPr txBox="1"/>
          <p:nvPr/>
        </p:nvSpPr>
        <p:spPr bwMode="auto">
          <a:xfrm>
            <a:off x="1626781" y="5926234"/>
            <a:ext cx="6092456" cy="584775"/>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压缩</a:t>
            </a:r>
            <a:r>
              <a:rPr lang="en-US" altLang="zh-CN" sz="1600" dirty="0">
                <a:latin typeface="Calibri" pitchFamily="34" charset="0"/>
                <a:ea typeface="宋体" charset="-122"/>
                <a:cs typeface="Calibri" pitchFamily="34" charset="0"/>
              </a:rPr>
              <a:t>VGG-16</a:t>
            </a:r>
            <a:r>
              <a:rPr lang="zh-CN" altLang="en-US" sz="1600" dirty="0">
                <a:latin typeface="Calibri" pitchFamily="34" charset="0"/>
                <a:ea typeface="宋体" charset="-122"/>
                <a:cs typeface="Calibri" pitchFamily="34" charset="0"/>
              </a:rPr>
              <a:t>，</a:t>
            </a:r>
            <a:r>
              <a:rPr lang="en-US" altLang="zh-CN" sz="1600" dirty="0">
                <a:latin typeface="Calibri" pitchFamily="34" charset="0"/>
                <a:ea typeface="宋体" charset="-122"/>
                <a:cs typeface="Calibri" pitchFamily="34" charset="0"/>
              </a:rPr>
              <a:t> LRDKT</a:t>
            </a:r>
            <a:r>
              <a:rPr lang="zh-CN" altLang="en-US" sz="1600" dirty="0">
                <a:latin typeface="Calibri" pitchFamily="34" charset="0"/>
                <a:ea typeface="宋体" charset="-122"/>
                <a:cs typeface="Calibri" pitchFamily="34" charset="0"/>
              </a:rPr>
              <a:t>获得</a:t>
            </a:r>
            <a:r>
              <a:rPr lang="en-US" altLang="zh-CN" sz="1600" dirty="0">
                <a:solidFill>
                  <a:srgbClr val="FF0000"/>
                </a:solidFill>
                <a:latin typeface="Calibri" pitchFamily="34" charset="0"/>
                <a:ea typeface="宋体" charset="-122"/>
                <a:cs typeface="Calibri" pitchFamily="34" charset="0"/>
              </a:rPr>
              <a:t>41.92</a:t>
            </a:r>
            <a:r>
              <a:rPr lang="zh-CN" altLang="en-US" sz="1600" dirty="0">
                <a:solidFill>
                  <a:srgbClr val="FF0000"/>
                </a:solidFill>
                <a:latin typeface="Calibri" pitchFamily="34" charset="0"/>
                <a:ea typeface="宋体" charset="-122"/>
                <a:cs typeface="Calibri" pitchFamily="34" charset="0"/>
              </a:rPr>
              <a:t>倍</a:t>
            </a:r>
            <a:r>
              <a:rPr lang="zh-CN" altLang="en-US" sz="1600" dirty="0">
                <a:latin typeface="Calibri" pitchFamily="34" charset="0"/>
                <a:ea typeface="宋体" charset="-122"/>
                <a:cs typeface="Calibri" pitchFamily="34" charset="0"/>
              </a:rPr>
              <a:t>压缩比，</a:t>
            </a:r>
            <a:r>
              <a:rPr lang="en-US" altLang="zh-CN" sz="1600" dirty="0">
                <a:solidFill>
                  <a:srgbClr val="FF0000"/>
                </a:solidFill>
                <a:latin typeface="Calibri" pitchFamily="34" charset="0"/>
                <a:ea typeface="宋体" charset="-122"/>
                <a:cs typeface="Calibri" pitchFamily="34" charset="0"/>
              </a:rPr>
              <a:t>2.46</a:t>
            </a:r>
            <a:r>
              <a:rPr lang="zh-CN" altLang="en-US" sz="1600" dirty="0">
                <a:solidFill>
                  <a:srgbClr val="FF0000"/>
                </a:solidFill>
                <a:latin typeface="Calibri" pitchFamily="34" charset="0"/>
                <a:ea typeface="宋体" charset="-122"/>
                <a:cs typeface="Calibri" pitchFamily="34" charset="0"/>
              </a:rPr>
              <a:t>倍</a:t>
            </a:r>
            <a:r>
              <a:rPr lang="en-US" altLang="zh-CN" sz="1600" dirty="0">
                <a:solidFill>
                  <a:srgbClr val="FF0000"/>
                </a:solidFill>
                <a:latin typeface="Calibri" pitchFamily="34" charset="0"/>
                <a:ea typeface="宋体" charset="-122"/>
                <a:cs typeface="Calibri" pitchFamily="34" charset="0"/>
              </a:rPr>
              <a:t>CPU</a:t>
            </a:r>
            <a:r>
              <a:rPr lang="zh-CN" altLang="en-US" sz="1600" dirty="0">
                <a:latin typeface="Calibri" pitchFamily="34" charset="0"/>
                <a:ea typeface="宋体" charset="-122"/>
                <a:cs typeface="Calibri" pitchFamily="34" charset="0"/>
              </a:rPr>
              <a:t>实际加速比，反而增加</a:t>
            </a:r>
            <a:r>
              <a:rPr lang="en-US" altLang="zh-CN" sz="1600" dirty="0">
                <a:latin typeface="Calibri" pitchFamily="34" charset="0"/>
                <a:ea typeface="宋体" charset="-122"/>
                <a:cs typeface="Calibri" pitchFamily="34" charset="0"/>
              </a:rPr>
              <a:t>Top-5</a:t>
            </a:r>
            <a:r>
              <a:rPr lang="zh-CN" altLang="en-US" sz="1600" dirty="0">
                <a:latin typeface="Calibri" pitchFamily="34" charset="0"/>
                <a:ea typeface="宋体" charset="-122"/>
                <a:cs typeface="Calibri" pitchFamily="34" charset="0"/>
              </a:rPr>
              <a:t>精度</a:t>
            </a:r>
            <a:r>
              <a:rPr lang="en-US" altLang="zh-CN" sz="1600" dirty="0">
                <a:solidFill>
                  <a:srgbClr val="FF0000"/>
                </a:solidFill>
                <a:latin typeface="Calibri" pitchFamily="34" charset="0"/>
                <a:ea typeface="宋体" charset="-122"/>
                <a:cs typeface="Calibri" pitchFamily="34" charset="0"/>
              </a:rPr>
              <a:t>0.12%</a:t>
            </a:r>
            <a:endParaRPr lang="zh-CN" altLang="en-US" sz="1600" dirty="0">
              <a:solidFill>
                <a:srgbClr val="FF0000"/>
              </a:solidFill>
              <a:latin typeface="Calibri" pitchFamily="34" charset="0"/>
              <a:ea typeface="宋体" charset="-122"/>
              <a:cs typeface="Calibri" pitchFamily="34" charset="0"/>
            </a:endParaRPr>
          </a:p>
        </p:txBody>
      </p:sp>
      <p:sp>
        <p:nvSpPr>
          <p:cNvPr id="9" name="矩形 8"/>
          <p:cNvSpPr/>
          <p:nvPr/>
        </p:nvSpPr>
        <p:spPr>
          <a:xfrm>
            <a:off x="2360425" y="5709686"/>
            <a:ext cx="4561367" cy="180754"/>
          </a:xfrm>
          <a:prstGeom prst="rect">
            <a:avLst/>
          </a:prstGeom>
          <a:noFill/>
          <a:ln w="127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3262544398"/>
      </p:ext>
    </p:extLst>
  </p:cSld>
  <p:clrMapOvr>
    <a:masterClrMapping/>
  </p:clrMapOvr>
  <p:transition advTm="31223"/>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Whole network</a:t>
            </a:r>
          </a:p>
          <a:p>
            <a:pPr lvl="1" eaLnBrk="1" hangingPunct="1">
              <a:buFont typeface="Wingdings" panose="05000000000000000000" pitchFamily="2" charset="2"/>
              <a:buChar char="p"/>
            </a:pPr>
            <a:r>
              <a:rPr lang="en-US" altLang="zh-CN" sz="2200" dirty="0">
                <a:latin typeface="Arial Unicode MS" panose="020B0604020202020204" pitchFamily="34" charset="-122"/>
                <a:ea typeface="Arial Unicode MS" panose="020B0604020202020204" pitchFamily="34" charset="-122"/>
                <a:cs typeface="Arial Unicode MS" panose="020B0604020202020204" pitchFamily="34" charset="-122"/>
              </a:rPr>
              <a:t>ResNet-50</a:t>
            </a:r>
            <a:endPar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2291047" y="2844962"/>
            <a:ext cx="4561905" cy="2590476"/>
          </a:xfrm>
          <a:prstGeom prst="rect">
            <a:avLst/>
          </a:prstGeom>
        </p:spPr>
      </p:pic>
      <p:sp>
        <p:nvSpPr>
          <p:cNvPr id="7" name="文本框 6"/>
          <p:cNvSpPr txBox="1"/>
          <p:nvPr/>
        </p:nvSpPr>
        <p:spPr bwMode="auto">
          <a:xfrm>
            <a:off x="1536403" y="5479667"/>
            <a:ext cx="6172201" cy="584775"/>
          </a:xfrm>
          <a:prstGeom prst="rect">
            <a:avLst/>
          </a:prstGeom>
          <a:noFill/>
        </p:spPr>
        <p:txBody>
          <a:bodyPr wrap="square">
            <a:spAutoFit/>
          </a:bodyPr>
          <a:lstStyle/>
          <a:p>
            <a:pPr>
              <a:defRPr/>
            </a:pPr>
            <a:r>
              <a:rPr lang="zh-CN" altLang="en-US" sz="1600" dirty="0">
                <a:latin typeface="Calibri" pitchFamily="34" charset="0"/>
                <a:ea typeface="宋体" charset="-122"/>
                <a:cs typeface="Calibri" pitchFamily="34" charset="0"/>
              </a:rPr>
              <a:t>压缩</a:t>
            </a:r>
            <a:r>
              <a:rPr lang="en-US" altLang="zh-CN" sz="1600" dirty="0">
                <a:latin typeface="Calibri" pitchFamily="34" charset="0"/>
                <a:ea typeface="宋体" charset="-122"/>
                <a:cs typeface="Calibri" pitchFamily="34" charset="0"/>
              </a:rPr>
              <a:t>ResNet-50</a:t>
            </a:r>
            <a:r>
              <a:rPr lang="zh-CN" altLang="en-US" sz="1600" dirty="0">
                <a:latin typeface="Calibri" pitchFamily="34" charset="0"/>
                <a:ea typeface="宋体" charset="-122"/>
                <a:cs typeface="Calibri" pitchFamily="34" charset="0"/>
              </a:rPr>
              <a:t>，</a:t>
            </a:r>
            <a:r>
              <a:rPr lang="en-US" altLang="zh-CN" sz="1600" dirty="0">
                <a:latin typeface="Calibri" pitchFamily="34" charset="0"/>
                <a:ea typeface="宋体" charset="-122"/>
                <a:cs typeface="Calibri" pitchFamily="34" charset="0"/>
              </a:rPr>
              <a:t> LRDKT</a:t>
            </a:r>
            <a:r>
              <a:rPr lang="zh-CN" altLang="en-US" sz="1600" dirty="0">
                <a:latin typeface="Calibri" pitchFamily="34" charset="0"/>
                <a:ea typeface="宋体" charset="-122"/>
                <a:cs typeface="Calibri" pitchFamily="34" charset="0"/>
              </a:rPr>
              <a:t>获得</a:t>
            </a:r>
            <a:r>
              <a:rPr lang="en-US" altLang="zh-CN" sz="1600" dirty="0">
                <a:solidFill>
                  <a:srgbClr val="FF0000"/>
                </a:solidFill>
                <a:latin typeface="Calibri" pitchFamily="34" charset="0"/>
                <a:ea typeface="宋体" charset="-122"/>
                <a:cs typeface="Calibri" pitchFamily="34" charset="0"/>
              </a:rPr>
              <a:t>2.57</a:t>
            </a:r>
            <a:r>
              <a:rPr lang="zh-CN" altLang="en-US" sz="1600" dirty="0">
                <a:solidFill>
                  <a:srgbClr val="FF0000"/>
                </a:solidFill>
                <a:latin typeface="Calibri" pitchFamily="34" charset="0"/>
                <a:ea typeface="宋体" charset="-122"/>
                <a:cs typeface="Calibri" pitchFamily="34" charset="0"/>
              </a:rPr>
              <a:t>倍</a:t>
            </a:r>
            <a:r>
              <a:rPr lang="zh-CN" altLang="en-US" sz="1600" dirty="0">
                <a:latin typeface="Calibri" pitchFamily="34" charset="0"/>
                <a:ea typeface="宋体" charset="-122"/>
                <a:cs typeface="Calibri" pitchFamily="34" charset="0"/>
              </a:rPr>
              <a:t>压缩比，</a:t>
            </a:r>
            <a:r>
              <a:rPr lang="en-US" altLang="zh-CN" sz="1600" dirty="0">
                <a:solidFill>
                  <a:srgbClr val="FF0000"/>
                </a:solidFill>
                <a:latin typeface="Calibri" pitchFamily="34" charset="0"/>
                <a:ea typeface="宋体" charset="-122"/>
                <a:cs typeface="Calibri" pitchFamily="34" charset="0"/>
              </a:rPr>
              <a:t>2.02</a:t>
            </a:r>
            <a:r>
              <a:rPr lang="zh-CN" altLang="en-US" sz="1600" dirty="0">
                <a:solidFill>
                  <a:srgbClr val="FF0000"/>
                </a:solidFill>
                <a:latin typeface="Calibri" pitchFamily="34" charset="0"/>
                <a:ea typeface="宋体" charset="-122"/>
                <a:cs typeface="Calibri" pitchFamily="34" charset="0"/>
              </a:rPr>
              <a:t>倍</a:t>
            </a:r>
            <a:r>
              <a:rPr lang="en-US" altLang="zh-CN" sz="1600" dirty="0">
                <a:solidFill>
                  <a:srgbClr val="FF0000"/>
                </a:solidFill>
                <a:latin typeface="Calibri" pitchFamily="34" charset="0"/>
                <a:ea typeface="宋体" charset="-122"/>
                <a:cs typeface="Calibri" pitchFamily="34" charset="0"/>
              </a:rPr>
              <a:t>CPU</a:t>
            </a:r>
            <a:r>
              <a:rPr lang="zh-CN" altLang="en-US" sz="1600" dirty="0">
                <a:latin typeface="Calibri" pitchFamily="34" charset="0"/>
                <a:ea typeface="宋体" charset="-122"/>
                <a:cs typeface="Calibri" pitchFamily="34" charset="0"/>
              </a:rPr>
              <a:t>实际加速比，降低</a:t>
            </a:r>
            <a:r>
              <a:rPr lang="en-US" altLang="zh-CN" sz="1600" dirty="0">
                <a:latin typeface="Calibri" pitchFamily="34" charset="0"/>
                <a:ea typeface="宋体" charset="-122"/>
                <a:cs typeface="Calibri" pitchFamily="34" charset="0"/>
              </a:rPr>
              <a:t>Top-5</a:t>
            </a:r>
            <a:r>
              <a:rPr lang="zh-CN" altLang="en-US" sz="1600" dirty="0">
                <a:latin typeface="Calibri" pitchFamily="34" charset="0"/>
                <a:ea typeface="宋体" charset="-122"/>
                <a:cs typeface="Calibri" pitchFamily="34" charset="0"/>
              </a:rPr>
              <a:t>精度</a:t>
            </a:r>
            <a:r>
              <a:rPr lang="en-US" altLang="zh-CN" sz="1600" dirty="0">
                <a:solidFill>
                  <a:srgbClr val="FF0000"/>
                </a:solidFill>
                <a:latin typeface="Calibri" pitchFamily="34" charset="0"/>
                <a:ea typeface="宋体" charset="-122"/>
                <a:cs typeface="Calibri" pitchFamily="34" charset="0"/>
              </a:rPr>
              <a:t>0.38%</a:t>
            </a:r>
            <a:endParaRPr lang="zh-CN" altLang="en-US" sz="1600" dirty="0">
              <a:solidFill>
                <a:srgbClr val="FF0000"/>
              </a:solidFill>
              <a:latin typeface="Calibri" pitchFamily="34" charset="0"/>
              <a:ea typeface="宋体" charset="-122"/>
              <a:cs typeface="Calibri" pitchFamily="34" charset="0"/>
            </a:endParaRPr>
          </a:p>
        </p:txBody>
      </p:sp>
    </p:spTree>
    <p:custDataLst>
      <p:tags r:id="rId1"/>
    </p:custDataLst>
    <p:extLst>
      <p:ext uri="{BB962C8B-B14F-4D97-AF65-F5344CB8AC3E}">
        <p14:creationId xmlns:p14="http://schemas.microsoft.com/office/powerpoint/2010/main" val="1988854708"/>
      </p:ext>
    </p:extLst>
  </p:cSld>
  <p:clrMapOvr>
    <a:masterClrMapping/>
  </p:clrMapOvr>
  <p:transition advTm="31223"/>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Improved gradient strength</a:t>
            </a: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286285" y="2571085"/>
            <a:ext cx="8571428" cy="1948052"/>
          </a:xfrm>
          <a:prstGeom prst="rect">
            <a:avLst/>
          </a:prstGeom>
        </p:spPr>
      </p:pic>
      <p:sp>
        <p:nvSpPr>
          <p:cNvPr id="4" name="矩形 3"/>
          <p:cNvSpPr/>
          <p:nvPr/>
        </p:nvSpPr>
        <p:spPr>
          <a:xfrm>
            <a:off x="725714" y="4745591"/>
            <a:ext cx="7808685" cy="338554"/>
          </a:xfrm>
          <a:prstGeom prst="rect">
            <a:avLst/>
          </a:prstGeom>
        </p:spPr>
        <p:txBody>
          <a:bodyPr wrap="square">
            <a:spAutoFit/>
          </a:bodyPr>
          <a:lstStyle/>
          <a:p>
            <a:pPr algn="just"/>
            <a:r>
              <a:rPr lang="zh-CN" altLang="en-US" sz="1600" dirty="0">
                <a:solidFill>
                  <a:srgbClr val="000000"/>
                </a:solidFill>
                <a:latin typeface="Calibri" pitchFamily="34" charset="0"/>
                <a:ea typeface="宋体" charset="-122"/>
                <a:cs typeface="Calibri" pitchFamily="34" charset="0"/>
              </a:rPr>
              <a:t>KT中</a:t>
            </a:r>
            <a:r>
              <a:rPr lang="zh-CN" altLang="en-US" sz="1600" dirty="0">
                <a:solidFill>
                  <a:srgbClr val="FF0000"/>
                </a:solidFill>
                <a:latin typeface="Calibri" pitchFamily="34" charset="0"/>
                <a:ea typeface="宋体" charset="-122"/>
                <a:cs typeface="Calibri" pitchFamily="34" charset="0"/>
              </a:rPr>
              <a:t>局部损失</a:t>
            </a:r>
            <a:r>
              <a:rPr lang="zh-CN" altLang="en-US" sz="1600" dirty="0">
                <a:solidFill>
                  <a:srgbClr val="000000"/>
                </a:solidFill>
                <a:latin typeface="Calibri" pitchFamily="34" charset="0"/>
                <a:ea typeface="宋体" charset="-122"/>
                <a:cs typeface="Calibri" pitchFamily="34" charset="0"/>
              </a:rPr>
              <a:t>有效补充梯度信息，</a:t>
            </a:r>
            <a:r>
              <a:rPr lang="zh-CN" altLang="en-US" sz="1600" dirty="0">
                <a:solidFill>
                  <a:srgbClr val="FF0000"/>
                </a:solidFill>
                <a:latin typeface="Calibri" pitchFamily="34" charset="0"/>
                <a:ea typeface="宋体" charset="-122"/>
                <a:cs typeface="Calibri" pitchFamily="34" charset="0"/>
              </a:rPr>
              <a:t>避免梯度消失</a:t>
            </a:r>
            <a:r>
              <a:rPr lang="zh-CN" altLang="en-US" sz="1600" dirty="0">
                <a:solidFill>
                  <a:srgbClr val="000000"/>
                </a:solidFill>
                <a:latin typeface="Calibri" pitchFamily="34" charset="0"/>
                <a:ea typeface="宋体" charset="-122"/>
                <a:cs typeface="Calibri" pitchFamily="34" charset="0"/>
              </a:rPr>
              <a:t>，提高训练有效性和</a:t>
            </a:r>
            <a:r>
              <a:rPr lang="zh-CN" altLang="en-US" sz="1600" dirty="0">
                <a:solidFill>
                  <a:srgbClr val="FF0000"/>
                </a:solidFill>
                <a:latin typeface="Calibri" pitchFamily="34" charset="0"/>
                <a:ea typeface="宋体" charset="-122"/>
                <a:cs typeface="Calibri" pitchFamily="34" charset="0"/>
              </a:rPr>
              <a:t>网络精度</a:t>
            </a:r>
          </a:p>
        </p:txBody>
      </p:sp>
    </p:spTree>
    <p:custDataLst>
      <p:tags r:id="rId1"/>
    </p:custDataLst>
    <p:extLst>
      <p:ext uri="{BB962C8B-B14F-4D97-AF65-F5344CB8AC3E}">
        <p14:creationId xmlns:p14="http://schemas.microsoft.com/office/powerpoint/2010/main" val="2717027996"/>
      </p:ext>
    </p:extLst>
  </p:cSld>
  <p:clrMapOvr>
    <a:masterClrMapping/>
  </p:clrMapOvr>
  <p:transition advTm="31223"/>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应用</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Domain adaptation</a:t>
            </a:r>
          </a:p>
          <a:p>
            <a:pPr lvl="1" eaLnBrk="1" hangingPunct="1">
              <a:buFont typeface="Wingdings" panose="05000000000000000000" pitchFamily="2" charset="2"/>
              <a:buChar char="p"/>
            </a:pPr>
            <a:r>
              <a:rPr lang="en-US" altLang="zh-CN" sz="2200" dirty="0">
                <a:latin typeface="Arial Unicode MS" panose="020B0604020202020204" pitchFamily="34" charset="-122"/>
                <a:ea typeface="Arial Unicode MS" panose="020B0604020202020204" pitchFamily="34" charset="-122"/>
                <a:cs typeface="Arial Unicode MS" panose="020B0604020202020204" pitchFamily="34" charset="-122"/>
              </a:rPr>
              <a:t>Objection detection</a:t>
            </a:r>
          </a:p>
          <a:p>
            <a:pPr lvl="1" eaLnBrk="1" hangingPunct="1">
              <a:buFont typeface="Wingdings" panose="05000000000000000000" pitchFamily="2" charset="2"/>
              <a:buChar char="p"/>
            </a:pPr>
            <a:r>
              <a:rPr lang="en-US" altLang="zh-CN" sz="2200" dirty="0">
                <a:solidFill>
                  <a:schemeClr val="tx1"/>
                </a:solidFill>
                <a:latin typeface="Arial Unicode MS" panose="020B0604020202020204" pitchFamily="34" charset="-122"/>
                <a:ea typeface="Arial Unicode MS" panose="020B0604020202020204" pitchFamily="34" charset="-122"/>
                <a:cs typeface="Arial Unicode MS" panose="020B0604020202020204" pitchFamily="34" charset="-122"/>
              </a:rPr>
              <a:t>ARM</a:t>
            </a:r>
          </a:p>
        </p:txBody>
      </p:sp>
      <p:sp>
        <p:nvSpPr>
          <p:cNvPr id="8" name="Rectangle 2"/>
          <p:cNvSpPr txBox="1">
            <a:spLocks noChangeArrowheads="1"/>
          </p:cNvSpPr>
          <p:nvPr/>
        </p:nvSpPr>
        <p:spPr bwMode="auto">
          <a:xfrm>
            <a:off x="662494" y="6485494"/>
            <a:ext cx="716705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Holistic CNN Compression via Low-rank Decomposition with Knowledge Transfer (TPAMI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4521222" y="1861574"/>
            <a:ext cx="3933333" cy="1828571"/>
          </a:xfrm>
          <a:prstGeom prst="rect">
            <a:avLst/>
          </a:prstGeom>
        </p:spPr>
      </p:pic>
      <p:pic>
        <p:nvPicPr>
          <p:cNvPr id="5" name="图片 4"/>
          <p:cNvPicPr>
            <a:picLocks noChangeAspect="1"/>
          </p:cNvPicPr>
          <p:nvPr/>
        </p:nvPicPr>
        <p:blipFill>
          <a:blip r:embed="rId5"/>
          <a:stretch>
            <a:fillRect/>
          </a:stretch>
        </p:blipFill>
        <p:spPr>
          <a:xfrm>
            <a:off x="257604" y="4172509"/>
            <a:ext cx="4216450" cy="1619047"/>
          </a:xfrm>
          <a:prstGeom prst="rect">
            <a:avLst/>
          </a:prstGeom>
        </p:spPr>
      </p:pic>
      <p:pic>
        <p:nvPicPr>
          <p:cNvPr id="7" name="图片 6"/>
          <p:cNvPicPr>
            <a:picLocks noChangeAspect="1"/>
          </p:cNvPicPr>
          <p:nvPr/>
        </p:nvPicPr>
        <p:blipFill>
          <a:blip r:embed="rId6"/>
          <a:stretch>
            <a:fillRect/>
          </a:stretch>
        </p:blipFill>
        <p:spPr>
          <a:xfrm>
            <a:off x="4630734" y="4212994"/>
            <a:ext cx="4207792" cy="1567100"/>
          </a:xfrm>
          <a:prstGeom prst="rect">
            <a:avLst/>
          </a:prstGeom>
        </p:spPr>
      </p:pic>
      <p:sp>
        <p:nvSpPr>
          <p:cNvPr id="9" name="矩形 8"/>
          <p:cNvSpPr/>
          <p:nvPr/>
        </p:nvSpPr>
        <p:spPr>
          <a:xfrm>
            <a:off x="192289" y="4735285"/>
            <a:ext cx="1113995" cy="1021862"/>
          </a:xfrm>
          <a:prstGeom prst="rect">
            <a:avLst/>
          </a:prstGeom>
          <a:noFill/>
          <a:ln w="127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0" name="矩形 9"/>
          <p:cNvSpPr/>
          <p:nvPr/>
        </p:nvSpPr>
        <p:spPr>
          <a:xfrm>
            <a:off x="5976257" y="4395545"/>
            <a:ext cx="2220686" cy="339740"/>
          </a:xfrm>
          <a:prstGeom prst="rect">
            <a:avLst/>
          </a:prstGeom>
          <a:noFill/>
          <a:ln w="127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3401576046"/>
      </p:ext>
    </p:extLst>
  </p:cSld>
  <p:clrMapOvr>
    <a:masterClrMapping/>
  </p:clrMapOvr>
  <p:transition advTm="31223"/>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74675" y="171704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模型二值化</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优点：大大减少存储的空间</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缺点：大大降低模型的性能</a:t>
            </a:r>
            <a:endParaRPr lang="en-US" altLang="zh-CN" sz="2100" dirty="0">
              <a:latin typeface="黑体" panose="02010609060101010101" pitchFamily="49" charset="-122"/>
              <a:ea typeface="黑体" panose="02010609060101010101" pitchFamily="49" charset="-122"/>
            </a:endParaRPr>
          </a:p>
          <a:p>
            <a:pPr eaLnBrk="1" hangingPunct="1"/>
            <a:r>
              <a:rPr lang="en-US" altLang="zh-CN" sz="2600" b="1" dirty="0">
                <a:solidFill>
                  <a:schemeClr val="tx1"/>
                </a:solidFill>
                <a:latin typeface="黑体" panose="02010609060101010101" pitchFamily="49" charset="-122"/>
                <a:ea typeface="黑体" panose="02010609060101010101" pitchFamily="49" charset="-122"/>
              </a:rPr>
              <a:t>Modulated Convolutional Networks</a:t>
            </a:r>
            <a:r>
              <a:rPr lang="zh-CN" altLang="en-US" sz="2600" b="1" dirty="0">
                <a:solidFill>
                  <a:schemeClr val="tx1"/>
                </a:solidFill>
                <a:latin typeface="黑体" panose="02010609060101010101" pitchFamily="49" charset="-122"/>
                <a:ea typeface="黑体" panose="02010609060101010101" pitchFamily="49" charset="-122"/>
              </a:rPr>
              <a:t>（</a:t>
            </a:r>
            <a:r>
              <a:rPr lang="en-US" altLang="zh-CN" sz="2600" b="1" dirty="0">
                <a:solidFill>
                  <a:schemeClr val="tx1"/>
                </a:solidFill>
                <a:latin typeface="黑体" panose="02010609060101010101" pitchFamily="49" charset="-122"/>
                <a:ea typeface="黑体" panose="02010609060101010101" pitchFamily="49" charset="-122"/>
              </a:rPr>
              <a:t>CVPR 2018</a:t>
            </a:r>
            <a:r>
              <a:rPr lang="zh-CN" altLang="en-US" sz="2600" b="1" dirty="0">
                <a:solidFill>
                  <a:schemeClr val="tx1"/>
                </a:solidFill>
                <a:latin typeface="黑体" panose="02010609060101010101" pitchFamily="49" charset="-122"/>
                <a:ea typeface="黑体" panose="02010609060101010101" pitchFamily="49" charset="-122"/>
              </a:rPr>
              <a:t>）</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只需存储二值化后的参数</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使用时重构原来原来参数</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2" eaLnBrk="1" hangingPunct="1"/>
            <a:endParaRPr lang="en-US" altLang="zh-CN" sz="1800" dirty="0">
              <a:latin typeface="黑体" panose="02010609060101010101" pitchFamily="49" charset="-122"/>
              <a:ea typeface="黑体" panose="02010609060101010101" pitchFamily="49" charset="-122"/>
            </a:endParaRPr>
          </a:p>
        </p:txBody>
      </p:sp>
      <p:pic>
        <p:nvPicPr>
          <p:cNvPr id="2" name="图片 1"/>
          <p:cNvPicPr>
            <a:picLocks noChangeAspect="1"/>
          </p:cNvPicPr>
          <p:nvPr/>
        </p:nvPicPr>
        <p:blipFill>
          <a:blip r:embed="rId4"/>
          <a:stretch>
            <a:fillRect/>
          </a:stretch>
        </p:blipFill>
        <p:spPr>
          <a:xfrm>
            <a:off x="1177401" y="4190462"/>
            <a:ext cx="7665498" cy="2246784"/>
          </a:xfrm>
          <a:prstGeom prst="rect">
            <a:avLst/>
          </a:prstGeom>
        </p:spPr>
      </p:pic>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深度神经网络压缩</a:t>
            </a:r>
          </a:p>
        </p:txBody>
      </p:sp>
      <p:sp>
        <p:nvSpPr>
          <p:cNvPr id="5" name="Rectangle 2"/>
          <p:cNvSpPr txBox="1">
            <a:spLocks noChangeArrowheads="1"/>
          </p:cNvSpPr>
          <p:nvPr/>
        </p:nvSpPr>
        <p:spPr bwMode="auto">
          <a:xfrm>
            <a:off x="2700000" y="6472794"/>
            <a:ext cx="374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Modulated Convolutional Networks</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3" name="右弧形箭头 2"/>
          <p:cNvSpPr/>
          <p:nvPr/>
        </p:nvSpPr>
        <p:spPr>
          <a:xfrm>
            <a:off x="4572000" y="3994247"/>
            <a:ext cx="488950" cy="946150"/>
          </a:xfrm>
          <a:prstGeom prst="curvedLeftArrow">
            <a:avLst/>
          </a:prstGeom>
          <a:solidFill>
            <a:srgbClr val="FF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1017374732"/>
      </p:ext>
    </p:extLst>
  </p:cSld>
  <p:clrMapOvr>
    <a:masterClrMapping/>
  </p:clrMapOvr>
  <p:transition advTm="31223"/>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主要贡献</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引入</a:t>
            </a:r>
            <a:r>
              <a:rPr lang="en-US" altLang="zh-CN" sz="2100" dirty="0">
                <a:latin typeface="黑体" panose="02010609060101010101" pitchFamily="49" charset="-122"/>
                <a:ea typeface="黑体" panose="02010609060101010101" pitchFamily="49" charset="-122"/>
              </a:rPr>
              <a:t>M-Filters</a:t>
            </a:r>
            <a:r>
              <a:rPr lang="zh-CN" altLang="en-US" sz="2100" dirty="0">
                <a:latin typeface="黑体" panose="02010609060101010101" pitchFamily="49" charset="-122"/>
                <a:ea typeface="黑体" panose="02010609060101010101" pitchFamily="49" charset="-122"/>
              </a:rPr>
              <a:t>来重构网络参数</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同时优化重构线性分类误差</a:t>
            </a:r>
            <a:r>
              <a:rPr lang="en-US" altLang="zh-CN" sz="1800" dirty="0">
                <a:latin typeface="黑体" panose="02010609060101010101" pitchFamily="49" charset="-122"/>
                <a:ea typeface="黑体" panose="02010609060101010101" pitchFamily="49" charset="-122"/>
              </a:rPr>
              <a:t>(</a:t>
            </a:r>
            <a:r>
              <a:rPr lang="en-US" altLang="zh-CN" sz="1800" dirty="0" err="1">
                <a:latin typeface="黑体" panose="02010609060101010101" pitchFamily="49" charset="-122"/>
                <a:ea typeface="黑体" panose="02010609060101010101" pitchFamily="49" charset="-122"/>
              </a:rPr>
              <a:t>Softmax</a:t>
            </a:r>
            <a:r>
              <a:rPr lang="en-US" altLang="zh-CN" sz="1800" dirty="0">
                <a:latin typeface="黑体" panose="02010609060101010101" pitchFamily="49" charset="-122"/>
                <a:ea typeface="黑体" panose="02010609060101010101" pitchFamily="49" charset="-122"/>
              </a:rPr>
              <a:t> loss)</a:t>
            </a:r>
            <a:r>
              <a:rPr lang="zh-CN" altLang="en-US" sz="1800" dirty="0">
                <a:latin typeface="黑体" panose="02010609060101010101" pitchFamily="49" charset="-122"/>
                <a:ea typeface="黑体" panose="02010609060101010101" pitchFamily="49" charset="-122"/>
              </a:rPr>
              <a:t>和重构网络参数误差</a:t>
            </a:r>
            <a:r>
              <a:rPr lang="en-US" altLang="zh-CN" sz="1800" dirty="0">
                <a:latin typeface="黑体" panose="02010609060101010101" pitchFamily="49" charset="-122"/>
                <a:ea typeface="黑体" panose="02010609060101010101" pitchFamily="49" charset="-122"/>
              </a:rPr>
              <a:t>(Filter loss)</a:t>
            </a: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加强类内特征的紧凑性</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减少二值化带来的扰动，引入中心误差</a:t>
            </a:r>
            <a:r>
              <a:rPr lang="en-US" altLang="zh-CN" sz="1800" dirty="0">
                <a:latin typeface="黑体" panose="02010609060101010101" pitchFamily="49" charset="-122"/>
                <a:ea typeface="黑体" panose="02010609060101010101" pitchFamily="49" charset="-122"/>
              </a:rPr>
              <a:t>(Center loss)</a:t>
            </a:r>
          </a:p>
        </p:txBody>
      </p:sp>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MCN</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5" name="Rectangle 2"/>
          <p:cNvSpPr txBox="1">
            <a:spLocks noChangeArrowheads="1"/>
          </p:cNvSpPr>
          <p:nvPr/>
        </p:nvSpPr>
        <p:spPr bwMode="auto">
          <a:xfrm>
            <a:off x="2700000" y="6472794"/>
            <a:ext cx="374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Modulated Convolutional Networks</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1498600" y="3986663"/>
            <a:ext cx="6146800" cy="2185529"/>
          </a:xfrm>
          <a:prstGeom prst="rect">
            <a:avLst/>
          </a:prstGeom>
        </p:spPr>
      </p:pic>
      <p:sp>
        <p:nvSpPr>
          <p:cNvPr id="6" name="矩形 5"/>
          <p:cNvSpPr/>
          <p:nvPr/>
        </p:nvSpPr>
        <p:spPr>
          <a:xfrm>
            <a:off x="7959804" y="4475456"/>
            <a:ext cx="1107996" cy="369332"/>
          </a:xfrm>
          <a:prstGeom prst="rect">
            <a:avLst/>
          </a:prstGeom>
        </p:spPr>
        <p:txBody>
          <a:bodyPr wrap="none">
            <a:spAutoFit/>
          </a:bodyPr>
          <a:lstStyle/>
          <a:p>
            <a:r>
              <a:rPr lang="zh-CN" altLang="en-US" sz="1800" dirty="0">
                <a:latin typeface="黑体" panose="02010609060101010101" pitchFamily="49" charset="-122"/>
                <a:ea typeface="黑体" panose="02010609060101010101" pitchFamily="49" charset="-122"/>
              </a:rPr>
              <a:t>参数误差</a:t>
            </a:r>
            <a:endParaRPr lang="en-US" altLang="zh-CN" sz="1800" dirty="0">
              <a:latin typeface="黑体" panose="02010609060101010101" pitchFamily="49" charset="-122"/>
              <a:ea typeface="黑体" panose="02010609060101010101" pitchFamily="49" charset="-122"/>
            </a:endParaRPr>
          </a:p>
        </p:txBody>
      </p:sp>
      <p:sp>
        <p:nvSpPr>
          <p:cNvPr id="9" name="矩形 8"/>
          <p:cNvSpPr/>
          <p:nvPr/>
        </p:nvSpPr>
        <p:spPr>
          <a:xfrm>
            <a:off x="7959804" y="5058708"/>
            <a:ext cx="1107996" cy="369332"/>
          </a:xfrm>
          <a:prstGeom prst="rect">
            <a:avLst/>
          </a:prstGeom>
        </p:spPr>
        <p:txBody>
          <a:bodyPr wrap="none">
            <a:spAutoFit/>
          </a:bodyPr>
          <a:lstStyle/>
          <a:p>
            <a:r>
              <a:rPr lang="zh-CN" altLang="en-US" sz="1800" dirty="0">
                <a:latin typeface="黑体" panose="02010609060101010101" pitchFamily="49" charset="-122"/>
                <a:ea typeface="黑体" panose="02010609060101010101" pitchFamily="49" charset="-122"/>
              </a:rPr>
              <a:t>分类误差</a:t>
            </a:r>
            <a:endParaRPr lang="en-US" altLang="zh-CN" sz="1800" dirty="0">
              <a:latin typeface="黑体" panose="02010609060101010101" pitchFamily="49" charset="-122"/>
              <a:ea typeface="黑体" panose="02010609060101010101" pitchFamily="49" charset="-122"/>
            </a:endParaRPr>
          </a:p>
        </p:txBody>
      </p:sp>
      <p:sp>
        <p:nvSpPr>
          <p:cNvPr id="10" name="矩形 9"/>
          <p:cNvSpPr/>
          <p:nvPr/>
        </p:nvSpPr>
        <p:spPr>
          <a:xfrm>
            <a:off x="7959804" y="5666728"/>
            <a:ext cx="1107996" cy="369332"/>
          </a:xfrm>
          <a:prstGeom prst="rect">
            <a:avLst/>
          </a:prstGeom>
        </p:spPr>
        <p:txBody>
          <a:bodyPr wrap="none">
            <a:spAutoFit/>
          </a:bodyPr>
          <a:lstStyle/>
          <a:p>
            <a:r>
              <a:rPr lang="zh-CN" altLang="en-US" sz="1800" dirty="0">
                <a:latin typeface="黑体" panose="02010609060101010101" pitchFamily="49" charset="-122"/>
                <a:ea typeface="黑体" panose="02010609060101010101" pitchFamily="49" charset="-122"/>
              </a:rPr>
              <a:t>中心误差</a:t>
            </a:r>
            <a:endParaRPr lang="zh-CN" altLang="en-US" sz="1800" dirty="0"/>
          </a:p>
        </p:txBody>
      </p:sp>
      <p:sp>
        <p:nvSpPr>
          <p:cNvPr id="7" name="左箭头 6"/>
          <p:cNvSpPr/>
          <p:nvPr/>
        </p:nvSpPr>
        <p:spPr>
          <a:xfrm>
            <a:off x="7126556" y="4534122"/>
            <a:ext cx="756000" cy="252000"/>
          </a:xfrm>
          <a:prstGeom prst="leftArrow">
            <a:avLst/>
          </a:prstGeom>
          <a:solidFill>
            <a:srgbClr val="FF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2" name="左箭头 11"/>
          <p:cNvSpPr/>
          <p:nvPr/>
        </p:nvSpPr>
        <p:spPr>
          <a:xfrm>
            <a:off x="7126556" y="5117374"/>
            <a:ext cx="756000" cy="252000"/>
          </a:xfrm>
          <a:prstGeom prst="leftArrow">
            <a:avLst/>
          </a:prstGeom>
          <a:solidFill>
            <a:srgbClr val="FF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3" name="左箭头 12"/>
          <p:cNvSpPr/>
          <p:nvPr/>
        </p:nvSpPr>
        <p:spPr>
          <a:xfrm>
            <a:off x="7126556" y="5725394"/>
            <a:ext cx="756000" cy="252000"/>
          </a:xfrm>
          <a:prstGeom prst="leftArrow">
            <a:avLst/>
          </a:prstGeom>
          <a:solidFill>
            <a:srgbClr val="FF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1338857440"/>
      </p:ext>
    </p:extLst>
  </p:cSld>
  <p:clrMapOvr>
    <a:masterClrMapping/>
  </p:clrMapOvr>
  <p:transition advTm="31223"/>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74675"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主要贡献</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只保留二值参数和</a:t>
            </a:r>
            <a:r>
              <a:rPr lang="en-US" altLang="zh-CN" sz="2100" dirty="0">
                <a:latin typeface="黑体" panose="02010609060101010101" pitchFamily="49" charset="-122"/>
                <a:ea typeface="黑体" panose="02010609060101010101" pitchFamily="49" charset="-122"/>
              </a:rPr>
              <a:t>M-Filters</a:t>
            </a:r>
          </a:p>
          <a:p>
            <a:pPr lvl="2" eaLnBrk="1" hangingPunct="1"/>
            <a:r>
              <a:rPr lang="zh-CN" altLang="en-US" sz="1800" dirty="0">
                <a:solidFill>
                  <a:srgbClr val="FF0000"/>
                </a:solidFill>
                <a:latin typeface="黑体" panose="02010609060101010101" pitchFamily="49" charset="-122"/>
                <a:ea typeface="黑体" panose="02010609060101010101" pitchFamily="49" charset="-122"/>
              </a:rPr>
              <a:t>卷积层</a:t>
            </a:r>
            <a:r>
              <a:rPr lang="zh-CN" altLang="en-US" sz="1800" dirty="0">
                <a:latin typeface="黑体" panose="02010609060101010101" pitchFamily="49" charset="-122"/>
                <a:ea typeface="黑体" panose="02010609060101010101" pitchFamily="49" charset="-122"/>
              </a:rPr>
              <a:t>减少</a:t>
            </a:r>
            <a:r>
              <a:rPr lang="en-US" altLang="zh-CN" sz="1800" dirty="0">
                <a:latin typeface="黑体" panose="02010609060101010101" pitchFamily="49" charset="-122"/>
                <a:ea typeface="黑体" panose="02010609060101010101" pitchFamily="49" charset="-122"/>
              </a:rPr>
              <a:t>32</a:t>
            </a:r>
            <a:r>
              <a:rPr lang="zh-CN" altLang="en-US" sz="1800" dirty="0">
                <a:latin typeface="黑体" panose="02010609060101010101" pitchFamily="49" charset="-122"/>
                <a:ea typeface="黑体" panose="02010609060101010101" pitchFamily="49" charset="-122"/>
              </a:rPr>
              <a:t>倍存储空间</a:t>
            </a:r>
          </a:p>
          <a:p>
            <a:pPr lvl="2" eaLnBrk="1" hangingPunct="1"/>
            <a:r>
              <a:rPr lang="zh-CN" altLang="en-US" sz="1800" dirty="0">
                <a:latin typeface="黑体" panose="02010609060101010101" pitchFamily="49" charset="-122"/>
                <a:ea typeface="黑体" panose="02010609060101010101" pitchFamily="49" charset="-122"/>
              </a:rPr>
              <a:t>和全精度模型</a:t>
            </a:r>
            <a:r>
              <a:rPr lang="en-US" altLang="zh-CN" sz="1800" dirty="0">
                <a:latin typeface="黑体" panose="02010609060101010101" pitchFamily="49" charset="-122"/>
                <a:ea typeface="黑体" panose="02010609060101010101" pitchFamily="49" charset="-122"/>
              </a:rPr>
              <a:t>(</a:t>
            </a:r>
            <a:r>
              <a:rPr lang="en-US" altLang="zh-CN" sz="1800" dirty="0" err="1">
                <a:latin typeface="黑体" panose="02010609060101010101" pitchFamily="49" charset="-122"/>
                <a:ea typeface="黑体" panose="02010609060101010101" pitchFamily="49" charset="-122"/>
              </a:rPr>
              <a:t>Resnets</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一样的性能</a:t>
            </a:r>
          </a:p>
        </p:txBody>
      </p:sp>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MCN</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5" name="Rectangle 2"/>
          <p:cNvSpPr txBox="1">
            <a:spLocks noChangeArrowheads="1"/>
          </p:cNvSpPr>
          <p:nvPr/>
        </p:nvSpPr>
        <p:spPr bwMode="auto">
          <a:xfrm>
            <a:off x="2700000" y="6472794"/>
            <a:ext cx="374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Modulated Convolutional Networks</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4"/>
          <a:stretch>
            <a:fillRect/>
          </a:stretch>
        </p:blipFill>
        <p:spPr>
          <a:xfrm>
            <a:off x="200559" y="3904557"/>
            <a:ext cx="4266666" cy="1800000"/>
          </a:xfrm>
          <a:prstGeom prst="rect">
            <a:avLst/>
          </a:prstGeom>
        </p:spPr>
      </p:pic>
      <p:pic>
        <p:nvPicPr>
          <p:cNvPr id="7" name="图片 6"/>
          <p:cNvPicPr>
            <a:picLocks noChangeAspect="1"/>
          </p:cNvPicPr>
          <p:nvPr/>
        </p:nvPicPr>
        <p:blipFill>
          <a:blip r:embed="rId5"/>
          <a:stretch>
            <a:fillRect/>
          </a:stretch>
        </p:blipFill>
        <p:spPr>
          <a:xfrm>
            <a:off x="5180119" y="3904557"/>
            <a:ext cx="3963881" cy="1800000"/>
          </a:xfrm>
          <a:prstGeom prst="rect">
            <a:avLst/>
          </a:prstGeom>
        </p:spPr>
      </p:pic>
      <p:sp>
        <p:nvSpPr>
          <p:cNvPr id="3" name="下弧形箭头 2"/>
          <p:cNvSpPr/>
          <p:nvPr/>
        </p:nvSpPr>
        <p:spPr>
          <a:xfrm>
            <a:off x="4032250" y="5816600"/>
            <a:ext cx="3028950" cy="559020"/>
          </a:xfrm>
          <a:prstGeom prst="curvedUpArrow">
            <a:avLst/>
          </a:prstGeom>
          <a:solidFill>
            <a:srgbClr val="FF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4" name="矩形 3"/>
          <p:cNvSpPr/>
          <p:nvPr/>
        </p:nvSpPr>
        <p:spPr>
          <a:xfrm>
            <a:off x="1117600" y="3834707"/>
            <a:ext cx="1968500" cy="1912043"/>
          </a:xfrm>
          <a:prstGeom prst="rect">
            <a:avLst/>
          </a:prstGeom>
          <a:noFill/>
          <a:ln w="28575">
            <a:solidFill>
              <a:srgbClr val="FF0000"/>
            </a:solidFill>
            <a:prstDash val="lgDash"/>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2" name="左弧形箭头 11"/>
          <p:cNvSpPr/>
          <p:nvPr/>
        </p:nvSpPr>
        <p:spPr>
          <a:xfrm>
            <a:off x="450850" y="2546350"/>
            <a:ext cx="520700" cy="1288357"/>
          </a:xfrm>
          <a:prstGeom prst="curvedRightArrow">
            <a:avLst/>
          </a:prstGeom>
          <a:solidFill>
            <a:srgbClr val="FF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4241672178"/>
      </p:ext>
    </p:extLst>
  </p:cSld>
  <p:clrMapOvr>
    <a:masterClrMapping/>
  </p:clrMapOvr>
  <p:transition advTm="31223"/>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74675"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4</a:t>
            </a:r>
            <a:r>
              <a:rPr lang="zh-CN" altLang="en-US" sz="2600" b="1" dirty="0">
                <a:solidFill>
                  <a:schemeClr val="tx1"/>
                </a:solidFill>
                <a:latin typeface="黑体" panose="02010609060101010101" pitchFamily="49" charset="-122"/>
                <a:ea typeface="黑体" panose="02010609060101010101" pitchFamily="49" charset="-122"/>
              </a:rPr>
              <a:t>个数据集上的分类性能</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en-US" altLang="zh-CN" sz="2600" b="1" dirty="0">
                <a:solidFill>
                  <a:schemeClr val="tx1"/>
                </a:solidFill>
                <a:latin typeface="黑体" panose="02010609060101010101" pitchFamily="49" charset="-122"/>
                <a:ea typeface="黑体" panose="02010609060101010101" pitchFamily="49" charset="-122"/>
              </a:rPr>
              <a:t>ImageNet 100-class</a:t>
            </a:r>
            <a:r>
              <a:rPr lang="zh-CN" altLang="en-US" sz="2600" b="1" dirty="0">
                <a:solidFill>
                  <a:schemeClr val="tx1"/>
                </a:solidFill>
                <a:latin typeface="黑体" panose="02010609060101010101" pitchFamily="49" charset="-122"/>
                <a:ea typeface="黑体" panose="02010609060101010101" pitchFamily="49" charset="-122"/>
              </a:rPr>
              <a:t>上的分类性能</a:t>
            </a:r>
            <a:endParaRPr lang="en-US" altLang="zh-CN" sz="2600" b="1" dirty="0">
              <a:solidFill>
                <a:schemeClr val="tx1"/>
              </a:solidFill>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pic>
        <p:nvPicPr>
          <p:cNvPr id="7" name="图片 6"/>
          <p:cNvPicPr>
            <a:picLocks noChangeAspect="1"/>
          </p:cNvPicPr>
          <p:nvPr/>
        </p:nvPicPr>
        <p:blipFill>
          <a:blip r:embed="rId4"/>
          <a:stretch>
            <a:fillRect/>
          </a:stretch>
        </p:blipFill>
        <p:spPr>
          <a:xfrm>
            <a:off x="0" y="2644236"/>
            <a:ext cx="8575675" cy="1335403"/>
          </a:xfrm>
          <a:prstGeom prst="rect">
            <a:avLst/>
          </a:prstGeom>
        </p:spPr>
      </p:pic>
      <p:pic>
        <p:nvPicPr>
          <p:cNvPr id="8" name="图片 7"/>
          <p:cNvPicPr>
            <a:picLocks noChangeAspect="1"/>
          </p:cNvPicPr>
          <p:nvPr/>
        </p:nvPicPr>
        <p:blipFill>
          <a:blip r:embed="rId5"/>
          <a:stretch>
            <a:fillRect/>
          </a:stretch>
        </p:blipFill>
        <p:spPr>
          <a:xfrm>
            <a:off x="1803257" y="4997599"/>
            <a:ext cx="5537485" cy="1378021"/>
          </a:xfrm>
          <a:prstGeom prst="rect">
            <a:avLst/>
          </a:prstGeom>
        </p:spPr>
      </p:pic>
      <p:sp>
        <p:nvSpPr>
          <p:cNvPr id="9" name="Rectangle 2"/>
          <p:cNvSpPr txBox="1">
            <a:spLocks noChangeArrowheads="1"/>
          </p:cNvSpPr>
          <p:nvPr/>
        </p:nvSpPr>
        <p:spPr bwMode="auto">
          <a:xfrm>
            <a:off x="2700000" y="6472794"/>
            <a:ext cx="374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Modulated Convolutional Networks</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cxnSp>
        <p:nvCxnSpPr>
          <p:cNvPr id="3" name="直接连接符 2"/>
          <p:cNvCxnSpPr/>
          <p:nvPr/>
        </p:nvCxnSpPr>
        <p:spPr>
          <a:xfrm flipV="1">
            <a:off x="998989" y="3405464"/>
            <a:ext cx="540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998989" y="3871566"/>
            <a:ext cx="540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 name="文本框 3"/>
              <p:cNvSpPr txBox="1"/>
              <p:nvPr/>
            </p:nvSpPr>
            <p:spPr>
              <a:xfrm>
                <a:off x="8436151" y="3097687"/>
                <a:ext cx="701182" cy="307777"/>
              </a:xfrm>
              <a:prstGeom prst="rect">
                <a:avLst/>
              </a:prstGeom>
              <a:noFill/>
            </p:spPr>
            <p:txBody>
              <a:bodyPr wrap="square" rtlCol="0">
                <a:spAutoFit/>
              </a:bodyPr>
              <a:lstStyle/>
              <a:p>
                <a14:m>
                  <m:oMath xmlns:m="http://schemas.openxmlformats.org/officeDocument/2006/math">
                    <m:r>
                      <a:rPr lang="zh-CN" altLang="en-US" i="1" smtClean="0">
                        <a:solidFill>
                          <a:srgbClr val="FF0000"/>
                        </a:solidFill>
                        <a:latin typeface="Cambria Math" panose="02040503050406030204" pitchFamily="18" charset="0"/>
                      </a:rPr>
                      <m:t>↑</m:t>
                    </m:r>
                  </m:oMath>
                </a14:m>
                <a:r>
                  <a:rPr lang="en-US" altLang="zh-CN" dirty="0">
                    <a:solidFill>
                      <a:srgbClr val="FF0000"/>
                    </a:solidFill>
                  </a:rPr>
                  <a:t>1.82</a:t>
                </a:r>
                <a:endParaRPr lang="zh-CN" altLang="en-US" dirty="0">
                  <a:solidFill>
                    <a:srgbClr val="FF0000"/>
                  </a:solidFill>
                </a:endParaRPr>
              </a:p>
            </p:txBody>
          </p:sp>
        </mc:Choice>
        <mc:Fallback xmlns="">
          <p:sp>
            <p:nvSpPr>
              <p:cNvPr id="4" name="文本框 3"/>
              <p:cNvSpPr txBox="1">
                <a:spLocks noRot="1" noChangeAspect="1" noMove="1" noResize="1" noEditPoints="1" noAdjustHandles="1" noChangeArrowheads="1" noChangeShapeType="1" noTextEdit="1"/>
              </p:cNvSpPr>
              <p:nvPr/>
            </p:nvSpPr>
            <p:spPr>
              <a:xfrm>
                <a:off x="8436151" y="3097687"/>
                <a:ext cx="701182" cy="307777"/>
              </a:xfrm>
              <a:prstGeom prst="rect">
                <a:avLst/>
              </a:prstGeom>
              <a:blipFill>
                <a:blip r:embed="rId6"/>
                <a:stretch>
                  <a:fillRect t="-3922" b="-1960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1" name="文本框 10"/>
              <p:cNvSpPr txBox="1"/>
              <p:nvPr/>
            </p:nvSpPr>
            <p:spPr>
              <a:xfrm>
                <a:off x="8442818" y="3563789"/>
                <a:ext cx="701182" cy="307777"/>
              </a:xfrm>
              <a:prstGeom prst="rect">
                <a:avLst/>
              </a:prstGeom>
              <a:noFill/>
            </p:spPr>
            <p:txBody>
              <a:bodyPr wrap="square" rtlCol="0">
                <a:spAutoFit/>
              </a:bodyPr>
              <a:lstStyle/>
              <a:p>
                <a14:m>
                  <m:oMath xmlns:m="http://schemas.openxmlformats.org/officeDocument/2006/math">
                    <m:r>
                      <a:rPr lang="zh-CN" altLang="en-US" i="1" smtClean="0">
                        <a:solidFill>
                          <a:srgbClr val="FF0000"/>
                        </a:solidFill>
                        <a:latin typeface="Cambria Math" panose="02040503050406030204" pitchFamily="18" charset="0"/>
                      </a:rPr>
                      <m:t>↑</m:t>
                    </m:r>
                  </m:oMath>
                </a14:m>
                <a:r>
                  <a:rPr lang="en-US" altLang="zh-CN" dirty="0">
                    <a:solidFill>
                      <a:srgbClr val="FF0000"/>
                    </a:solidFill>
                  </a:rPr>
                  <a:t>3.29</a:t>
                </a:r>
                <a:endParaRPr lang="zh-CN" altLang="en-US" dirty="0">
                  <a:solidFill>
                    <a:srgbClr val="FF0000"/>
                  </a:solidFill>
                </a:endParaRPr>
              </a:p>
            </p:txBody>
          </p:sp>
        </mc:Choice>
        <mc:Fallback xmlns="">
          <p:sp>
            <p:nvSpPr>
              <p:cNvPr id="11" name="文本框 10"/>
              <p:cNvSpPr txBox="1">
                <a:spLocks noRot="1" noChangeAspect="1" noMove="1" noResize="1" noEditPoints="1" noAdjustHandles="1" noChangeArrowheads="1" noChangeShapeType="1" noTextEdit="1"/>
              </p:cNvSpPr>
              <p:nvPr/>
            </p:nvSpPr>
            <p:spPr>
              <a:xfrm>
                <a:off x="8442818" y="3563789"/>
                <a:ext cx="701182" cy="307777"/>
              </a:xfrm>
              <a:prstGeom prst="rect">
                <a:avLst/>
              </a:prstGeom>
              <a:blipFill>
                <a:blip r:embed="rId7"/>
                <a:stretch>
                  <a:fillRect t="-4000" b="-20000"/>
                </a:stretch>
              </a:blipFill>
            </p:spPr>
            <p:txBody>
              <a:bodyPr/>
              <a:lstStyle/>
              <a:p>
                <a:r>
                  <a:rPr lang="zh-CN" altLang="en-US">
                    <a:noFill/>
                  </a:rPr>
                  <a:t> </a:t>
                </a:r>
              </a:p>
            </p:txBody>
          </p:sp>
        </mc:Fallback>
      </mc:AlternateContent>
      <p:sp>
        <p:nvSpPr>
          <p:cNvPr id="5" name="矩形 4"/>
          <p:cNvSpPr/>
          <p:nvPr/>
        </p:nvSpPr>
        <p:spPr>
          <a:xfrm>
            <a:off x="3348733" y="4689822"/>
            <a:ext cx="1372492" cy="307777"/>
          </a:xfrm>
          <a:prstGeom prst="rect">
            <a:avLst/>
          </a:prstGeom>
        </p:spPr>
        <p:txBody>
          <a:bodyPr wrap="none">
            <a:spAutoFit/>
          </a:bodyPr>
          <a:lstStyle/>
          <a:p>
            <a:r>
              <a:rPr lang="en-US" altLang="zh-CN" dirty="0">
                <a:solidFill>
                  <a:srgbClr val="FF0000"/>
                </a:solidFill>
              </a:rPr>
              <a:t>G</a:t>
            </a:r>
            <a:r>
              <a:rPr lang="zh-CN" altLang="en-US" dirty="0">
                <a:solidFill>
                  <a:srgbClr val="FF0000"/>
                </a:solidFill>
              </a:rPr>
              <a:t>ain </a:t>
            </a:r>
            <a:r>
              <a:rPr lang="en-US" altLang="zh-CN" dirty="0">
                <a:solidFill>
                  <a:srgbClr val="FF0000"/>
                </a:solidFill>
              </a:rPr>
              <a:t>20.58%</a:t>
            </a:r>
            <a:endParaRPr lang="zh-CN" altLang="en-US" dirty="0">
              <a:solidFill>
                <a:srgbClr val="FF0000"/>
              </a:solidFill>
            </a:endParaRPr>
          </a:p>
        </p:txBody>
      </p:sp>
    </p:spTree>
    <p:custDataLst>
      <p:tags r:id="rId1"/>
    </p:custDataLst>
    <p:extLst>
      <p:ext uri="{BB962C8B-B14F-4D97-AF65-F5344CB8AC3E}">
        <p14:creationId xmlns:p14="http://schemas.microsoft.com/office/powerpoint/2010/main" val="2464457009"/>
      </p:ext>
    </p:extLst>
  </p:cSld>
  <p:clrMapOvr>
    <a:masterClrMapping/>
  </p:clrMapOvr>
  <p:transition advTm="31223"/>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sz="4600" b="1" dirty="0">
                <a:solidFill>
                  <a:srgbClr val="1717B7"/>
                </a:solidFill>
                <a:latin typeface="黑体" panose="02010609060101010101" pitchFamily="49" charset="-122"/>
                <a:ea typeface="黑体" panose="02010609060101010101" pitchFamily="49" charset="-122"/>
              </a:rPr>
              <a:t>汇报提纲</a:t>
            </a:r>
          </a:p>
        </p:txBody>
      </p:sp>
      <p:sp>
        <p:nvSpPr>
          <p:cNvPr id="9219" name="内容占位符 2"/>
          <p:cNvSpPr>
            <a:spLocks noGrp="1"/>
          </p:cNvSpPr>
          <p:nvPr>
            <p:ph idx="1"/>
          </p:nvPr>
        </p:nvSpPr>
        <p:spPr/>
        <p:txBody>
          <a:bodyPr/>
          <a:lstStyle/>
          <a:p>
            <a:endParaRPr lang="en-US" altLang="zh-CN" b="1" dirty="0">
              <a:latin typeface="黑体" panose="02010609060101010101" pitchFamily="49" charset="-122"/>
              <a:ea typeface="黑体" panose="02010609060101010101" pitchFamily="49" charset="-122"/>
            </a:endParaRPr>
          </a:p>
          <a:p>
            <a:r>
              <a:rPr lang="zh-CN" altLang="en-US" b="1" dirty="0">
                <a:solidFill>
                  <a:srgbClr val="BFBFBF"/>
                </a:solidFill>
                <a:latin typeface="黑体" panose="02010609060101010101" pitchFamily="49" charset="-122"/>
                <a:ea typeface="黑体" panose="02010609060101010101" pitchFamily="49" charset="-122"/>
              </a:rPr>
              <a:t>深度神经网络的压缩</a:t>
            </a:r>
          </a:p>
          <a:p>
            <a:endParaRPr lang="en-US" altLang="zh-CN" b="1" dirty="0">
              <a:latin typeface="黑体" panose="02010609060101010101" pitchFamily="49" charset="-122"/>
              <a:ea typeface="黑体" panose="02010609060101010101" pitchFamily="49" charset="-122"/>
            </a:endParaRPr>
          </a:p>
          <a:p>
            <a:r>
              <a:rPr lang="zh-CN" altLang="en-US" b="1" dirty="0">
                <a:latin typeface="黑体" panose="02010609060101010101" pitchFamily="49" charset="-122"/>
                <a:ea typeface="黑体" panose="02010609060101010101" pitchFamily="49" charset="-122"/>
              </a:rPr>
              <a:t>深度神经网络的加速</a:t>
            </a:r>
          </a:p>
        </p:txBody>
      </p:sp>
    </p:spTree>
    <p:extLst>
      <p:ext uri="{BB962C8B-B14F-4D97-AF65-F5344CB8AC3E}">
        <p14:creationId xmlns:p14="http://schemas.microsoft.com/office/powerpoint/2010/main" val="1322622675"/>
      </p:ext>
    </p:extLst>
  </p:cSld>
  <p:clrMapOvr>
    <a:masterClrMapping/>
  </p:clrMapOvr>
  <p:transition advTm="8515"/>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二值化网络</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BC,NIPS 2015</a:t>
            </a: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XNOR-</a:t>
            </a:r>
            <a:r>
              <a:rPr lang="en-US" altLang="zh-CN" sz="2100" dirty="0" err="1">
                <a:latin typeface="黑体" panose="02010609060101010101" pitchFamily="49" charset="-122"/>
                <a:ea typeface="黑体" panose="02010609060101010101" pitchFamily="49" charset="-122"/>
              </a:rPr>
              <a:t>Net,ECCV</a:t>
            </a:r>
            <a:r>
              <a:rPr lang="en-US" altLang="zh-CN" sz="2100" dirty="0">
                <a:latin typeface="黑体" panose="02010609060101010101" pitchFamily="49" charset="-122"/>
                <a:ea typeface="黑体" panose="02010609060101010101" pitchFamily="49" charset="-122"/>
              </a:rPr>
              <a:t> 2016</a:t>
            </a:r>
          </a:p>
          <a:p>
            <a:pPr eaLnBrk="1" hangingPunct="1"/>
            <a:r>
              <a:rPr lang="zh-CN" altLang="en-US" sz="2600" b="1" dirty="0">
                <a:solidFill>
                  <a:schemeClr val="tx1"/>
                </a:solidFill>
                <a:latin typeface="黑体" panose="02010609060101010101" pitchFamily="49" charset="-122"/>
                <a:ea typeface="黑体" panose="02010609060101010101" pitchFamily="49" charset="-122"/>
              </a:rPr>
              <a:t>结构化剪枝</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SSL,NIPS 2016</a:t>
            </a: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FBS,ECCV 2016</a:t>
            </a: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L1,ICLR 2017</a:t>
            </a:r>
          </a:p>
          <a:p>
            <a:pPr lvl="1" eaLnBrk="1" hangingPunct="1">
              <a:buFont typeface="Wingdings" panose="05000000000000000000" pitchFamily="2" charset="2"/>
              <a:buChar char="o"/>
            </a:pPr>
            <a:r>
              <a:rPr lang="en-US" altLang="zh-CN" sz="2100" dirty="0" err="1">
                <a:latin typeface="黑体" panose="02010609060101010101" pitchFamily="49" charset="-122"/>
                <a:ea typeface="黑体" panose="02010609060101010101" pitchFamily="49" charset="-122"/>
              </a:rPr>
              <a:t>ThiNet,ICCV</a:t>
            </a:r>
            <a:r>
              <a:rPr lang="en-US" altLang="zh-CN" sz="2100" dirty="0">
                <a:latin typeface="黑体" panose="02010609060101010101" pitchFamily="49" charset="-122"/>
                <a:ea typeface="黑体" panose="02010609060101010101" pitchFamily="49" charset="-122"/>
              </a:rPr>
              <a:t> 2017</a:t>
            </a:r>
          </a:p>
          <a:p>
            <a:pPr eaLnBrk="1" hangingPunct="1"/>
            <a:r>
              <a:rPr lang="zh-CN" altLang="en-US" sz="2600" b="1" dirty="0">
                <a:solidFill>
                  <a:schemeClr val="tx1"/>
                </a:solidFill>
                <a:latin typeface="黑体" panose="02010609060101010101" pitchFamily="49" charset="-122"/>
                <a:ea typeface="黑体" panose="02010609060101010101" pitchFamily="49" charset="-122"/>
              </a:rPr>
              <a:t>张量分解</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CP,ICLR 2015</a:t>
            </a:r>
          </a:p>
          <a:p>
            <a:pPr lvl="1" eaLnBrk="1" hangingPunct="1">
              <a:buFont typeface="Wingdings" panose="05000000000000000000" pitchFamily="2" charset="2"/>
              <a:buChar char="o"/>
            </a:pPr>
            <a:r>
              <a:rPr lang="en-US" altLang="zh-CN" sz="2100" dirty="0">
                <a:latin typeface="黑体" panose="02010609060101010101" pitchFamily="49" charset="-122"/>
                <a:ea typeface="黑体" panose="02010609060101010101" pitchFamily="49" charset="-122"/>
              </a:rPr>
              <a:t>TD,ICLR 2016</a:t>
            </a: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深度神经网络常用加速方法</a:t>
            </a:r>
          </a:p>
        </p:txBody>
      </p:sp>
    </p:spTree>
    <p:custDataLst>
      <p:tags r:id="rId1"/>
    </p:custDataLst>
    <p:extLst>
      <p:ext uri="{BB962C8B-B14F-4D97-AF65-F5344CB8AC3E}">
        <p14:creationId xmlns:p14="http://schemas.microsoft.com/office/powerpoint/2010/main" val="2020621170"/>
      </p:ext>
    </p:extLst>
  </p:cSld>
  <p:clrMapOvr>
    <a:masterClrMapping/>
  </p:clrMapOvr>
  <p:transition advTm="31223"/>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BC</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二值连接</a:t>
            </a:r>
            <a:r>
              <a:rPr lang="en-US" altLang="zh-CN" sz="2600" b="1" dirty="0">
                <a:solidFill>
                  <a:schemeClr val="tx1"/>
                </a:solidFill>
                <a:latin typeface="黑体" panose="02010609060101010101" pitchFamily="49" charset="-122"/>
                <a:ea typeface="黑体" panose="02010609060101010101" pitchFamily="49" charset="-122"/>
              </a:rPr>
              <a:t>(</a:t>
            </a:r>
            <a:r>
              <a:rPr lang="en-US" altLang="zh-CN" sz="2600" b="1" dirty="0" err="1">
                <a:solidFill>
                  <a:schemeClr val="tx1"/>
                </a:solidFill>
                <a:latin typeface="黑体" panose="02010609060101010101" pitchFamily="49" charset="-122"/>
                <a:ea typeface="黑体" panose="02010609060101010101" pitchFamily="49" charset="-122"/>
              </a:rPr>
              <a:t>BinaryConnect</a:t>
            </a:r>
            <a:r>
              <a:rPr lang="en-US" altLang="zh-CN" sz="2600" b="1" dirty="0">
                <a:solidFill>
                  <a:schemeClr val="tx1"/>
                </a:solidFill>
                <a:latin typeface="黑体" panose="02010609060101010101" pitchFamily="49" charset="-122"/>
                <a:ea typeface="黑体" panose="02010609060101010101" pitchFamily="49" charset="-122"/>
              </a:rPr>
              <a:t>)</a:t>
            </a: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二值参数：</a:t>
            </a:r>
            <a:r>
              <a:rPr lang="en-US" altLang="zh-CN" sz="2100" dirty="0">
                <a:latin typeface="黑体" panose="02010609060101010101" pitchFamily="49" charset="-122"/>
                <a:ea typeface="黑体" panose="02010609060101010101" pitchFamily="49" charset="-122"/>
              </a:rPr>
              <a:t>+1</a:t>
            </a:r>
            <a:r>
              <a:rPr lang="zh-CN" altLang="en-US" sz="2100" dirty="0">
                <a:latin typeface="黑体" panose="02010609060101010101" pitchFamily="49" charset="-122"/>
                <a:ea typeface="黑体" panose="02010609060101010101" pitchFamily="49" charset="-122"/>
              </a:rPr>
              <a:t>或</a:t>
            </a:r>
            <a:r>
              <a:rPr lang="en-US" altLang="zh-CN" sz="2100" dirty="0">
                <a:latin typeface="黑体" panose="02010609060101010101" pitchFamily="49" charset="-122"/>
                <a:ea typeface="黑体" panose="02010609060101010101" pitchFamily="49" charset="-122"/>
              </a:rPr>
              <a:t>-1</a:t>
            </a: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直接二值化？</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替代方法</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7" name="图片 6"/>
          <p:cNvPicPr/>
          <p:nvPr/>
        </p:nvPicPr>
        <p:blipFill>
          <a:blip r:embed="rId4"/>
          <a:stretch>
            <a:fillRect/>
          </a:stretch>
        </p:blipFill>
        <p:spPr>
          <a:xfrm>
            <a:off x="3203848" y="2992350"/>
            <a:ext cx="2914114" cy="810062"/>
          </a:xfrm>
          <a:prstGeom prst="rect">
            <a:avLst/>
          </a:prstGeom>
        </p:spPr>
      </p:pic>
      <p:pic>
        <p:nvPicPr>
          <p:cNvPr id="8" name="图片 7"/>
          <p:cNvPicPr/>
          <p:nvPr/>
        </p:nvPicPr>
        <p:blipFill>
          <a:blip r:embed="rId5"/>
          <a:stretch>
            <a:fillRect/>
          </a:stretch>
        </p:blipFill>
        <p:spPr>
          <a:xfrm>
            <a:off x="2483768" y="4157814"/>
            <a:ext cx="4392488" cy="720080"/>
          </a:xfrm>
          <a:prstGeom prst="rect">
            <a:avLst/>
          </a:prstGeom>
        </p:spPr>
      </p:pic>
      <p:pic>
        <p:nvPicPr>
          <p:cNvPr id="12" name="图片 11"/>
          <p:cNvPicPr/>
          <p:nvPr/>
        </p:nvPicPr>
        <p:blipFill>
          <a:blip r:embed="rId6"/>
          <a:stretch>
            <a:fillRect/>
          </a:stretch>
        </p:blipFill>
        <p:spPr>
          <a:xfrm>
            <a:off x="2123728" y="5021910"/>
            <a:ext cx="5112568" cy="576064"/>
          </a:xfrm>
          <a:prstGeom prst="rect">
            <a:avLst/>
          </a:prstGeom>
        </p:spPr>
      </p:pic>
      <p:sp>
        <p:nvSpPr>
          <p:cNvPr id="13" name="文本框 12"/>
          <p:cNvSpPr txBox="1"/>
          <p:nvPr/>
        </p:nvSpPr>
        <p:spPr>
          <a:xfrm>
            <a:off x="467544" y="6222186"/>
            <a:ext cx="8208912" cy="646331"/>
          </a:xfrm>
          <a:prstGeom prst="rect">
            <a:avLst/>
          </a:prstGeom>
          <a:noFill/>
        </p:spPr>
        <p:txBody>
          <a:bodyPr wrap="square" rtlCol="0">
            <a:spAutoFit/>
          </a:bodyPr>
          <a:lstStyle/>
          <a:p>
            <a:pPr algn="just"/>
            <a:r>
              <a:rPr lang="en-US" altLang="zh-CN" dirty="0"/>
              <a:t>M. Courbariaux, Y. </a:t>
            </a:r>
            <a:r>
              <a:rPr lang="en-US" altLang="zh-CN" dirty="0" err="1"/>
              <a:t>Bengio</a:t>
            </a:r>
            <a:r>
              <a:rPr lang="en-US" altLang="zh-CN" dirty="0"/>
              <a:t>. BinaryConnect: Training DNN with binary weights during propagations. In NIPS, 2015.</a:t>
            </a:r>
            <a:endParaRPr lang="zh-CN" altLang="en-US" dirty="0"/>
          </a:p>
        </p:txBody>
      </p:sp>
      <p:sp>
        <p:nvSpPr>
          <p:cNvPr id="9" name="文本框 8"/>
          <p:cNvSpPr txBox="1"/>
          <p:nvPr/>
        </p:nvSpPr>
        <p:spPr bwMode="auto">
          <a:xfrm>
            <a:off x="1536403" y="5617890"/>
            <a:ext cx="6172201" cy="584775"/>
          </a:xfrm>
          <a:prstGeom prst="rect">
            <a:avLst/>
          </a:prstGeom>
          <a:noFill/>
          <a:ln w="12700">
            <a:solidFill>
              <a:srgbClr val="FF0000"/>
            </a:solidFill>
          </a:ln>
        </p:spPr>
        <p:txBody>
          <a:bodyPr wrap="square">
            <a:spAutoFit/>
          </a:bodyPr>
          <a:lstStyle/>
          <a:p>
            <a:pPr>
              <a:defRPr/>
            </a:pPr>
            <a:r>
              <a:rPr lang="en-US" altLang="zh-CN" sz="1600" dirty="0">
                <a:solidFill>
                  <a:srgbClr val="FF0000"/>
                </a:solidFill>
                <a:latin typeface="Calibri" pitchFamily="34" charset="0"/>
                <a:ea typeface="宋体" charset="-122"/>
                <a:cs typeface="Calibri" pitchFamily="34" charset="0"/>
              </a:rPr>
              <a:t>[0,1]</a:t>
            </a:r>
            <a:r>
              <a:rPr lang="zh-CN" altLang="en-US" sz="1600" dirty="0">
                <a:solidFill>
                  <a:srgbClr val="FF0000"/>
                </a:solidFill>
                <a:latin typeface="Calibri" pitchFamily="34" charset="0"/>
                <a:ea typeface="宋体" charset="-122"/>
                <a:cs typeface="Calibri" pitchFamily="34" charset="0"/>
              </a:rPr>
              <a:t>概率值，服从伯努利分布。其中</a:t>
            </a:r>
            <a:r>
              <a:rPr lang="en-US" altLang="zh-CN" sz="1600" dirty="0">
                <a:solidFill>
                  <a:srgbClr val="FF0000"/>
                </a:solidFill>
                <a:latin typeface="Calibri" pitchFamily="34" charset="0"/>
                <a:ea typeface="宋体" charset="-122"/>
                <a:cs typeface="Calibri" pitchFamily="34" charset="0"/>
              </a:rPr>
              <a:t>x&gt;=1,w</a:t>
            </a:r>
            <a:r>
              <a:rPr lang="zh-CN" altLang="en-US" sz="1600" dirty="0">
                <a:solidFill>
                  <a:srgbClr val="FF0000"/>
                </a:solidFill>
                <a:latin typeface="Calibri" pitchFamily="34" charset="0"/>
                <a:ea typeface="宋体" charset="-122"/>
                <a:cs typeface="Calibri" pitchFamily="34" charset="0"/>
              </a:rPr>
              <a:t>以</a:t>
            </a:r>
            <a:r>
              <a:rPr lang="en-US" altLang="zh-CN" sz="1600" dirty="0">
                <a:solidFill>
                  <a:srgbClr val="FF0000"/>
                </a:solidFill>
                <a:latin typeface="Calibri" pitchFamily="34" charset="0"/>
                <a:ea typeface="宋体" charset="-122"/>
                <a:cs typeface="Calibri" pitchFamily="34" charset="0"/>
              </a:rPr>
              <a:t>100%</a:t>
            </a:r>
            <a:r>
              <a:rPr lang="zh-CN" altLang="en-US" sz="1600" dirty="0">
                <a:solidFill>
                  <a:srgbClr val="FF0000"/>
                </a:solidFill>
                <a:latin typeface="Calibri" pitchFamily="34" charset="0"/>
                <a:ea typeface="宋体" charset="-122"/>
                <a:cs typeface="Calibri" pitchFamily="34" charset="0"/>
              </a:rPr>
              <a:t>概率设置为</a:t>
            </a:r>
            <a:r>
              <a:rPr lang="en-US" altLang="zh-CN" sz="1600" dirty="0">
                <a:solidFill>
                  <a:srgbClr val="FF0000"/>
                </a:solidFill>
                <a:latin typeface="Calibri" pitchFamily="34" charset="0"/>
                <a:ea typeface="宋体" charset="-122"/>
                <a:cs typeface="Calibri" pitchFamily="34" charset="0"/>
              </a:rPr>
              <a:t>1</a:t>
            </a:r>
            <a:r>
              <a:rPr lang="zh-CN" altLang="en-US" sz="1600" dirty="0">
                <a:solidFill>
                  <a:srgbClr val="FF0000"/>
                </a:solidFill>
                <a:latin typeface="Calibri" pitchFamily="34" charset="0"/>
                <a:ea typeface="宋体" charset="-122"/>
                <a:cs typeface="Calibri" pitchFamily="34" charset="0"/>
              </a:rPr>
              <a:t>；</a:t>
            </a:r>
            <a:r>
              <a:rPr lang="en-US" altLang="zh-CN" sz="1600" dirty="0">
                <a:solidFill>
                  <a:srgbClr val="FF0000"/>
                </a:solidFill>
                <a:latin typeface="Calibri" pitchFamily="34" charset="0"/>
                <a:ea typeface="宋体" charset="-122"/>
                <a:cs typeface="Calibri" pitchFamily="34" charset="0"/>
              </a:rPr>
              <a:t>x&lt;=-1,w</a:t>
            </a:r>
            <a:r>
              <a:rPr lang="zh-CN" altLang="en-US" sz="1600" dirty="0">
                <a:solidFill>
                  <a:srgbClr val="FF0000"/>
                </a:solidFill>
                <a:latin typeface="Calibri" pitchFamily="34" charset="0"/>
                <a:ea typeface="宋体" charset="-122"/>
                <a:cs typeface="Calibri" pitchFamily="34" charset="0"/>
              </a:rPr>
              <a:t>以</a:t>
            </a:r>
            <a:r>
              <a:rPr lang="en-US" altLang="zh-CN" sz="1600" dirty="0">
                <a:solidFill>
                  <a:srgbClr val="FF0000"/>
                </a:solidFill>
                <a:latin typeface="Calibri" pitchFamily="34" charset="0"/>
                <a:ea typeface="宋体" charset="-122"/>
                <a:cs typeface="Calibri" pitchFamily="34" charset="0"/>
              </a:rPr>
              <a:t>100%</a:t>
            </a:r>
            <a:r>
              <a:rPr lang="zh-CN" altLang="en-US" sz="1600" dirty="0">
                <a:solidFill>
                  <a:srgbClr val="FF0000"/>
                </a:solidFill>
                <a:latin typeface="Calibri" pitchFamily="34" charset="0"/>
                <a:ea typeface="宋体" charset="-122"/>
                <a:cs typeface="Calibri" pitchFamily="34" charset="0"/>
              </a:rPr>
              <a:t>概率设置为</a:t>
            </a:r>
            <a:r>
              <a:rPr lang="en-US" altLang="zh-CN" sz="1600" dirty="0">
                <a:solidFill>
                  <a:srgbClr val="FF0000"/>
                </a:solidFill>
                <a:latin typeface="Calibri" pitchFamily="34" charset="0"/>
                <a:ea typeface="宋体" charset="-122"/>
                <a:cs typeface="Calibri" pitchFamily="34" charset="0"/>
              </a:rPr>
              <a:t>-1</a:t>
            </a:r>
            <a:endParaRPr lang="zh-CN" altLang="en-US" sz="1600" dirty="0">
              <a:solidFill>
                <a:srgbClr val="FF0000"/>
              </a:solidFill>
              <a:latin typeface="Calibri" pitchFamily="34" charset="0"/>
              <a:ea typeface="宋体" charset="-122"/>
              <a:cs typeface="Calibri" pitchFamily="34" charset="0"/>
            </a:endParaRPr>
          </a:p>
        </p:txBody>
      </p:sp>
      <p:sp>
        <p:nvSpPr>
          <p:cNvPr id="2" name="矩形 1"/>
          <p:cNvSpPr/>
          <p:nvPr/>
        </p:nvSpPr>
        <p:spPr>
          <a:xfrm>
            <a:off x="6188149" y="4157330"/>
            <a:ext cx="595423" cy="361507"/>
          </a:xfrm>
          <a:prstGeom prst="rect">
            <a:avLst/>
          </a:prstGeom>
          <a:noFill/>
          <a:ln w="127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1496951958"/>
      </p:ext>
    </p:extLst>
  </p:cSld>
  <p:clrMapOvr>
    <a:masterClrMapping/>
  </p:clrMapOvr>
  <p:transition advTm="31223"/>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XNOR-Net</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XNOR-Network</a:t>
            </a: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7" name="图片 6"/>
          <p:cNvPicPr/>
          <p:nvPr/>
        </p:nvPicPr>
        <p:blipFill>
          <a:blip r:embed="rId4"/>
          <a:stretch>
            <a:fillRect/>
          </a:stretch>
        </p:blipFill>
        <p:spPr>
          <a:xfrm>
            <a:off x="1326202" y="2354600"/>
            <a:ext cx="6486838" cy="3548360"/>
          </a:xfrm>
          <a:prstGeom prst="rect">
            <a:avLst/>
          </a:prstGeom>
        </p:spPr>
      </p:pic>
      <p:sp>
        <p:nvSpPr>
          <p:cNvPr id="8" name="文本框 7"/>
          <p:cNvSpPr txBox="1"/>
          <p:nvPr/>
        </p:nvSpPr>
        <p:spPr>
          <a:xfrm>
            <a:off x="467544" y="6222186"/>
            <a:ext cx="8208912" cy="646331"/>
          </a:xfrm>
          <a:prstGeom prst="rect">
            <a:avLst/>
          </a:prstGeom>
          <a:noFill/>
        </p:spPr>
        <p:txBody>
          <a:bodyPr wrap="square" rtlCol="0">
            <a:spAutoFit/>
          </a:bodyPr>
          <a:lstStyle/>
          <a:p>
            <a:pPr algn="just"/>
            <a:r>
              <a:rPr lang="en-US" altLang="zh-CN" dirty="0"/>
              <a:t>M. </a:t>
            </a:r>
            <a:r>
              <a:rPr lang="en-US" altLang="zh-CN" dirty="0" err="1"/>
              <a:t>Rastegari</a:t>
            </a:r>
            <a:r>
              <a:rPr lang="en-US" altLang="zh-CN" dirty="0"/>
              <a:t>, et al. XNOR-Net: ImageNet Classification Using Binary Convolutional Neural Networks. In ECCV, 2016.</a:t>
            </a:r>
            <a:endParaRPr lang="zh-CN" altLang="en-US" dirty="0"/>
          </a:p>
        </p:txBody>
      </p:sp>
    </p:spTree>
    <p:custDataLst>
      <p:tags r:id="rId1"/>
    </p:custDataLst>
    <p:extLst>
      <p:ext uri="{BB962C8B-B14F-4D97-AF65-F5344CB8AC3E}">
        <p14:creationId xmlns:p14="http://schemas.microsoft.com/office/powerpoint/2010/main" val="2745348797"/>
      </p:ext>
    </p:extLst>
  </p:cSld>
  <p:clrMapOvr>
    <a:masterClrMapping/>
  </p:clrMapOvr>
  <p:transition advTm="31223"/>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XNOR-Net</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XNOR-Network</a:t>
            </a: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二值化点乘</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解优化问题：</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最优解</a:t>
            </a:r>
            <a:endParaRPr lang="en-US" altLang="zh-CN" sz="2100"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9" name="图片 8"/>
          <p:cNvPicPr/>
          <p:nvPr/>
        </p:nvPicPr>
        <p:blipFill>
          <a:blip r:embed="rId5"/>
          <a:stretch>
            <a:fillRect/>
          </a:stretch>
        </p:blipFill>
        <p:spPr>
          <a:xfrm>
            <a:off x="3657104" y="2600780"/>
            <a:ext cx="2016224" cy="360040"/>
          </a:xfrm>
          <a:prstGeom prst="rect">
            <a:avLst/>
          </a:prstGeom>
        </p:spPr>
      </p:pic>
      <p:pic>
        <p:nvPicPr>
          <p:cNvPr id="10" name="图片 9"/>
          <p:cNvPicPr/>
          <p:nvPr/>
        </p:nvPicPr>
        <p:blipFill>
          <a:blip r:embed="rId6"/>
          <a:stretch>
            <a:fillRect/>
          </a:stretch>
        </p:blipFill>
        <p:spPr>
          <a:xfrm>
            <a:off x="1984779" y="3416014"/>
            <a:ext cx="4259734" cy="533078"/>
          </a:xfrm>
          <a:prstGeom prst="rect">
            <a:avLst/>
          </a:prstGeom>
        </p:spPr>
      </p:pic>
      <p:sp>
        <p:nvSpPr>
          <p:cNvPr id="11" name="下箭头 10"/>
          <p:cNvSpPr/>
          <p:nvPr/>
        </p:nvSpPr>
        <p:spPr>
          <a:xfrm>
            <a:off x="3863595" y="3993128"/>
            <a:ext cx="360040" cy="36004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14" name="图片 13"/>
          <p:cNvPicPr/>
          <p:nvPr/>
        </p:nvPicPr>
        <p:blipFill>
          <a:blip r:embed="rId7"/>
          <a:stretch>
            <a:fillRect/>
          </a:stretch>
        </p:blipFill>
        <p:spPr>
          <a:xfrm>
            <a:off x="2272811" y="4415016"/>
            <a:ext cx="3600400" cy="576064"/>
          </a:xfrm>
          <a:prstGeom prst="rect">
            <a:avLst/>
          </a:prstGeom>
        </p:spPr>
      </p:pic>
      <p:grpSp>
        <p:nvGrpSpPr>
          <p:cNvPr id="15" name="组合 14"/>
          <p:cNvGrpSpPr/>
          <p:nvPr/>
        </p:nvGrpSpPr>
        <p:grpSpPr>
          <a:xfrm>
            <a:off x="6360128" y="3540572"/>
            <a:ext cx="2304256" cy="1296144"/>
            <a:chOff x="6516216" y="2924944"/>
            <a:chExt cx="2304256" cy="1296144"/>
          </a:xfrm>
        </p:grpSpPr>
        <p:graphicFrame>
          <p:nvGraphicFramePr>
            <p:cNvPr id="16" name="对象 15"/>
            <p:cNvGraphicFramePr>
              <a:graphicFrameLocks noChangeAspect="1"/>
            </p:cNvGraphicFramePr>
            <p:nvPr/>
          </p:nvGraphicFramePr>
          <p:xfrm>
            <a:off x="6520853" y="3284302"/>
            <a:ext cx="2254996" cy="383504"/>
          </p:xfrm>
          <a:graphic>
            <a:graphicData uri="http://schemas.openxmlformats.org/presentationml/2006/ole">
              <mc:AlternateContent xmlns:mc="http://schemas.openxmlformats.org/markup-compatibility/2006">
                <mc:Choice xmlns:v="urn:schemas-microsoft-com:vml" Requires="v">
                  <p:oleObj spid="_x0000_s76043" name="Equation" r:id="rId8" imgW="1397000" imgH="241300" progId="Equation.DSMT4">
                    <p:embed/>
                  </p:oleObj>
                </mc:Choice>
                <mc:Fallback>
                  <p:oleObj name="Equation" r:id="rId8" imgW="1397000" imgH="241300" progId="Equation.DSMT4">
                    <p:embed/>
                    <p:pic>
                      <p:nvPicPr>
                        <p:cNvPr id="16" name="对象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20853" y="3284302"/>
                          <a:ext cx="2254996" cy="383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7" name="对象 16"/>
            <p:cNvGraphicFramePr>
              <a:graphicFrameLocks noChangeAspect="1"/>
            </p:cNvGraphicFramePr>
            <p:nvPr/>
          </p:nvGraphicFramePr>
          <p:xfrm>
            <a:off x="7124576" y="2924944"/>
            <a:ext cx="843707" cy="337483"/>
          </p:xfrm>
          <a:graphic>
            <a:graphicData uri="http://schemas.openxmlformats.org/presentationml/2006/ole">
              <mc:AlternateContent xmlns:mc="http://schemas.openxmlformats.org/markup-compatibility/2006">
                <mc:Choice xmlns:v="urn:schemas-microsoft-com:vml" Requires="v">
                  <p:oleObj spid="_x0000_s76044" name="Equation" r:id="rId10" imgW="469696" imgH="190417" progId="Equation.DSMT4">
                    <p:embed/>
                  </p:oleObj>
                </mc:Choice>
                <mc:Fallback>
                  <p:oleObj name="Equation" r:id="rId10" imgW="469696" imgH="190417" progId="Equation.DSMT4">
                    <p:embed/>
                    <p:pic>
                      <p:nvPicPr>
                        <p:cNvPr id="17" name="对象 1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24576" y="2924944"/>
                          <a:ext cx="843707" cy="33748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 name="对象 17"/>
            <p:cNvGraphicFramePr>
              <a:graphicFrameLocks noChangeAspect="1"/>
            </p:cNvGraphicFramePr>
            <p:nvPr/>
          </p:nvGraphicFramePr>
          <p:xfrm>
            <a:off x="6746280" y="3717032"/>
            <a:ext cx="1825474" cy="368163"/>
          </p:xfrm>
          <a:graphic>
            <a:graphicData uri="http://schemas.openxmlformats.org/presentationml/2006/ole">
              <mc:AlternateContent xmlns:mc="http://schemas.openxmlformats.org/markup-compatibility/2006">
                <mc:Choice xmlns:v="urn:schemas-microsoft-com:vml" Requires="v">
                  <p:oleObj spid="_x0000_s76045" name="Equation" r:id="rId12" imgW="1130300" imgH="228600" progId="Equation.DSMT4">
                    <p:embed/>
                  </p:oleObj>
                </mc:Choice>
                <mc:Fallback>
                  <p:oleObj name="Equation" r:id="rId12" imgW="1130300" imgH="228600" progId="Equation.DSMT4">
                    <p:embed/>
                    <p:pic>
                      <p:nvPicPr>
                        <p:cNvPr id="18" name="对象 1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746280" y="3717032"/>
                          <a:ext cx="1825474" cy="3681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圆角矩形 18"/>
            <p:cNvSpPr/>
            <p:nvPr/>
          </p:nvSpPr>
          <p:spPr>
            <a:xfrm>
              <a:off x="6516216" y="2924944"/>
              <a:ext cx="2304256" cy="1296144"/>
            </a:xfrm>
            <a:prstGeom prst="round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pic>
        <p:nvPicPr>
          <p:cNvPr id="20" name="图片 19"/>
          <p:cNvPicPr/>
          <p:nvPr/>
        </p:nvPicPr>
        <p:blipFill>
          <a:blip r:embed="rId14"/>
          <a:stretch>
            <a:fillRect/>
          </a:stretch>
        </p:blipFill>
        <p:spPr>
          <a:xfrm>
            <a:off x="2627784" y="5301208"/>
            <a:ext cx="4176464" cy="360040"/>
          </a:xfrm>
          <a:prstGeom prst="rect">
            <a:avLst/>
          </a:prstGeom>
        </p:spPr>
      </p:pic>
      <p:pic>
        <p:nvPicPr>
          <p:cNvPr id="21" name="图片 20"/>
          <p:cNvPicPr/>
          <p:nvPr/>
        </p:nvPicPr>
        <p:blipFill>
          <a:blip r:embed="rId15"/>
          <a:stretch>
            <a:fillRect/>
          </a:stretch>
        </p:blipFill>
        <p:spPr>
          <a:xfrm>
            <a:off x="2411760" y="5733256"/>
            <a:ext cx="4824536" cy="504056"/>
          </a:xfrm>
          <a:prstGeom prst="rect">
            <a:avLst/>
          </a:prstGeom>
        </p:spPr>
      </p:pic>
      <p:sp>
        <p:nvSpPr>
          <p:cNvPr id="22" name="文本框 21"/>
          <p:cNvSpPr txBox="1"/>
          <p:nvPr/>
        </p:nvSpPr>
        <p:spPr>
          <a:xfrm>
            <a:off x="467544" y="6222186"/>
            <a:ext cx="8208912" cy="646331"/>
          </a:xfrm>
          <a:prstGeom prst="rect">
            <a:avLst/>
          </a:prstGeom>
          <a:noFill/>
        </p:spPr>
        <p:txBody>
          <a:bodyPr wrap="square" rtlCol="0">
            <a:spAutoFit/>
          </a:bodyPr>
          <a:lstStyle/>
          <a:p>
            <a:pPr algn="just"/>
            <a:r>
              <a:rPr lang="en-US" altLang="zh-CN" dirty="0"/>
              <a:t>M. </a:t>
            </a:r>
            <a:r>
              <a:rPr lang="en-US" altLang="zh-CN" dirty="0" err="1"/>
              <a:t>Rastegari</a:t>
            </a:r>
            <a:r>
              <a:rPr lang="en-US" altLang="zh-CN" dirty="0"/>
              <a:t>, et al. XNOR-Net: ImageNet Classification Using Binary Convolutional Neural Networks. In ECCV, 2016.</a:t>
            </a:r>
            <a:endParaRPr lang="zh-CN" altLang="en-US" dirty="0"/>
          </a:p>
        </p:txBody>
      </p:sp>
    </p:spTree>
    <p:custDataLst>
      <p:tags r:id="rId2"/>
    </p:custDataLst>
    <p:extLst>
      <p:ext uri="{BB962C8B-B14F-4D97-AF65-F5344CB8AC3E}">
        <p14:creationId xmlns:p14="http://schemas.microsoft.com/office/powerpoint/2010/main" val="1686858679"/>
      </p:ext>
    </p:extLst>
  </p:cSld>
  <p:clrMapOvr>
    <a:masterClrMapping/>
  </p:clrMapOvr>
  <p:transition advTm="31223"/>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SSL</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结构化稀疏学习</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4"/>
          <a:stretch>
            <a:fillRect/>
          </a:stretch>
        </p:blipFill>
        <p:spPr>
          <a:xfrm>
            <a:off x="2195736" y="2189855"/>
            <a:ext cx="5463204" cy="770563"/>
          </a:xfrm>
          <a:prstGeom prst="rect">
            <a:avLst/>
          </a:prstGeom>
        </p:spPr>
      </p:pic>
      <p:pic>
        <p:nvPicPr>
          <p:cNvPr id="8" name="图片 7"/>
          <p:cNvPicPr>
            <a:picLocks noChangeAspect="1"/>
          </p:cNvPicPr>
          <p:nvPr/>
        </p:nvPicPr>
        <p:blipFill>
          <a:blip r:embed="rId5"/>
          <a:stretch>
            <a:fillRect/>
          </a:stretch>
        </p:blipFill>
        <p:spPr>
          <a:xfrm>
            <a:off x="433109" y="2674216"/>
            <a:ext cx="2060749" cy="779936"/>
          </a:xfrm>
          <a:prstGeom prst="rect">
            <a:avLst/>
          </a:prstGeom>
        </p:spPr>
      </p:pic>
      <p:pic>
        <p:nvPicPr>
          <p:cNvPr id="10" name="图片 9"/>
          <p:cNvPicPr>
            <a:picLocks noChangeAspect="1"/>
          </p:cNvPicPr>
          <p:nvPr/>
        </p:nvPicPr>
        <p:blipFill>
          <a:blip r:embed="rId6"/>
          <a:stretch>
            <a:fillRect/>
          </a:stretch>
        </p:blipFill>
        <p:spPr>
          <a:xfrm>
            <a:off x="755576" y="3398727"/>
            <a:ext cx="2180244" cy="794963"/>
          </a:xfrm>
          <a:prstGeom prst="rect">
            <a:avLst/>
          </a:prstGeom>
        </p:spPr>
      </p:pic>
      <p:pic>
        <p:nvPicPr>
          <p:cNvPr id="11" name="图片 10"/>
          <p:cNvPicPr>
            <a:picLocks noChangeAspect="1"/>
          </p:cNvPicPr>
          <p:nvPr/>
        </p:nvPicPr>
        <p:blipFill>
          <a:blip r:embed="rId7"/>
          <a:stretch>
            <a:fillRect/>
          </a:stretch>
        </p:blipFill>
        <p:spPr>
          <a:xfrm>
            <a:off x="3124406" y="3166120"/>
            <a:ext cx="2548734" cy="597268"/>
          </a:xfrm>
          <a:prstGeom prst="rect">
            <a:avLst/>
          </a:prstGeom>
        </p:spPr>
      </p:pic>
      <p:pic>
        <p:nvPicPr>
          <p:cNvPr id="12" name="图片 11"/>
          <p:cNvPicPr>
            <a:picLocks noChangeAspect="1"/>
          </p:cNvPicPr>
          <p:nvPr/>
        </p:nvPicPr>
        <p:blipFill>
          <a:blip r:embed="rId8"/>
          <a:stretch>
            <a:fillRect/>
          </a:stretch>
        </p:blipFill>
        <p:spPr>
          <a:xfrm>
            <a:off x="6372200" y="3248638"/>
            <a:ext cx="1670995" cy="389610"/>
          </a:xfrm>
          <a:prstGeom prst="rect">
            <a:avLst/>
          </a:prstGeom>
        </p:spPr>
      </p:pic>
      <p:pic>
        <p:nvPicPr>
          <p:cNvPr id="14" name="图片 13"/>
          <p:cNvPicPr>
            <a:picLocks noChangeAspect="1"/>
          </p:cNvPicPr>
          <p:nvPr/>
        </p:nvPicPr>
        <p:blipFill>
          <a:blip r:embed="rId9"/>
          <a:stretch>
            <a:fillRect/>
          </a:stretch>
        </p:blipFill>
        <p:spPr>
          <a:xfrm>
            <a:off x="1440053" y="4193316"/>
            <a:ext cx="6322187" cy="2050640"/>
          </a:xfrm>
          <a:prstGeom prst="rect">
            <a:avLst/>
          </a:prstGeom>
        </p:spPr>
      </p:pic>
      <p:sp>
        <p:nvSpPr>
          <p:cNvPr id="16" name="文本框 15"/>
          <p:cNvSpPr txBox="1"/>
          <p:nvPr/>
        </p:nvSpPr>
        <p:spPr>
          <a:xfrm>
            <a:off x="457384" y="6425386"/>
            <a:ext cx="8351336" cy="307777"/>
          </a:xfrm>
          <a:prstGeom prst="rect">
            <a:avLst/>
          </a:prstGeom>
          <a:noFill/>
        </p:spPr>
        <p:txBody>
          <a:bodyPr wrap="square" rtlCol="0">
            <a:spAutoFit/>
          </a:bodyPr>
          <a:lstStyle/>
          <a:p>
            <a:pPr algn="just"/>
            <a:r>
              <a:rPr lang="en-US" altLang="zh-CN" dirty="0"/>
              <a:t>W. Wen, et al. Learning Structured </a:t>
            </a:r>
            <a:r>
              <a:rPr lang="en-US" altLang="zh-CN" dirty="0" err="1"/>
              <a:t>Sparsity</a:t>
            </a:r>
            <a:r>
              <a:rPr lang="en-US" altLang="zh-CN" dirty="0"/>
              <a:t> in Deep Neural Networks. In NIPS, 2016.</a:t>
            </a:r>
            <a:endParaRPr lang="zh-CN" altLang="en-US" dirty="0"/>
          </a:p>
        </p:txBody>
      </p:sp>
      <p:cxnSp>
        <p:nvCxnSpPr>
          <p:cNvPr id="5" name="曲线连接符 4"/>
          <p:cNvCxnSpPr/>
          <p:nvPr/>
        </p:nvCxnSpPr>
        <p:spPr>
          <a:xfrm rot="16200000" flipH="1">
            <a:off x="247854" y="3718092"/>
            <a:ext cx="1709892" cy="1142339"/>
          </a:xfrm>
          <a:prstGeom prst="curvedConnector2">
            <a:avLst/>
          </a:prstGeom>
          <a:ln w="12700">
            <a:solidFill>
              <a:srgbClr val="3680F7"/>
            </a:solidFill>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a:off x="1371600" y="4242391"/>
            <a:ext cx="574158" cy="489097"/>
          </a:xfrm>
          <a:prstGeom prst="straightConnector1">
            <a:avLst/>
          </a:prstGeom>
          <a:ln w="127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flipH="1">
            <a:off x="4178595" y="3863163"/>
            <a:ext cx="99238" cy="964018"/>
          </a:xfrm>
          <a:prstGeom prst="straightConnector1">
            <a:avLst/>
          </a:prstGeom>
          <a:ln w="12700">
            <a:solidFill>
              <a:srgbClr val="3680F7"/>
            </a:solidFill>
            <a:tailEnd type="triangle"/>
          </a:ln>
        </p:spPr>
        <p:style>
          <a:lnRef idx="1">
            <a:schemeClr val="accent1"/>
          </a:lnRef>
          <a:fillRef idx="0">
            <a:schemeClr val="accent1"/>
          </a:fillRef>
          <a:effectRef idx="0">
            <a:schemeClr val="accent1"/>
          </a:effectRef>
          <a:fontRef idx="minor">
            <a:schemeClr val="tx1"/>
          </a:fontRef>
        </p:style>
      </p:cxnSp>
      <p:cxnSp>
        <p:nvCxnSpPr>
          <p:cNvPr id="27" name="曲线连接符 26"/>
          <p:cNvCxnSpPr/>
          <p:nvPr/>
        </p:nvCxnSpPr>
        <p:spPr>
          <a:xfrm rot="5400000">
            <a:off x="5805382" y="3795827"/>
            <a:ext cx="1371603" cy="1371595"/>
          </a:xfrm>
          <a:prstGeom prst="curvedConnector3">
            <a:avLst>
              <a:gd name="adj1" fmla="val 5039"/>
            </a:avLst>
          </a:prstGeom>
          <a:ln w="12700">
            <a:solidFill>
              <a:srgbClr val="3680F7"/>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289346848"/>
      </p:ext>
    </p:extLst>
  </p:cSld>
  <p:clrMapOvr>
    <a:masterClrMapping/>
  </p:clrMapOvr>
  <p:transition advTm="31223"/>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FBS</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Forward-backward splitting</a:t>
            </a:r>
            <a:r>
              <a:rPr lang="zh-CN" altLang="en-US" sz="2600" b="1" dirty="0">
                <a:solidFill>
                  <a:schemeClr val="tx1"/>
                </a:solidFill>
                <a:latin typeface="黑体" panose="02010609060101010101" pitchFamily="49" charset="-122"/>
                <a:ea typeface="黑体" panose="02010609060101010101" pitchFamily="49" charset="-122"/>
              </a:rPr>
              <a:t>解决稀疏限制</a:t>
            </a:r>
            <a:r>
              <a:rPr lang="en-US" altLang="zh-CN" sz="2600" b="1" dirty="0">
                <a:solidFill>
                  <a:schemeClr val="tx1"/>
                </a:solidFill>
                <a:latin typeface="黑体" panose="02010609060101010101" pitchFamily="49" charset="-122"/>
                <a:ea typeface="黑体" panose="02010609060101010101" pitchFamily="49" charset="-122"/>
              </a:rPr>
              <a:t>CNN</a:t>
            </a:r>
          </a:p>
          <a:p>
            <a:pPr lvl="1" eaLnBrk="1" hangingPunct="1">
              <a:buFont typeface="Wingdings" panose="05000000000000000000" pitchFamily="2" charset="2"/>
              <a:buChar char="p"/>
            </a:pPr>
            <a:r>
              <a:rPr lang="en-US" altLang="zh-CN" sz="2200" b="1" dirty="0">
                <a:solidFill>
                  <a:schemeClr val="tx1"/>
                </a:solidFill>
                <a:latin typeface="黑体" panose="02010609060101010101" pitchFamily="49" charset="-122"/>
                <a:ea typeface="黑体" panose="02010609060101010101" pitchFamily="49" charset="-122"/>
              </a:rPr>
              <a:t>Tensor trace</a:t>
            </a:r>
            <a:r>
              <a:rPr lang="zh-CN" altLang="en-US" sz="2200" b="1" dirty="0">
                <a:solidFill>
                  <a:schemeClr val="tx1"/>
                </a:solidFill>
                <a:latin typeface="黑体" panose="02010609060101010101" pitchFamily="49" charset="-122"/>
                <a:ea typeface="黑体" panose="02010609060101010101" pitchFamily="49" charset="-122"/>
              </a:rPr>
              <a:t>范数</a:t>
            </a:r>
            <a:endParaRPr lang="en-US" altLang="zh-CN" sz="22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en-US" altLang="zh-CN" sz="2200" b="1" dirty="0">
                <a:latin typeface="黑体" panose="02010609060101010101" pitchFamily="49" charset="-122"/>
                <a:ea typeface="黑体" panose="02010609060101010101" pitchFamily="49" charset="-122"/>
              </a:rPr>
              <a:t>L_2,1</a:t>
            </a:r>
            <a:r>
              <a:rPr lang="zh-CN" altLang="en-US" sz="2200" b="1" dirty="0">
                <a:latin typeface="黑体" panose="02010609060101010101" pitchFamily="49" charset="-122"/>
                <a:ea typeface="黑体" panose="02010609060101010101" pitchFamily="49" charset="-122"/>
              </a:rPr>
              <a:t>范数</a:t>
            </a:r>
            <a:endParaRPr lang="en-US" altLang="zh-CN" sz="2200" b="1" dirty="0">
              <a:solidFill>
                <a:schemeClr val="tx1"/>
              </a:solidFill>
              <a:latin typeface="黑体" panose="02010609060101010101" pitchFamily="49" charset="-122"/>
              <a:ea typeface="黑体" panose="02010609060101010101" pitchFamily="49" charset="-122"/>
            </a:endParaRPr>
          </a:p>
          <a:p>
            <a:pPr lvl="2" eaLnBrk="1" hangingPunct="1">
              <a:buFont typeface="Wingdings" panose="05000000000000000000" pitchFamily="2" charset="2"/>
              <a:buChar char="p"/>
            </a:pPr>
            <a:endParaRPr lang="en-US" altLang="zh-CN" sz="1800" dirty="0">
              <a:latin typeface="黑体" panose="02010609060101010101" pitchFamily="49" charset="-122"/>
              <a:ea typeface="黑体" panose="02010609060101010101" pitchFamily="49" charset="-122"/>
            </a:endParaRPr>
          </a:p>
        </p:txBody>
      </p:sp>
      <p:pic>
        <p:nvPicPr>
          <p:cNvPr id="13" name="图片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7584" y="3712806"/>
            <a:ext cx="7659687"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0"/>
          <p:cNvSpPr>
            <a:spLocks noChangeArrowheads="1"/>
          </p:cNvSpPr>
          <p:nvPr/>
        </p:nvSpPr>
        <p:spPr bwMode="auto">
          <a:xfrm>
            <a:off x="5967909" y="4504968"/>
            <a:ext cx="1540331" cy="431800"/>
          </a:xfrm>
          <a:prstGeom prst="rect">
            <a:avLst/>
          </a:prstGeom>
          <a:noFill/>
          <a:ln w="1905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sz="1800" dirty="0"/>
              <a:t>Proximal</a:t>
            </a:r>
            <a:r>
              <a:rPr lang="zh-CN" altLang="en-US" sz="1800" dirty="0"/>
              <a:t>操作</a:t>
            </a:r>
          </a:p>
        </p:txBody>
      </p:sp>
      <p:pic>
        <p:nvPicPr>
          <p:cNvPr id="17" name="图片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93856" y="3138304"/>
            <a:ext cx="2062163" cy="47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43608" y="5298544"/>
            <a:ext cx="3502025" cy="779462"/>
          </a:xfrm>
          <a:prstGeom prst="rect">
            <a:avLst/>
          </a:prstGeom>
          <a:noFill/>
          <a:ln w="1905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19" name="图片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220072" y="5374099"/>
            <a:ext cx="252571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矩形 19"/>
          <p:cNvSpPr/>
          <p:nvPr/>
        </p:nvSpPr>
        <p:spPr>
          <a:xfrm>
            <a:off x="5148064" y="5298544"/>
            <a:ext cx="2664296" cy="720080"/>
          </a:xfrm>
          <a:prstGeom prst="rect">
            <a:avLst/>
          </a:prstGeom>
          <a:noFill/>
          <a:ln w="1905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7864" y="6466026"/>
            <a:ext cx="8463096" cy="307777"/>
          </a:xfrm>
          <a:prstGeom prst="rect">
            <a:avLst/>
          </a:prstGeom>
          <a:noFill/>
        </p:spPr>
        <p:txBody>
          <a:bodyPr wrap="square" rtlCol="0">
            <a:spAutoFit/>
          </a:bodyPr>
          <a:lstStyle/>
          <a:p>
            <a:pPr algn="just"/>
            <a:r>
              <a:rPr lang="en-US" altLang="zh-CN" dirty="0"/>
              <a:t>H. Zhou, et al. XNOR-Net: Less Is More: Towards Compact CNNs. In ECCV, 2016.</a:t>
            </a:r>
            <a:endParaRPr lang="zh-CN" altLang="en-US" dirty="0"/>
          </a:p>
        </p:txBody>
      </p:sp>
      <p:sp>
        <p:nvSpPr>
          <p:cNvPr id="11" name="文本框 10"/>
          <p:cNvSpPr txBox="1"/>
          <p:nvPr/>
        </p:nvSpPr>
        <p:spPr bwMode="auto">
          <a:xfrm>
            <a:off x="2216890" y="6149518"/>
            <a:ext cx="834656" cy="338554"/>
          </a:xfrm>
          <a:prstGeom prst="rect">
            <a:avLst/>
          </a:prstGeom>
          <a:noFill/>
          <a:ln w="12700">
            <a:solidFill>
              <a:srgbClr val="0000FF"/>
            </a:solidFill>
          </a:ln>
        </p:spPr>
        <p:txBody>
          <a:bodyPr wrap="square">
            <a:spAutoFit/>
          </a:bodyPr>
          <a:lstStyle/>
          <a:p>
            <a:pPr>
              <a:defRPr/>
            </a:pPr>
            <a:r>
              <a:rPr lang="zh-CN" altLang="en-US" sz="1600" dirty="0">
                <a:solidFill>
                  <a:srgbClr val="FF0000"/>
                </a:solidFill>
                <a:latin typeface="Calibri" pitchFamily="34" charset="0"/>
                <a:ea typeface="宋体" charset="-122"/>
                <a:cs typeface="Calibri" pitchFamily="34" charset="0"/>
              </a:rPr>
              <a:t>迹范数</a:t>
            </a:r>
          </a:p>
        </p:txBody>
      </p:sp>
      <p:sp>
        <p:nvSpPr>
          <p:cNvPr id="12" name="文本框 11"/>
          <p:cNvSpPr txBox="1"/>
          <p:nvPr/>
        </p:nvSpPr>
        <p:spPr bwMode="auto">
          <a:xfrm>
            <a:off x="6058783" y="6110532"/>
            <a:ext cx="969336" cy="338554"/>
          </a:xfrm>
          <a:prstGeom prst="rect">
            <a:avLst/>
          </a:prstGeom>
          <a:noFill/>
          <a:ln w="12700">
            <a:solidFill>
              <a:srgbClr val="FFC000"/>
            </a:solidFill>
          </a:ln>
        </p:spPr>
        <p:txBody>
          <a:bodyPr wrap="square">
            <a:spAutoFit/>
          </a:bodyPr>
          <a:lstStyle/>
          <a:p>
            <a:pPr>
              <a:defRPr/>
            </a:pPr>
            <a:r>
              <a:rPr lang="en-US" altLang="zh-CN" sz="1600" dirty="0">
                <a:solidFill>
                  <a:srgbClr val="FF0000"/>
                </a:solidFill>
                <a:latin typeface="Calibri" pitchFamily="34" charset="0"/>
                <a:ea typeface="宋体" charset="-122"/>
                <a:cs typeface="Calibri" pitchFamily="34" charset="0"/>
              </a:rPr>
              <a:t>L2,1</a:t>
            </a:r>
            <a:r>
              <a:rPr lang="zh-CN" altLang="en-US" sz="1600" dirty="0">
                <a:solidFill>
                  <a:srgbClr val="FF0000"/>
                </a:solidFill>
                <a:latin typeface="Calibri" pitchFamily="34" charset="0"/>
                <a:ea typeface="宋体" charset="-122"/>
                <a:cs typeface="Calibri" pitchFamily="34" charset="0"/>
              </a:rPr>
              <a:t>范数</a:t>
            </a:r>
          </a:p>
        </p:txBody>
      </p:sp>
    </p:spTree>
    <p:custDataLst>
      <p:tags r:id="rId1"/>
    </p:custDataLst>
    <p:extLst>
      <p:ext uri="{BB962C8B-B14F-4D97-AF65-F5344CB8AC3E}">
        <p14:creationId xmlns:p14="http://schemas.microsoft.com/office/powerpoint/2010/main" val="2262453421"/>
      </p:ext>
    </p:extLst>
  </p:cSld>
  <p:clrMapOvr>
    <a:masterClrMapping/>
  </p:clrMapOvr>
  <p:transition advTm="31223"/>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L1</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框架</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步骤</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solidFill>
                  <a:schemeClr val="tx1"/>
                </a:solidFill>
                <a:latin typeface="黑体" panose="02010609060101010101" pitchFamily="49" charset="-122"/>
                <a:ea typeface="黑体" panose="02010609060101010101" pitchFamily="49" charset="-122"/>
              </a:rPr>
              <a:t>计算每个滤波的</a:t>
            </a:r>
            <a:r>
              <a:rPr lang="en-US" altLang="zh-CN" sz="2200" b="1" dirty="0">
                <a:solidFill>
                  <a:schemeClr val="tx1"/>
                </a:solidFill>
                <a:latin typeface="黑体" panose="02010609060101010101" pitchFamily="49" charset="-122"/>
                <a:ea typeface="黑体" panose="02010609060101010101" pitchFamily="49" charset="-122"/>
              </a:rPr>
              <a:t>L1</a:t>
            </a:r>
            <a:r>
              <a:rPr lang="zh-CN" altLang="en-US" sz="2200" b="1" dirty="0">
                <a:solidFill>
                  <a:schemeClr val="tx1"/>
                </a:solidFill>
                <a:latin typeface="黑体" panose="02010609060101010101" pitchFamily="49" charset="-122"/>
                <a:ea typeface="黑体" panose="02010609060101010101" pitchFamily="49" charset="-122"/>
              </a:rPr>
              <a:t>范数</a:t>
            </a:r>
            <a:endParaRPr lang="en-US" altLang="zh-CN" sz="22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latin typeface="黑体" panose="02010609060101010101" pitchFamily="49" charset="-122"/>
                <a:ea typeface="黑体" panose="02010609060101010101" pitchFamily="49" charset="-122"/>
              </a:rPr>
              <a:t>排序</a:t>
            </a:r>
            <a:endParaRPr lang="en-US" altLang="zh-CN" sz="2200" b="1"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solidFill>
                  <a:schemeClr val="tx1"/>
                </a:solidFill>
                <a:latin typeface="黑体" panose="02010609060101010101" pitchFamily="49" charset="-122"/>
                <a:ea typeface="黑体" panose="02010609060101010101" pitchFamily="49" charset="-122"/>
              </a:rPr>
              <a:t>剪枝</a:t>
            </a:r>
            <a:r>
              <a:rPr lang="en-US" altLang="zh-CN" sz="2200" b="1" dirty="0">
                <a:solidFill>
                  <a:schemeClr val="tx1"/>
                </a:solidFill>
                <a:latin typeface="黑体" panose="02010609060101010101" pitchFamily="49" charset="-122"/>
                <a:ea typeface="黑体" panose="02010609060101010101" pitchFamily="49" charset="-122"/>
              </a:rPr>
              <a:t>m</a:t>
            </a:r>
            <a:r>
              <a:rPr lang="zh-CN" altLang="en-US" sz="2200" b="1" dirty="0">
                <a:solidFill>
                  <a:schemeClr val="tx1"/>
                </a:solidFill>
                <a:latin typeface="黑体" panose="02010609060101010101" pitchFamily="49" charset="-122"/>
                <a:ea typeface="黑体" panose="02010609060101010101" pitchFamily="49" charset="-122"/>
              </a:rPr>
              <a:t>个范数值最小的滤波，并删除对应的</a:t>
            </a:r>
            <a:r>
              <a:rPr lang="en-US" altLang="zh-CN" sz="2200" b="1" dirty="0" err="1">
                <a:solidFill>
                  <a:schemeClr val="tx1"/>
                </a:solidFill>
                <a:latin typeface="黑体" panose="02010609060101010101" pitchFamily="49" charset="-122"/>
                <a:ea typeface="黑体" panose="02010609060101010101" pitchFamily="49" charset="-122"/>
              </a:rPr>
              <a:t>fmaps</a:t>
            </a:r>
            <a:r>
              <a:rPr lang="zh-CN" altLang="en-US" sz="2200" b="1" dirty="0">
                <a:solidFill>
                  <a:schemeClr val="tx1"/>
                </a:solidFill>
                <a:latin typeface="黑体" panose="02010609060101010101" pitchFamily="49" charset="-122"/>
                <a:ea typeface="黑体" panose="02010609060101010101" pitchFamily="49" charset="-122"/>
              </a:rPr>
              <a:t>和</a:t>
            </a:r>
            <a:r>
              <a:rPr lang="en-US" altLang="zh-CN" sz="2200" b="1" dirty="0">
                <a:solidFill>
                  <a:schemeClr val="tx1"/>
                </a:solidFill>
                <a:latin typeface="黑体" panose="02010609060101010101" pitchFamily="49" charset="-122"/>
                <a:ea typeface="黑体" panose="02010609060101010101" pitchFamily="49" charset="-122"/>
              </a:rPr>
              <a:t>channel</a:t>
            </a:r>
          </a:p>
          <a:p>
            <a:pPr lvl="1" eaLnBrk="1" hangingPunct="1">
              <a:buFont typeface="Wingdings" panose="05000000000000000000" pitchFamily="2" charset="2"/>
              <a:buChar char="p"/>
            </a:pPr>
            <a:r>
              <a:rPr lang="zh-CN" altLang="en-US" sz="2200" b="1" dirty="0">
                <a:latin typeface="黑体" panose="02010609060101010101" pitchFamily="49" charset="-122"/>
                <a:ea typeface="黑体" panose="02010609060101010101" pitchFamily="49" charset="-122"/>
              </a:rPr>
              <a:t>更新</a:t>
            </a:r>
            <a:endParaRPr lang="en-US" altLang="zh-CN" sz="2200" b="1" dirty="0">
              <a:solidFill>
                <a:schemeClr val="tx1"/>
              </a:solidFill>
              <a:latin typeface="黑体" panose="02010609060101010101" pitchFamily="49" charset="-122"/>
              <a:ea typeface="黑体" panose="02010609060101010101" pitchFamily="49" charset="-122"/>
            </a:endParaRPr>
          </a:p>
          <a:p>
            <a:pPr lvl="2" eaLnBrk="1" hangingPunct="1">
              <a:buFont typeface="Wingdings" panose="05000000000000000000" pitchFamily="2" charset="2"/>
              <a:buChar char="p"/>
            </a:pPr>
            <a:endParaRPr lang="en-US" altLang="zh-CN" sz="1800" dirty="0">
              <a:latin typeface="黑体" panose="02010609060101010101" pitchFamily="49" charset="-122"/>
              <a:ea typeface="黑体" panose="02010609060101010101" pitchFamily="49" charset="-122"/>
            </a:endParaRPr>
          </a:p>
        </p:txBody>
      </p:sp>
      <p:sp>
        <p:nvSpPr>
          <p:cNvPr id="16" name="文本框 15"/>
          <p:cNvSpPr txBox="1"/>
          <p:nvPr/>
        </p:nvSpPr>
        <p:spPr>
          <a:xfrm>
            <a:off x="457384" y="6425386"/>
            <a:ext cx="8351336" cy="307777"/>
          </a:xfrm>
          <a:prstGeom prst="rect">
            <a:avLst/>
          </a:prstGeom>
          <a:noFill/>
        </p:spPr>
        <p:txBody>
          <a:bodyPr wrap="square" rtlCol="0">
            <a:spAutoFit/>
          </a:bodyPr>
          <a:lstStyle/>
          <a:p>
            <a:pPr algn="just"/>
            <a:r>
              <a:rPr lang="en-US" altLang="zh-CN" dirty="0"/>
              <a:t>H. Li, et al. Pruning Filters for Efficient </a:t>
            </a:r>
            <a:r>
              <a:rPr lang="en-US" altLang="zh-CN" dirty="0" err="1"/>
              <a:t>ConvNets</a:t>
            </a:r>
            <a:r>
              <a:rPr lang="en-US" altLang="zh-CN" dirty="0"/>
              <a:t>. In ICLR, 2017.</a:t>
            </a:r>
            <a:endParaRPr lang="zh-CN" altLang="en-US" dirty="0"/>
          </a:p>
        </p:txBody>
      </p:sp>
      <p:pic>
        <p:nvPicPr>
          <p:cNvPr id="13" name="图片 12"/>
          <p:cNvPicPr>
            <a:picLocks noChangeAspect="1"/>
          </p:cNvPicPr>
          <p:nvPr/>
        </p:nvPicPr>
        <p:blipFill>
          <a:blip r:embed="rId4"/>
          <a:stretch>
            <a:fillRect/>
          </a:stretch>
        </p:blipFill>
        <p:spPr>
          <a:xfrm>
            <a:off x="1347787" y="2268912"/>
            <a:ext cx="6448425" cy="1752600"/>
          </a:xfrm>
          <a:prstGeom prst="rect">
            <a:avLst/>
          </a:prstGeom>
        </p:spPr>
      </p:pic>
    </p:spTree>
    <p:custDataLst>
      <p:tags r:id="rId1"/>
    </p:custDataLst>
    <p:extLst>
      <p:ext uri="{BB962C8B-B14F-4D97-AF65-F5344CB8AC3E}">
        <p14:creationId xmlns:p14="http://schemas.microsoft.com/office/powerpoint/2010/main" val="2135388811"/>
      </p:ext>
    </p:extLst>
  </p:cSld>
  <p:clrMapOvr>
    <a:masterClrMapping/>
  </p:clrMapOvr>
  <p:transition advTm="31223"/>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err="1">
                <a:solidFill>
                  <a:srgbClr val="1717B7"/>
                </a:solidFill>
                <a:latin typeface="黑体" panose="02010609060101010101" pitchFamily="49" charset="-122"/>
                <a:ea typeface="黑体" panose="02010609060101010101" pitchFamily="49" charset="-122"/>
              </a:rPr>
              <a:t>ThiNet</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框架</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通道选择策略</a:t>
            </a:r>
            <a:endParaRPr lang="en-US" altLang="zh-CN" sz="2200" b="1" dirty="0">
              <a:solidFill>
                <a:schemeClr val="tx1"/>
              </a:solidFill>
              <a:latin typeface="黑体" panose="02010609060101010101" pitchFamily="49" charset="-122"/>
              <a:ea typeface="黑体" panose="02010609060101010101" pitchFamily="49" charset="-122"/>
            </a:endParaRPr>
          </a:p>
          <a:p>
            <a:pPr lvl="2" eaLnBrk="1" hangingPunct="1">
              <a:buFont typeface="Wingdings" panose="05000000000000000000" pitchFamily="2" charset="2"/>
              <a:buChar char="p"/>
            </a:pPr>
            <a:endParaRPr lang="en-US" altLang="zh-CN" sz="1800" dirty="0">
              <a:latin typeface="黑体" panose="02010609060101010101" pitchFamily="49" charset="-122"/>
              <a:ea typeface="黑体" panose="02010609060101010101" pitchFamily="49" charset="-122"/>
            </a:endParaRPr>
          </a:p>
        </p:txBody>
      </p:sp>
      <p:sp>
        <p:nvSpPr>
          <p:cNvPr id="16" name="文本框 15"/>
          <p:cNvSpPr txBox="1"/>
          <p:nvPr/>
        </p:nvSpPr>
        <p:spPr>
          <a:xfrm>
            <a:off x="457384" y="6346556"/>
            <a:ext cx="8351336" cy="523220"/>
          </a:xfrm>
          <a:prstGeom prst="rect">
            <a:avLst/>
          </a:prstGeom>
          <a:noFill/>
        </p:spPr>
        <p:txBody>
          <a:bodyPr wrap="square" rtlCol="0">
            <a:spAutoFit/>
          </a:bodyPr>
          <a:lstStyle/>
          <a:p>
            <a:pPr algn="just"/>
            <a:r>
              <a:rPr lang="en-US" altLang="zh-CN" dirty="0"/>
              <a:t>J. </a:t>
            </a:r>
            <a:r>
              <a:rPr lang="en-US" altLang="zh-CN" dirty="0" err="1"/>
              <a:t>Luo</a:t>
            </a:r>
            <a:r>
              <a:rPr lang="en-US" altLang="zh-CN" dirty="0"/>
              <a:t>, et al. </a:t>
            </a:r>
            <a:r>
              <a:rPr lang="en-US" altLang="zh-CN" dirty="0" err="1"/>
              <a:t>ThiNet</a:t>
            </a:r>
            <a:r>
              <a:rPr lang="en-US" altLang="zh-CN" dirty="0"/>
              <a:t>: A Filter Level Pruning Method for Deep Neural Network Compression. In ICCV, 2017.</a:t>
            </a:r>
            <a:endParaRPr lang="zh-CN" altLang="en-US" dirty="0"/>
          </a:p>
        </p:txBody>
      </p:sp>
      <p:pic>
        <p:nvPicPr>
          <p:cNvPr id="2" name="图片 1"/>
          <p:cNvPicPr>
            <a:picLocks noChangeAspect="1"/>
          </p:cNvPicPr>
          <p:nvPr/>
        </p:nvPicPr>
        <p:blipFill>
          <a:blip r:embed="rId4"/>
          <a:stretch>
            <a:fillRect/>
          </a:stretch>
        </p:blipFill>
        <p:spPr>
          <a:xfrm>
            <a:off x="2200275" y="2300614"/>
            <a:ext cx="4743450" cy="2162175"/>
          </a:xfrm>
          <a:prstGeom prst="rect">
            <a:avLst/>
          </a:prstGeom>
        </p:spPr>
      </p:pic>
      <p:pic>
        <p:nvPicPr>
          <p:cNvPr id="3" name="图片 2"/>
          <p:cNvPicPr>
            <a:picLocks noChangeAspect="1"/>
          </p:cNvPicPr>
          <p:nvPr/>
        </p:nvPicPr>
        <p:blipFill>
          <a:blip r:embed="rId5"/>
          <a:stretch>
            <a:fillRect/>
          </a:stretch>
        </p:blipFill>
        <p:spPr>
          <a:xfrm>
            <a:off x="2336907" y="5110489"/>
            <a:ext cx="3524250" cy="1114425"/>
          </a:xfrm>
          <a:prstGeom prst="rect">
            <a:avLst/>
          </a:prstGeom>
        </p:spPr>
      </p:pic>
      <p:grpSp>
        <p:nvGrpSpPr>
          <p:cNvPr id="18" name="组合 17"/>
          <p:cNvGrpSpPr/>
          <p:nvPr/>
        </p:nvGrpSpPr>
        <p:grpSpPr>
          <a:xfrm>
            <a:off x="6255618" y="5201637"/>
            <a:ext cx="2352354" cy="1024759"/>
            <a:chOff x="6274668" y="5344512"/>
            <a:chExt cx="2352354" cy="1024759"/>
          </a:xfrm>
        </p:grpSpPr>
        <p:sp>
          <p:nvSpPr>
            <p:cNvPr id="11" name="圆角矩形 10"/>
            <p:cNvSpPr/>
            <p:nvPr/>
          </p:nvSpPr>
          <p:spPr>
            <a:xfrm>
              <a:off x="6274668" y="5344512"/>
              <a:ext cx="2126381" cy="1024759"/>
            </a:xfrm>
            <a:prstGeom prst="roundRect">
              <a:avLst/>
            </a:prstGeom>
            <a:noFill/>
            <a:ln w="19050">
              <a:solidFill>
                <a:srgbClr val="CC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grpSp>
          <p:nvGrpSpPr>
            <p:cNvPr id="15" name="组合 14"/>
            <p:cNvGrpSpPr/>
            <p:nvPr/>
          </p:nvGrpSpPr>
          <p:grpSpPr>
            <a:xfrm>
              <a:off x="6277954" y="5391478"/>
              <a:ext cx="2349068" cy="945201"/>
              <a:chOff x="6277954" y="5391478"/>
              <a:chExt cx="2349068" cy="945201"/>
            </a:xfrm>
          </p:grpSpPr>
          <p:pic>
            <p:nvPicPr>
              <p:cNvPr id="5" name="图片 4"/>
              <p:cNvPicPr>
                <a:picLocks noChangeAspect="1"/>
              </p:cNvPicPr>
              <p:nvPr/>
            </p:nvPicPr>
            <p:blipFill>
              <a:blip r:embed="rId6"/>
              <a:stretch>
                <a:fillRect/>
              </a:stretch>
            </p:blipFill>
            <p:spPr>
              <a:xfrm>
                <a:off x="6358586" y="5461766"/>
                <a:ext cx="809625" cy="247650"/>
              </a:xfrm>
              <a:prstGeom prst="rect">
                <a:avLst/>
              </a:prstGeom>
            </p:spPr>
          </p:pic>
          <p:sp>
            <p:nvSpPr>
              <p:cNvPr id="7" name="文本框 6"/>
              <p:cNvSpPr txBox="1"/>
              <p:nvPr/>
            </p:nvSpPr>
            <p:spPr>
              <a:xfrm>
                <a:off x="7097426" y="5391478"/>
                <a:ext cx="1245489" cy="338554"/>
              </a:xfrm>
              <a:prstGeom prst="rect">
                <a:avLst/>
              </a:prstGeom>
              <a:noFill/>
            </p:spPr>
            <p:txBody>
              <a:bodyPr wrap="square" rtlCol="0">
                <a:spAutoFit/>
              </a:bodyPr>
              <a:lstStyle/>
              <a:p>
                <a:r>
                  <a:rPr lang="zh-CN" altLang="en-US" sz="1600" dirty="0"/>
                  <a:t>：训练样本</a:t>
                </a:r>
              </a:p>
            </p:txBody>
          </p:sp>
          <p:sp>
            <p:nvSpPr>
              <p:cNvPr id="9" name="文本框 8"/>
              <p:cNvSpPr txBox="1"/>
              <p:nvPr/>
            </p:nvSpPr>
            <p:spPr>
              <a:xfrm>
                <a:off x="6277954" y="5728795"/>
                <a:ext cx="2349068" cy="338554"/>
              </a:xfrm>
              <a:prstGeom prst="rect">
                <a:avLst/>
              </a:prstGeom>
              <a:noFill/>
            </p:spPr>
            <p:txBody>
              <a:bodyPr wrap="square" rtlCol="0">
                <a:spAutoFit/>
              </a:bodyPr>
              <a:lstStyle/>
              <a:p>
                <a:r>
                  <a:rPr lang="en-US" altLang="zh-CN" sz="1600" dirty="0"/>
                  <a:t>S:C</a:t>
                </a:r>
                <a:r>
                  <a:rPr lang="zh-CN" altLang="en-US" sz="1600" dirty="0"/>
                  <a:t>个通道的序列子集</a:t>
                </a:r>
              </a:p>
            </p:txBody>
          </p:sp>
          <p:sp>
            <p:nvSpPr>
              <p:cNvPr id="17" name="文本框 16"/>
              <p:cNvSpPr txBox="1"/>
              <p:nvPr/>
            </p:nvSpPr>
            <p:spPr>
              <a:xfrm>
                <a:off x="6323276" y="5998125"/>
                <a:ext cx="1219210" cy="338554"/>
              </a:xfrm>
              <a:prstGeom prst="rect">
                <a:avLst/>
              </a:prstGeom>
              <a:noFill/>
            </p:spPr>
            <p:txBody>
              <a:bodyPr wrap="square" rtlCol="0">
                <a:spAutoFit/>
              </a:bodyPr>
              <a:lstStyle/>
              <a:p>
                <a:r>
                  <a:rPr lang="en-US" altLang="zh-CN" sz="1600" dirty="0"/>
                  <a:t>r:</a:t>
                </a:r>
                <a:r>
                  <a:rPr lang="zh-CN" altLang="en-US" sz="1600" dirty="0"/>
                  <a:t>压缩率</a:t>
                </a:r>
              </a:p>
            </p:txBody>
          </p:sp>
        </p:grpSp>
      </p:grpSp>
    </p:spTree>
    <p:custDataLst>
      <p:tags r:id="rId1"/>
    </p:custDataLst>
    <p:extLst>
      <p:ext uri="{BB962C8B-B14F-4D97-AF65-F5344CB8AC3E}">
        <p14:creationId xmlns:p14="http://schemas.microsoft.com/office/powerpoint/2010/main" val="750520065"/>
      </p:ext>
    </p:extLst>
  </p:cSld>
  <p:clrMapOvr>
    <a:masterClrMapping/>
  </p:clrMapOvr>
  <p:transition advTm="31223"/>
</p:sld>
</file>

<file path=ppt/slides/slide10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CP</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框架</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13" name="图片 12"/>
          <p:cNvPicPr>
            <a:picLocks noChangeAspect="1"/>
          </p:cNvPicPr>
          <p:nvPr/>
        </p:nvPicPr>
        <p:blipFill>
          <a:blip r:embed="rId4"/>
          <a:stretch>
            <a:fillRect/>
          </a:stretch>
        </p:blipFill>
        <p:spPr>
          <a:xfrm>
            <a:off x="1043689" y="2324218"/>
            <a:ext cx="7272727" cy="3620622"/>
          </a:xfrm>
          <a:prstGeom prst="rect">
            <a:avLst/>
          </a:prstGeom>
        </p:spPr>
      </p:pic>
      <p:sp>
        <p:nvSpPr>
          <p:cNvPr id="15" name="文本框 14"/>
          <p:cNvSpPr txBox="1"/>
          <p:nvPr/>
        </p:nvSpPr>
        <p:spPr>
          <a:xfrm>
            <a:off x="467544" y="6455866"/>
            <a:ext cx="8513896" cy="307777"/>
          </a:xfrm>
          <a:prstGeom prst="rect">
            <a:avLst/>
          </a:prstGeom>
          <a:noFill/>
        </p:spPr>
        <p:txBody>
          <a:bodyPr wrap="square" rtlCol="0">
            <a:spAutoFit/>
          </a:bodyPr>
          <a:lstStyle/>
          <a:p>
            <a:pPr algn="just"/>
            <a:r>
              <a:rPr lang="en-US" altLang="zh-CN" dirty="0">
                <a:latin typeface="微软雅黑" panose="020B0503020204020204" pitchFamily="34" charset="-122"/>
                <a:ea typeface="微软雅黑" panose="020B0503020204020204" pitchFamily="34" charset="-122"/>
              </a:rPr>
              <a:t>V. </a:t>
            </a:r>
            <a:r>
              <a:rPr lang="en-US" altLang="zh-CN" dirty="0" err="1">
                <a:latin typeface="微软雅黑" panose="020B0503020204020204" pitchFamily="34" charset="-122"/>
                <a:ea typeface="微软雅黑" panose="020B0503020204020204" pitchFamily="34" charset="-122"/>
              </a:rPr>
              <a:t>Lebedev</a:t>
            </a:r>
            <a:r>
              <a:rPr lang="en-US" altLang="zh-CN" dirty="0"/>
              <a:t>, et al. Speeding-up CNNs using Fine-tuned CP-decomposition. In ICLR, 2015.</a:t>
            </a:r>
            <a:endParaRPr lang="zh-CN" altLang="en-US" dirty="0"/>
          </a:p>
        </p:txBody>
      </p:sp>
    </p:spTree>
    <p:custDataLst>
      <p:tags r:id="rId1"/>
    </p:custDataLst>
    <p:extLst>
      <p:ext uri="{BB962C8B-B14F-4D97-AF65-F5344CB8AC3E}">
        <p14:creationId xmlns:p14="http://schemas.microsoft.com/office/powerpoint/2010/main" val="3433320080"/>
      </p:ext>
    </p:extLst>
  </p:cSld>
  <p:clrMapOvr>
    <a:masterClrMapping/>
  </p:clrMapOvr>
  <p:transition advTm="31223"/>
</p:sld>
</file>

<file path=ppt/slides/slide10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CP</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原始卷积计算</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13" name="下箭头 12"/>
          <p:cNvSpPr/>
          <p:nvPr/>
        </p:nvSpPr>
        <p:spPr>
          <a:xfrm>
            <a:off x="4572000" y="4143590"/>
            <a:ext cx="360040" cy="792088"/>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4"/>
          <a:stretch>
            <a:fillRect/>
          </a:stretch>
        </p:blipFill>
        <p:spPr>
          <a:xfrm>
            <a:off x="1475656" y="5064058"/>
            <a:ext cx="6380952" cy="695238"/>
          </a:xfrm>
          <a:prstGeom prst="rect">
            <a:avLst/>
          </a:prstGeom>
          <a:ln w="19050">
            <a:solidFill>
              <a:srgbClr val="FF0000"/>
            </a:solidFill>
          </a:ln>
        </p:spPr>
      </p:pic>
      <p:sp>
        <p:nvSpPr>
          <p:cNvPr id="17" name="文本框 16"/>
          <p:cNvSpPr txBox="1"/>
          <p:nvPr/>
        </p:nvSpPr>
        <p:spPr>
          <a:xfrm>
            <a:off x="4979902" y="4287606"/>
            <a:ext cx="1227858" cy="461665"/>
          </a:xfrm>
          <a:prstGeom prst="rect">
            <a:avLst/>
          </a:prstGeom>
          <a:noFill/>
        </p:spPr>
        <p:txBody>
          <a:bodyPr wrap="square" rtlCol="0">
            <a:spAutoFit/>
          </a:bodyPr>
          <a:lstStyle/>
          <a:p>
            <a:r>
              <a:rPr lang="en-US" altLang="zh-CN" sz="2400" dirty="0"/>
              <a:t>CP</a:t>
            </a:r>
            <a:r>
              <a:rPr lang="zh-CN" altLang="en-US" sz="2400" dirty="0"/>
              <a:t>分解</a:t>
            </a:r>
          </a:p>
        </p:txBody>
      </p:sp>
      <mc:AlternateContent xmlns:mc="http://schemas.openxmlformats.org/markup-compatibility/2006" xmlns:a14="http://schemas.microsoft.com/office/drawing/2010/main">
        <mc:Choice Requires="a14">
          <p:sp>
            <p:nvSpPr>
              <p:cNvPr id="18" name="矩形 17"/>
              <p:cNvSpPr/>
              <p:nvPr/>
            </p:nvSpPr>
            <p:spPr>
              <a:xfrm>
                <a:off x="3635896" y="2590944"/>
                <a:ext cx="2043252"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zh-CN" altLang="en-US" i="1">
                          <a:latin typeface="Cambria Math" panose="02040503050406030204" pitchFamily="18" charset="0"/>
                        </a:rPr>
                        <m:t>𝐾</m:t>
                      </m:r>
                      <m:r>
                        <a:rPr lang="zh-CN" altLang="en-US" i="0">
                          <a:latin typeface="Cambria Math" panose="02040503050406030204" pitchFamily="18" charset="0"/>
                        </a:rPr>
                        <m:t>∈</m:t>
                      </m:r>
                      <m:r>
                        <a:rPr lang="zh-CN" altLang="en-US" i="1">
                          <a:latin typeface="Cambria Math" panose="02040503050406030204" pitchFamily="18" charset="0"/>
                        </a:rPr>
                        <m:t>𝑑</m:t>
                      </m:r>
                      <m:r>
                        <a:rPr lang="zh-CN" altLang="en-US" i="0">
                          <a:latin typeface="Cambria Math" panose="02040503050406030204" pitchFamily="18" charset="0"/>
                        </a:rPr>
                        <m:t>×</m:t>
                      </m:r>
                      <m:r>
                        <a:rPr lang="zh-CN" altLang="en-US" i="1">
                          <a:latin typeface="Cambria Math" panose="02040503050406030204" pitchFamily="18" charset="0"/>
                        </a:rPr>
                        <m:t>𝑑</m:t>
                      </m:r>
                      <m:r>
                        <a:rPr lang="zh-CN" altLang="en-US" i="0">
                          <a:latin typeface="Cambria Math" panose="02040503050406030204" pitchFamily="18" charset="0"/>
                        </a:rPr>
                        <m:t>×</m:t>
                      </m:r>
                      <m:r>
                        <a:rPr lang="zh-CN" altLang="en-US" i="1">
                          <a:latin typeface="Cambria Math" panose="02040503050406030204" pitchFamily="18" charset="0"/>
                        </a:rPr>
                        <m:t>𝑆</m:t>
                      </m:r>
                      <m:r>
                        <a:rPr lang="zh-CN" altLang="en-US" i="0">
                          <a:latin typeface="Cambria Math" panose="02040503050406030204" pitchFamily="18" charset="0"/>
                        </a:rPr>
                        <m:t>×</m:t>
                      </m:r>
                      <m:r>
                        <a:rPr lang="zh-CN" altLang="en-US" i="1">
                          <a:latin typeface="Cambria Math" panose="02040503050406030204" pitchFamily="18" charset="0"/>
                        </a:rPr>
                        <m:t>𝑇</m:t>
                      </m:r>
                    </m:oMath>
                  </m:oMathPara>
                </a14:m>
                <a:endParaRPr lang="zh-CN" altLang="en-US" dirty="0"/>
              </a:p>
            </p:txBody>
          </p:sp>
        </mc:Choice>
        <mc:Fallback xmlns="">
          <p:sp>
            <p:nvSpPr>
              <p:cNvPr id="18" name="矩形 17"/>
              <p:cNvSpPr>
                <a:spLocks noRot="1" noChangeAspect="1" noMove="1" noResize="1" noEditPoints="1" noAdjustHandles="1" noChangeArrowheads="1" noChangeShapeType="1" noTextEdit="1"/>
              </p:cNvSpPr>
              <p:nvPr/>
            </p:nvSpPr>
            <p:spPr>
              <a:xfrm>
                <a:off x="3635896" y="2590944"/>
                <a:ext cx="2043252" cy="369332"/>
              </a:xfrm>
              <a:prstGeom prst="rect">
                <a:avLst/>
              </a:prstGeom>
              <a:blipFill rotWithShape="0">
                <a:blip r:embed="rId5"/>
                <a:stretch>
                  <a:fillRect/>
                </a:stretch>
              </a:blipFill>
            </p:spPr>
            <p:txBody>
              <a:bodyPr/>
              <a:lstStyle/>
              <a:p>
                <a:r>
                  <a:rPr lang="zh-CN" altLang="en-US">
                    <a:noFill/>
                  </a:rPr>
                  <a:t> </a:t>
                </a:r>
              </a:p>
            </p:txBody>
          </p:sp>
        </mc:Fallback>
      </mc:AlternateContent>
      <p:pic>
        <p:nvPicPr>
          <p:cNvPr id="19" name="图片 18"/>
          <p:cNvPicPr>
            <a:picLocks noChangeAspect="1"/>
          </p:cNvPicPr>
          <p:nvPr/>
        </p:nvPicPr>
        <p:blipFill>
          <a:blip r:embed="rId6"/>
          <a:stretch>
            <a:fillRect/>
          </a:stretch>
        </p:blipFill>
        <p:spPr>
          <a:xfrm>
            <a:off x="1043608" y="3477622"/>
            <a:ext cx="6104762" cy="723810"/>
          </a:xfrm>
          <a:prstGeom prst="rect">
            <a:avLst/>
          </a:prstGeom>
        </p:spPr>
      </p:pic>
      <p:sp>
        <p:nvSpPr>
          <p:cNvPr id="20" name="矩形 19"/>
          <p:cNvSpPr/>
          <p:nvPr/>
        </p:nvSpPr>
        <p:spPr>
          <a:xfrm>
            <a:off x="3779912" y="3662116"/>
            <a:ext cx="2520280" cy="360040"/>
          </a:xfrm>
          <a:prstGeom prst="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mc:AlternateContent xmlns:mc="http://schemas.openxmlformats.org/markup-compatibility/2006" xmlns:a14="http://schemas.microsoft.com/office/drawing/2010/main">
        <mc:Choice Requires="a14">
          <p:sp>
            <p:nvSpPr>
              <p:cNvPr id="21" name="矩形 20"/>
              <p:cNvSpPr/>
              <p:nvPr/>
            </p:nvSpPr>
            <p:spPr>
              <a:xfrm>
                <a:off x="3830900" y="2283454"/>
                <a:ext cx="1646028"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zh-CN" altLang="en-US" i="1">
                          <a:latin typeface="Cambria Math" panose="02040503050406030204" pitchFamily="18" charset="0"/>
                        </a:rPr>
                        <m:t>𝑈</m:t>
                      </m:r>
                      <m:r>
                        <a:rPr lang="zh-CN" altLang="en-US" i="0">
                          <a:latin typeface="Cambria Math" panose="02040503050406030204" pitchFamily="18" charset="0"/>
                        </a:rPr>
                        <m:t>∈</m:t>
                      </m:r>
                      <m:r>
                        <a:rPr lang="zh-CN" altLang="en-US" i="1">
                          <a:latin typeface="Cambria Math" panose="02040503050406030204" pitchFamily="18" charset="0"/>
                        </a:rPr>
                        <m:t>𝑋</m:t>
                      </m:r>
                      <m:r>
                        <a:rPr lang="zh-CN" altLang="en-US" i="0">
                          <a:latin typeface="Cambria Math" panose="02040503050406030204" pitchFamily="18" charset="0"/>
                        </a:rPr>
                        <m:t>×</m:t>
                      </m:r>
                      <m:r>
                        <a:rPr lang="zh-CN" altLang="en-US" i="1">
                          <a:latin typeface="Cambria Math" panose="02040503050406030204" pitchFamily="18" charset="0"/>
                        </a:rPr>
                        <m:t>𝑌</m:t>
                      </m:r>
                      <m:r>
                        <a:rPr lang="zh-CN" altLang="en-US" i="0">
                          <a:latin typeface="Cambria Math" panose="02040503050406030204" pitchFamily="18" charset="0"/>
                        </a:rPr>
                        <m:t>×</m:t>
                      </m:r>
                      <m:r>
                        <a:rPr lang="zh-CN" altLang="en-US" i="1">
                          <a:latin typeface="Cambria Math" panose="02040503050406030204" pitchFamily="18" charset="0"/>
                        </a:rPr>
                        <m:t>𝑆</m:t>
                      </m:r>
                    </m:oMath>
                  </m:oMathPara>
                </a14:m>
                <a:endParaRPr lang="zh-CN" altLang="en-US" dirty="0"/>
              </a:p>
            </p:txBody>
          </p:sp>
        </mc:Choice>
        <mc:Fallback xmlns="">
          <p:sp>
            <p:nvSpPr>
              <p:cNvPr id="21" name="矩形 20"/>
              <p:cNvSpPr>
                <a:spLocks noRot="1" noChangeAspect="1" noMove="1" noResize="1" noEditPoints="1" noAdjustHandles="1" noChangeArrowheads="1" noChangeShapeType="1" noTextEdit="1"/>
              </p:cNvSpPr>
              <p:nvPr/>
            </p:nvSpPr>
            <p:spPr>
              <a:xfrm>
                <a:off x="3830900" y="2283454"/>
                <a:ext cx="1646028" cy="369332"/>
              </a:xfrm>
              <a:prstGeom prst="rect">
                <a:avLst/>
              </a:prstGeom>
              <a:blipFill rotWithShape="0">
                <a:blip r:embed="rId7"/>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2" name="矩形 21"/>
              <p:cNvSpPr/>
              <p:nvPr/>
            </p:nvSpPr>
            <p:spPr>
              <a:xfrm>
                <a:off x="2915816" y="2878976"/>
                <a:ext cx="3675814"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zh-CN" altLang="en-US" i="1">
                          <a:latin typeface="Cambria Math" panose="02040503050406030204" pitchFamily="18" charset="0"/>
                        </a:rPr>
                        <m:t>𝑉</m:t>
                      </m:r>
                      <m:r>
                        <a:rPr lang="zh-CN" altLang="en-US" i="0">
                          <a:latin typeface="Cambria Math" panose="02040503050406030204" pitchFamily="18" charset="0"/>
                        </a:rPr>
                        <m:t>∈(</m:t>
                      </m:r>
                      <m:r>
                        <a:rPr lang="zh-CN" altLang="en-US" i="1">
                          <a:latin typeface="Cambria Math" panose="02040503050406030204" pitchFamily="18" charset="0"/>
                        </a:rPr>
                        <m:t>𝑋</m:t>
                      </m:r>
                      <m:r>
                        <a:rPr lang="zh-CN" altLang="en-US" i="0">
                          <a:latin typeface="Cambria Math" panose="02040503050406030204" pitchFamily="18" charset="0"/>
                        </a:rPr>
                        <m:t>−</m:t>
                      </m:r>
                      <m:r>
                        <a:rPr lang="zh-CN" altLang="en-US" i="1">
                          <a:latin typeface="Cambria Math" panose="02040503050406030204" pitchFamily="18" charset="0"/>
                        </a:rPr>
                        <m:t>𝑑</m:t>
                      </m:r>
                      <m:r>
                        <a:rPr lang="zh-CN" altLang="en-US" i="0">
                          <a:latin typeface="Cambria Math" panose="02040503050406030204" pitchFamily="18" charset="0"/>
                        </a:rPr>
                        <m:t>+1)×(</m:t>
                      </m:r>
                      <m:r>
                        <a:rPr lang="zh-CN" altLang="en-US" i="1">
                          <a:latin typeface="Cambria Math" panose="02040503050406030204" pitchFamily="18" charset="0"/>
                        </a:rPr>
                        <m:t>𝑌</m:t>
                      </m:r>
                      <m:r>
                        <a:rPr lang="zh-CN" altLang="en-US" i="0">
                          <a:latin typeface="Cambria Math" panose="02040503050406030204" pitchFamily="18" charset="0"/>
                        </a:rPr>
                        <m:t>−</m:t>
                      </m:r>
                      <m:r>
                        <a:rPr lang="zh-CN" altLang="en-US" i="1">
                          <a:latin typeface="Cambria Math" panose="02040503050406030204" pitchFamily="18" charset="0"/>
                        </a:rPr>
                        <m:t>𝑑</m:t>
                      </m:r>
                      <m:r>
                        <a:rPr lang="zh-CN" altLang="en-US" i="0">
                          <a:latin typeface="Cambria Math" panose="02040503050406030204" pitchFamily="18" charset="0"/>
                        </a:rPr>
                        <m:t>+1)×</m:t>
                      </m:r>
                      <m:r>
                        <a:rPr lang="zh-CN" altLang="en-US" i="1">
                          <a:latin typeface="Cambria Math" panose="02040503050406030204" pitchFamily="18" charset="0"/>
                        </a:rPr>
                        <m:t>𝑇</m:t>
                      </m:r>
                    </m:oMath>
                  </m:oMathPara>
                </a14:m>
                <a:endParaRPr lang="zh-CN" altLang="en-US" dirty="0"/>
              </a:p>
            </p:txBody>
          </p:sp>
        </mc:Choice>
        <mc:Fallback xmlns="">
          <p:sp>
            <p:nvSpPr>
              <p:cNvPr id="22" name="矩形 21"/>
              <p:cNvSpPr>
                <a:spLocks noRot="1" noChangeAspect="1" noMove="1" noResize="1" noEditPoints="1" noAdjustHandles="1" noChangeArrowheads="1" noChangeShapeType="1" noTextEdit="1"/>
              </p:cNvSpPr>
              <p:nvPr/>
            </p:nvSpPr>
            <p:spPr>
              <a:xfrm>
                <a:off x="2915816" y="2878976"/>
                <a:ext cx="3675814" cy="369332"/>
              </a:xfrm>
              <a:prstGeom prst="rect">
                <a:avLst/>
              </a:prstGeom>
              <a:blipFill rotWithShape="0">
                <a:blip r:embed="rId8"/>
                <a:stretch>
                  <a:fillRect/>
                </a:stretch>
              </a:blipFill>
            </p:spPr>
            <p:txBody>
              <a:bodyPr/>
              <a:lstStyle/>
              <a:p>
                <a:r>
                  <a:rPr lang="zh-CN" altLang="en-US">
                    <a:noFill/>
                  </a:rPr>
                  <a:t> </a:t>
                </a:r>
              </a:p>
            </p:txBody>
          </p:sp>
        </mc:Fallback>
      </mc:AlternateContent>
      <p:sp>
        <p:nvSpPr>
          <p:cNvPr id="23" name="圆角矩形 22"/>
          <p:cNvSpPr/>
          <p:nvPr/>
        </p:nvSpPr>
        <p:spPr>
          <a:xfrm>
            <a:off x="2987824" y="2302912"/>
            <a:ext cx="3528392" cy="907648"/>
          </a:xfrm>
          <a:prstGeom prst="round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67544" y="6455866"/>
            <a:ext cx="8513896" cy="307777"/>
          </a:xfrm>
          <a:prstGeom prst="rect">
            <a:avLst/>
          </a:prstGeom>
          <a:noFill/>
        </p:spPr>
        <p:txBody>
          <a:bodyPr wrap="square" rtlCol="0">
            <a:spAutoFit/>
          </a:bodyPr>
          <a:lstStyle/>
          <a:p>
            <a:pPr algn="just"/>
            <a:r>
              <a:rPr lang="en-US" altLang="zh-CN" dirty="0">
                <a:latin typeface="微软雅黑" panose="020B0503020204020204" pitchFamily="34" charset="-122"/>
                <a:ea typeface="微软雅黑" panose="020B0503020204020204" pitchFamily="34" charset="-122"/>
              </a:rPr>
              <a:t>V. </a:t>
            </a:r>
            <a:r>
              <a:rPr lang="en-US" altLang="zh-CN" dirty="0" err="1">
                <a:latin typeface="微软雅黑" panose="020B0503020204020204" pitchFamily="34" charset="-122"/>
                <a:ea typeface="微软雅黑" panose="020B0503020204020204" pitchFamily="34" charset="-122"/>
              </a:rPr>
              <a:t>Lebedev</a:t>
            </a:r>
            <a:r>
              <a:rPr lang="en-US" altLang="zh-CN" dirty="0"/>
              <a:t>, et al. Speeding-up CNNs using Fine-tuned CP-decomposition. In ICLR, 2015.</a:t>
            </a:r>
            <a:endParaRPr lang="zh-CN" altLang="en-US" dirty="0"/>
          </a:p>
        </p:txBody>
      </p:sp>
      <p:sp>
        <p:nvSpPr>
          <p:cNvPr id="14" name="文本框 13"/>
          <p:cNvSpPr txBox="1"/>
          <p:nvPr/>
        </p:nvSpPr>
        <p:spPr bwMode="auto">
          <a:xfrm>
            <a:off x="6161566" y="4267554"/>
            <a:ext cx="1855383" cy="584775"/>
          </a:xfrm>
          <a:prstGeom prst="rect">
            <a:avLst/>
          </a:prstGeom>
          <a:noFill/>
          <a:ln w="12700">
            <a:solidFill>
              <a:srgbClr val="FF0000"/>
            </a:solidFill>
          </a:ln>
        </p:spPr>
        <p:txBody>
          <a:bodyPr wrap="square">
            <a:spAutoFit/>
          </a:bodyPr>
          <a:lstStyle/>
          <a:p>
            <a:pPr>
              <a:defRPr/>
            </a:pPr>
            <a:r>
              <a:rPr lang="zh-CN" altLang="en-US" sz="1600" dirty="0">
                <a:latin typeface="Calibri" pitchFamily="34" charset="0"/>
                <a:ea typeface="宋体" charset="-122"/>
                <a:cs typeface="Calibri" pitchFamily="34" charset="0"/>
              </a:rPr>
              <a:t>将大的卷积核分解成</a:t>
            </a:r>
            <a:r>
              <a:rPr lang="en-US" altLang="zh-CN" sz="1600" dirty="0">
                <a:solidFill>
                  <a:srgbClr val="FF0000"/>
                </a:solidFill>
                <a:latin typeface="Calibri" pitchFamily="34" charset="0"/>
                <a:ea typeface="宋体" charset="-122"/>
                <a:cs typeface="Calibri" pitchFamily="34" charset="0"/>
              </a:rPr>
              <a:t>4</a:t>
            </a:r>
            <a:r>
              <a:rPr lang="zh-CN" altLang="en-US" sz="1600" dirty="0">
                <a:solidFill>
                  <a:srgbClr val="FF0000"/>
                </a:solidFill>
                <a:latin typeface="Calibri" pitchFamily="34" charset="0"/>
                <a:ea typeface="宋体" charset="-122"/>
                <a:cs typeface="Calibri" pitchFamily="34" charset="0"/>
              </a:rPr>
              <a:t>个小的</a:t>
            </a:r>
            <a:r>
              <a:rPr lang="zh-CN" altLang="en-US" sz="1600" dirty="0">
                <a:latin typeface="Calibri" pitchFamily="34" charset="0"/>
                <a:ea typeface="宋体" charset="-122"/>
                <a:cs typeface="Calibri" pitchFamily="34" charset="0"/>
              </a:rPr>
              <a:t>卷积核</a:t>
            </a:r>
          </a:p>
        </p:txBody>
      </p:sp>
    </p:spTree>
    <p:custDataLst>
      <p:tags r:id="rId1"/>
    </p:custDataLst>
    <p:extLst>
      <p:ext uri="{BB962C8B-B14F-4D97-AF65-F5344CB8AC3E}">
        <p14:creationId xmlns:p14="http://schemas.microsoft.com/office/powerpoint/2010/main" val="2148693607"/>
      </p:ext>
    </p:extLst>
  </p:cSld>
  <p:clrMapOvr>
    <a:masterClrMapping/>
  </p:clrMapOvr>
  <p:transition advTm="31223"/>
</p:sld>
</file>

<file path=ppt/slides/slide10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en-US" altLang="zh-CN" sz="4000" b="1" dirty="0">
                <a:solidFill>
                  <a:srgbClr val="1717B7"/>
                </a:solidFill>
                <a:latin typeface="黑体" panose="02010609060101010101" pitchFamily="49" charset="-122"/>
                <a:ea typeface="黑体" panose="02010609060101010101" pitchFamily="49" charset="-122"/>
              </a:rPr>
              <a:t>TD</a:t>
            </a:r>
            <a:endParaRPr lang="zh-CN" altLang="en-US" sz="4000" b="1" dirty="0">
              <a:solidFill>
                <a:srgbClr val="1717B7"/>
              </a:solidFill>
              <a:latin typeface="黑体" panose="02010609060101010101" pitchFamily="49" charset="-122"/>
              <a:ea typeface="黑体" panose="02010609060101010101" pitchFamily="49" charset="-122"/>
            </a:endParaRP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框架</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近似的卷积计算</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4"/>
          <a:stretch>
            <a:fillRect/>
          </a:stretch>
        </p:blipFill>
        <p:spPr>
          <a:xfrm>
            <a:off x="2097701" y="2207920"/>
            <a:ext cx="4922859" cy="1384108"/>
          </a:xfrm>
          <a:prstGeom prst="rect">
            <a:avLst/>
          </a:prstGeom>
        </p:spPr>
      </p:pic>
      <p:grpSp>
        <p:nvGrpSpPr>
          <p:cNvPr id="8" name="组合 7"/>
          <p:cNvGrpSpPr/>
          <p:nvPr/>
        </p:nvGrpSpPr>
        <p:grpSpPr>
          <a:xfrm>
            <a:off x="711200" y="4135120"/>
            <a:ext cx="4521200" cy="924560"/>
            <a:chOff x="2123728" y="1748672"/>
            <a:chExt cx="4904762" cy="904762"/>
          </a:xfrm>
        </p:grpSpPr>
        <p:pic>
          <p:nvPicPr>
            <p:cNvPr id="9" name="图片 8"/>
            <p:cNvPicPr>
              <a:picLocks noChangeAspect="1"/>
            </p:cNvPicPr>
            <p:nvPr/>
          </p:nvPicPr>
          <p:blipFill>
            <a:blip r:embed="rId5"/>
            <a:stretch>
              <a:fillRect/>
            </a:stretch>
          </p:blipFill>
          <p:spPr>
            <a:xfrm>
              <a:off x="2123728" y="1748672"/>
              <a:ext cx="4904762" cy="904762"/>
            </a:xfrm>
            <a:prstGeom prst="rect">
              <a:avLst/>
            </a:prstGeom>
          </p:spPr>
        </p:pic>
        <p:sp>
          <p:nvSpPr>
            <p:cNvPr id="10" name="矩形 9"/>
            <p:cNvSpPr/>
            <p:nvPr/>
          </p:nvSpPr>
          <p:spPr>
            <a:xfrm>
              <a:off x="4067944" y="1892688"/>
              <a:ext cx="576064" cy="288032"/>
            </a:xfrm>
            <a:prstGeom prst="rect">
              <a:avLst/>
            </a:pr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pic>
        <p:nvPicPr>
          <p:cNvPr id="11" name="图片 10"/>
          <p:cNvPicPr>
            <a:picLocks noChangeAspect="1"/>
          </p:cNvPicPr>
          <p:nvPr/>
        </p:nvPicPr>
        <p:blipFill>
          <a:blip r:embed="rId6"/>
          <a:stretch>
            <a:fillRect/>
          </a:stretch>
        </p:blipFill>
        <p:spPr>
          <a:xfrm>
            <a:off x="1797929" y="5131795"/>
            <a:ext cx="3019048" cy="628571"/>
          </a:xfrm>
          <a:prstGeom prst="rect">
            <a:avLst/>
          </a:prstGeom>
          <a:ln w="19050">
            <a:solidFill>
              <a:srgbClr val="FF0000"/>
            </a:solidFill>
          </a:ln>
        </p:spPr>
      </p:pic>
      <p:grpSp>
        <p:nvGrpSpPr>
          <p:cNvPr id="2" name="组合 1"/>
          <p:cNvGrpSpPr/>
          <p:nvPr/>
        </p:nvGrpSpPr>
        <p:grpSpPr>
          <a:xfrm>
            <a:off x="5265544" y="4297374"/>
            <a:ext cx="3528392" cy="1584176"/>
            <a:chOff x="4788024" y="5760414"/>
            <a:chExt cx="3528392" cy="1584176"/>
          </a:xfrm>
        </p:grpSpPr>
        <p:pic>
          <p:nvPicPr>
            <p:cNvPr id="12" name="图片 11"/>
            <p:cNvPicPr>
              <a:picLocks noChangeAspect="1"/>
            </p:cNvPicPr>
            <p:nvPr/>
          </p:nvPicPr>
          <p:blipFill>
            <a:blip r:embed="rId7"/>
            <a:stretch>
              <a:fillRect/>
            </a:stretch>
          </p:blipFill>
          <p:spPr>
            <a:xfrm>
              <a:off x="4860032" y="5791944"/>
              <a:ext cx="2304762" cy="600000"/>
            </a:xfrm>
            <a:prstGeom prst="rect">
              <a:avLst/>
            </a:prstGeom>
          </p:spPr>
        </p:pic>
        <p:pic>
          <p:nvPicPr>
            <p:cNvPr id="14" name="图片 13"/>
            <p:cNvPicPr>
              <a:picLocks noChangeAspect="1"/>
            </p:cNvPicPr>
            <p:nvPr/>
          </p:nvPicPr>
          <p:blipFill>
            <a:blip r:embed="rId8"/>
            <a:stretch>
              <a:fillRect/>
            </a:stretch>
          </p:blipFill>
          <p:spPr>
            <a:xfrm>
              <a:off x="4840226" y="6296000"/>
              <a:ext cx="3476190" cy="628571"/>
            </a:xfrm>
            <a:prstGeom prst="rect">
              <a:avLst/>
            </a:prstGeom>
          </p:spPr>
        </p:pic>
        <p:pic>
          <p:nvPicPr>
            <p:cNvPr id="16" name="图片 15"/>
            <p:cNvPicPr>
              <a:picLocks noChangeAspect="1"/>
            </p:cNvPicPr>
            <p:nvPr/>
          </p:nvPicPr>
          <p:blipFill>
            <a:blip r:embed="rId9"/>
            <a:stretch>
              <a:fillRect/>
            </a:stretch>
          </p:blipFill>
          <p:spPr>
            <a:xfrm>
              <a:off x="4870542" y="6728048"/>
              <a:ext cx="2495238" cy="609524"/>
            </a:xfrm>
            <a:prstGeom prst="rect">
              <a:avLst/>
            </a:prstGeom>
          </p:spPr>
        </p:pic>
        <p:sp>
          <p:nvSpPr>
            <p:cNvPr id="17" name="矩形 16"/>
            <p:cNvSpPr/>
            <p:nvPr/>
          </p:nvSpPr>
          <p:spPr>
            <a:xfrm>
              <a:off x="4788024" y="5760414"/>
              <a:ext cx="3528392" cy="1584176"/>
            </a:xfrm>
            <a:prstGeom prst="rect">
              <a:avLst/>
            </a:prstGeom>
            <a:noFill/>
            <a:ln w="19050">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467544" y="6262826"/>
            <a:ext cx="8208912" cy="646331"/>
          </a:xfrm>
          <a:prstGeom prst="rect">
            <a:avLst/>
          </a:prstGeom>
          <a:noFill/>
        </p:spPr>
        <p:txBody>
          <a:bodyPr wrap="square" rtlCol="0">
            <a:spAutoFit/>
          </a:bodyPr>
          <a:lstStyle/>
          <a:p>
            <a:pPr algn="just"/>
            <a:r>
              <a:rPr lang="en-US" altLang="zh-CN" dirty="0">
                <a:latin typeface="微软雅黑" panose="020B0503020204020204" pitchFamily="34" charset="-122"/>
                <a:ea typeface="微软雅黑" panose="020B0503020204020204" pitchFamily="34" charset="-122"/>
              </a:rPr>
              <a:t>Y. Kim</a:t>
            </a:r>
            <a:r>
              <a:rPr lang="en-US" altLang="zh-CN" dirty="0"/>
              <a:t>, et al. Compression of deep convolutional neural networks for fast and low power mobile applications. In ICLR, 2016</a:t>
            </a:r>
            <a:endParaRPr lang="zh-CN" altLang="en-US" dirty="0"/>
          </a:p>
        </p:txBody>
      </p:sp>
      <p:sp>
        <p:nvSpPr>
          <p:cNvPr id="15" name="文本框 14"/>
          <p:cNvSpPr txBox="1"/>
          <p:nvPr/>
        </p:nvSpPr>
        <p:spPr bwMode="auto">
          <a:xfrm>
            <a:off x="74428" y="5150056"/>
            <a:ext cx="1594884" cy="584775"/>
          </a:xfrm>
          <a:prstGeom prst="rect">
            <a:avLst/>
          </a:prstGeom>
          <a:noFill/>
          <a:ln w="12700">
            <a:solidFill>
              <a:srgbClr val="FF0000"/>
            </a:solidFill>
          </a:ln>
        </p:spPr>
        <p:txBody>
          <a:bodyPr wrap="square">
            <a:spAutoFit/>
          </a:bodyPr>
          <a:lstStyle/>
          <a:p>
            <a:pPr>
              <a:defRPr/>
            </a:pPr>
            <a:r>
              <a:rPr lang="zh-CN" altLang="en-US" sz="1600" dirty="0">
                <a:latin typeface="Calibri" pitchFamily="34" charset="0"/>
                <a:ea typeface="宋体" charset="-122"/>
                <a:cs typeface="Calibri" pitchFamily="34" charset="0"/>
              </a:rPr>
              <a:t>卷积核分解成</a:t>
            </a:r>
            <a:r>
              <a:rPr lang="en-US" altLang="zh-CN" sz="1600" dirty="0">
                <a:solidFill>
                  <a:srgbClr val="FF0000"/>
                </a:solidFill>
                <a:latin typeface="Calibri" pitchFamily="34" charset="0"/>
                <a:ea typeface="宋体" charset="-122"/>
                <a:cs typeface="Calibri" pitchFamily="34" charset="0"/>
              </a:rPr>
              <a:t>3</a:t>
            </a:r>
            <a:r>
              <a:rPr lang="zh-CN" altLang="en-US" sz="1600" dirty="0">
                <a:solidFill>
                  <a:srgbClr val="FF0000"/>
                </a:solidFill>
                <a:latin typeface="Calibri" pitchFamily="34" charset="0"/>
                <a:ea typeface="宋体" charset="-122"/>
                <a:cs typeface="Calibri" pitchFamily="34" charset="0"/>
              </a:rPr>
              <a:t>个小</a:t>
            </a:r>
            <a:r>
              <a:rPr lang="zh-CN" altLang="en-US" sz="1600" dirty="0">
                <a:latin typeface="Calibri" pitchFamily="34" charset="0"/>
                <a:ea typeface="宋体" charset="-122"/>
                <a:cs typeface="Calibri" pitchFamily="34" charset="0"/>
              </a:rPr>
              <a:t>的卷积核</a:t>
            </a:r>
          </a:p>
        </p:txBody>
      </p:sp>
    </p:spTree>
    <p:custDataLst>
      <p:tags r:id="rId1"/>
    </p:custDataLst>
    <p:extLst>
      <p:ext uri="{BB962C8B-B14F-4D97-AF65-F5344CB8AC3E}">
        <p14:creationId xmlns:p14="http://schemas.microsoft.com/office/powerpoint/2010/main" val="3890624448"/>
      </p:ext>
    </p:extLst>
  </p:cSld>
  <p:clrMapOvr>
    <a:masterClrMapping/>
  </p:clrMapOvr>
  <p:transition advTm="31223"/>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工作汇报</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工作动机</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神经网络计算开销（</a:t>
            </a:r>
            <a:r>
              <a:rPr lang="en-US" altLang="zh-CN" sz="1800" dirty="0">
                <a:solidFill>
                  <a:srgbClr val="FF0000"/>
                </a:solidFill>
                <a:latin typeface="黑体" panose="02010609060101010101" pitchFamily="49" charset="-122"/>
                <a:ea typeface="黑体" panose="02010609060101010101" pitchFamily="49" charset="-122"/>
              </a:rPr>
              <a:t>15B FLOPs VGG-16,3.8B FLOPs ResNet-50</a:t>
            </a:r>
            <a:r>
              <a:rPr lang="zh-CN" altLang="en-US" sz="1800" dirty="0">
                <a:solidFill>
                  <a:srgbClr val="FF0000"/>
                </a:solidFill>
                <a:latin typeface="黑体" panose="02010609060101010101" pitchFamily="49" charset="-122"/>
                <a:ea typeface="黑体" panose="02010609060101010101" pitchFamily="49" charset="-122"/>
              </a:rPr>
              <a:t>）</a:t>
            </a:r>
            <a:endParaRPr lang="en-US" altLang="zh-CN" sz="18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无法实时的应用于移动端</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嵌入式设备</a:t>
            </a:r>
          </a:p>
          <a:p>
            <a:pPr lvl="2" eaLnBrk="1" hangingPunct="1"/>
            <a:r>
              <a:rPr lang="zh-CN" altLang="en-US" sz="1800" dirty="0">
                <a:latin typeface="黑体" panose="02010609060101010101" pitchFamily="49" charset="-122"/>
                <a:ea typeface="黑体" panose="02010609060101010101" pitchFamily="49" charset="-122"/>
              </a:rPr>
              <a:t>主要开销来自于</a:t>
            </a:r>
            <a:r>
              <a:rPr lang="zh-CN" altLang="en-US" sz="1800" dirty="0">
                <a:solidFill>
                  <a:srgbClr val="FF0000"/>
                </a:solidFill>
                <a:latin typeface="黑体" panose="02010609060101010101" pitchFamily="49" charset="-122"/>
                <a:ea typeface="黑体" panose="02010609060101010101" pitchFamily="49" charset="-122"/>
              </a:rPr>
              <a:t>卷积层</a:t>
            </a:r>
            <a:r>
              <a:rPr lang="zh-CN" altLang="en-US" sz="1800" dirty="0">
                <a:latin typeface="黑体" panose="02010609060101010101" pitchFamily="49" charset="-122"/>
                <a:ea typeface="黑体" panose="02010609060101010101" pitchFamily="49" charset="-122"/>
              </a:rPr>
              <a:t>（</a:t>
            </a:r>
            <a:r>
              <a:rPr lang="en-US" altLang="zh-CN" sz="1800" dirty="0">
                <a:latin typeface="黑体" panose="02010609060101010101" pitchFamily="49" charset="-122"/>
                <a:ea typeface="黑体" panose="02010609060101010101" pitchFamily="49" charset="-122"/>
              </a:rPr>
              <a:t>Convolutional Layers)</a:t>
            </a: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前人工作</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设计紧性卷积核（用小的卷积核）</a:t>
            </a:r>
          </a:p>
          <a:p>
            <a:pPr lvl="2" eaLnBrk="1" hangingPunct="1"/>
            <a:r>
              <a:rPr lang="zh-CN" altLang="en-US" sz="1800" dirty="0">
                <a:latin typeface="黑体" panose="02010609060101010101" pitchFamily="49" charset="-122"/>
                <a:ea typeface="黑体" panose="02010609060101010101" pitchFamily="49" charset="-122"/>
              </a:rPr>
              <a:t>权重量化</a:t>
            </a:r>
          </a:p>
          <a:p>
            <a:pPr lvl="2" eaLnBrk="1" hangingPunct="1"/>
            <a:r>
              <a:rPr lang="zh-CN" altLang="en-US" sz="1800" dirty="0">
                <a:latin typeface="黑体" panose="02010609060101010101" pitchFamily="49" charset="-122"/>
                <a:ea typeface="黑体" panose="02010609060101010101" pitchFamily="49" charset="-122"/>
              </a:rPr>
              <a:t>结构化剪枝</a:t>
            </a:r>
          </a:p>
          <a:p>
            <a:pPr lvl="2" eaLnBrk="1" hangingPunct="1"/>
            <a:r>
              <a:rPr lang="zh-CN" altLang="en-US" sz="1800" dirty="0">
                <a:latin typeface="黑体" panose="02010609060101010101" pitchFamily="49" charset="-122"/>
                <a:ea typeface="黑体" panose="02010609060101010101" pitchFamily="49" charset="-122"/>
              </a:rPr>
              <a:t>张量分解</a:t>
            </a:r>
            <a:endParaRPr lang="en-US" altLang="zh-CN" sz="18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组合式。。。</a:t>
            </a:r>
          </a:p>
          <a:p>
            <a:pPr lvl="2" eaLnBrk="1" hangingPunct="1"/>
            <a:endParaRPr lang="zh-CN" altLang="en-US" sz="18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sp>
        <p:nvSpPr>
          <p:cNvPr id="9" name="右大括号 8"/>
          <p:cNvSpPr/>
          <p:nvPr/>
        </p:nvSpPr>
        <p:spPr bwMode="auto">
          <a:xfrm>
            <a:off x="5120248" y="4010125"/>
            <a:ext cx="216024" cy="1667569"/>
          </a:xfrm>
          <a:prstGeom prst="rightBrace">
            <a:avLst>
              <a:gd name="adj1" fmla="val 8333"/>
              <a:gd name="adj2" fmla="val 50000"/>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0" name="矩形 9"/>
          <p:cNvSpPr/>
          <p:nvPr/>
        </p:nvSpPr>
        <p:spPr>
          <a:xfrm>
            <a:off x="5560680" y="4362952"/>
            <a:ext cx="3024520" cy="957310"/>
          </a:xfrm>
          <a:prstGeom prst="rect">
            <a:avLst/>
          </a:prstGeom>
          <a:noFill/>
          <a:ln w="22225">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zh-CN" altLang="en-US" sz="2000" dirty="0">
                <a:solidFill>
                  <a:schemeClr val="tx1"/>
                </a:solidFill>
                <a:latin typeface="微软雅黑" panose="020B0503020204020204" pitchFamily="34" charset="-122"/>
                <a:ea typeface="微软雅黑" panose="020B0503020204020204" pitchFamily="34" charset="-122"/>
              </a:rPr>
              <a:t>优化目标：减少</a:t>
            </a:r>
            <a:r>
              <a:rPr kumimoji="1" lang="en-US" altLang="zh-CN" sz="2000" dirty="0">
                <a:solidFill>
                  <a:schemeClr val="tx1"/>
                </a:solidFill>
                <a:latin typeface="微软雅黑" panose="020B0503020204020204" pitchFamily="34" charset="-122"/>
                <a:ea typeface="微软雅黑" panose="020B0503020204020204" pitchFamily="34" charset="-122"/>
              </a:rPr>
              <a:t>Kernel </a:t>
            </a:r>
            <a:r>
              <a:rPr kumimoji="1" lang="zh-CN" altLang="en-US" sz="2000" dirty="0">
                <a:solidFill>
                  <a:schemeClr val="tx1"/>
                </a:solidFill>
                <a:latin typeface="微软雅黑" panose="020B0503020204020204" pitchFamily="34" charset="-122"/>
                <a:ea typeface="微软雅黑" panose="020B0503020204020204" pitchFamily="34" charset="-122"/>
              </a:rPr>
              <a:t>冗余性</a:t>
            </a:r>
          </a:p>
        </p:txBody>
      </p:sp>
    </p:spTree>
    <p:custDataLst>
      <p:tags r:id="rId1"/>
    </p:custDataLst>
    <p:extLst>
      <p:ext uri="{BB962C8B-B14F-4D97-AF65-F5344CB8AC3E}">
        <p14:creationId xmlns:p14="http://schemas.microsoft.com/office/powerpoint/2010/main" val="1612373702"/>
      </p:ext>
    </p:extLst>
  </p:cSld>
  <p:clrMapOvr>
    <a:masterClrMapping/>
  </p:clrMapOvr>
  <p:transition advTm="31223"/>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框架</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15" name="图片 14"/>
          <p:cNvPicPr>
            <a:picLocks noChangeAspect="1"/>
          </p:cNvPicPr>
          <p:nvPr/>
        </p:nvPicPr>
        <p:blipFill>
          <a:blip r:embed="rId4"/>
          <a:stretch>
            <a:fillRect/>
          </a:stretch>
        </p:blipFill>
        <p:spPr>
          <a:xfrm>
            <a:off x="680902" y="2459947"/>
            <a:ext cx="7913386" cy="2972896"/>
          </a:xfrm>
          <a:prstGeom prst="rect">
            <a:avLst/>
          </a:prstGeom>
        </p:spPr>
      </p:pic>
      <p:sp>
        <p:nvSpPr>
          <p:cNvPr id="20" name="Rectangle 2"/>
          <p:cNvSpPr txBox="1">
            <a:spLocks noChangeArrowheads="1"/>
          </p:cNvSpPr>
          <p:nvPr/>
        </p:nvSpPr>
        <p:spPr bwMode="auto">
          <a:xfrm>
            <a:off x="127824" y="647279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948648498"/>
      </p:ext>
    </p:extLst>
  </p:cSld>
  <p:clrMapOvr>
    <a:masterClrMapping/>
  </p:clrMapOvr>
  <p:transition advTm="31223"/>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工作汇报</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主要贡献</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充分考虑视觉输入的冗余性</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卷积核通道冗余以及卷积空间计算冗余</a:t>
            </a:r>
            <a:endParaRPr lang="en-US" altLang="zh-CN" sz="15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无缝组合通道冗余和空间冗余</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可结合优化，可分开优化</a:t>
            </a:r>
          </a:p>
          <a:p>
            <a:pPr lvl="2" eaLnBrk="1" hangingPunct="1"/>
            <a:r>
              <a:rPr lang="zh-CN" altLang="en-US" sz="1800" dirty="0">
                <a:solidFill>
                  <a:srgbClr val="FF0000"/>
                </a:solidFill>
                <a:latin typeface="黑体" panose="02010609060101010101" pitchFamily="49" charset="-122"/>
                <a:ea typeface="黑体" panose="02010609060101010101" pitchFamily="49" charset="-122"/>
              </a:rPr>
              <a:t>引入简单的掩码方式</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可均匀采样，随机采样，显著性采样</a:t>
            </a:r>
            <a:endParaRPr lang="en-US" altLang="zh-CN" sz="15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pic>
        <p:nvPicPr>
          <p:cNvPr id="8" name="图片 7"/>
          <p:cNvPicPr>
            <a:picLocks noChangeAspect="1"/>
          </p:cNvPicPr>
          <p:nvPr/>
        </p:nvPicPr>
        <p:blipFill>
          <a:blip r:embed="rId4"/>
          <a:stretch>
            <a:fillRect/>
          </a:stretch>
        </p:blipFill>
        <p:spPr>
          <a:xfrm>
            <a:off x="3315228" y="4414128"/>
            <a:ext cx="3118127" cy="2063941"/>
          </a:xfrm>
          <a:prstGeom prst="rect">
            <a:avLst/>
          </a:prstGeom>
        </p:spPr>
      </p:pic>
      <p:sp>
        <p:nvSpPr>
          <p:cNvPr id="9" name="Rectangle 2"/>
          <p:cNvSpPr txBox="1">
            <a:spLocks noChangeArrowheads="1"/>
          </p:cNvSpPr>
          <p:nvPr/>
        </p:nvSpPr>
        <p:spPr bwMode="auto">
          <a:xfrm>
            <a:off x="148144" y="652359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427251179"/>
      </p:ext>
    </p:extLst>
  </p:cSld>
  <p:clrMapOvr>
    <a:masterClrMapping/>
  </p:clrMapOvr>
  <p:transition advTm="31223"/>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减少</a:t>
            </a:r>
            <a:r>
              <a:rPr lang="en-US" altLang="zh-CN" sz="4000" b="1" dirty="0">
                <a:solidFill>
                  <a:srgbClr val="1717B7"/>
                </a:solidFill>
                <a:latin typeface="黑体" panose="02010609060101010101" pitchFamily="49" charset="-122"/>
                <a:ea typeface="黑体" panose="02010609060101010101" pitchFamily="49" charset="-122"/>
              </a:rPr>
              <a:t>3D</a:t>
            </a:r>
            <a:r>
              <a:rPr lang="zh-CN" altLang="en-US" sz="4000" b="1" dirty="0">
                <a:solidFill>
                  <a:srgbClr val="1717B7"/>
                </a:solidFill>
                <a:latin typeface="黑体" panose="02010609060101010101" pitchFamily="49" charset="-122"/>
                <a:ea typeface="黑体" panose="02010609060101010101" pitchFamily="49" charset="-122"/>
              </a:rPr>
              <a:t>卷积核的通道冗余性</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原始卷积计算</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用两个小的卷积核替代原始的卷积核</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noProof="1">
                <a:solidFill>
                  <a:schemeClr val="tx1"/>
                </a:solidFill>
                <a:latin typeface="黑体" panose="02010609060101010101" pitchFamily="49" charset="-122"/>
                <a:ea typeface="黑体" panose="02010609060101010101" pitchFamily="49" charset="-122"/>
                <a:sym typeface="Arial" charset="0"/>
              </a:rPr>
              <a:t>获得</a:t>
            </a:r>
            <a:r>
              <a:rPr lang="en-US" altLang="zh-CN" sz="2600" b="1" noProof="1">
                <a:solidFill>
                  <a:schemeClr val="tx1"/>
                </a:solidFill>
                <a:latin typeface="黑体" panose="02010609060101010101" pitchFamily="49" charset="-122"/>
                <a:ea typeface="黑体" panose="02010609060101010101" pitchFamily="49" charset="-122"/>
                <a:sym typeface="Arial" charset="0"/>
              </a:rPr>
              <a:t>V</a:t>
            </a:r>
            <a:r>
              <a:rPr lang="zh-CN" altLang="en-US" sz="2600" b="1" noProof="1">
                <a:solidFill>
                  <a:schemeClr val="tx1"/>
                </a:solidFill>
                <a:latin typeface="黑体" panose="02010609060101010101" pitchFamily="49" charset="-122"/>
                <a:ea typeface="黑体" panose="02010609060101010101" pitchFamily="49" charset="-122"/>
                <a:sym typeface="Arial" charset="0"/>
              </a:rPr>
              <a:t>和</a:t>
            </a:r>
            <a:r>
              <a:rPr lang="en-US" altLang="zh-CN" sz="2600" b="1" noProof="1">
                <a:solidFill>
                  <a:schemeClr val="tx1"/>
                </a:solidFill>
                <a:latin typeface="黑体" panose="02010609060101010101" pitchFamily="49" charset="-122"/>
                <a:ea typeface="黑体" panose="02010609060101010101" pitchFamily="49" charset="-122"/>
                <a:sym typeface="Arial" charset="0"/>
              </a:rPr>
              <a:t>T</a:t>
            </a: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graphicFrame>
        <p:nvGraphicFramePr>
          <p:cNvPr id="15" name="对象 80"/>
          <p:cNvGraphicFramePr>
            <a:graphicFrameLocks noChangeAspect="1"/>
          </p:cNvGraphicFramePr>
          <p:nvPr/>
        </p:nvGraphicFramePr>
        <p:xfrm>
          <a:off x="1977041" y="2174945"/>
          <a:ext cx="2928463" cy="681935"/>
        </p:xfrm>
        <a:graphic>
          <a:graphicData uri="http://schemas.openxmlformats.org/presentationml/2006/ole">
            <mc:AlternateContent xmlns:mc="http://schemas.openxmlformats.org/markup-compatibility/2006">
              <mc:Choice xmlns:v="urn:schemas-microsoft-com:vml" Requires="v">
                <p:oleObj spid="_x0000_s77595" name="Equation" r:id="rId5" imgW="3543300" imgH="825500" progId="Equation.DSMT4">
                  <p:embed/>
                </p:oleObj>
              </mc:Choice>
              <mc:Fallback>
                <p:oleObj name="Equation" r:id="rId5" imgW="3543300" imgH="825500" progId="Equation.DSMT4">
                  <p:embed/>
                  <p:pic>
                    <p:nvPicPr>
                      <p:cNvPr id="15" name="对象 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7041" y="2174945"/>
                        <a:ext cx="2928463" cy="681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9" name="组合 18"/>
          <p:cNvGrpSpPr/>
          <p:nvPr/>
        </p:nvGrpSpPr>
        <p:grpSpPr>
          <a:xfrm>
            <a:off x="5121528" y="2002056"/>
            <a:ext cx="2376264" cy="1160724"/>
            <a:chOff x="3635896" y="2852937"/>
            <a:chExt cx="2376264" cy="1160724"/>
          </a:xfrm>
        </p:grpSpPr>
        <p:graphicFrame>
          <p:nvGraphicFramePr>
            <p:cNvPr id="20" name="对象 80"/>
            <p:cNvGraphicFramePr>
              <a:graphicFrameLocks noChangeAspect="1"/>
            </p:cNvGraphicFramePr>
            <p:nvPr/>
          </p:nvGraphicFramePr>
          <p:xfrm>
            <a:off x="4510356" y="2893994"/>
            <a:ext cx="1285875" cy="311150"/>
          </p:xfrm>
          <a:graphic>
            <a:graphicData uri="http://schemas.openxmlformats.org/presentationml/2006/ole">
              <mc:AlternateContent xmlns:mc="http://schemas.openxmlformats.org/markup-compatibility/2006">
                <mc:Choice xmlns:v="urn:schemas-microsoft-com:vml" Requires="v">
                  <p:oleObj spid="_x0000_s77596" name="Equation" r:id="rId7" imgW="1409400" imgH="342720" progId="Equation.DSMT4">
                    <p:embed/>
                  </p:oleObj>
                </mc:Choice>
                <mc:Fallback>
                  <p:oleObj name="Equation" r:id="rId7" imgW="1409400" imgH="342720" progId="Equation.DSMT4">
                    <p:embed/>
                    <p:pic>
                      <p:nvPicPr>
                        <p:cNvPr id="20" name="对象 80"/>
                        <p:cNvPicPr>
                          <a:picLocks noChangeAspect="1" noChangeArrowheads="1"/>
                        </p:cNvPicPr>
                        <p:nvPr/>
                      </p:nvPicPr>
                      <p:blipFill>
                        <a:blip r:embed="rId8"/>
                        <a:srcRect/>
                        <a:stretch>
                          <a:fillRect/>
                        </a:stretch>
                      </p:blipFill>
                      <p:spPr bwMode="auto">
                        <a:xfrm>
                          <a:off x="4510356" y="2893994"/>
                          <a:ext cx="1285875"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1" name="文本框 20"/>
            <p:cNvSpPr txBox="1"/>
            <p:nvPr/>
          </p:nvSpPr>
          <p:spPr bwMode="auto">
            <a:xfrm>
              <a:off x="3635896" y="2852947"/>
              <a:ext cx="1368425"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Input:</a:t>
              </a:r>
              <a:endParaRPr lang="zh-CN" altLang="en-US" sz="2400" dirty="0">
                <a:solidFill>
                  <a:srgbClr val="000000"/>
                </a:solidFill>
                <a:latin typeface="Calibri" pitchFamily="34" charset="0"/>
                <a:ea typeface="宋体" charset="-122"/>
                <a:cs typeface="Calibri" pitchFamily="34" charset="0"/>
              </a:endParaRPr>
            </a:p>
          </p:txBody>
        </p:sp>
        <p:graphicFrame>
          <p:nvGraphicFramePr>
            <p:cNvPr id="22" name="对象 80"/>
            <p:cNvGraphicFramePr>
              <a:graphicFrameLocks noChangeAspect="1"/>
            </p:cNvGraphicFramePr>
            <p:nvPr/>
          </p:nvGraphicFramePr>
          <p:xfrm>
            <a:off x="4711968" y="3641706"/>
            <a:ext cx="1260475" cy="282575"/>
          </p:xfrm>
          <a:graphic>
            <a:graphicData uri="http://schemas.openxmlformats.org/presentationml/2006/ole">
              <mc:AlternateContent xmlns:mc="http://schemas.openxmlformats.org/markup-compatibility/2006">
                <mc:Choice xmlns:v="urn:schemas-microsoft-com:vml" Requires="v">
                  <p:oleObj spid="_x0000_s77597" name="Equation" r:id="rId9" imgW="1523880" imgH="342720" progId="Equation.DSMT4">
                    <p:embed/>
                  </p:oleObj>
                </mc:Choice>
                <mc:Fallback>
                  <p:oleObj name="Equation" r:id="rId9" imgW="1523880" imgH="342720" progId="Equation.DSMT4">
                    <p:embed/>
                    <p:pic>
                      <p:nvPicPr>
                        <p:cNvPr id="22" name="对象 80"/>
                        <p:cNvPicPr>
                          <a:picLocks noChangeAspect="1" noChangeArrowheads="1"/>
                        </p:cNvPicPr>
                        <p:nvPr/>
                      </p:nvPicPr>
                      <p:blipFill>
                        <a:blip r:embed="rId10"/>
                        <a:srcRect/>
                        <a:stretch>
                          <a:fillRect/>
                        </a:stretch>
                      </p:blipFill>
                      <p:spPr bwMode="auto">
                        <a:xfrm>
                          <a:off x="4711968" y="3641706"/>
                          <a:ext cx="1260475"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 name="文本框 22"/>
            <p:cNvSpPr txBox="1"/>
            <p:nvPr/>
          </p:nvSpPr>
          <p:spPr bwMode="auto">
            <a:xfrm>
              <a:off x="3635896" y="3551996"/>
              <a:ext cx="1871663"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Output:</a:t>
              </a:r>
              <a:endParaRPr lang="zh-CN" altLang="en-US" sz="2400" dirty="0">
                <a:solidFill>
                  <a:srgbClr val="000000"/>
                </a:solidFill>
                <a:latin typeface="Calibri" pitchFamily="34" charset="0"/>
                <a:ea typeface="宋体" charset="-122"/>
                <a:cs typeface="Calibri" pitchFamily="34" charset="0"/>
              </a:endParaRPr>
            </a:p>
          </p:txBody>
        </p:sp>
        <p:graphicFrame>
          <p:nvGraphicFramePr>
            <p:cNvPr id="24" name="对象 80"/>
            <p:cNvGraphicFramePr>
              <a:graphicFrameLocks noChangeAspect="1"/>
            </p:cNvGraphicFramePr>
            <p:nvPr/>
          </p:nvGraphicFramePr>
          <p:xfrm>
            <a:off x="4649123" y="3283760"/>
            <a:ext cx="1291029" cy="283725"/>
          </p:xfrm>
          <a:graphic>
            <a:graphicData uri="http://schemas.openxmlformats.org/presentationml/2006/ole">
              <mc:AlternateContent xmlns:mc="http://schemas.openxmlformats.org/markup-compatibility/2006">
                <mc:Choice xmlns:v="urn:schemas-microsoft-com:vml" Requires="v">
                  <p:oleObj spid="_x0000_s77598" name="Equation" r:id="rId11" imgW="1562040" imgH="342720" progId="Equation.DSMT4">
                    <p:embed/>
                  </p:oleObj>
                </mc:Choice>
                <mc:Fallback>
                  <p:oleObj name="Equation" r:id="rId11" imgW="1562040" imgH="342720" progId="Equation.DSMT4">
                    <p:embed/>
                    <p:pic>
                      <p:nvPicPr>
                        <p:cNvPr id="24" name="对象 80"/>
                        <p:cNvPicPr>
                          <a:picLocks noChangeAspect="1" noChangeArrowheads="1"/>
                        </p:cNvPicPr>
                        <p:nvPr/>
                      </p:nvPicPr>
                      <p:blipFill>
                        <a:blip r:embed="rId12"/>
                        <a:srcRect/>
                        <a:stretch>
                          <a:fillRect/>
                        </a:stretch>
                      </p:blipFill>
                      <p:spPr bwMode="auto">
                        <a:xfrm>
                          <a:off x="4649123" y="3283760"/>
                          <a:ext cx="1291029" cy="28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 name="文本框 24"/>
            <p:cNvSpPr txBox="1"/>
            <p:nvPr/>
          </p:nvSpPr>
          <p:spPr bwMode="auto">
            <a:xfrm>
              <a:off x="3635896" y="3212976"/>
              <a:ext cx="1871663"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Kernel:</a:t>
              </a:r>
              <a:endParaRPr lang="zh-CN" altLang="en-US" sz="2400" dirty="0">
                <a:solidFill>
                  <a:srgbClr val="000000"/>
                </a:solidFill>
                <a:latin typeface="Calibri" pitchFamily="34" charset="0"/>
                <a:ea typeface="宋体" charset="-122"/>
                <a:cs typeface="Calibri" pitchFamily="34" charset="0"/>
              </a:endParaRPr>
            </a:p>
          </p:txBody>
        </p:sp>
        <p:sp>
          <p:nvSpPr>
            <p:cNvPr id="26" name="圆角矩形 25"/>
            <p:cNvSpPr/>
            <p:nvPr/>
          </p:nvSpPr>
          <p:spPr bwMode="auto">
            <a:xfrm>
              <a:off x="3635896" y="2852937"/>
              <a:ext cx="2376264" cy="1152128"/>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7" name="下箭头 26"/>
          <p:cNvSpPr/>
          <p:nvPr/>
        </p:nvSpPr>
        <p:spPr>
          <a:xfrm>
            <a:off x="3249320" y="2857768"/>
            <a:ext cx="316840" cy="342632"/>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aphicFrame>
        <p:nvGraphicFramePr>
          <p:cNvPr id="28" name="对象 84"/>
          <p:cNvGraphicFramePr>
            <a:graphicFrameLocks noChangeAspect="1"/>
          </p:cNvGraphicFramePr>
          <p:nvPr/>
        </p:nvGraphicFramePr>
        <p:xfrm>
          <a:off x="1695279" y="3121706"/>
          <a:ext cx="3568116" cy="592243"/>
        </p:xfrm>
        <a:graphic>
          <a:graphicData uri="http://schemas.openxmlformats.org/presentationml/2006/ole">
            <mc:AlternateContent xmlns:mc="http://schemas.openxmlformats.org/markup-compatibility/2006">
              <mc:Choice xmlns:v="urn:schemas-microsoft-com:vml" Requires="v">
                <p:oleObj spid="_x0000_s77599" name="Equation" r:id="rId13" imgW="4749800" imgH="787400" progId="Equation.DSMT4">
                  <p:embed/>
                </p:oleObj>
              </mc:Choice>
              <mc:Fallback>
                <p:oleObj name="Equation" r:id="rId13" imgW="4749800" imgH="787400" progId="Equation.DSMT4">
                  <p:embed/>
                  <p:pic>
                    <p:nvPicPr>
                      <p:cNvPr id="28" name="对象 8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695279" y="3121706"/>
                        <a:ext cx="3568116" cy="592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9" name="对象 80"/>
          <p:cNvGraphicFramePr>
            <a:graphicFrameLocks noChangeAspect="1"/>
          </p:cNvGraphicFramePr>
          <p:nvPr/>
        </p:nvGraphicFramePr>
        <p:xfrm>
          <a:off x="2263391" y="4079781"/>
          <a:ext cx="5000252" cy="591427"/>
        </p:xfrm>
        <a:graphic>
          <a:graphicData uri="http://schemas.openxmlformats.org/presentationml/2006/ole">
            <mc:AlternateContent xmlns:mc="http://schemas.openxmlformats.org/markup-compatibility/2006">
              <mc:Choice xmlns:v="urn:schemas-microsoft-com:vml" Requires="v">
                <p:oleObj spid="_x0000_s77600" name="Equation" r:id="rId15" imgW="6654800" imgH="787400" progId="Equation.DSMT4">
                  <p:embed/>
                </p:oleObj>
              </mc:Choice>
              <mc:Fallback>
                <p:oleObj name="Equation" r:id="rId15" imgW="6654800" imgH="787400" progId="Equation.DSMT4">
                  <p:embed/>
                  <p:pic>
                    <p:nvPicPr>
                      <p:cNvPr id="29" name="对象 80"/>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263391" y="4079781"/>
                        <a:ext cx="5000252" cy="591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0" name="对象 80"/>
          <p:cNvGraphicFramePr>
            <a:graphicFrameLocks noChangeAspect="1"/>
          </p:cNvGraphicFramePr>
          <p:nvPr/>
        </p:nvGraphicFramePr>
        <p:xfrm>
          <a:off x="1722027" y="4844648"/>
          <a:ext cx="1420323" cy="311844"/>
        </p:xfrm>
        <a:graphic>
          <a:graphicData uri="http://schemas.openxmlformats.org/presentationml/2006/ole">
            <mc:AlternateContent xmlns:mc="http://schemas.openxmlformats.org/markup-compatibility/2006">
              <mc:Choice xmlns:v="urn:schemas-microsoft-com:vml" Requires="v">
                <p:oleObj spid="_x0000_s77601" name="Equation" r:id="rId17" imgW="1562040" imgH="342720" progId="Equation.DSMT4">
                  <p:embed/>
                </p:oleObj>
              </mc:Choice>
              <mc:Fallback>
                <p:oleObj name="Equation" r:id="rId17" imgW="1562040" imgH="342720" progId="Equation.DSMT4">
                  <p:embed/>
                  <p:pic>
                    <p:nvPicPr>
                      <p:cNvPr id="30" name="对象 80"/>
                      <p:cNvPicPr>
                        <a:picLocks noChangeAspect="1" noChangeArrowheads="1"/>
                      </p:cNvPicPr>
                      <p:nvPr/>
                    </p:nvPicPr>
                    <p:blipFill>
                      <a:blip r:embed="rId18"/>
                      <a:srcRect/>
                      <a:stretch>
                        <a:fillRect/>
                      </a:stretch>
                    </p:blipFill>
                    <p:spPr bwMode="auto">
                      <a:xfrm>
                        <a:off x="1722027" y="4844648"/>
                        <a:ext cx="1420323" cy="31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 name="右箭头 30"/>
          <p:cNvSpPr/>
          <p:nvPr/>
        </p:nvSpPr>
        <p:spPr>
          <a:xfrm>
            <a:off x="3391854" y="4860012"/>
            <a:ext cx="841126" cy="3175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aphicFrame>
        <p:nvGraphicFramePr>
          <p:cNvPr id="32" name="对象 94"/>
          <p:cNvGraphicFramePr>
            <a:graphicFrameLocks noChangeAspect="1"/>
          </p:cNvGraphicFramePr>
          <p:nvPr/>
        </p:nvGraphicFramePr>
        <p:xfrm>
          <a:off x="4567238" y="4673600"/>
          <a:ext cx="2411412" cy="658813"/>
        </p:xfrm>
        <a:graphic>
          <a:graphicData uri="http://schemas.openxmlformats.org/presentationml/2006/ole">
            <mc:AlternateContent xmlns:mc="http://schemas.openxmlformats.org/markup-compatibility/2006">
              <mc:Choice xmlns:v="urn:schemas-microsoft-com:vml" Requires="v">
                <p:oleObj spid="_x0000_s77602" name="Equation" r:id="rId19" imgW="3530520" imgH="965160" progId="Equation.DSMT4">
                  <p:embed/>
                </p:oleObj>
              </mc:Choice>
              <mc:Fallback>
                <p:oleObj name="Equation" r:id="rId19" imgW="3530520" imgH="965160" progId="Equation.DSMT4">
                  <p:embed/>
                  <p:pic>
                    <p:nvPicPr>
                      <p:cNvPr id="32" name="对象 94"/>
                      <p:cNvPicPr>
                        <a:picLocks noChangeAspect="1" noChangeArrowheads="1"/>
                      </p:cNvPicPr>
                      <p:nvPr/>
                    </p:nvPicPr>
                    <p:blipFill>
                      <a:blip r:embed="rId20"/>
                      <a:srcRect/>
                      <a:stretch>
                        <a:fillRect/>
                      </a:stretch>
                    </p:blipFill>
                    <p:spPr bwMode="auto">
                      <a:xfrm>
                        <a:off x="4567238" y="4673600"/>
                        <a:ext cx="2411412"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4" name="对象 80"/>
          <p:cNvGraphicFramePr>
            <a:graphicFrameLocks noChangeAspect="1"/>
          </p:cNvGraphicFramePr>
          <p:nvPr/>
        </p:nvGraphicFramePr>
        <p:xfrm>
          <a:off x="2338187" y="5630605"/>
          <a:ext cx="4649500" cy="546684"/>
        </p:xfrm>
        <a:graphic>
          <a:graphicData uri="http://schemas.openxmlformats.org/presentationml/2006/ole">
            <mc:AlternateContent xmlns:mc="http://schemas.openxmlformats.org/markup-compatibility/2006">
              <mc:Choice xmlns:v="urn:schemas-microsoft-com:vml" Requires="v">
                <p:oleObj spid="_x0000_s77603" name="Equation" r:id="rId21" imgW="6807200" imgH="800100" progId="Equation.DSMT4">
                  <p:embed/>
                </p:oleObj>
              </mc:Choice>
              <mc:Fallback>
                <p:oleObj name="Equation" r:id="rId21" imgW="6807200" imgH="800100" progId="Equation.DSMT4">
                  <p:embed/>
                  <p:pic>
                    <p:nvPicPr>
                      <p:cNvPr id="34" name="对象 80"/>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338187" y="5630605"/>
                        <a:ext cx="4649500" cy="54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5" name="TextBox 93"/>
          <p:cNvSpPr txBox="1">
            <a:spLocks noChangeArrowheads="1"/>
          </p:cNvSpPr>
          <p:nvPr/>
        </p:nvSpPr>
        <p:spPr bwMode="auto">
          <a:xfrm>
            <a:off x="7142376" y="5549880"/>
            <a:ext cx="1656184" cy="699129"/>
          </a:xfrm>
          <a:prstGeom prst="rect">
            <a:avLst/>
          </a:prstGeom>
          <a:solidFill>
            <a:srgbClr val="92D050"/>
          </a:solidFill>
          <a:ln w="9525">
            <a:solidFill>
              <a:schemeClr val="bg1"/>
            </a:solidFill>
            <a:round/>
            <a:headEnd/>
            <a:tailEnd/>
          </a:ln>
        </p:spPr>
        <p:txBody>
          <a:bodyPr wrap="square" lIns="82768" tIns="41384" rIns="82768" bIns="41384">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 typeface="Arial" panose="020B0604020202020204" pitchFamily="34" charset="0"/>
              <a:buNone/>
            </a:pPr>
            <a:r>
              <a:rPr lang="zh-CN" altLang="en-US" sz="2000" dirty="0">
                <a:solidFill>
                  <a:srgbClr val="000000"/>
                </a:solidFill>
                <a:latin typeface="Calibri" panose="020F0502020204030204" pitchFamily="34" charset="0"/>
              </a:rPr>
              <a:t>从底到上方式交替优化</a:t>
            </a:r>
            <a:endParaRPr lang="en-US" altLang="zh-CN" sz="2000" dirty="0">
              <a:solidFill>
                <a:srgbClr val="000000"/>
              </a:solidFill>
              <a:latin typeface="Calibri" panose="020F0502020204030204" pitchFamily="34" charset="0"/>
            </a:endParaRPr>
          </a:p>
        </p:txBody>
      </p:sp>
      <p:sp>
        <p:nvSpPr>
          <p:cNvPr id="36" name="Rectangle 2"/>
          <p:cNvSpPr txBox="1">
            <a:spLocks noChangeArrowheads="1"/>
          </p:cNvSpPr>
          <p:nvPr/>
        </p:nvSpPr>
        <p:spPr bwMode="auto">
          <a:xfrm>
            <a:off x="599624" y="6472794"/>
            <a:ext cx="7704856" cy="288032"/>
          </a:xfrm>
          <a:prstGeom prst="rect">
            <a:avLst/>
          </a:prstGeom>
          <a:noFill/>
          <a:ln>
            <a:noFill/>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M. </a:t>
            </a:r>
            <a:r>
              <a:rPr lang="en-US" altLang="zh-CN" sz="1200" kern="0" dirty="0" err="1">
                <a:solidFill>
                  <a:schemeClr val="tx1"/>
                </a:solidFill>
                <a:latin typeface="微软雅黑" panose="020B0503020204020204" pitchFamily="34" charset="-122"/>
                <a:ea typeface="微软雅黑" panose="020B0503020204020204" pitchFamily="34" charset="-122"/>
              </a:rPr>
              <a:t>Jaderberg</a:t>
            </a:r>
            <a:r>
              <a:rPr lang="en-US" altLang="zh-CN" sz="1200" kern="0" dirty="0">
                <a:solidFill>
                  <a:schemeClr val="tx1"/>
                </a:solidFill>
                <a:latin typeface="微软雅黑" panose="020B0503020204020204" pitchFamily="34" charset="-122"/>
                <a:ea typeface="微软雅黑" panose="020B0503020204020204" pitchFamily="34" charset="-122"/>
              </a:rPr>
              <a:t> et al,. Speeding up convolutional neural networks with low rank expansions (BMVC 2014)</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custDataLst>
      <p:tags r:id="rId2"/>
    </p:custDataLst>
    <p:extLst>
      <p:ext uri="{BB962C8B-B14F-4D97-AF65-F5344CB8AC3E}">
        <p14:creationId xmlns:p14="http://schemas.microsoft.com/office/powerpoint/2010/main" val="612039830"/>
      </p:ext>
    </p:extLst>
  </p:cSld>
  <p:clrMapOvr>
    <a:masterClrMapping/>
  </p:clrMapOvr>
  <p:transition advTm="31223"/>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减少空间计算冗余</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构建映射，跳过不显著点计算</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掩码</a:t>
            </a:r>
            <a:r>
              <a:rPr lang="en-US" altLang="zh-CN" sz="2600" b="1" dirty="0">
                <a:solidFill>
                  <a:schemeClr val="tx1"/>
                </a:solidFill>
                <a:latin typeface="黑体" panose="02010609060101010101" pitchFamily="49" charset="-122"/>
                <a:ea typeface="黑体" panose="02010609060101010101" pitchFamily="49" charset="-122"/>
              </a:rPr>
              <a:t>(mask)</a:t>
            </a:r>
            <a:r>
              <a:rPr lang="zh-CN" altLang="en-US" sz="2600" b="1" dirty="0">
                <a:solidFill>
                  <a:schemeClr val="tx1"/>
                </a:solidFill>
                <a:latin typeface="黑体" panose="02010609060101010101" pitchFamily="49" charset="-122"/>
                <a:ea typeface="黑体" panose="02010609060101010101" pitchFamily="49" charset="-122"/>
              </a:rPr>
              <a:t>的选择</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graphicFrame>
        <p:nvGraphicFramePr>
          <p:cNvPr id="33" name="对象 80"/>
          <p:cNvGraphicFramePr>
            <a:graphicFrameLocks noChangeAspect="1"/>
          </p:cNvGraphicFramePr>
          <p:nvPr/>
        </p:nvGraphicFramePr>
        <p:xfrm>
          <a:off x="3506485" y="2271544"/>
          <a:ext cx="3024346" cy="311844"/>
        </p:xfrm>
        <a:graphic>
          <a:graphicData uri="http://schemas.openxmlformats.org/presentationml/2006/ole">
            <mc:AlternateContent xmlns:mc="http://schemas.openxmlformats.org/markup-compatibility/2006">
              <mc:Choice xmlns:v="urn:schemas-microsoft-com:vml" Requires="v">
                <p:oleObj spid="_x0000_s78179" name="Equation" r:id="rId5" imgW="3327400" imgH="342900" progId="Equation.DSMT4">
                  <p:embed/>
                </p:oleObj>
              </mc:Choice>
              <mc:Fallback>
                <p:oleObj name="Equation" r:id="rId5" imgW="3327400" imgH="342900" progId="Equation.DSMT4">
                  <p:embed/>
                  <p:pic>
                    <p:nvPicPr>
                      <p:cNvPr id="33" name="对象 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6485" y="2271544"/>
                        <a:ext cx="3024346" cy="31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7" name="对象 80"/>
          <p:cNvGraphicFramePr>
            <a:graphicFrameLocks noChangeAspect="1"/>
          </p:cNvGraphicFramePr>
          <p:nvPr/>
        </p:nvGraphicFramePr>
        <p:xfrm>
          <a:off x="3347864" y="2703592"/>
          <a:ext cx="3530347" cy="515444"/>
        </p:xfrm>
        <a:graphic>
          <a:graphicData uri="http://schemas.openxmlformats.org/presentationml/2006/ole">
            <mc:AlternateContent xmlns:mc="http://schemas.openxmlformats.org/markup-compatibility/2006">
              <mc:Choice xmlns:v="urn:schemas-microsoft-com:vml" Requires="v">
                <p:oleObj spid="_x0000_s78180" name="Equation" r:id="rId7" imgW="4699000" imgH="685800" progId="Equation.DSMT4">
                  <p:embed/>
                </p:oleObj>
              </mc:Choice>
              <mc:Fallback>
                <p:oleObj name="Equation" r:id="rId7" imgW="4699000" imgH="685800" progId="Equation.DSMT4">
                  <p:embed/>
                  <p:pic>
                    <p:nvPicPr>
                      <p:cNvPr id="37" name="对象 8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7864" y="2703592"/>
                        <a:ext cx="3530347" cy="5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8" name="对象 80"/>
          <p:cNvGraphicFramePr>
            <a:graphicFrameLocks noChangeAspect="1"/>
          </p:cNvGraphicFramePr>
          <p:nvPr/>
        </p:nvGraphicFramePr>
        <p:xfrm>
          <a:off x="3878263" y="3281363"/>
          <a:ext cx="1774825" cy="347662"/>
        </p:xfrm>
        <a:graphic>
          <a:graphicData uri="http://schemas.openxmlformats.org/presentationml/2006/ole">
            <mc:AlternateContent xmlns:mc="http://schemas.openxmlformats.org/markup-compatibility/2006">
              <mc:Choice xmlns:v="urn:schemas-microsoft-com:vml" Requires="v">
                <p:oleObj spid="_x0000_s78181" name="Equation" r:id="rId9" imgW="2145960" imgH="419040" progId="Equation.DSMT4">
                  <p:embed/>
                </p:oleObj>
              </mc:Choice>
              <mc:Fallback>
                <p:oleObj name="Equation" r:id="rId9" imgW="2145960" imgH="419040" progId="Equation.DSMT4">
                  <p:embed/>
                  <p:pic>
                    <p:nvPicPr>
                      <p:cNvPr id="38" name="对象 80"/>
                      <p:cNvPicPr>
                        <a:picLocks noChangeAspect="1" noChangeArrowheads="1"/>
                      </p:cNvPicPr>
                      <p:nvPr/>
                    </p:nvPicPr>
                    <p:blipFill>
                      <a:blip r:embed="rId10"/>
                      <a:srcRect/>
                      <a:stretch>
                        <a:fillRect/>
                      </a:stretch>
                    </p:blipFill>
                    <p:spPr bwMode="auto">
                      <a:xfrm>
                        <a:off x="3878263" y="3281363"/>
                        <a:ext cx="1774825"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9" name="Rectangle 2"/>
          <p:cNvSpPr txBox="1">
            <a:spLocks noChangeArrowheads="1"/>
          </p:cNvSpPr>
          <p:nvPr/>
        </p:nvSpPr>
        <p:spPr bwMode="auto">
          <a:xfrm>
            <a:off x="198944" y="647279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683568" y="4834026"/>
            <a:ext cx="1440160" cy="576063"/>
            <a:chOff x="683568" y="3645024"/>
            <a:chExt cx="1440160" cy="576063"/>
          </a:xfrm>
        </p:grpSpPr>
        <p:sp>
          <p:nvSpPr>
            <p:cNvPr id="41" name="圆角矩形 40"/>
            <p:cNvSpPr/>
            <p:nvPr/>
          </p:nvSpPr>
          <p:spPr bwMode="auto">
            <a:xfrm>
              <a:off x="683568" y="3645024"/>
              <a:ext cx="1440160" cy="57606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aphicFrame>
          <p:nvGraphicFramePr>
            <p:cNvPr id="42" name="对象 80"/>
            <p:cNvGraphicFramePr>
              <a:graphicFrameLocks noChangeAspect="1"/>
            </p:cNvGraphicFramePr>
            <p:nvPr/>
          </p:nvGraphicFramePr>
          <p:xfrm>
            <a:off x="772998" y="3810060"/>
            <a:ext cx="1227734" cy="283522"/>
          </p:xfrm>
          <a:graphic>
            <a:graphicData uri="http://schemas.openxmlformats.org/presentationml/2006/ole">
              <mc:AlternateContent xmlns:mc="http://schemas.openxmlformats.org/markup-compatibility/2006">
                <mc:Choice xmlns:v="urn:schemas-microsoft-com:vml" Requires="v">
                  <p:oleObj spid="_x0000_s78182" name="Equation" r:id="rId11" imgW="1485900" imgH="342900" progId="Equation.DSMT4">
                    <p:embed/>
                  </p:oleObj>
                </mc:Choice>
                <mc:Fallback>
                  <p:oleObj name="Equation" r:id="rId11" imgW="1485900" imgH="342900" progId="Equation.DSMT4">
                    <p:embed/>
                    <p:pic>
                      <p:nvPicPr>
                        <p:cNvPr id="42" name="对象 8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72998" y="3810060"/>
                          <a:ext cx="1227734" cy="283522"/>
                        </a:xfrm>
                        <a:prstGeom prst="rect">
                          <a:avLst/>
                        </a:prstGeom>
                        <a:noFill/>
                        <a:ln>
                          <a:noFill/>
                        </a:ln>
                      </p:spPr>
                    </p:pic>
                  </p:oleObj>
                </mc:Fallback>
              </mc:AlternateContent>
            </a:graphicData>
          </a:graphic>
        </p:graphicFrame>
      </p:grpSp>
      <p:sp>
        <p:nvSpPr>
          <p:cNvPr id="43" name="右箭头 42"/>
          <p:cNvSpPr/>
          <p:nvPr/>
        </p:nvSpPr>
        <p:spPr>
          <a:xfrm>
            <a:off x="2267744" y="4927054"/>
            <a:ext cx="714129" cy="36004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3131840" y="4226432"/>
            <a:ext cx="5626080" cy="1758160"/>
            <a:chOff x="539552" y="4365104"/>
            <a:chExt cx="5626080" cy="1758160"/>
          </a:xfrm>
        </p:grpSpPr>
        <p:sp>
          <p:nvSpPr>
            <p:cNvPr id="45" name="圆角矩形 44"/>
            <p:cNvSpPr/>
            <p:nvPr/>
          </p:nvSpPr>
          <p:spPr bwMode="auto">
            <a:xfrm>
              <a:off x="539552" y="4395072"/>
              <a:ext cx="5544616" cy="172819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46" name="图片 9"/>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98273" y="4858218"/>
              <a:ext cx="1164665" cy="116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文本框 46"/>
            <p:cNvSpPr txBox="1"/>
            <p:nvPr/>
          </p:nvSpPr>
          <p:spPr bwMode="auto">
            <a:xfrm>
              <a:off x="539552" y="4365104"/>
              <a:ext cx="2952750"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Random mask</a:t>
              </a:r>
              <a:endParaRPr lang="zh-CN" altLang="en-US" sz="2400" dirty="0">
                <a:solidFill>
                  <a:srgbClr val="000000"/>
                </a:solidFill>
                <a:latin typeface="Calibri" pitchFamily="34" charset="0"/>
                <a:ea typeface="宋体" charset="-122"/>
                <a:cs typeface="Calibri" pitchFamily="34" charset="0"/>
              </a:endParaRPr>
            </a:p>
          </p:txBody>
        </p:sp>
        <p:pic>
          <p:nvPicPr>
            <p:cNvPr id="48" name="图片 10"/>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83366" y="4875514"/>
              <a:ext cx="1144193" cy="1145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文本框 48"/>
            <p:cNvSpPr txBox="1"/>
            <p:nvPr/>
          </p:nvSpPr>
          <p:spPr bwMode="auto">
            <a:xfrm>
              <a:off x="4190940" y="4384562"/>
              <a:ext cx="1974692" cy="461665"/>
            </a:xfrm>
            <a:prstGeom prst="rect">
              <a:avLst/>
            </a:prstGeom>
            <a:noFill/>
          </p:spPr>
          <p:txBody>
            <a:bodyPr wrap="square">
              <a:spAutoFit/>
            </a:bodyPr>
            <a:lstStyle/>
            <a:p>
              <a:pPr>
                <a:defRPr/>
              </a:pPr>
              <a:r>
                <a:rPr lang="en-US" altLang="zh-CN" sz="2400" dirty="0">
                  <a:solidFill>
                    <a:srgbClr val="000000"/>
                  </a:solidFill>
                  <a:latin typeface="Calibri" pitchFamily="34" charset="0"/>
                  <a:ea typeface="宋体" charset="-122"/>
                  <a:cs typeface="Calibri" pitchFamily="34" charset="0"/>
                </a:rPr>
                <a:t>Uniform mask</a:t>
              </a:r>
              <a:endParaRPr lang="zh-CN" altLang="en-US" sz="2400" dirty="0">
                <a:solidFill>
                  <a:srgbClr val="000000"/>
                </a:solidFill>
                <a:latin typeface="Calibri" pitchFamily="34" charset="0"/>
                <a:ea typeface="宋体" charset="-122"/>
                <a:cs typeface="Calibri" pitchFamily="34" charset="0"/>
              </a:endParaRPr>
            </a:p>
          </p:txBody>
        </p:sp>
        <p:sp>
          <p:nvSpPr>
            <p:cNvPr id="50" name="文本框 49"/>
            <p:cNvSpPr txBox="1"/>
            <p:nvPr/>
          </p:nvSpPr>
          <p:spPr bwMode="auto">
            <a:xfrm>
              <a:off x="2483768" y="4375614"/>
              <a:ext cx="2951163" cy="461665"/>
            </a:xfrm>
            <a:prstGeom prst="rect">
              <a:avLst/>
            </a:prstGeom>
            <a:noFill/>
          </p:spPr>
          <p:txBody>
            <a:bodyPr>
              <a:spAutoFit/>
            </a:bodyPr>
            <a:lstStyle/>
            <a:p>
              <a:pPr>
                <a:defRPr/>
              </a:pPr>
              <a:r>
                <a:rPr lang="en-US" altLang="zh-CN" sz="2400" dirty="0">
                  <a:solidFill>
                    <a:srgbClr val="000000"/>
                  </a:solidFill>
                  <a:latin typeface="Calibri" pitchFamily="34" charset="0"/>
                  <a:ea typeface="宋体" charset="-122"/>
                  <a:cs typeface="Calibri" pitchFamily="34" charset="0"/>
                </a:rPr>
                <a:t>Impact mask</a:t>
              </a:r>
              <a:endParaRPr lang="zh-CN" altLang="en-US" sz="2400" dirty="0">
                <a:solidFill>
                  <a:srgbClr val="000000"/>
                </a:solidFill>
                <a:latin typeface="Calibri" pitchFamily="34" charset="0"/>
                <a:ea typeface="宋体" charset="-122"/>
                <a:cs typeface="Calibri" pitchFamily="34" charset="0"/>
              </a:endParaRPr>
            </a:p>
          </p:txBody>
        </p:sp>
        <p:pic>
          <p:nvPicPr>
            <p:cNvPr id="51" name="图片 12"/>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770378" y="4884534"/>
              <a:ext cx="1132727" cy="113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 name="文本框 19"/>
          <p:cNvSpPr txBox="1"/>
          <p:nvPr/>
        </p:nvSpPr>
        <p:spPr bwMode="auto">
          <a:xfrm>
            <a:off x="1153634" y="2672669"/>
            <a:ext cx="1855383" cy="584775"/>
          </a:xfrm>
          <a:prstGeom prst="rect">
            <a:avLst/>
          </a:prstGeom>
          <a:noFill/>
          <a:ln w="12700">
            <a:solidFill>
              <a:srgbClr val="FF0000"/>
            </a:solidFill>
          </a:ln>
        </p:spPr>
        <p:txBody>
          <a:bodyPr wrap="square">
            <a:spAutoFit/>
          </a:bodyPr>
          <a:lstStyle/>
          <a:p>
            <a:pPr>
              <a:defRPr/>
            </a:pPr>
            <a:r>
              <a:rPr lang="zh-CN" altLang="en-US" sz="1600" dirty="0">
                <a:latin typeface="Calibri" pitchFamily="34" charset="0"/>
                <a:ea typeface="宋体" charset="-122"/>
                <a:cs typeface="Calibri" pitchFamily="34" charset="0"/>
              </a:rPr>
              <a:t>不显著点的结果用</a:t>
            </a:r>
            <a:r>
              <a:rPr lang="zh-CN" altLang="en-US" sz="1600" dirty="0">
                <a:solidFill>
                  <a:srgbClr val="FF0000"/>
                </a:solidFill>
                <a:latin typeface="Calibri" pitchFamily="34" charset="0"/>
                <a:ea typeface="宋体" charset="-122"/>
                <a:cs typeface="Calibri" pitchFamily="34" charset="0"/>
              </a:rPr>
              <a:t>近邻点的</a:t>
            </a:r>
            <a:r>
              <a:rPr lang="zh-CN" altLang="en-US" sz="1600" dirty="0">
                <a:latin typeface="Calibri" pitchFamily="34" charset="0"/>
                <a:ea typeface="宋体" charset="-122"/>
                <a:cs typeface="Calibri" pitchFamily="34" charset="0"/>
              </a:rPr>
              <a:t>结果替代</a:t>
            </a:r>
          </a:p>
        </p:txBody>
      </p:sp>
      <p:cxnSp>
        <p:nvCxnSpPr>
          <p:cNvPr id="3" name="直接箭头连接符 2"/>
          <p:cNvCxnSpPr/>
          <p:nvPr/>
        </p:nvCxnSpPr>
        <p:spPr>
          <a:xfrm>
            <a:off x="5656521" y="5674803"/>
            <a:ext cx="10632" cy="367466"/>
          </a:xfrm>
          <a:prstGeom prst="straightConnector1">
            <a:avLst/>
          </a:prstGeom>
          <a:ln w="15875">
            <a:solidFill>
              <a:srgbClr val="FF0000"/>
            </a:solidFill>
            <a:headEnd type="arrow"/>
            <a:tailEnd type="none"/>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5082359" y="6060559"/>
            <a:ext cx="1233377" cy="318977"/>
          </a:xfrm>
          <a:prstGeom prst="rect">
            <a:avLst/>
          </a:prstGeom>
          <a:noFill/>
          <a:ln w="12700">
            <a:solidFill>
              <a:srgbClr val="FF0000"/>
            </a:solidFill>
          </a:ln>
        </p:spPr>
        <p:txBody>
          <a:bodyPr wrap="square" rtlCol="0">
            <a:spAutoFit/>
          </a:bodyPr>
          <a:lstStyle/>
          <a:p>
            <a:r>
              <a:rPr lang="en-US" altLang="zh-CN" dirty="0"/>
              <a:t>By learning</a:t>
            </a:r>
            <a:endParaRPr lang="zh-CN" altLang="en-US" dirty="0"/>
          </a:p>
        </p:txBody>
      </p:sp>
    </p:spTree>
    <p:custDataLst>
      <p:tags r:id="rId2"/>
    </p:custDataLst>
    <p:extLst>
      <p:ext uri="{BB962C8B-B14F-4D97-AF65-F5344CB8AC3E}">
        <p14:creationId xmlns:p14="http://schemas.microsoft.com/office/powerpoint/2010/main" val="1481852949"/>
      </p:ext>
    </p:extLst>
  </p:cSld>
  <p:clrMapOvr>
    <a:masterClrMapping/>
  </p:clrMapOvr>
  <p:transition advTm="31223"/>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减少空间计算冗余</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构建映射，跳过不显著点计算</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掩码</a:t>
            </a:r>
            <a:r>
              <a:rPr lang="en-US" altLang="zh-CN" sz="2600" b="1" dirty="0">
                <a:solidFill>
                  <a:schemeClr val="tx1"/>
                </a:solidFill>
                <a:latin typeface="黑体" panose="02010609060101010101" pitchFamily="49" charset="-122"/>
                <a:ea typeface="黑体" panose="02010609060101010101" pitchFamily="49" charset="-122"/>
              </a:rPr>
              <a:t>(mask)</a:t>
            </a:r>
            <a:r>
              <a:rPr lang="zh-CN" altLang="en-US" sz="2600" b="1" dirty="0">
                <a:solidFill>
                  <a:schemeClr val="tx1"/>
                </a:solidFill>
                <a:latin typeface="黑体" panose="02010609060101010101" pitchFamily="49" charset="-122"/>
                <a:ea typeface="黑体" panose="02010609060101010101" pitchFamily="49" charset="-122"/>
              </a:rPr>
              <a:t>的选择</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graphicFrame>
        <p:nvGraphicFramePr>
          <p:cNvPr id="33" name="对象 80"/>
          <p:cNvGraphicFramePr>
            <a:graphicFrameLocks noChangeAspect="1"/>
          </p:cNvGraphicFramePr>
          <p:nvPr/>
        </p:nvGraphicFramePr>
        <p:xfrm>
          <a:off x="3506485" y="2271544"/>
          <a:ext cx="3024346" cy="311844"/>
        </p:xfrm>
        <a:graphic>
          <a:graphicData uri="http://schemas.openxmlformats.org/presentationml/2006/ole">
            <mc:AlternateContent xmlns:mc="http://schemas.openxmlformats.org/markup-compatibility/2006">
              <mc:Choice xmlns:v="urn:schemas-microsoft-com:vml" Requires="v">
                <p:oleObj spid="_x0000_s79555" name="Equation" r:id="rId5" imgW="3327400" imgH="342900" progId="Equation.DSMT4">
                  <p:embed/>
                </p:oleObj>
              </mc:Choice>
              <mc:Fallback>
                <p:oleObj name="Equation" r:id="rId5" imgW="3327400" imgH="342900" progId="Equation.DSMT4">
                  <p:embed/>
                  <p:pic>
                    <p:nvPicPr>
                      <p:cNvPr id="33" name="对象 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6485" y="2271544"/>
                        <a:ext cx="3024346" cy="31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7" name="对象 80"/>
          <p:cNvGraphicFramePr>
            <a:graphicFrameLocks noChangeAspect="1"/>
          </p:cNvGraphicFramePr>
          <p:nvPr/>
        </p:nvGraphicFramePr>
        <p:xfrm>
          <a:off x="3347864" y="2703592"/>
          <a:ext cx="3530347" cy="515444"/>
        </p:xfrm>
        <a:graphic>
          <a:graphicData uri="http://schemas.openxmlformats.org/presentationml/2006/ole">
            <mc:AlternateContent xmlns:mc="http://schemas.openxmlformats.org/markup-compatibility/2006">
              <mc:Choice xmlns:v="urn:schemas-microsoft-com:vml" Requires="v">
                <p:oleObj spid="_x0000_s79556" name="Equation" r:id="rId7" imgW="4699000" imgH="685800" progId="Equation.DSMT4">
                  <p:embed/>
                </p:oleObj>
              </mc:Choice>
              <mc:Fallback>
                <p:oleObj name="Equation" r:id="rId7" imgW="4699000" imgH="685800" progId="Equation.DSMT4">
                  <p:embed/>
                  <p:pic>
                    <p:nvPicPr>
                      <p:cNvPr id="37" name="对象 8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7864" y="2703592"/>
                        <a:ext cx="3530347" cy="5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9" name="Rectangle 2"/>
          <p:cNvSpPr txBox="1">
            <a:spLocks noChangeArrowheads="1"/>
          </p:cNvSpPr>
          <p:nvPr/>
        </p:nvSpPr>
        <p:spPr bwMode="auto">
          <a:xfrm>
            <a:off x="219264" y="649311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899592" y="4627462"/>
            <a:ext cx="1800201" cy="1747650"/>
            <a:chOff x="5076056" y="3769582"/>
            <a:chExt cx="1800201" cy="1747650"/>
          </a:xfrm>
        </p:grpSpPr>
        <p:sp>
          <p:nvSpPr>
            <p:cNvPr id="21" name="圆角矩形 20"/>
            <p:cNvSpPr/>
            <p:nvPr/>
          </p:nvSpPr>
          <p:spPr bwMode="auto">
            <a:xfrm>
              <a:off x="5076056" y="3789040"/>
              <a:ext cx="1800200" cy="172819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2" name="文本框 21"/>
            <p:cNvSpPr txBox="1"/>
            <p:nvPr/>
          </p:nvSpPr>
          <p:spPr bwMode="auto">
            <a:xfrm>
              <a:off x="5076057" y="3769582"/>
              <a:ext cx="1800200" cy="461665"/>
            </a:xfrm>
            <a:prstGeom prst="rect">
              <a:avLst/>
            </a:prstGeom>
            <a:noFill/>
          </p:spPr>
          <p:txBody>
            <a:bodyPr wrap="square">
              <a:spAutoFit/>
            </a:bodyPr>
            <a:lstStyle/>
            <a:p>
              <a:pPr>
                <a:defRPr/>
              </a:pPr>
              <a:r>
                <a:rPr lang="en-US" altLang="zh-CN" sz="2400" dirty="0">
                  <a:solidFill>
                    <a:srgbClr val="000000"/>
                  </a:solidFill>
                  <a:latin typeface="Calibri" pitchFamily="34" charset="0"/>
                  <a:ea typeface="宋体" charset="-122"/>
                  <a:cs typeface="Calibri" pitchFamily="34" charset="0"/>
                </a:rPr>
                <a:t>Impact mask</a:t>
              </a:r>
              <a:endParaRPr lang="zh-CN" altLang="en-US" sz="2400" dirty="0">
                <a:solidFill>
                  <a:srgbClr val="000000"/>
                </a:solidFill>
                <a:latin typeface="Calibri" pitchFamily="34" charset="0"/>
                <a:ea typeface="宋体" charset="-122"/>
                <a:cs typeface="Calibri" pitchFamily="34" charset="0"/>
              </a:endParaRPr>
            </a:p>
          </p:txBody>
        </p:sp>
        <p:pic>
          <p:nvPicPr>
            <p:cNvPr id="23" name="图片 12"/>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362666" y="4278502"/>
              <a:ext cx="1132727" cy="113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4" name="右箭头 23"/>
          <p:cNvSpPr/>
          <p:nvPr/>
        </p:nvSpPr>
        <p:spPr>
          <a:xfrm>
            <a:off x="3091200" y="5192504"/>
            <a:ext cx="1008112" cy="50405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aphicFrame>
        <p:nvGraphicFramePr>
          <p:cNvPr id="25" name="对象 80"/>
          <p:cNvGraphicFramePr>
            <a:graphicFrameLocks noChangeAspect="1"/>
          </p:cNvGraphicFramePr>
          <p:nvPr/>
        </p:nvGraphicFramePr>
        <p:xfrm>
          <a:off x="4682924" y="4739947"/>
          <a:ext cx="3374530" cy="504837"/>
        </p:xfrm>
        <a:graphic>
          <a:graphicData uri="http://schemas.openxmlformats.org/presentationml/2006/ole">
            <mc:AlternateContent xmlns:mc="http://schemas.openxmlformats.org/markup-compatibility/2006">
              <mc:Choice xmlns:v="urn:schemas-microsoft-com:vml" Requires="v">
                <p:oleObj spid="_x0000_s79557" name="Equation" r:id="rId10" imgW="5435280" imgH="812520" progId="Equation.DSMT4">
                  <p:embed/>
                </p:oleObj>
              </mc:Choice>
              <mc:Fallback>
                <p:oleObj name="Equation" r:id="rId10" imgW="5435280" imgH="812520" progId="Equation.DSMT4">
                  <p:embed/>
                  <p:pic>
                    <p:nvPicPr>
                      <p:cNvPr id="25" name="对象 80"/>
                      <p:cNvPicPr>
                        <a:picLocks noChangeAspect="1" noChangeArrowheads="1"/>
                      </p:cNvPicPr>
                      <p:nvPr/>
                    </p:nvPicPr>
                    <p:blipFill>
                      <a:blip r:embed="rId11"/>
                      <a:srcRect/>
                      <a:stretch>
                        <a:fillRect/>
                      </a:stretch>
                    </p:blipFill>
                    <p:spPr bwMode="auto">
                      <a:xfrm>
                        <a:off x="4682924" y="4739947"/>
                        <a:ext cx="3374530" cy="504837"/>
                      </a:xfrm>
                      <a:prstGeom prst="rect">
                        <a:avLst/>
                      </a:prstGeom>
                      <a:noFill/>
                      <a:ln>
                        <a:noFill/>
                      </a:ln>
                    </p:spPr>
                  </p:pic>
                </p:oleObj>
              </mc:Fallback>
            </mc:AlternateContent>
          </a:graphicData>
        </a:graphic>
      </p:graphicFrame>
      <p:graphicFrame>
        <p:nvGraphicFramePr>
          <p:cNvPr id="26" name="对象 80"/>
          <p:cNvGraphicFramePr>
            <a:graphicFrameLocks noChangeAspect="1"/>
          </p:cNvGraphicFramePr>
          <p:nvPr/>
        </p:nvGraphicFramePr>
        <p:xfrm>
          <a:off x="4513920" y="5280905"/>
          <a:ext cx="3668897" cy="563399"/>
        </p:xfrm>
        <a:graphic>
          <a:graphicData uri="http://schemas.openxmlformats.org/presentationml/2006/ole">
            <mc:AlternateContent xmlns:mc="http://schemas.openxmlformats.org/markup-compatibility/2006">
              <mc:Choice xmlns:v="urn:schemas-microsoft-com:vml" Requires="v">
                <p:oleObj spid="_x0000_s79558" name="Equation" r:id="rId12" imgW="5372100" imgH="825500" progId="Equation.DSMT4">
                  <p:embed/>
                </p:oleObj>
              </mc:Choice>
              <mc:Fallback>
                <p:oleObj name="Equation" r:id="rId12" imgW="5372100" imgH="825500" progId="Equation.DSMT4">
                  <p:embed/>
                  <p:pic>
                    <p:nvPicPr>
                      <p:cNvPr id="26" name="对象 8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13920" y="5280905"/>
                        <a:ext cx="3668897" cy="563399"/>
                      </a:xfrm>
                      <a:prstGeom prst="rect">
                        <a:avLst/>
                      </a:prstGeom>
                      <a:noFill/>
                      <a:ln>
                        <a:noFill/>
                      </a:ln>
                    </p:spPr>
                  </p:pic>
                </p:oleObj>
              </mc:Fallback>
            </mc:AlternateContent>
          </a:graphicData>
        </a:graphic>
      </p:graphicFrame>
      <p:graphicFrame>
        <p:nvGraphicFramePr>
          <p:cNvPr id="27" name="对象 80"/>
          <p:cNvGraphicFramePr>
            <a:graphicFrameLocks noChangeAspect="1"/>
          </p:cNvGraphicFramePr>
          <p:nvPr/>
        </p:nvGraphicFramePr>
        <p:xfrm>
          <a:off x="4898948" y="5923605"/>
          <a:ext cx="2601888" cy="286075"/>
        </p:xfrm>
        <a:graphic>
          <a:graphicData uri="http://schemas.openxmlformats.org/presentationml/2006/ole">
            <mc:AlternateContent xmlns:mc="http://schemas.openxmlformats.org/markup-compatibility/2006">
              <mc:Choice xmlns:v="urn:schemas-microsoft-com:vml" Requires="v">
                <p:oleObj spid="_x0000_s79559" name="Equation" r:id="rId14" imgW="3810000" imgH="419100" progId="Equation.DSMT4">
                  <p:embed/>
                </p:oleObj>
              </mc:Choice>
              <mc:Fallback>
                <p:oleObj name="Equation" r:id="rId14" imgW="3810000" imgH="419100" progId="Equation.DSMT4">
                  <p:embed/>
                  <p:pic>
                    <p:nvPicPr>
                      <p:cNvPr id="27" name="对象 8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898948" y="5923605"/>
                        <a:ext cx="2601888" cy="286075"/>
                      </a:xfrm>
                      <a:prstGeom prst="rect">
                        <a:avLst/>
                      </a:prstGeom>
                      <a:noFill/>
                      <a:ln>
                        <a:noFill/>
                      </a:ln>
                    </p:spPr>
                  </p:pic>
                </p:oleObj>
              </mc:Fallback>
            </mc:AlternateContent>
          </a:graphicData>
        </a:graphic>
      </p:graphicFrame>
      <p:sp>
        <p:nvSpPr>
          <p:cNvPr id="28" name="圆角矩形 27"/>
          <p:cNvSpPr/>
          <p:nvPr/>
        </p:nvSpPr>
        <p:spPr bwMode="auto">
          <a:xfrm>
            <a:off x="4466900" y="4699470"/>
            <a:ext cx="3816424" cy="1584176"/>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9" name="TextBox 93"/>
          <p:cNvSpPr txBox="1">
            <a:spLocks noChangeArrowheads="1"/>
          </p:cNvSpPr>
          <p:nvPr/>
        </p:nvSpPr>
        <p:spPr bwMode="auto">
          <a:xfrm>
            <a:off x="2834640" y="5796209"/>
            <a:ext cx="1493520" cy="637574"/>
          </a:xfrm>
          <a:prstGeom prst="rect">
            <a:avLst/>
          </a:prstGeom>
          <a:solidFill>
            <a:srgbClr val="92D050"/>
          </a:solidFill>
          <a:ln w="9525">
            <a:solidFill>
              <a:schemeClr val="bg1"/>
            </a:solidFill>
            <a:round/>
            <a:headEnd/>
            <a:tailEnd/>
          </a:ln>
        </p:spPr>
        <p:txBody>
          <a:bodyPr wrap="square" lIns="82768" tIns="41384" rIns="82768" bIns="41384">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 typeface="Arial" panose="020B0604020202020204" pitchFamily="34" charset="0"/>
              <a:buNone/>
            </a:pPr>
            <a:r>
              <a:rPr lang="zh-CN" altLang="en-US" sz="1800" dirty="0">
                <a:solidFill>
                  <a:srgbClr val="000000"/>
                </a:solidFill>
                <a:latin typeface="Calibri" panose="020F0502020204030204" pitchFamily="34" charset="0"/>
              </a:rPr>
              <a:t>选择</a:t>
            </a:r>
            <a:r>
              <a:rPr lang="en-US" altLang="zh-CN" sz="1800" dirty="0">
                <a:solidFill>
                  <a:srgbClr val="000000"/>
                </a:solidFill>
                <a:latin typeface="Calibri" panose="020F0502020204030204" pitchFamily="34" charset="0"/>
              </a:rPr>
              <a:t>Top-k</a:t>
            </a:r>
            <a:r>
              <a:rPr lang="zh-CN" altLang="en-US" sz="1800" dirty="0">
                <a:solidFill>
                  <a:srgbClr val="000000"/>
                </a:solidFill>
                <a:latin typeface="Calibri" panose="020F0502020204030204" pitchFamily="34" charset="0"/>
              </a:rPr>
              <a:t>最显著的点</a:t>
            </a:r>
            <a:endParaRPr lang="en-US" altLang="zh-CN" sz="1800" dirty="0">
              <a:solidFill>
                <a:srgbClr val="000000"/>
              </a:solidFill>
              <a:latin typeface="Calibri" panose="020F0502020204030204" pitchFamily="34" charset="0"/>
            </a:endParaRPr>
          </a:p>
        </p:txBody>
      </p:sp>
      <p:graphicFrame>
        <p:nvGraphicFramePr>
          <p:cNvPr id="31" name="对象 80"/>
          <p:cNvGraphicFramePr>
            <a:graphicFrameLocks noChangeAspect="1"/>
          </p:cNvGraphicFramePr>
          <p:nvPr/>
        </p:nvGraphicFramePr>
        <p:xfrm>
          <a:off x="6956425" y="4205288"/>
          <a:ext cx="1360488" cy="293687"/>
        </p:xfrm>
        <a:graphic>
          <a:graphicData uri="http://schemas.openxmlformats.org/presentationml/2006/ole">
            <mc:AlternateContent xmlns:mc="http://schemas.openxmlformats.org/markup-compatibility/2006">
              <mc:Choice xmlns:v="urn:schemas-microsoft-com:vml" Requires="v">
                <p:oleObj spid="_x0000_s79560" name="Equation" r:id="rId16" imgW="1993680" imgH="431640" progId="Equation.DSMT4">
                  <p:embed/>
                </p:oleObj>
              </mc:Choice>
              <mc:Fallback>
                <p:oleObj name="Equation" r:id="rId16" imgW="1993680" imgH="431640" progId="Equation.DSMT4">
                  <p:embed/>
                  <p:pic>
                    <p:nvPicPr>
                      <p:cNvPr id="31" name="对象 80"/>
                      <p:cNvPicPr>
                        <a:picLocks noChangeAspect="1" noChangeArrowheads="1"/>
                      </p:cNvPicPr>
                      <p:nvPr/>
                    </p:nvPicPr>
                    <p:blipFill>
                      <a:blip r:embed="rId17"/>
                      <a:srcRect/>
                      <a:stretch>
                        <a:fillRect/>
                      </a:stretch>
                    </p:blipFill>
                    <p:spPr bwMode="auto">
                      <a:xfrm>
                        <a:off x="6956425" y="4205288"/>
                        <a:ext cx="1360488"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 name="TextBox 93"/>
          <p:cNvSpPr txBox="1">
            <a:spLocks noChangeArrowheads="1"/>
          </p:cNvSpPr>
          <p:nvPr/>
        </p:nvSpPr>
        <p:spPr bwMode="auto">
          <a:xfrm>
            <a:off x="4216573" y="4155287"/>
            <a:ext cx="4191462" cy="391353"/>
          </a:xfrm>
          <a:prstGeom prst="rect">
            <a:avLst/>
          </a:prstGeom>
          <a:noFill/>
          <a:ln w="19050">
            <a:solidFill>
              <a:srgbClr val="FF0000"/>
            </a:solidFill>
            <a:round/>
            <a:headEnd/>
            <a:tailEnd/>
          </a:ln>
        </p:spPr>
        <p:txBody>
          <a:bodyPr wrap="square" lIns="82768" tIns="41384" rIns="82768" bIns="41384">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 typeface="Arial" panose="020B0604020202020204" pitchFamily="34" charset="0"/>
              <a:buNone/>
            </a:pPr>
            <a:endParaRPr lang="en-US" altLang="zh-CN" sz="2000" dirty="0">
              <a:solidFill>
                <a:srgbClr val="000000"/>
              </a:solidFill>
              <a:latin typeface="Calibri" panose="020F0502020204030204" pitchFamily="34" charset="0"/>
            </a:endParaRPr>
          </a:p>
        </p:txBody>
      </p:sp>
      <p:graphicFrame>
        <p:nvGraphicFramePr>
          <p:cNvPr id="35" name="对象 80"/>
          <p:cNvGraphicFramePr>
            <a:graphicFrameLocks noChangeAspect="1"/>
          </p:cNvGraphicFramePr>
          <p:nvPr/>
        </p:nvGraphicFramePr>
        <p:xfrm>
          <a:off x="5581359" y="4201647"/>
          <a:ext cx="791401" cy="286212"/>
        </p:xfrm>
        <a:graphic>
          <a:graphicData uri="http://schemas.openxmlformats.org/presentationml/2006/ole">
            <mc:AlternateContent xmlns:mc="http://schemas.openxmlformats.org/markup-compatibility/2006">
              <mc:Choice xmlns:v="urn:schemas-microsoft-com:vml" Requires="v">
                <p:oleObj spid="_x0000_s79561" name="Equation" r:id="rId18" imgW="1054080" imgH="380880" progId="Equation.DSMT4">
                  <p:embed/>
                </p:oleObj>
              </mc:Choice>
              <mc:Fallback>
                <p:oleObj name="Equation" r:id="rId18" imgW="1054080" imgH="380880" progId="Equation.DSMT4">
                  <p:embed/>
                  <p:pic>
                    <p:nvPicPr>
                      <p:cNvPr id="35" name="对象 80"/>
                      <p:cNvPicPr>
                        <a:picLocks noChangeAspect="1" noChangeArrowheads="1"/>
                      </p:cNvPicPr>
                      <p:nvPr/>
                    </p:nvPicPr>
                    <p:blipFill>
                      <a:blip r:embed="rId19"/>
                      <a:srcRect/>
                      <a:stretch>
                        <a:fillRect/>
                      </a:stretch>
                    </p:blipFill>
                    <p:spPr bwMode="auto">
                      <a:xfrm>
                        <a:off x="5581359" y="4201647"/>
                        <a:ext cx="791401" cy="2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 name="文本框 35"/>
          <p:cNvSpPr txBox="1"/>
          <p:nvPr/>
        </p:nvSpPr>
        <p:spPr>
          <a:xfrm>
            <a:off x="4215011" y="4175069"/>
            <a:ext cx="1449824" cy="369332"/>
          </a:xfrm>
          <a:prstGeom prst="rect">
            <a:avLst/>
          </a:prstGeom>
          <a:noFill/>
        </p:spPr>
        <p:txBody>
          <a:bodyPr wrap="square" rtlCol="0">
            <a:spAutoFit/>
          </a:bodyPr>
          <a:lstStyle/>
          <a:p>
            <a:r>
              <a:rPr lang="en-US" altLang="zh-CN" sz="1800" dirty="0">
                <a:solidFill>
                  <a:srgbClr val="000000"/>
                </a:solidFill>
                <a:latin typeface="Calibri" panose="020F0502020204030204" pitchFamily="34" charset="0"/>
              </a:rPr>
              <a:t>Tylor at point</a:t>
            </a:r>
          </a:p>
        </p:txBody>
      </p:sp>
      <p:sp>
        <p:nvSpPr>
          <p:cNvPr id="52" name="文本框 51"/>
          <p:cNvSpPr txBox="1"/>
          <p:nvPr/>
        </p:nvSpPr>
        <p:spPr>
          <a:xfrm>
            <a:off x="6329403" y="4175069"/>
            <a:ext cx="930552" cy="369332"/>
          </a:xfrm>
          <a:prstGeom prst="rect">
            <a:avLst/>
          </a:prstGeom>
          <a:noFill/>
        </p:spPr>
        <p:txBody>
          <a:bodyPr wrap="square" rtlCol="0">
            <a:spAutoFit/>
          </a:bodyPr>
          <a:lstStyle/>
          <a:p>
            <a:r>
              <a:rPr lang="en-US" altLang="zh-CN" sz="1800" dirty="0"/>
              <a:t>with</a:t>
            </a:r>
            <a:endParaRPr lang="zh-CN" altLang="en-US" sz="1800" dirty="0"/>
          </a:p>
        </p:txBody>
      </p:sp>
      <p:graphicFrame>
        <p:nvGraphicFramePr>
          <p:cNvPr id="30" name="对象 80"/>
          <p:cNvGraphicFramePr>
            <a:graphicFrameLocks noChangeAspect="1"/>
          </p:cNvGraphicFramePr>
          <p:nvPr/>
        </p:nvGraphicFramePr>
        <p:xfrm>
          <a:off x="3878263" y="3281363"/>
          <a:ext cx="1774825" cy="347662"/>
        </p:xfrm>
        <a:graphic>
          <a:graphicData uri="http://schemas.openxmlformats.org/presentationml/2006/ole">
            <mc:AlternateContent xmlns:mc="http://schemas.openxmlformats.org/markup-compatibility/2006">
              <mc:Choice xmlns:v="urn:schemas-microsoft-com:vml" Requires="v">
                <p:oleObj spid="_x0000_s79562" name="Equation" r:id="rId20" imgW="2145960" imgH="419040" progId="Equation.DSMT4">
                  <p:embed/>
                </p:oleObj>
              </mc:Choice>
              <mc:Fallback>
                <p:oleObj name="Equation" r:id="rId20" imgW="2145960" imgH="419040" progId="Equation.DSMT4">
                  <p:embed/>
                  <p:pic>
                    <p:nvPicPr>
                      <p:cNvPr id="30" name="对象 80"/>
                      <p:cNvPicPr>
                        <a:picLocks noChangeAspect="1" noChangeArrowheads="1"/>
                      </p:cNvPicPr>
                      <p:nvPr/>
                    </p:nvPicPr>
                    <p:blipFill>
                      <a:blip r:embed="rId21"/>
                      <a:srcRect/>
                      <a:stretch>
                        <a:fillRect/>
                      </a:stretch>
                    </p:blipFill>
                    <p:spPr bwMode="auto">
                      <a:xfrm>
                        <a:off x="3878263" y="3281363"/>
                        <a:ext cx="1774825"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2" name="文本框 31"/>
          <p:cNvSpPr txBox="1"/>
          <p:nvPr/>
        </p:nvSpPr>
        <p:spPr bwMode="auto">
          <a:xfrm>
            <a:off x="1153634" y="2672669"/>
            <a:ext cx="1855383" cy="584775"/>
          </a:xfrm>
          <a:prstGeom prst="rect">
            <a:avLst/>
          </a:prstGeom>
          <a:noFill/>
          <a:ln w="12700">
            <a:solidFill>
              <a:srgbClr val="FF0000"/>
            </a:solidFill>
          </a:ln>
        </p:spPr>
        <p:txBody>
          <a:bodyPr wrap="square">
            <a:spAutoFit/>
          </a:bodyPr>
          <a:lstStyle/>
          <a:p>
            <a:pPr>
              <a:defRPr/>
            </a:pPr>
            <a:r>
              <a:rPr lang="zh-CN" altLang="en-US" sz="1600" dirty="0">
                <a:latin typeface="Calibri" pitchFamily="34" charset="0"/>
                <a:ea typeface="宋体" charset="-122"/>
                <a:cs typeface="Calibri" pitchFamily="34" charset="0"/>
              </a:rPr>
              <a:t>不显著点的结果用</a:t>
            </a:r>
            <a:r>
              <a:rPr lang="zh-CN" altLang="en-US" sz="1600" dirty="0">
                <a:solidFill>
                  <a:srgbClr val="FF0000"/>
                </a:solidFill>
                <a:latin typeface="Calibri" pitchFamily="34" charset="0"/>
                <a:ea typeface="宋体" charset="-122"/>
                <a:cs typeface="Calibri" pitchFamily="34" charset="0"/>
              </a:rPr>
              <a:t>近邻点的</a:t>
            </a:r>
            <a:r>
              <a:rPr lang="zh-CN" altLang="en-US" sz="1600" dirty="0">
                <a:latin typeface="Calibri" pitchFamily="34" charset="0"/>
                <a:ea typeface="宋体" charset="-122"/>
                <a:cs typeface="Calibri" pitchFamily="34" charset="0"/>
              </a:rPr>
              <a:t>结果替代</a:t>
            </a:r>
          </a:p>
        </p:txBody>
      </p:sp>
    </p:spTree>
    <p:custDataLst>
      <p:tags r:id="rId2"/>
    </p:custDataLst>
    <p:extLst>
      <p:ext uri="{BB962C8B-B14F-4D97-AF65-F5344CB8AC3E}">
        <p14:creationId xmlns:p14="http://schemas.microsoft.com/office/powerpoint/2010/main" val="1678343953"/>
      </p:ext>
    </p:extLst>
  </p:cSld>
  <p:clrMapOvr>
    <a:masterClrMapping/>
  </p:clrMapOvr>
  <p:transition advTm="3122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8" grpId="0" animBg="1"/>
      <p:bldP spid="29"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使用</a:t>
            </a:r>
            <a:r>
              <a:rPr lang="en-US" altLang="zh-CN" sz="2600" b="1" dirty="0">
                <a:solidFill>
                  <a:schemeClr val="tx1"/>
                </a:solidFill>
                <a:latin typeface="黑体" panose="02010609060101010101" pitchFamily="49" charset="-122"/>
                <a:ea typeface="黑体" panose="02010609060101010101" pitchFamily="49" charset="-122"/>
              </a:rPr>
              <a:t>SGD+BP</a:t>
            </a:r>
            <a:r>
              <a:rPr lang="zh-CN" altLang="en-US" sz="2600" b="1" dirty="0">
                <a:solidFill>
                  <a:schemeClr val="tx1"/>
                </a:solidFill>
                <a:latin typeface="黑体" panose="02010609060101010101" pitchFamily="49" charset="-122"/>
                <a:ea typeface="黑体" panose="02010609060101010101" pitchFamily="49" charset="-122"/>
              </a:rPr>
              <a:t>重训练</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分层优化能获得更高的精度</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solidFill>
                  <a:schemeClr val="tx1"/>
                </a:solidFill>
                <a:latin typeface="黑体" panose="02010609060101010101" pitchFamily="49" charset="-122"/>
                <a:ea typeface="黑体" panose="02010609060101010101" pitchFamily="49" charset="-122"/>
              </a:rPr>
              <a:t>逐层优化</a:t>
            </a:r>
            <a:endParaRPr lang="en-US" altLang="zh-CN" sz="22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20" name="Rectangle 2"/>
          <p:cNvSpPr txBox="1">
            <a:spLocks noChangeArrowheads="1"/>
          </p:cNvSpPr>
          <p:nvPr/>
        </p:nvSpPr>
        <p:spPr bwMode="auto">
          <a:xfrm>
            <a:off x="127824" y="647279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graphicFrame>
        <p:nvGraphicFramePr>
          <p:cNvPr id="7" name="对象 80"/>
          <p:cNvGraphicFramePr>
            <a:graphicFrameLocks noChangeAspect="1"/>
          </p:cNvGraphicFramePr>
          <p:nvPr/>
        </p:nvGraphicFramePr>
        <p:xfrm>
          <a:off x="2190750" y="2328863"/>
          <a:ext cx="5175250" cy="776287"/>
        </p:xfrm>
        <a:graphic>
          <a:graphicData uri="http://schemas.openxmlformats.org/presentationml/2006/ole">
            <mc:AlternateContent xmlns:mc="http://schemas.openxmlformats.org/markup-compatibility/2006">
              <mc:Choice xmlns:v="urn:schemas-microsoft-com:vml" Requires="v">
                <p:oleObj spid="_x0000_s79963" name="Equation" r:id="rId5" imgW="6260760" imgH="939600" progId="Equation.DSMT4">
                  <p:embed/>
                </p:oleObj>
              </mc:Choice>
              <mc:Fallback>
                <p:oleObj name="Equation" r:id="rId5" imgW="6260760" imgH="939600" progId="Equation.DSMT4">
                  <p:embed/>
                  <p:pic>
                    <p:nvPicPr>
                      <p:cNvPr id="7" name="对象 80"/>
                      <p:cNvPicPr>
                        <a:picLocks noChangeAspect="1" noChangeArrowheads="1"/>
                      </p:cNvPicPr>
                      <p:nvPr/>
                    </p:nvPicPr>
                    <p:blipFill>
                      <a:blip r:embed="rId6"/>
                      <a:srcRect/>
                      <a:stretch>
                        <a:fillRect/>
                      </a:stretch>
                    </p:blipFill>
                    <p:spPr bwMode="auto">
                      <a:xfrm>
                        <a:off x="2190750" y="2328863"/>
                        <a:ext cx="5175250"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ustDataLst>
      <p:tags r:id="rId2"/>
    </p:custDataLst>
    <p:extLst>
      <p:ext uri="{BB962C8B-B14F-4D97-AF65-F5344CB8AC3E}">
        <p14:creationId xmlns:p14="http://schemas.microsoft.com/office/powerpoint/2010/main" val="65672027"/>
      </p:ext>
    </p:extLst>
  </p:cSld>
  <p:clrMapOvr>
    <a:masterClrMapping/>
  </p:clrMapOvr>
  <p:transition advTm="31223"/>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数据集：</a:t>
            </a:r>
            <a:r>
              <a:rPr lang="en-US" altLang="zh-CN" sz="2600" b="1" dirty="0" err="1">
                <a:solidFill>
                  <a:schemeClr val="tx1"/>
                </a:solidFill>
                <a:latin typeface="黑体" panose="02010609060101010101" pitchFamily="49" charset="-122"/>
                <a:ea typeface="黑体" panose="02010609060101010101" pitchFamily="49" charset="-122"/>
              </a:rPr>
              <a:t>ImageNet</a:t>
            </a:r>
            <a:r>
              <a:rPr lang="en-US" altLang="zh-CN" sz="2600" b="1" dirty="0">
                <a:solidFill>
                  <a:schemeClr val="tx1"/>
                </a:solidFill>
                <a:latin typeface="黑体" panose="02010609060101010101" pitchFamily="49" charset="-122"/>
                <a:ea typeface="黑体" panose="02010609060101010101" pitchFamily="49" charset="-122"/>
              </a:rPr>
              <a:t> 2012</a:t>
            </a:r>
          </a:p>
          <a:p>
            <a:pPr eaLnBrk="1" hangingPunct="1"/>
            <a:r>
              <a:rPr lang="zh-CN" altLang="en-US" sz="2600" b="1" dirty="0">
                <a:solidFill>
                  <a:schemeClr val="tx1"/>
                </a:solidFill>
                <a:latin typeface="黑体" panose="02010609060101010101" pitchFamily="49" charset="-122"/>
                <a:ea typeface="黑体" panose="02010609060101010101" pitchFamily="49" charset="-122"/>
              </a:rPr>
              <a:t>模型：</a:t>
            </a:r>
            <a:r>
              <a:rPr lang="en-US" altLang="zh-CN" sz="2600" b="1" dirty="0" err="1">
                <a:solidFill>
                  <a:schemeClr val="tx1"/>
                </a:solidFill>
                <a:latin typeface="黑体" panose="02010609060101010101" pitchFamily="49" charset="-122"/>
                <a:ea typeface="黑体" panose="02010609060101010101" pitchFamily="49" charset="-122"/>
              </a:rPr>
              <a:t>AlexNet</a:t>
            </a:r>
            <a:r>
              <a:rPr lang="zh-CN" altLang="en-US" sz="2600" b="1" dirty="0">
                <a:solidFill>
                  <a:schemeClr val="tx1"/>
                </a:solidFill>
                <a:latin typeface="黑体" panose="02010609060101010101" pitchFamily="49" charset="-122"/>
                <a:ea typeface="黑体" panose="02010609060101010101" pitchFamily="49" charset="-122"/>
              </a:rPr>
              <a:t>和</a:t>
            </a:r>
            <a:r>
              <a:rPr lang="en-US" altLang="zh-CN" sz="2600" b="1" dirty="0" err="1">
                <a:solidFill>
                  <a:schemeClr val="tx1"/>
                </a:solidFill>
                <a:latin typeface="黑体" panose="02010609060101010101" pitchFamily="49" charset="-122"/>
                <a:ea typeface="黑体" panose="02010609060101010101" pitchFamily="49" charset="-122"/>
              </a:rPr>
              <a:t>GoogLeNet</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en-US" altLang="zh-CN" sz="2600" b="1" dirty="0" err="1">
                <a:solidFill>
                  <a:schemeClr val="tx1"/>
                </a:solidFill>
                <a:latin typeface="黑体" panose="02010609060101010101" pitchFamily="49" charset="-122"/>
                <a:ea typeface="黑体" panose="02010609060101010101" pitchFamily="49" charset="-122"/>
              </a:rPr>
              <a:t>AlexNet</a:t>
            </a:r>
            <a:r>
              <a:rPr lang="en-US" altLang="zh-CN" sz="2600" b="1" dirty="0">
                <a:solidFill>
                  <a:schemeClr val="tx1"/>
                </a:solidFill>
                <a:latin typeface="黑体" panose="02010609060101010101" pitchFamily="49" charset="-122"/>
                <a:ea typeface="黑体" panose="02010609060101010101" pitchFamily="49" charset="-122"/>
              </a:rPr>
              <a:t> Conv2</a:t>
            </a:r>
            <a:r>
              <a:rPr lang="zh-CN" altLang="en-US" sz="2600" b="1" dirty="0">
                <a:solidFill>
                  <a:schemeClr val="tx1"/>
                </a:solidFill>
                <a:latin typeface="黑体" panose="02010609060101010101" pitchFamily="49" charset="-122"/>
                <a:ea typeface="黑体" panose="02010609060101010101" pitchFamily="49" charset="-122"/>
              </a:rPr>
              <a:t>层不同掩码的性能对比</a:t>
            </a:r>
            <a:endParaRPr lang="en-US" altLang="zh-CN" sz="22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20" name="Rectangle 2"/>
          <p:cNvSpPr txBox="1">
            <a:spLocks noChangeArrowheads="1"/>
          </p:cNvSpPr>
          <p:nvPr/>
        </p:nvSpPr>
        <p:spPr bwMode="auto">
          <a:xfrm>
            <a:off x="127824" y="647279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8" name="图片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803" y="3246730"/>
            <a:ext cx="3394459" cy="2458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49887" y="3236097"/>
            <a:ext cx="3350328" cy="243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文本框 6"/>
          <p:cNvSpPr txBox="1">
            <a:spLocks noChangeArrowheads="1"/>
          </p:cNvSpPr>
          <p:nvPr/>
        </p:nvSpPr>
        <p:spPr bwMode="auto">
          <a:xfrm>
            <a:off x="1506413" y="5724480"/>
            <a:ext cx="18003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solidFill>
                  <a:srgbClr val="000000"/>
                </a:solidFill>
                <a:latin typeface="Calibri" panose="020F0502020204030204" pitchFamily="34" charset="0"/>
                <a:cs typeface="Calibri" panose="020F0502020204030204" pitchFamily="34" charset="0"/>
              </a:rPr>
              <a:t>Without fine-tuning</a:t>
            </a:r>
            <a:endParaRPr lang="zh-CN" altLang="en-US" dirty="0">
              <a:solidFill>
                <a:srgbClr val="000000"/>
              </a:solidFill>
              <a:latin typeface="Calibri" panose="020F0502020204030204" pitchFamily="34" charset="0"/>
              <a:cs typeface="Calibri" panose="020F0502020204030204" pitchFamily="34" charset="0"/>
            </a:endParaRPr>
          </a:p>
        </p:txBody>
      </p:sp>
      <p:sp>
        <p:nvSpPr>
          <p:cNvPr id="11" name="文本框 94"/>
          <p:cNvSpPr txBox="1">
            <a:spLocks noChangeArrowheads="1"/>
          </p:cNvSpPr>
          <p:nvPr/>
        </p:nvSpPr>
        <p:spPr bwMode="auto">
          <a:xfrm>
            <a:off x="6531072" y="5724479"/>
            <a:ext cx="15496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dirty="0">
                <a:solidFill>
                  <a:srgbClr val="000000"/>
                </a:solidFill>
                <a:latin typeface="Calibri" panose="020F0502020204030204" pitchFamily="34" charset="0"/>
                <a:cs typeface="Calibri" panose="020F0502020204030204" pitchFamily="34" charset="0"/>
              </a:rPr>
              <a:t>With fine-tuning</a:t>
            </a:r>
            <a:endParaRPr lang="zh-CN" altLang="en-US" dirty="0">
              <a:solidFill>
                <a:srgbClr val="000000"/>
              </a:solidFill>
              <a:latin typeface="Calibri" panose="020F0502020204030204" pitchFamily="34" charset="0"/>
              <a:cs typeface="Calibri" panose="020F0502020204030204" pitchFamily="34" charset="0"/>
            </a:endParaRPr>
          </a:p>
        </p:txBody>
      </p:sp>
      <p:sp>
        <p:nvSpPr>
          <p:cNvPr id="12" name="文本框 11"/>
          <p:cNvSpPr txBox="1"/>
          <p:nvPr/>
        </p:nvSpPr>
        <p:spPr bwMode="auto">
          <a:xfrm>
            <a:off x="3248247" y="5830538"/>
            <a:ext cx="3110023" cy="584775"/>
          </a:xfrm>
          <a:prstGeom prst="rect">
            <a:avLst/>
          </a:prstGeom>
          <a:noFill/>
          <a:ln w="12700">
            <a:solidFill>
              <a:srgbClr val="FF0000"/>
            </a:solidFill>
          </a:ln>
        </p:spPr>
        <p:txBody>
          <a:bodyPr wrap="square">
            <a:spAutoFit/>
          </a:bodyPr>
          <a:lstStyle/>
          <a:p>
            <a:pPr>
              <a:defRPr/>
            </a:pPr>
            <a:r>
              <a:rPr lang="zh-CN" altLang="en-US" sz="1600" dirty="0">
                <a:latin typeface="Calibri" pitchFamily="34" charset="0"/>
                <a:ea typeface="宋体" charset="-122"/>
                <a:cs typeface="Calibri" pitchFamily="34" charset="0"/>
              </a:rPr>
              <a:t>学习方式得到的</a:t>
            </a:r>
            <a:r>
              <a:rPr lang="en-US" altLang="zh-CN" sz="1600" dirty="0">
                <a:latin typeface="Calibri" pitchFamily="34" charset="0"/>
                <a:ea typeface="宋体" charset="-122"/>
                <a:cs typeface="Calibri" pitchFamily="34" charset="0"/>
              </a:rPr>
              <a:t>impact</a:t>
            </a:r>
            <a:r>
              <a:rPr lang="zh-CN" altLang="en-US" sz="1600" dirty="0">
                <a:latin typeface="Calibri" pitchFamily="34" charset="0"/>
                <a:ea typeface="宋体" charset="-122"/>
                <a:cs typeface="Calibri" pitchFamily="34" charset="0"/>
              </a:rPr>
              <a:t>掩码在</a:t>
            </a:r>
            <a:r>
              <a:rPr lang="en-US" altLang="zh-CN" sz="1600" dirty="0">
                <a:latin typeface="Calibri" pitchFamily="34" charset="0"/>
                <a:ea typeface="宋体" charset="-122"/>
                <a:cs typeface="Calibri" pitchFamily="34" charset="0"/>
              </a:rPr>
              <a:t>W/O FT</a:t>
            </a:r>
            <a:r>
              <a:rPr lang="zh-CN" altLang="en-US" sz="1600" dirty="0">
                <a:latin typeface="Calibri" pitchFamily="34" charset="0"/>
                <a:ea typeface="宋体" charset="-122"/>
                <a:cs typeface="Calibri" pitchFamily="34" charset="0"/>
              </a:rPr>
              <a:t>情况，</a:t>
            </a:r>
            <a:r>
              <a:rPr lang="en-US" altLang="zh-CN" sz="1600" dirty="0">
                <a:solidFill>
                  <a:srgbClr val="FF0000"/>
                </a:solidFill>
                <a:latin typeface="Calibri" pitchFamily="34" charset="0"/>
                <a:ea typeface="宋体" charset="-122"/>
                <a:cs typeface="Calibri" pitchFamily="34" charset="0"/>
              </a:rPr>
              <a:t>Top-5</a:t>
            </a:r>
            <a:r>
              <a:rPr lang="zh-CN" altLang="en-US" sz="1600" dirty="0">
                <a:solidFill>
                  <a:srgbClr val="FF0000"/>
                </a:solidFill>
                <a:latin typeface="Calibri" pitchFamily="34" charset="0"/>
                <a:ea typeface="宋体" charset="-122"/>
                <a:cs typeface="Calibri" pitchFamily="34" charset="0"/>
              </a:rPr>
              <a:t>误差增加最小</a:t>
            </a:r>
          </a:p>
        </p:txBody>
      </p:sp>
    </p:spTree>
    <p:custDataLst>
      <p:tags r:id="rId1"/>
    </p:custDataLst>
    <p:extLst>
      <p:ext uri="{BB962C8B-B14F-4D97-AF65-F5344CB8AC3E}">
        <p14:creationId xmlns:p14="http://schemas.microsoft.com/office/powerpoint/2010/main" val="1524990088"/>
      </p:ext>
    </p:extLst>
  </p:cSld>
  <p:clrMapOvr>
    <a:masterClrMapping/>
  </p:clrMapOvr>
  <p:transition advTm="31223"/>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单层结果</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20" name="Rectangle 2"/>
          <p:cNvSpPr txBox="1">
            <a:spLocks noChangeArrowheads="1"/>
          </p:cNvSpPr>
          <p:nvPr/>
        </p:nvSpPr>
        <p:spPr bwMode="auto">
          <a:xfrm>
            <a:off x="127824" y="647279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12" name="图片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4525" y="2435880"/>
            <a:ext cx="3570980" cy="265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16"/>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16016" y="2435880"/>
            <a:ext cx="3624653" cy="2682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文本框 103"/>
          <p:cNvSpPr txBox="1">
            <a:spLocks noChangeArrowheads="1"/>
          </p:cNvSpPr>
          <p:nvPr/>
        </p:nvSpPr>
        <p:spPr bwMode="auto">
          <a:xfrm>
            <a:off x="1619696" y="5172184"/>
            <a:ext cx="2808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000" dirty="0">
                <a:solidFill>
                  <a:srgbClr val="000000"/>
                </a:solidFill>
                <a:latin typeface="Calibri" panose="020F0502020204030204" pitchFamily="34" charset="0"/>
                <a:cs typeface="Calibri" panose="020F0502020204030204" pitchFamily="34" charset="0"/>
              </a:rPr>
              <a:t>Conv2 of </a:t>
            </a:r>
            <a:r>
              <a:rPr lang="en-US" altLang="zh-CN" sz="2000" dirty="0" err="1">
                <a:solidFill>
                  <a:srgbClr val="000000"/>
                </a:solidFill>
                <a:latin typeface="Calibri" panose="020F0502020204030204" pitchFamily="34" charset="0"/>
                <a:cs typeface="Calibri" panose="020F0502020204030204" pitchFamily="34" charset="0"/>
              </a:rPr>
              <a:t>AlexNet</a:t>
            </a:r>
            <a:endParaRPr lang="zh-CN" altLang="en-US" sz="2000" dirty="0">
              <a:solidFill>
                <a:srgbClr val="000000"/>
              </a:solidFill>
              <a:latin typeface="Calibri" panose="020F0502020204030204" pitchFamily="34" charset="0"/>
              <a:cs typeface="Calibri" panose="020F0502020204030204" pitchFamily="34" charset="0"/>
            </a:endParaRPr>
          </a:p>
        </p:txBody>
      </p:sp>
      <p:sp>
        <p:nvSpPr>
          <p:cNvPr id="15" name="文本框 104"/>
          <p:cNvSpPr txBox="1">
            <a:spLocks noChangeArrowheads="1"/>
          </p:cNvSpPr>
          <p:nvPr/>
        </p:nvSpPr>
        <p:spPr bwMode="auto">
          <a:xfrm>
            <a:off x="5392552" y="5172184"/>
            <a:ext cx="29686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000" dirty="0">
                <a:solidFill>
                  <a:srgbClr val="000000"/>
                </a:solidFill>
                <a:latin typeface="Calibri" panose="020F0502020204030204" pitchFamily="34" charset="0"/>
                <a:cs typeface="Calibri" panose="020F0502020204030204" pitchFamily="34" charset="0"/>
              </a:rPr>
              <a:t>Inception 3b (3*3)</a:t>
            </a:r>
            <a:endParaRPr lang="zh-CN" altLang="en-US" sz="2000" dirty="0">
              <a:solidFill>
                <a:srgbClr val="000000"/>
              </a:solidFill>
              <a:latin typeface="Calibri" panose="020F0502020204030204" pitchFamily="34" charset="0"/>
              <a:cs typeface="Calibri" panose="020F0502020204030204" pitchFamily="34" charset="0"/>
            </a:endParaRPr>
          </a:p>
        </p:txBody>
      </p:sp>
      <p:sp>
        <p:nvSpPr>
          <p:cNvPr id="9" name="文本框 8"/>
          <p:cNvSpPr txBox="1"/>
          <p:nvPr/>
        </p:nvSpPr>
        <p:spPr bwMode="auto">
          <a:xfrm>
            <a:off x="1499190" y="5681684"/>
            <a:ext cx="6368903" cy="338554"/>
          </a:xfrm>
          <a:prstGeom prst="rect">
            <a:avLst/>
          </a:prstGeom>
          <a:noFill/>
          <a:ln w="12700">
            <a:solidFill>
              <a:srgbClr val="FF0000"/>
            </a:solidFill>
          </a:ln>
        </p:spPr>
        <p:txBody>
          <a:bodyPr wrap="square">
            <a:spAutoFit/>
          </a:bodyPr>
          <a:lstStyle/>
          <a:p>
            <a:pPr>
              <a:defRPr/>
            </a:pPr>
            <a:r>
              <a:rPr lang="en-US" altLang="zh-CN" sz="1600" dirty="0">
                <a:latin typeface="Calibri" pitchFamily="34" charset="0"/>
                <a:ea typeface="宋体" charset="-122"/>
                <a:cs typeface="Calibri" pitchFamily="34" charset="0"/>
              </a:rPr>
              <a:t>ESPACE</a:t>
            </a:r>
            <a:r>
              <a:rPr lang="zh-CN" altLang="en-US" sz="1600" dirty="0">
                <a:latin typeface="Calibri" pitchFamily="34" charset="0"/>
                <a:ea typeface="宋体" charset="-122"/>
                <a:cs typeface="Calibri" pitchFamily="34" charset="0"/>
              </a:rPr>
              <a:t>在近乎无损条件下，加速</a:t>
            </a:r>
            <a:r>
              <a:rPr lang="en-US" altLang="zh-CN" sz="1600" dirty="0" err="1">
                <a:latin typeface="Calibri" pitchFamily="34" charset="0"/>
                <a:ea typeface="宋体" charset="-122"/>
                <a:cs typeface="Calibri" pitchFamily="34" charset="0"/>
              </a:rPr>
              <a:t>AlexNet</a:t>
            </a:r>
            <a:r>
              <a:rPr lang="zh-CN" altLang="en-US" sz="1600" dirty="0">
                <a:latin typeface="Calibri" pitchFamily="34" charset="0"/>
                <a:ea typeface="宋体" charset="-122"/>
                <a:cs typeface="Calibri" pitchFamily="34" charset="0"/>
              </a:rPr>
              <a:t>单层</a:t>
            </a:r>
            <a:r>
              <a:rPr lang="en-US" altLang="zh-CN" sz="1600" dirty="0">
                <a:solidFill>
                  <a:srgbClr val="FF0000"/>
                </a:solidFill>
                <a:latin typeface="Calibri" pitchFamily="34" charset="0"/>
                <a:ea typeface="宋体" charset="-122"/>
                <a:cs typeface="Calibri" pitchFamily="34" charset="0"/>
              </a:rPr>
              <a:t>6</a:t>
            </a:r>
            <a:r>
              <a:rPr lang="zh-CN" altLang="en-US" sz="1600" dirty="0">
                <a:solidFill>
                  <a:srgbClr val="FF0000"/>
                </a:solidFill>
                <a:latin typeface="Calibri" pitchFamily="34" charset="0"/>
                <a:ea typeface="宋体" charset="-122"/>
                <a:cs typeface="Calibri" pitchFamily="34" charset="0"/>
              </a:rPr>
              <a:t>倍</a:t>
            </a:r>
            <a:r>
              <a:rPr lang="zh-CN" altLang="en-US" sz="1600" dirty="0">
                <a:latin typeface="Calibri" pitchFamily="34" charset="0"/>
                <a:ea typeface="宋体" charset="-122"/>
                <a:cs typeface="Calibri" pitchFamily="34" charset="0"/>
              </a:rPr>
              <a:t>，</a:t>
            </a:r>
            <a:r>
              <a:rPr lang="en-US" altLang="zh-CN" sz="1600" dirty="0" err="1">
                <a:latin typeface="Calibri" pitchFamily="34" charset="0"/>
                <a:ea typeface="宋体" charset="-122"/>
                <a:cs typeface="Calibri" pitchFamily="34" charset="0"/>
              </a:rPr>
              <a:t>GoogLeNet</a:t>
            </a:r>
            <a:r>
              <a:rPr lang="zh-CN" altLang="en-US" sz="1600" dirty="0">
                <a:latin typeface="Calibri" pitchFamily="34" charset="0"/>
                <a:ea typeface="宋体" charset="-122"/>
                <a:cs typeface="Calibri" pitchFamily="34" charset="0"/>
              </a:rPr>
              <a:t>单层</a:t>
            </a:r>
            <a:r>
              <a:rPr lang="en-US" altLang="zh-CN" sz="1600" dirty="0">
                <a:solidFill>
                  <a:srgbClr val="FF0000"/>
                </a:solidFill>
                <a:latin typeface="Calibri" pitchFamily="34" charset="0"/>
                <a:ea typeface="宋体" charset="-122"/>
                <a:cs typeface="Calibri" pitchFamily="34" charset="0"/>
              </a:rPr>
              <a:t>3</a:t>
            </a:r>
            <a:r>
              <a:rPr lang="zh-CN" altLang="en-US" sz="1600" dirty="0">
                <a:solidFill>
                  <a:srgbClr val="FF0000"/>
                </a:solidFill>
                <a:latin typeface="Calibri" pitchFamily="34" charset="0"/>
                <a:ea typeface="宋体" charset="-122"/>
                <a:cs typeface="Calibri" pitchFamily="34" charset="0"/>
              </a:rPr>
              <a:t>倍</a:t>
            </a:r>
          </a:p>
        </p:txBody>
      </p:sp>
    </p:spTree>
    <p:custDataLst>
      <p:tags r:id="rId1"/>
    </p:custDataLst>
    <p:extLst>
      <p:ext uri="{BB962C8B-B14F-4D97-AF65-F5344CB8AC3E}">
        <p14:creationId xmlns:p14="http://schemas.microsoft.com/office/powerpoint/2010/main" val="3110826001"/>
      </p:ext>
    </p:extLst>
  </p:cSld>
  <p:clrMapOvr>
    <a:masterClrMapping/>
  </p:clrMapOvr>
  <p:transition advTm="31223"/>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整个网络（主要层）</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20" name="Rectangle 2"/>
          <p:cNvSpPr txBox="1">
            <a:spLocks noChangeArrowheads="1"/>
          </p:cNvSpPr>
          <p:nvPr/>
        </p:nvSpPr>
        <p:spPr bwMode="auto">
          <a:xfrm>
            <a:off x="127824" y="6472794"/>
            <a:ext cx="8784975" cy="288032"/>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ESPACE: Accelerating Convolutional Neural Networks via Eliminating Spatial &amp; Channel Redundancy (AAAI 2017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9" name="图片 1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4524" y="2257127"/>
            <a:ext cx="3851920" cy="3725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1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96972" y="2278147"/>
            <a:ext cx="3796850" cy="3672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bwMode="auto">
          <a:xfrm>
            <a:off x="1403497" y="6043189"/>
            <a:ext cx="6709145" cy="338554"/>
          </a:xfrm>
          <a:prstGeom prst="rect">
            <a:avLst/>
          </a:prstGeom>
          <a:noFill/>
          <a:ln w="12700">
            <a:solidFill>
              <a:srgbClr val="FF0000"/>
            </a:solidFill>
          </a:ln>
        </p:spPr>
        <p:txBody>
          <a:bodyPr wrap="square">
            <a:spAutoFit/>
          </a:bodyPr>
          <a:lstStyle/>
          <a:p>
            <a:pPr>
              <a:defRPr/>
            </a:pPr>
            <a:r>
              <a:rPr lang="en-US" altLang="zh-CN" sz="1600" dirty="0">
                <a:latin typeface="Calibri" pitchFamily="34" charset="0"/>
                <a:ea typeface="宋体" charset="-122"/>
                <a:cs typeface="Calibri" pitchFamily="34" charset="0"/>
              </a:rPr>
              <a:t>ESPACE</a:t>
            </a:r>
            <a:r>
              <a:rPr lang="zh-CN" altLang="en-US" sz="1600" dirty="0">
                <a:latin typeface="Calibri" pitchFamily="34" charset="0"/>
                <a:ea typeface="宋体" charset="-122"/>
                <a:cs typeface="Calibri" pitchFamily="34" charset="0"/>
              </a:rPr>
              <a:t>在</a:t>
            </a:r>
            <a:r>
              <a:rPr lang="en-US" altLang="zh-CN" sz="1600" dirty="0">
                <a:latin typeface="Calibri" pitchFamily="34" charset="0"/>
                <a:ea typeface="宋体" charset="-122"/>
                <a:cs typeface="Calibri" pitchFamily="34" charset="0"/>
              </a:rPr>
              <a:t>Top-5</a:t>
            </a:r>
            <a:r>
              <a:rPr lang="zh-CN" altLang="en-US" sz="1600" dirty="0">
                <a:latin typeface="Calibri" pitchFamily="34" charset="0"/>
                <a:ea typeface="宋体" charset="-122"/>
                <a:cs typeface="Calibri" pitchFamily="34" charset="0"/>
              </a:rPr>
              <a:t>损失</a:t>
            </a:r>
            <a:r>
              <a:rPr lang="en-US" altLang="zh-CN" sz="1600" dirty="0">
                <a:solidFill>
                  <a:srgbClr val="FF0000"/>
                </a:solidFill>
                <a:latin typeface="Calibri" pitchFamily="34" charset="0"/>
                <a:ea typeface="宋体" charset="-122"/>
                <a:cs typeface="Calibri" pitchFamily="34" charset="0"/>
              </a:rPr>
              <a:t>1%</a:t>
            </a:r>
            <a:r>
              <a:rPr lang="zh-CN" altLang="en-US" sz="1600" dirty="0">
                <a:latin typeface="Calibri" pitchFamily="34" charset="0"/>
                <a:ea typeface="宋体" charset="-122"/>
                <a:cs typeface="Calibri" pitchFamily="34" charset="0"/>
              </a:rPr>
              <a:t>以内，加速</a:t>
            </a:r>
            <a:r>
              <a:rPr lang="en-US" altLang="zh-CN" sz="1600" dirty="0" err="1">
                <a:latin typeface="Calibri" pitchFamily="34" charset="0"/>
                <a:ea typeface="宋体" charset="-122"/>
                <a:cs typeface="Calibri" pitchFamily="34" charset="0"/>
              </a:rPr>
              <a:t>AlexNet</a:t>
            </a:r>
            <a:r>
              <a:rPr lang="zh-CN" altLang="en-US" sz="1600" dirty="0">
                <a:latin typeface="Calibri" pitchFamily="34" charset="0"/>
                <a:ea typeface="宋体" charset="-122"/>
                <a:cs typeface="Calibri" pitchFamily="34" charset="0"/>
              </a:rPr>
              <a:t>单层约</a:t>
            </a:r>
            <a:r>
              <a:rPr lang="en-US" altLang="zh-CN" sz="1600" dirty="0">
                <a:solidFill>
                  <a:srgbClr val="FF0000"/>
                </a:solidFill>
                <a:latin typeface="Calibri" pitchFamily="34" charset="0"/>
                <a:ea typeface="宋体" charset="-122"/>
                <a:cs typeface="Calibri" pitchFamily="34" charset="0"/>
              </a:rPr>
              <a:t>5</a:t>
            </a:r>
            <a:r>
              <a:rPr lang="zh-CN" altLang="en-US" sz="1600" dirty="0">
                <a:solidFill>
                  <a:srgbClr val="FF0000"/>
                </a:solidFill>
                <a:latin typeface="Calibri" pitchFamily="34" charset="0"/>
                <a:ea typeface="宋体" charset="-122"/>
                <a:cs typeface="Calibri" pitchFamily="34" charset="0"/>
              </a:rPr>
              <a:t>倍</a:t>
            </a:r>
            <a:r>
              <a:rPr lang="zh-CN" altLang="en-US" sz="1600" dirty="0">
                <a:latin typeface="Calibri" pitchFamily="34" charset="0"/>
                <a:ea typeface="宋体" charset="-122"/>
                <a:cs typeface="Calibri" pitchFamily="34" charset="0"/>
              </a:rPr>
              <a:t>，</a:t>
            </a:r>
            <a:r>
              <a:rPr lang="en-US" altLang="zh-CN" sz="1600" dirty="0" err="1">
                <a:latin typeface="Calibri" pitchFamily="34" charset="0"/>
                <a:ea typeface="宋体" charset="-122"/>
                <a:cs typeface="Calibri" pitchFamily="34" charset="0"/>
              </a:rPr>
              <a:t>GoogLeNet</a:t>
            </a:r>
            <a:r>
              <a:rPr lang="zh-CN" altLang="en-US" sz="1600" dirty="0">
                <a:latin typeface="Calibri" pitchFamily="34" charset="0"/>
                <a:ea typeface="宋体" charset="-122"/>
                <a:cs typeface="Calibri" pitchFamily="34" charset="0"/>
              </a:rPr>
              <a:t>单层</a:t>
            </a:r>
            <a:r>
              <a:rPr lang="en-US" altLang="zh-CN" sz="1600" dirty="0">
                <a:solidFill>
                  <a:srgbClr val="FF0000"/>
                </a:solidFill>
                <a:latin typeface="Calibri" pitchFamily="34" charset="0"/>
                <a:ea typeface="宋体" charset="-122"/>
                <a:cs typeface="Calibri" pitchFamily="34" charset="0"/>
              </a:rPr>
              <a:t>4</a:t>
            </a:r>
            <a:r>
              <a:rPr lang="zh-CN" altLang="en-US" sz="1600" dirty="0">
                <a:solidFill>
                  <a:srgbClr val="FF0000"/>
                </a:solidFill>
                <a:latin typeface="Calibri" pitchFamily="34" charset="0"/>
                <a:ea typeface="宋体" charset="-122"/>
                <a:cs typeface="Calibri" pitchFamily="34" charset="0"/>
              </a:rPr>
              <a:t>倍</a:t>
            </a:r>
          </a:p>
        </p:txBody>
      </p:sp>
    </p:spTree>
    <p:custDataLst>
      <p:tags r:id="rId1"/>
    </p:custDataLst>
    <p:extLst>
      <p:ext uri="{BB962C8B-B14F-4D97-AF65-F5344CB8AC3E}">
        <p14:creationId xmlns:p14="http://schemas.microsoft.com/office/powerpoint/2010/main" val="923476470"/>
      </p:ext>
    </p:extLst>
  </p:cSld>
  <p:clrMapOvr>
    <a:masterClrMapping/>
  </p:clrMapOvr>
  <p:transition advTm="31223"/>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全局动态剪枝（</a:t>
            </a:r>
            <a:r>
              <a:rPr lang="en-US" altLang="zh-CN" sz="2600" b="1" dirty="0">
                <a:solidFill>
                  <a:schemeClr val="tx1"/>
                </a:solidFill>
                <a:latin typeface="黑体" panose="02010609060101010101" pitchFamily="49" charset="-122"/>
                <a:ea typeface="黑体" panose="02010609060101010101" pitchFamily="49" charset="-122"/>
              </a:rPr>
              <a:t>IJCAI 2018</a:t>
            </a:r>
            <a:r>
              <a:rPr lang="zh-CN" altLang="en-US" sz="2600" b="1" dirty="0">
                <a:solidFill>
                  <a:schemeClr val="tx1"/>
                </a:solidFill>
                <a:latin typeface="黑体" panose="02010609060101010101" pitchFamily="49" charset="-122"/>
                <a:ea typeface="黑体" panose="02010609060101010101" pitchFamily="49" charset="-122"/>
              </a:rPr>
              <a:t>）</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工作动机</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神经网络计算开销（</a:t>
            </a:r>
            <a:r>
              <a:rPr lang="en-US" altLang="zh-CN" sz="1800" dirty="0">
                <a:solidFill>
                  <a:srgbClr val="FF0000"/>
                </a:solidFill>
                <a:latin typeface="黑体" panose="02010609060101010101" pitchFamily="49" charset="-122"/>
                <a:ea typeface="黑体" panose="02010609060101010101" pitchFamily="49" charset="-122"/>
              </a:rPr>
              <a:t>15B FLOPs VGG-16,3.8B FLOPs ResNet-50</a:t>
            </a:r>
            <a:r>
              <a:rPr lang="zh-CN" altLang="en-US" sz="1800" dirty="0">
                <a:solidFill>
                  <a:srgbClr val="FF0000"/>
                </a:solidFill>
                <a:latin typeface="黑体" panose="02010609060101010101" pitchFamily="49" charset="-122"/>
                <a:ea typeface="黑体" panose="02010609060101010101" pitchFamily="49" charset="-122"/>
              </a:rPr>
              <a:t>）</a:t>
            </a:r>
            <a:endParaRPr lang="en-US" altLang="zh-CN" sz="1800" dirty="0">
              <a:latin typeface="黑体" panose="02010609060101010101" pitchFamily="49" charset="-122"/>
              <a:ea typeface="黑体" panose="02010609060101010101" pitchFamily="49" charset="-122"/>
            </a:endParaRPr>
          </a:p>
          <a:p>
            <a:pPr lvl="2" eaLnBrk="1" hangingPunct="1"/>
            <a:r>
              <a:rPr lang="zh-CN" altLang="en-US" sz="1800" dirty="0">
                <a:latin typeface="黑体" panose="02010609060101010101" pitchFamily="49" charset="-122"/>
                <a:ea typeface="黑体" panose="02010609060101010101" pitchFamily="49" charset="-122"/>
              </a:rPr>
              <a:t>无法实时的应用于移动端</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嵌入式设备</a:t>
            </a:r>
          </a:p>
          <a:p>
            <a:pPr lvl="2" eaLnBrk="1" hangingPunct="1"/>
            <a:r>
              <a:rPr lang="zh-CN" altLang="en-US" sz="1800" dirty="0">
                <a:latin typeface="黑体" panose="02010609060101010101" pitchFamily="49" charset="-122"/>
                <a:ea typeface="黑体" panose="02010609060101010101" pitchFamily="49" charset="-122"/>
              </a:rPr>
              <a:t>主要开销来自于</a:t>
            </a:r>
            <a:r>
              <a:rPr lang="zh-CN" altLang="en-US" sz="1800" dirty="0">
                <a:solidFill>
                  <a:srgbClr val="FF0000"/>
                </a:solidFill>
                <a:latin typeface="黑体" panose="02010609060101010101" pitchFamily="49" charset="-122"/>
                <a:ea typeface="黑体" panose="02010609060101010101" pitchFamily="49" charset="-122"/>
              </a:rPr>
              <a:t>卷积层</a:t>
            </a:r>
            <a:r>
              <a:rPr lang="zh-CN" altLang="en-US" sz="1800" dirty="0">
                <a:latin typeface="黑体" panose="02010609060101010101" pitchFamily="49" charset="-122"/>
                <a:ea typeface="黑体" panose="02010609060101010101" pitchFamily="49" charset="-122"/>
              </a:rPr>
              <a:t>（</a:t>
            </a:r>
            <a:r>
              <a:rPr lang="en-US" altLang="zh-CN" sz="1800" dirty="0">
                <a:latin typeface="黑体" panose="02010609060101010101" pitchFamily="49" charset="-122"/>
                <a:ea typeface="黑体" panose="02010609060101010101" pitchFamily="49" charset="-122"/>
              </a:rPr>
              <a:t>Convolutional Layers)</a:t>
            </a:r>
          </a:p>
          <a:p>
            <a:pPr lvl="2" eaLnBrk="1" hangingPunct="1"/>
            <a:r>
              <a:rPr lang="zh-CN" altLang="en-US" sz="1800" dirty="0">
                <a:latin typeface="黑体" panose="02010609060101010101" pitchFamily="49" charset="-122"/>
                <a:ea typeface="黑体" panose="02010609060101010101" pitchFamily="49" charset="-122"/>
              </a:rPr>
              <a:t>结构化剪枝同时</a:t>
            </a:r>
            <a:r>
              <a:rPr lang="zh-CN" altLang="en-US" sz="1800" dirty="0">
                <a:solidFill>
                  <a:srgbClr val="FF0000"/>
                </a:solidFill>
                <a:latin typeface="黑体" panose="02010609060101010101" pitchFamily="49" charset="-122"/>
                <a:ea typeface="黑体" panose="02010609060101010101" pitchFamily="49" charset="-122"/>
              </a:rPr>
              <a:t>加速和压缩</a:t>
            </a:r>
            <a:r>
              <a:rPr lang="zh-CN" altLang="en-US" sz="1800" dirty="0">
                <a:latin typeface="黑体" panose="02010609060101010101" pitchFamily="49" charset="-122"/>
                <a:ea typeface="黑体" panose="02010609060101010101" pitchFamily="49" charset="-122"/>
              </a:rPr>
              <a:t>，</a:t>
            </a:r>
            <a:r>
              <a:rPr lang="zh-CN" altLang="en-US" sz="1800" dirty="0">
                <a:solidFill>
                  <a:srgbClr val="FF0000"/>
                </a:solidFill>
                <a:latin typeface="黑体" panose="02010609060101010101" pitchFamily="49" charset="-122"/>
                <a:ea typeface="黑体" panose="02010609060101010101" pitchFamily="49" charset="-122"/>
              </a:rPr>
              <a:t>不依赖</a:t>
            </a:r>
            <a:r>
              <a:rPr lang="en-US" altLang="zh-CN" sz="1800" dirty="0">
                <a:solidFill>
                  <a:srgbClr val="FF0000"/>
                </a:solidFill>
                <a:latin typeface="黑体" panose="02010609060101010101" pitchFamily="49" charset="-122"/>
                <a:ea typeface="黑体" panose="02010609060101010101" pitchFamily="49" charset="-122"/>
              </a:rPr>
              <a:t>DL</a:t>
            </a:r>
            <a:r>
              <a:rPr lang="zh-CN" altLang="en-US" sz="1800" dirty="0">
                <a:solidFill>
                  <a:srgbClr val="FF0000"/>
                </a:solidFill>
                <a:latin typeface="黑体" panose="02010609060101010101" pitchFamily="49" charset="-122"/>
                <a:ea typeface="黑体" panose="02010609060101010101" pitchFamily="49" charset="-122"/>
              </a:rPr>
              <a:t>特定软硬件</a:t>
            </a:r>
            <a:endParaRPr lang="en-US" altLang="zh-CN" sz="1800" dirty="0">
              <a:solidFill>
                <a:srgbClr val="FF0000"/>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前人工作（结构化剪枝）</a:t>
            </a:r>
            <a:endParaRPr lang="en-US" altLang="zh-CN" sz="2100" dirty="0">
              <a:latin typeface="黑体" panose="02010609060101010101" pitchFamily="49" charset="-122"/>
              <a:ea typeface="黑体" panose="02010609060101010101" pitchFamily="49" charset="-122"/>
            </a:endParaRPr>
          </a:p>
          <a:p>
            <a:pPr lvl="2" eaLnBrk="1" hangingPunct="1"/>
            <a:r>
              <a:rPr lang="en-US" altLang="zh-CN" sz="1800" dirty="0">
                <a:latin typeface="黑体" panose="02010609060101010101" pitchFamily="49" charset="-122"/>
                <a:ea typeface="黑体" panose="02010609060101010101" pitchFamily="49" charset="-122"/>
              </a:rPr>
              <a:t>SSL</a:t>
            </a:r>
            <a:r>
              <a:rPr lang="zh-CN" altLang="en-US" sz="1800" dirty="0">
                <a:latin typeface="黑体" panose="02010609060101010101" pitchFamily="49" charset="-122"/>
                <a:ea typeface="黑体" panose="02010609060101010101" pitchFamily="49" charset="-122"/>
              </a:rPr>
              <a:t>（</a:t>
            </a:r>
            <a:r>
              <a:rPr lang="en-US" altLang="zh-CN" sz="1800" dirty="0" err="1">
                <a:latin typeface="黑体" panose="02010609060101010101" pitchFamily="49" charset="-122"/>
                <a:ea typeface="黑体" panose="02010609060101010101" pitchFamily="49" charset="-122"/>
              </a:rPr>
              <a:t>W.Wen</a:t>
            </a:r>
            <a:r>
              <a:rPr lang="en-US" altLang="zh-CN" sz="1800" dirty="0">
                <a:latin typeface="黑体" panose="02010609060101010101" pitchFamily="49" charset="-122"/>
                <a:ea typeface="黑体" panose="02010609060101010101" pitchFamily="49" charset="-122"/>
              </a:rPr>
              <a:t> et al, NIPS 2016</a:t>
            </a:r>
            <a:r>
              <a:rPr lang="zh-CN" altLang="en-US" sz="1800" dirty="0">
                <a:latin typeface="黑体" panose="02010609060101010101" pitchFamily="49" charset="-122"/>
                <a:ea typeface="黑体" panose="02010609060101010101" pitchFamily="49" charset="-122"/>
              </a:rPr>
              <a:t>）</a:t>
            </a:r>
          </a:p>
          <a:p>
            <a:pPr lvl="2" eaLnBrk="1" hangingPunct="1"/>
            <a:r>
              <a:rPr lang="en-US" altLang="zh-CN" sz="1800" dirty="0">
                <a:latin typeface="黑体" panose="02010609060101010101" pitchFamily="49" charset="-122"/>
                <a:ea typeface="黑体" panose="02010609060101010101" pitchFamily="49" charset="-122"/>
              </a:rPr>
              <a:t>FBS (</a:t>
            </a:r>
            <a:r>
              <a:rPr lang="en-US" altLang="zh-CN" sz="1800" dirty="0" err="1">
                <a:latin typeface="黑体" panose="02010609060101010101" pitchFamily="49" charset="-122"/>
                <a:ea typeface="黑体" panose="02010609060101010101" pitchFamily="49" charset="-122"/>
              </a:rPr>
              <a:t>H.Zhou</a:t>
            </a:r>
            <a:r>
              <a:rPr lang="en-US" altLang="zh-CN" sz="1800" dirty="0">
                <a:latin typeface="黑体" panose="02010609060101010101" pitchFamily="49" charset="-122"/>
                <a:ea typeface="黑体" panose="02010609060101010101" pitchFamily="49" charset="-122"/>
              </a:rPr>
              <a:t> et al, ECCV 2016)</a:t>
            </a:r>
            <a:endParaRPr lang="zh-CN" altLang="en-US" sz="1800" dirty="0">
              <a:latin typeface="黑体" panose="02010609060101010101" pitchFamily="49" charset="-122"/>
              <a:ea typeface="黑体" panose="02010609060101010101" pitchFamily="49" charset="-122"/>
            </a:endParaRPr>
          </a:p>
          <a:p>
            <a:pPr lvl="2" eaLnBrk="1" hangingPunct="1"/>
            <a:r>
              <a:rPr lang="en-US" altLang="zh-CN" sz="1800" dirty="0">
                <a:latin typeface="黑体" panose="02010609060101010101" pitchFamily="49" charset="-122"/>
                <a:ea typeface="黑体" panose="02010609060101010101" pitchFamily="49" charset="-122"/>
              </a:rPr>
              <a:t>L1 (</a:t>
            </a:r>
            <a:r>
              <a:rPr lang="en-US" altLang="zh-CN" sz="1800" dirty="0" err="1">
                <a:latin typeface="黑体" panose="02010609060101010101" pitchFamily="49" charset="-122"/>
                <a:ea typeface="黑体" panose="02010609060101010101" pitchFamily="49" charset="-122"/>
              </a:rPr>
              <a:t>H.Li</a:t>
            </a:r>
            <a:r>
              <a:rPr lang="en-US" altLang="zh-CN" sz="1800" dirty="0">
                <a:latin typeface="黑体" panose="02010609060101010101" pitchFamily="49" charset="-122"/>
                <a:ea typeface="黑体" panose="02010609060101010101" pitchFamily="49" charset="-122"/>
              </a:rPr>
              <a:t> et al, ICLR 2017)</a:t>
            </a:r>
            <a:endParaRPr lang="zh-CN" altLang="en-US" sz="1800" dirty="0">
              <a:latin typeface="黑体" panose="02010609060101010101" pitchFamily="49" charset="-122"/>
              <a:ea typeface="黑体" panose="02010609060101010101" pitchFamily="49" charset="-122"/>
            </a:endParaRPr>
          </a:p>
          <a:p>
            <a:pPr lvl="2" eaLnBrk="1" hangingPunct="1"/>
            <a:r>
              <a:rPr lang="en-US" altLang="zh-CN" sz="1800" dirty="0" err="1">
                <a:latin typeface="黑体" panose="02010609060101010101" pitchFamily="49" charset="-122"/>
                <a:ea typeface="黑体" panose="02010609060101010101" pitchFamily="49" charset="-122"/>
              </a:rPr>
              <a:t>ThiNet</a:t>
            </a:r>
            <a:r>
              <a:rPr lang="en-US" altLang="zh-CN" sz="1800" dirty="0">
                <a:latin typeface="黑体" panose="02010609060101010101" pitchFamily="49" charset="-122"/>
                <a:ea typeface="黑体" panose="02010609060101010101" pitchFamily="49" charset="-122"/>
              </a:rPr>
              <a:t> (</a:t>
            </a:r>
            <a:r>
              <a:rPr lang="en-US" altLang="zh-CN" sz="1800" dirty="0" err="1">
                <a:latin typeface="黑体" panose="02010609060101010101" pitchFamily="49" charset="-122"/>
                <a:ea typeface="黑体" panose="02010609060101010101" pitchFamily="49" charset="-122"/>
              </a:rPr>
              <a:t>J.Luo</a:t>
            </a:r>
            <a:r>
              <a:rPr lang="en-US" altLang="zh-CN" sz="1800" dirty="0">
                <a:latin typeface="黑体" panose="02010609060101010101" pitchFamily="49" charset="-122"/>
                <a:ea typeface="黑体" panose="02010609060101010101" pitchFamily="49" charset="-122"/>
              </a:rPr>
              <a:t> et al, ICCV 2017)</a:t>
            </a:r>
          </a:p>
          <a:p>
            <a:pPr lvl="2" eaLnBrk="1" hangingPunct="1"/>
            <a:r>
              <a:rPr lang="en-US" altLang="zh-CN" sz="1800" dirty="0" err="1">
                <a:latin typeface="黑体" panose="02010609060101010101" pitchFamily="49" charset="-122"/>
                <a:ea typeface="黑体" panose="02010609060101010101" pitchFamily="49" charset="-122"/>
              </a:rPr>
              <a:t>APoZ</a:t>
            </a:r>
            <a:r>
              <a:rPr lang="en-US" altLang="zh-CN" sz="1800" dirty="0">
                <a:latin typeface="黑体" panose="02010609060101010101" pitchFamily="49" charset="-122"/>
                <a:ea typeface="黑体" panose="02010609060101010101" pitchFamily="49" charset="-122"/>
              </a:rPr>
              <a:t> (</a:t>
            </a:r>
            <a:r>
              <a:rPr lang="en-US" altLang="zh-CN" sz="1800" dirty="0" err="1">
                <a:latin typeface="黑体" panose="02010609060101010101" pitchFamily="49" charset="-122"/>
                <a:ea typeface="黑体" panose="02010609060101010101" pitchFamily="49" charset="-122"/>
              </a:rPr>
              <a:t>H.Hu</a:t>
            </a:r>
            <a:r>
              <a:rPr lang="en-US" altLang="zh-CN" sz="1800" dirty="0">
                <a:latin typeface="黑体" panose="02010609060101010101" pitchFamily="49" charset="-122"/>
                <a:ea typeface="黑体" panose="02010609060101010101" pitchFamily="49" charset="-122"/>
              </a:rPr>
              <a:t> et al, </a:t>
            </a:r>
            <a:r>
              <a:rPr lang="en-US" altLang="zh-CN" sz="1800" dirty="0" err="1">
                <a:latin typeface="黑体" panose="02010609060101010101" pitchFamily="49" charset="-122"/>
                <a:ea typeface="黑体" panose="02010609060101010101" pitchFamily="49" charset="-122"/>
              </a:rPr>
              <a:t>arXiv</a:t>
            </a:r>
            <a:r>
              <a:rPr lang="en-US" altLang="zh-CN" sz="1800" dirty="0">
                <a:latin typeface="黑体" panose="02010609060101010101" pitchFamily="49" charset="-122"/>
                <a:ea typeface="黑体" panose="02010609060101010101" pitchFamily="49" charset="-122"/>
              </a:rPr>
              <a:t> 2016)</a:t>
            </a:r>
          </a:p>
          <a:p>
            <a:pPr lvl="2" eaLnBrk="1" hangingPunct="1"/>
            <a:r>
              <a:rPr lang="en-US" altLang="zh-CN" sz="1800" dirty="0">
                <a:latin typeface="黑体" panose="02010609060101010101" pitchFamily="49" charset="-122"/>
                <a:ea typeface="黑体" panose="02010609060101010101" pitchFamily="49" charset="-122"/>
              </a:rPr>
              <a:t>…</a:t>
            </a:r>
            <a:endParaRPr lang="zh-CN" altLang="en-US" sz="1800" dirty="0">
              <a:latin typeface="黑体" panose="02010609060101010101" pitchFamily="49" charset="-122"/>
              <a:ea typeface="黑体" panose="02010609060101010101" pitchFamily="49" charset="-122"/>
            </a:endParaRPr>
          </a:p>
          <a:p>
            <a:pPr lvl="2" eaLnBrk="1" hangingPunct="1"/>
            <a:endParaRPr lang="zh-CN" altLang="en-US" sz="18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sp>
        <p:nvSpPr>
          <p:cNvPr id="9" name="右大括号 8"/>
          <p:cNvSpPr/>
          <p:nvPr/>
        </p:nvSpPr>
        <p:spPr bwMode="auto">
          <a:xfrm>
            <a:off x="5234548" y="4050571"/>
            <a:ext cx="216024" cy="1834326"/>
          </a:xfrm>
          <a:prstGeom prst="rightBrace">
            <a:avLst>
              <a:gd name="adj1" fmla="val 8333"/>
              <a:gd name="adj2" fmla="val 50000"/>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0" name="矩形 9"/>
          <p:cNvSpPr/>
          <p:nvPr/>
        </p:nvSpPr>
        <p:spPr>
          <a:xfrm>
            <a:off x="5560680" y="4477252"/>
            <a:ext cx="3024520" cy="957310"/>
          </a:xfrm>
          <a:prstGeom prst="rect">
            <a:avLst/>
          </a:prstGeom>
          <a:noFill/>
          <a:ln w="22225">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zh-CN" altLang="en-US" sz="2000" dirty="0">
                <a:solidFill>
                  <a:schemeClr val="tx1"/>
                </a:solidFill>
                <a:latin typeface="微软雅黑" panose="020B0503020204020204" pitchFamily="34" charset="-122"/>
                <a:ea typeface="微软雅黑" panose="020B0503020204020204" pitchFamily="34" charset="-122"/>
              </a:rPr>
              <a:t>剪枝方式：局部、静态（不可恢复）</a:t>
            </a:r>
          </a:p>
        </p:txBody>
      </p:sp>
    </p:spTree>
    <p:custDataLst>
      <p:tags r:id="rId1"/>
    </p:custDataLst>
    <p:extLst>
      <p:ext uri="{BB962C8B-B14F-4D97-AF65-F5344CB8AC3E}">
        <p14:creationId xmlns:p14="http://schemas.microsoft.com/office/powerpoint/2010/main" val="2311715093"/>
      </p:ext>
    </p:extLst>
  </p:cSld>
  <p:clrMapOvr>
    <a:masterClrMapping/>
  </p:clrMapOvr>
  <p:transition advTm="31223"/>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全局动态剪枝（</a:t>
            </a:r>
            <a:r>
              <a:rPr lang="en-US" altLang="zh-CN" sz="2600" b="1" dirty="0">
                <a:solidFill>
                  <a:schemeClr val="tx1"/>
                </a:solidFill>
                <a:latin typeface="黑体" panose="02010609060101010101" pitchFamily="49" charset="-122"/>
                <a:ea typeface="黑体" panose="02010609060101010101" pitchFamily="49" charset="-122"/>
              </a:rPr>
              <a:t>IJCAI 2018</a:t>
            </a:r>
            <a:r>
              <a:rPr lang="zh-CN" altLang="en-US" sz="2600" b="1" dirty="0">
                <a:solidFill>
                  <a:schemeClr val="tx1"/>
                </a:solidFill>
                <a:latin typeface="黑体" panose="02010609060101010101" pitchFamily="49" charset="-122"/>
                <a:ea typeface="黑体" panose="02010609060101010101" pitchFamily="49" charset="-122"/>
              </a:rPr>
              <a:t>）</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主要贡献</a:t>
            </a:r>
            <a:endParaRPr lang="en-US" altLang="zh-CN" sz="21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充分考虑滤波间关系，全局滤波移除</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设计全局判别函数，一次性剪枝滤波</a:t>
            </a:r>
            <a:endParaRPr lang="en-US" altLang="zh-CN" sz="1500" dirty="0">
              <a:latin typeface="黑体" panose="02010609060101010101" pitchFamily="49" charset="-122"/>
              <a:ea typeface="黑体" panose="02010609060101010101" pitchFamily="49" charset="-122"/>
            </a:endParaRPr>
          </a:p>
          <a:p>
            <a:pPr lvl="2" eaLnBrk="1" hangingPunct="1"/>
            <a:r>
              <a:rPr lang="zh-CN" altLang="en-US" sz="1800" dirty="0">
                <a:solidFill>
                  <a:srgbClr val="FF0000"/>
                </a:solidFill>
                <a:latin typeface="黑体" panose="02010609060101010101" pitchFamily="49" charset="-122"/>
                <a:ea typeface="黑体" panose="02010609060101010101" pitchFamily="49" charset="-122"/>
              </a:rPr>
              <a:t>动态更新滤波的显著性</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有效恢复剪枝后网络精度</a:t>
            </a:r>
          </a:p>
          <a:p>
            <a:pPr lvl="2" eaLnBrk="1" hangingPunct="1"/>
            <a:r>
              <a:rPr lang="zh-CN" altLang="en-US" sz="1800" dirty="0">
                <a:solidFill>
                  <a:srgbClr val="FF0000"/>
                </a:solidFill>
                <a:latin typeface="黑体" panose="02010609060101010101" pitchFamily="49" charset="-122"/>
                <a:ea typeface="黑体" panose="02010609060101010101" pitchFamily="49" charset="-122"/>
              </a:rPr>
              <a:t>统一全局与动态方式</a:t>
            </a:r>
            <a:endParaRPr lang="en-US" altLang="zh-CN" sz="1800" dirty="0">
              <a:solidFill>
                <a:srgbClr val="FF0000"/>
              </a:solidFill>
              <a:latin typeface="黑体" panose="02010609060101010101" pitchFamily="49" charset="-122"/>
              <a:ea typeface="黑体" panose="02010609060101010101" pitchFamily="49" charset="-122"/>
            </a:endParaRPr>
          </a:p>
          <a:p>
            <a:pPr lvl="3" eaLnBrk="1" hangingPunct="1"/>
            <a:r>
              <a:rPr lang="zh-CN" altLang="en-US" sz="1500" dirty="0">
                <a:latin typeface="黑体" panose="02010609060101010101" pitchFamily="49" charset="-122"/>
                <a:ea typeface="黑体" panose="02010609060101010101" pitchFamily="49" charset="-122"/>
              </a:rPr>
              <a:t>结合贪心交替更新算法和</a:t>
            </a:r>
            <a:r>
              <a:rPr lang="en-US" altLang="zh-CN" sz="1500" dirty="0">
                <a:latin typeface="黑体" panose="02010609060101010101" pitchFamily="49" charset="-122"/>
                <a:ea typeface="黑体" panose="02010609060101010101" pitchFamily="49" charset="-122"/>
              </a:rPr>
              <a:t>SGD</a:t>
            </a:r>
            <a:r>
              <a:rPr lang="zh-CN" altLang="en-US" sz="1500" dirty="0">
                <a:latin typeface="黑体" panose="02010609060101010101" pitchFamily="49" charset="-122"/>
                <a:ea typeface="黑体" panose="02010609060101010101" pitchFamily="49" charset="-122"/>
              </a:rPr>
              <a:t>，有效解决全局与动态目标函数</a:t>
            </a:r>
            <a:endParaRPr lang="en-US" altLang="zh-CN" sz="1500"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sp>
        <p:nvSpPr>
          <p:cNvPr id="9"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2209800" y="4433887"/>
            <a:ext cx="4838700" cy="1952625"/>
          </a:xfrm>
          <a:prstGeom prst="rect">
            <a:avLst/>
          </a:prstGeom>
        </p:spPr>
      </p:pic>
    </p:spTree>
    <p:custDataLst>
      <p:tags r:id="rId1"/>
    </p:custDataLst>
    <p:extLst>
      <p:ext uri="{BB962C8B-B14F-4D97-AF65-F5344CB8AC3E}">
        <p14:creationId xmlns:p14="http://schemas.microsoft.com/office/powerpoint/2010/main" val="2129020641"/>
      </p:ext>
    </p:extLst>
  </p:cSld>
  <p:clrMapOvr>
    <a:masterClrMapping/>
  </p:clrMapOvr>
  <p:transition advTm="31223"/>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框架</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4"/>
          <a:stretch>
            <a:fillRect/>
          </a:stretch>
        </p:blipFill>
        <p:spPr>
          <a:xfrm>
            <a:off x="1313745" y="2396227"/>
            <a:ext cx="6440310" cy="2598945"/>
          </a:xfrm>
          <a:prstGeom prst="rect">
            <a:avLst/>
          </a:prstGeom>
        </p:spPr>
      </p:pic>
    </p:spTree>
    <p:custDataLst>
      <p:tags r:id="rId1"/>
    </p:custDataLst>
    <p:extLst>
      <p:ext uri="{BB962C8B-B14F-4D97-AF65-F5344CB8AC3E}">
        <p14:creationId xmlns:p14="http://schemas.microsoft.com/office/powerpoint/2010/main" val="3293172077"/>
      </p:ext>
    </p:extLst>
  </p:cSld>
  <p:clrMapOvr>
    <a:masterClrMapping/>
  </p:clrMapOvr>
  <p:transition advTm="31223"/>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全局动态目标函数</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原始卷积</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引入掩码</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构建全局动态目标函数</a:t>
            </a:r>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5"/>
          <a:stretch>
            <a:fillRect/>
          </a:stretch>
        </p:blipFill>
        <p:spPr>
          <a:xfrm>
            <a:off x="1081087" y="2443162"/>
            <a:ext cx="1952625" cy="314325"/>
          </a:xfrm>
          <a:prstGeom prst="rect">
            <a:avLst/>
          </a:prstGeom>
        </p:spPr>
      </p:pic>
      <p:sp>
        <p:nvSpPr>
          <p:cNvPr id="3" name="右箭头 2"/>
          <p:cNvSpPr/>
          <p:nvPr/>
        </p:nvSpPr>
        <p:spPr>
          <a:xfrm>
            <a:off x="3095625" y="2428875"/>
            <a:ext cx="1428750" cy="381000"/>
          </a:xfrm>
          <a:prstGeom prst="rightArrow">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4" name="文本框 3"/>
          <p:cNvSpPr txBox="1"/>
          <p:nvPr/>
        </p:nvSpPr>
        <p:spPr>
          <a:xfrm>
            <a:off x="3293745" y="2192655"/>
            <a:ext cx="830580" cy="338554"/>
          </a:xfrm>
          <a:prstGeom prst="rect">
            <a:avLst/>
          </a:prstGeom>
          <a:noFill/>
        </p:spPr>
        <p:txBody>
          <a:bodyPr wrap="square" rtlCol="0">
            <a:spAutoFit/>
          </a:bodyPr>
          <a:lstStyle/>
          <a:p>
            <a:r>
              <a:rPr lang="en-US" altLang="zh-CN" sz="1600" dirty="0">
                <a:latin typeface="Arial Unicode MS" panose="020B0604020202020204" pitchFamily="34" charset="-122"/>
                <a:ea typeface="Arial Unicode MS" panose="020B0604020202020204" pitchFamily="34" charset="-122"/>
                <a:cs typeface="Arial Unicode MS" panose="020B0604020202020204" pitchFamily="34" charset="-122"/>
              </a:rPr>
              <a:t>Matrix</a:t>
            </a:r>
            <a:endParaRPr lang="zh-CN" altLang="en-US" sz="1600" dirty="0">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 name="文本框 8"/>
          <p:cNvSpPr txBox="1"/>
          <p:nvPr/>
        </p:nvSpPr>
        <p:spPr>
          <a:xfrm>
            <a:off x="3057525" y="2710815"/>
            <a:ext cx="1402080" cy="338554"/>
          </a:xfrm>
          <a:prstGeom prst="rect">
            <a:avLst/>
          </a:prstGeom>
          <a:noFill/>
        </p:spPr>
        <p:txBody>
          <a:bodyPr wrap="square" rtlCol="0">
            <a:spAutoFit/>
          </a:bodyPr>
          <a:lstStyle/>
          <a:p>
            <a:r>
              <a:rPr lang="en-US" altLang="zh-CN" sz="1600" dirty="0">
                <a:latin typeface="Arial Unicode MS" panose="020B0604020202020204" pitchFamily="34" charset="-122"/>
                <a:ea typeface="Arial Unicode MS" panose="020B0604020202020204" pitchFamily="34" charset="-122"/>
                <a:cs typeface="Arial Unicode MS" panose="020B0604020202020204" pitchFamily="34" charset="-122"/>
              </a:rPr>
              <a:t>Multiplication</a:t>
            </a:r>
            <a:endParaRPr lang="zh-CN" altLang="en-US" sz="1600" dirty="0">
              <a:latin typeface="Arial Unicode MS" panose="020B0604020202020204" pitchFamily="34" charset="-122"/>
              <a:ea typeface="Arial Unicode MS" panose="020B0604020202020204" pitchFamily="34" charset="-122"/>
              <a:cs typeface="Arial Unicode MS" panose="020B0604020202020204" pitchFamily="34" charset="-122"/>
            </a:endParaRPr>
          </a:p>
        </p:txBody>
      </p:sp>
      <p:pic>
        <p:nvPicPr>
          <p:cNvPr id="5" name="图片 4"/>
          <p:cNvPicPr>
            <a:picLocks noChangeAspect="1"/>
          </p:cNvPicPr>
          <p:nvPr/>
        </p:nvPicPr>
        <p:blipFill>
          <a:blip r:embed="rId6"/>
          <a:stretch>
            <a:fillRect/>
          </a:stretch>
        </p:blipFill>
        <p:spPr>
          <a:xfrm>
            <a:off x="4594860" y="2476500"/>
            <a:ext cx="1809750" cy="285750"/>
          </a:xfrm>
          <a:prstGeom prst="rect">
            <a:avLst/>
          </a:prstGeom>
        </p:spPr>
      </p:pic>
      <p:pic>
        <p:nvPicPr>
          <p:cNvPr id="10" name="图片 9"/>
          <p:cNvPicPr>
            <a:picLocks noChangeAspect="1"/>
          </p:cNvPicPr>
          <p:nvPr/>
        </p:nvPicPr>
        <p:blipFill>
          <a:blip r:embed="rId7"/>
          <a:stretch>
            <a:fillRect/>
          </a:stretch>
        </p:blipFill>
        <p:spPr>
          <a:xfrm>
            <a:off x="6576060" y="2257425"/>
            <a:ext cx="2019300" cy="285750"/>
          </a:xfrm>
          <a:prstGeom prst="rect">
            <a:avLst/>
          </a:prstGeom>
        </p:spPr>
      </p:pic>
      <p:sp>
        <p:nvSpPr>
          <p:cNvPr id="12" name="文本框 11"/>
          <p:cNvSpPr txBox="1"/>
          <p:nvPr/>
        </p:nvSpPr>
        <p:spPr>
          <a:xfrm>
            <a:off x="6722744" y="1973580"/>
            <a:ext cx="1735455" cy="338554"/>
          </a:xfrm>
          <a:prstGeom prst="rect">
            <a:avLst/>
          </a:prstGeom>
          <a:noFill/>
        </p:spPr>
        <p:txBody>
          <a:bodyPr wrap="square" rtlCol="0">
            <a:spAutoFit/>
          </a:bodyPr>
          <a:lstStyle/>
          <a:p>
            <a:r>
              <a:rPr lang="zh-CN" altLang="en-US" sz="1600" dirty="0">
                <a:latin typeface="+mn-ea"/>
                <a:ea typeface="+mn-ea"/>
                <a:cs typeface="Arial Unicode MS" panose="020B0604020202020204" pitchFamily="34" charset="-122"/>
              </a:rPr>
              <a:t>第</a:t>
            </a:r>
            <a:r>
              <a:rPr lang="en-US" altLang="zh-CN" sz="1600" i="1" dirty="0">
                <a:latin typeface="Times New Roman" panose="02020603050405020304" pitchFamily="18" charset="0"/>
                <a:ea typeface="+mn-ea"/>
                <a:cs typeface="Times New Roman" panose="02020603050405020304" pitchFamily="18" charset="0"/>
              </a:rPr>
              <a:t>l</a:t>
            </a:r>
            <a:r>
              <a:rPr lang="zh-CN" altLang="en-US" sz="1600" dirty="0">
                <a:latin typeface="+mn-ea"/>
                <a:ea typeface="+mn-ea"/>
                <a:cs typeface="Arial Unicode MS" panose="020B0604020202020204" pitchFamily="34" charset="-122"/>
              </a:rPr>
              <a:t>层输入</a:t>
            </a:r>
            <a:r>
              <a:rPr lang="en-US" altLang="zh-CN" sz="1600" dirty="0">
                <a:latin typeface="+mn-ea"/>
                <a:ea typeface="+mn-ea"/>
                <a:cs typeface="Arial Unicode MS" panose="020B0604020202020204" pitchFamily="34" charset="-122"/>
              </a:rPr>
              <a:t>Input:</a:t>
            </a:r>
            <a:endParaRPr lang="zh-CN" altLang="en-US" sz="1600" dirty="0">
              <a:latin typeface="+mn-ea"/>
              <a:ea typeface="+mn-ea"/>
              <a:cs typeface="Arial Unicode MS" panose="020B0604020202020204" pitchFamily="34" charset="-122"/>
            </a:endParaRPr>
          </a:p>
        </p:txBody>
      </p:sp>
      <p:sp>
        <p:nvSpPr>
          <p:cNvPr id="13" name="文本框 12"/>
          <p:cNvSpPr txBox="1"/>
          <p:nvPr/>
        </p:nvSpPr>
        <p:spPr>
          <a:xfrm>
            <a:off x="7018020" y="2535555"/>
            <a:ext cx="1202055" cy="338554"/>
          </a:xfrm>
          <a:prstGeom prst="rect">
            <a:avLst/>
          </a:prstGeom>
          <a:noFill/>
        </p:spPr>
        <p:txBody>
          <a:bodyPr wrap="square" rtlCol="0">
            <a:spAutoFit/>
          </a:bodyPr>
          <a:lstStyle/>
          <a:p>
            <a:r>
              <a:rPr lang="zh-CN" altLang="en-US" sz="1600" dirty="0">
                <a:latin typeface="+mn-ea"/>
                <a:ea typeface="+mn-ea"/>
                <a:cs typeface="Arial Unicode MS" panose="020B0604020202020204" pitchFamily="34" charset="-122"/>
              </a:rPr>
              <a:t>第</a:t>
            </a:r>
            <a:r>
              <a:rPr lang="en-US" altLang="zh-CN" sz="1600" i="1" dirty="0">
                <a:latin typeface="Times New Roman" panose="02020603050405020304" pitchFamily="18" charset="0"/>
                <a:ea typeface="+mn-ea"/>
                <a:cs typeface="Times New Roman" panose="02020603050405020304" pitchFamily="18" charset="0"/>
              </a:rPr>
              <a:t>l</a:t>
            </a:r>
            <a:r>
              <a:rPr lang="zh-CN" altLang="en-US" sz="1600" dirty="0">
                <a:latin typeface="+mn-ea"/>
                <a:ea typeface="+mn-ea"/>
                <a:cs typeface="Arial Unicode MS" panose="020B0604020202020204" pitchFamily="34" charset="-122"/>
              </a:rPr>
              <a:t>层滤波</a:t>
            </a:r>
            <a:r>
              <a:rPr lang="en-US" altLang="zh-CN" sz="1600" dirty="0">
                <a:latin typeface="+mn-ea"/>
                <a:ea typeface="+mn-ea"/>
                <a:cs typeface="Arial Unicode MS" panose="020B0604020202020204" pitchFamily="34" charset="-122"/>
              </a:rPr>
              <a:t>:</a:t>
            </a:r>
            <a:endParaRPr lang="zh-CN" altLang="en-US" sz="1600" dirty="0">
              <a:latin typeface="+mn-ea"/>
              <a:ea typeface="+mn-ea"/>
              <a:cs typeface="Arial Unicode MS" panose="020B0604020202020204" pitchFamily="34" charset="-122"/>
            </a:endParaRPr>
          </a:p>
        </p:txBody>
      </p:sp>
      <p:pic>
        <p:nvPicPr>
          <p:cNvPr id="11" name="图片 10"/>
          <p:cNvPicPr>
            <a:picLocks noChangeAspect="1"/>
          </p:cNvPicPr>
          <p:nvPr/>
        </p:nvPicPr>
        <p:blipFill>
          <a:blip r:embed="rId8"/>
          <a:stretch>
            <a:fillRect/>
          </a:stretch>
        </p:blipFill>
        <p:spPr>
          <a:xfrm>
            <a:off x="6683887" y="2842937"/>
            <a:ext cx="1681724" cy="314876"/>
          </a:xfrm>
          <a:prstGeom prst="rect">
            <a:avLst/>
          </a:prstGeom>
        </p:spPr>
      </p:pic>
      <p:sp>
        <p:nvSpPr>
          <p:cNvPr id="15" name="圆角矩形 14"/>
          <p:cNvSpPr/>
          <p:nvPr/>
        </p:nvSpPr>
        <p:spPr bwMode="auto">
          <a:xfrm>
            <a:off x="6534150" y="2002056"/>
            <a:ext cx="2105025" cy="1179294"/>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14" name="图片 13"/>
          <p:cNvPicPr>
            <a:picLocks noChangeAspect="1"/>
          </p:cNvPicPr>
          <p:nvPr/>
        </p:nvPicPr>
        <p:blipFill>
          <a:blip r:embed="rId9"/>
          <a:stretch>
            <a:fillRect/>
          </a:stretch>
        </p:blipFill>
        <p:spPr>
          <a:xfrm>
            <a:off x="1824037" y="3700462"/>
            <a:ext cx="4391025" cy="409575"/>
          </a:xfrm>
          <a:prstGeom prst="rect">
            <a:avLst/>
          </a:prstGeom>
        </p:spPr>
      </p:pic>
      <p:pic>
        <p:nvPicPr>
          <p:cNvPr id="16" name="图片 15"/>
          <p:cNvPicPr>
            <a:picLocks noChangeAspect="1"/>
          </p:cNvPicPr>
          <p:nvPr/>
        </p:nvPicPr>
        <p:blipFill>
          <a:blip r:embed="rId10"/>
          <a:stretch>
            <a:fillRect/>
          </a:stretch>
        </p:blipFill>
        <p:spPr>
          <a:xfrm>
            <a:off x="6738937" y="3705225"/>
            <a:ext cx="1247775" cy="323850"/>
          </a:xfrm>
          <a:prstGeom prst="rect">
            <a:avLst/>
          </a:prstGeom>
          <a:ln w="25400">
            <a:solidFill>
              <a:srgbClr val="FF0000"/>
            </a:solidFill>
          </a:ln>
        </p:spPr>
      </p:pic>
      <p:pic>
        <p:nvPicPr>
          <p:cNvPr id="17" name="图片 16"/>
          <p:cNvPicPr>
            <a:picLocks noChangeAspect="1"/>
          </p:cNvPicPr>
          <p:nvPr/>
        </p:nvPicPr>
        <p:blipFill>
          <a:blip r:embed="rId11"/>
          <a:stretch>
            <a:fillRect/>
          </a:stretch>
        </p:blipFill>
        <p:spPr>
          <a:xfrm>
            <a:off x="1719262" y="5029200"/>
            <a:ext cx="2333625" cy="990600"/>
          </a:xfrm>
          <a:prstGeom prst="rect">
            <a:avLst/>
          </a:prstGeom>
        </p:spPr>
      </p:pic>
      <p:grpSp>
        <p:nvGrpSpPr>
          <p:cNvPr id="18" name="组合 17"/>
          <p:cNvGrpSpPr/>
          <p:nvPr/>
        </p:nvGrpSpPr>
        <p:grpSpPr>
          <a:xfrm>
            <a:off x="5857875" y="4895849"/>
            <a:ext cx="3076575" cy="1076325"/>
            <a:chOff x="5857875" y="4714874"/>
            <a:chExt cx="3076575" cy="1076325"/>
          </a:xfrm>
        </p:grpSpPr>
        <p:graphicFrame>
          <p:nvGraphicFramePr>
            <p:cNvPr id="19" name="对象 80"/>
            <p:cNvGraphicFramePr>
              <a:graphicFrameLocks noChangeAspect="1"/>
            </p:cNvGraphicFramePr>
            <p:nvPr/>
          </p:nvGraphicFramePr>
          <p:xfrm>
            <a:off x="5937250" y="4757738"/>
            <a:ext cx="1212850" cy="322262"/>
          </p:xfrm>
          <a:graphic>
            <a:graphicData uri="http://schemas.openxmlformats.org/presentationml/2006/ole">
              <mc:AlternateContent xmlns:mc="http://schemas.openxmlformats.org/markup-compatibility/2006">
                <mc:Choice xmlns:v="urn:schemas-microsoft-com:vml" Requires="v">
                  <p:oleObj spid="_x0000_s81163" name="Equation" r:id="rId12" imgW="1523880" imgH="406080" progId="Equation.DSMT4">
                    <p:embed/>
                  </p:oleObj>
                </mc:Choice>
                <mc:Fallback>
                  <p:oleObj name="Equation" r:id="rId12" imgW="1523880" imgH="406080" progId="Equation.DSMT4">
                    <p:embed/>
                    <p:pic>
                      <p:nvPicPr>
                        <p:cNvPr id="19" name="对象 80"/>
                        <p:cNvPicPr>
                          <a:picLocks noChangeAspect="1" noChangeArrowheads="1"/>
                        </p:cNvPicPr>
                        <p:nvPr/>
                      </p:nvPicPr>
                      <p:blipFill>
                        <a:blip r:embed="rId13"/>
                        <a:srcRect/>
                        <a:stretch>
                          <a:fillRect/>
                        </a:stretch>
                      </p:blipFill>
                      <p:spPr bwMode="auto">
                        <a:xfrm>
                          <a:off x="5937250" y="4757738"/>
                          <a:ext cx="1212850" cy="322262"/>
                        </a:xfrm>
                        <a:prstGeom prst="rect">
                          <a:avLst/>
                        </a:prstGeom>
                        <a:noFill/>
                        <a:ln>
                          <a:noFill/>
                        </a:ln>
                      </p:spPr>
                    </p:pic>
                  </p:oleObj>
                </mc:Fallback>
              </mc:AlternateContent>
            </a:graphicData>
          </a:graphic>
        </p:graphicFrame>
        <p:sp>
          <p:nvSpPr>
            <p:cNvPr id="20" name="文本框 19"/>
            <p:cNvSpPr txBox="1"/>
            <p:nvPr/>
          </p:nvSpPr>
          <p:spPr>
            <a:xfrm>
              <a:off x="7086600" y="4726305"/>
              <a:ext cx="1847850" cy="338554"/>
            </a:xfrm>
            <a:prstGeom prst="rect">
              <a:avLst/>
            </a:prstGeom>
            <a:noFill/>
          </p:spPr>
          <p:txBody>
            <a:bodyPr wrap="square" rtlCol="0">
              <a:spAutoFit/>
            </a:bodyPr>
            <a:lstStyle/>
            <a:p>
              <a:r>
                <a:rPr lang="en-US" altLang="zh-CN" sz="1600" dirty="0">
                  <a:latin typeface="+mn-ea"/>
                  <a:ea typeface="+mn-ea"/>
                  <a:cs typeface="Arial Unicode MS" panose="020B0604020202020204" pitchFamily="34" charset="-122"/>
                </a:rPr>
                <a:t>:s</a:t>
              </a:r>
              <a:r>
                <a:rPr lang="zh-CN" altLang="en-US" sz="1600" dirty="0">
                  <a:latin typeface="+mn-ea"/>
                  <a:ea typeface="+mn-ea"/>
                  <a:cs typeface="Arial Unicode MS" panose="020B0604020202020204" pitchFamily="34" charset="-122"/>
                </a:rPr>
                <a:t>维的全局输出</a:t>
              </a:r>
            </a:p>
          </p:txBody>
        </p:sp>
        <p:graphicFrame>
          <p:nvGraphicFramePr>
            <p:cNvPr id="21" name="对象 80"/>
            <p:cNvGraphicFramePr>
              <a:graphicFrameLocks noChangeAspect="1"/>
            </p:cNvGraphicFramePr>
            <p:nvPr/>
          </p:nvGraphicFramePr>
          <p:xfrm>
            <a:off x="5961063" y="5145088"/>
            <a:ext cx="363537" cy="271462"/>
          </p:xfrm>
          <a:graphic>
            <a:graphicData uri="http://schemas.openxmlformats.org/presentationml/2006/ole">
              <mc:AlternateContent xmlns:mc="http://schemas.openxmlformats.org/markup-compatibility/2006">
                <mc:Choice xmlns:v="urn:schemas-microsoft-com:vml" Requires="v">
                  <p:oleObj spid="_x0000_s81164" name="Equation" r:id="rId14" imgW="457200" imgH="342720" progId="Equation.DSMT4">
                    <p:embed/>
                  </p:oleObj>
                </mc:Choice>
                <mc:Fallback>
                  <p:oleObj name="Equation" r:id="rId14" imgW="457200" imgH="342720" progId="Equation.DSMT4">
                    <p:embed/>
                    <p:pic>
                      <p:nvPicPr>
                        <p:cNvPr id="21" name="对象 80"/>
                        <p:cNvPicPr>
                          <a:picLocks noChangeAspect="1" noChangeArrowheads="1"/>
                        </p:cNvPicPr>
                        <p:nvPr/>
                      </p:nvPicPr>
                      <p:blipFill>
                        <a:blip r:embed="rId15"/>
                        <a:srcRect/>
                        <a:stretch>
                          <a:fillRect/>
                        </a:stretch>
                      </p:blipFill>
                      <p:spPr bwMode="auto">
                        <a:xfrm>
                          <a:off x="5961063" y="5145088"/>
                          <a:ext cx="363537" cy="271462"/>
                        </a:xfrm>
                        <a:prstGeom prst="rect">
                          <a:avLst/>
                        </a:prstGeom>
                        <a:noFill/>
                        <a:ln>
                          <a:noFill/>
                        </a:ln>
                      </p:spPr>
                    </p:pic>
                  </p:oleObj>
                </mc:Fallback>
              </mc:AlternateContent>
            </a:graphicData>
          </a:graphic>
        </p:graphicFrame>
        <p:sp>
          <p:nvSpPr>
            <p:cNvPr id="22" name="文本框 21"/>
            <p:cNvSpPr txBox="1"/>
            <p:nvPr/>
          </p:nvSpPr>
          <p:spPr>
            <a:xfrm>
              <a:off x="6248400" y="5069205"/>
              <a:ext cx="1847850" cy="338554"/>
            </a:xfrm>
            <a:prstGeom prst="rect">
              <a:avLst/>
            </a:prstGeom>
            <a:noFill/>
          </p:spPr>
          <p:txBody>
            <a:bodyPr wrap="square" rtlCol="0">
              <a:spAutoFit/>
            </a:bodyPr>
            <a:lstStyle/>
            <a:p>
              <a:r>
                <a:rPr lang="en-US" altLang="zh-CN" sz="1600" dirty="0">
                  <a:latin typeface="+mn-ea"/>
                  <a:ea typeface="+mn-ea"/>
                  <a:cs typeface="Arial Unicode MS" panose="020B0604020202020204" pitchFamily="34" charset="-122"/>
                </a:rPr>
                <a:t>:</a:t>
              </a:r>
              <a:r>
                <a:rPr lang="zh-CN" altLang="en-US" sz="1600" dirty="0">
                  <a:latin typeface="+mn-ea"/>
                  <a:ea typeface="+mn-ea"/>
                  <a:cs typeface="Arial Unicode MS" panose="020B0604020202020204" pitchFamily="34" charset="-122"/>
                </a:rPr>
                <a:t>全局判别函数</a:t>
              </a:r>
            </a:p>
          </p:txBody>
        </p:sp>
        <p:graphicFrame>
          <p:nvGraphicFramePr>
            <p:cNvPr id="23" name="对象 80"/>
            <p:cNvGraphicFramePr>
              <a:graphicFrameLocks noChangeAspect="1"/>
            </p:cNvGraphicFramePr>
            <p:nvPr/>
          </p:nvGraphicFramePr>
          <p:xfrm>
            <a:off x="5937250" y="5449888"/>
            <a:ext cx="868363" cy="271462"/>
          </p:xfrm>
          <a:graphic>
            <a:graphicData uri="http://schemas.openxmlformats.org/presentationml/2006/ole">
              <mc:AlternateContent xmlns:mc="http://schemas.openxmlformats.org/markup-compatibility/2006">
                <mc:Choice xmlns:v="urn:schemas-microsoft-com:vml" Requires="v">
                  <p:oleObj spid="_x0000_s81165" name="Equation" r:id="rId16" imgW="1091880" imgH="342720" progId="Equation.DSMT4">
                    <p:embed/>
                  </p:oleObj>
                </mc:Choice>
                <mc:Fallback>
                  <p:oleObj name="Equation" r:id="rId16" imgW="1091880" imgH="342720" progId="Equation.DSMT4">
                    <p:embed/>
                    <p:pic>
                      <p:nvPicPr>
                        <p:cNvPr id="23" name="对象 80"/>
                        <p:cNvPicPr>
                          <a:picLocks noChangeAspect="1" noChangeArrowheads="1"/>
                        </p:cNvPicPr>
                        <p:nvPr/>
                      </p:nvPicPr>
                      <p:blipFill>
                        <a:blip r:embed="rId17"/>
                        <a:srcRect/>
                        <a:stretch>
                          <a:fillRect/>
                        </a:stretch>
                      </p:blipFill>
                      <p:spPr bwMode="auto">
                        <a:xfrm>
                          <a:off x="5937250" y="5449888"/>
                          <a:ext cx="868363" cy="271462"/>
                        </a:xfrm>
                        <a:prstGeom prst="rect">
                          <a:avLst/>
                        </a:prstGeom>
                        <a:noFill/>
                        <a:ln>
                          <a:noFill/>
                        </a:ln>
                      </p:spPr>
                    </p:pic>
                  </p:oleObj>
                </mc:Fallback>
              </mc:AlternateContent>
            </a:graphicData>
          </a:graphic>
        </p:graphicFrame>
        <p:sp>
          <p:nvSpPr>
            <p:cNvPr id="24" name="文本框 23"/>
            <p:cNvSpPr txBox="1"/>
            <p:nvPr/>
          </p:nvSpPr>
          <p:spPr>
            <a:xfrm>
              <a:off x="6734174" y="5374005"/>
              <a:ext cx="1971675" cy="338554"/>
            </a:xfrm>
            <a:prstGeom prst="rect">
              <a:avLst/>
            </a:prstGeom>
            <a:noFill/>
          </p:spPr>
          <p:txBody>
            <a:bodyPr wrap="square" rtlCol="0">
              <a:spAutoFit/>
            </a:bodyPr>
            <a:lstStyle/>
            <a:p>
              <a:r>
                <a:rPr lang="en-US" altLang="zh-CN" sz="1600" dirty="0">
                  <a:latin typeface="+mn-ea"/>
                  <a:ea typeface="+mn-ea"/>
                  <a:cs typeface="Arial Unicode MS" panose="020B0604020202020204" pitchFamily="34" charset="-122"/>
                </a:rPr>
                <a:t>:</a:t>
              </a:r>
              <a:r>
                <a:rPr lang="zh-CN" altLang="en-US" sz="1600" dirty="0">
                  <a:latin typeface="+mn-ea"/>
                  <a:ea typeface="+mn-ea"/>
                  <a:cs typeface="Arial Unicode MS" panose="020B0604020202020204" pitchFamily="34" charset="-122"/>
                </a:rPr>
                <a:t>全局滤波保留系数</a:t>
              </a:r>
            </a:p>
          </p:txBody>
        </p:sp>
        <p:sp>
          <p:nvSpPr>
            <p:cNvPr id="25" name="圆角矩形 24"/>
            <p:cNvSpPr/>
            <p:nvPr/>
          </p:nvSpPr>
          <p:spPr bwMode="auto">
            <a:xfrm>
              <a:off x="5857875" y="4714874"/>
              <a:ext cx="2781300" cy="1076325"/>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9" name="椭圆形标注 28"/>
          <p:cNvSpPr/>
          <p:nvPr/>
        </p:nvSpPr>
        <p:spPr>
          <a:xfrm>
            <a:off x="3905250" y="4591050"/>
            <a:ext cx="1743075" cy="685800"/>
          </a:xfrm>
          <a:prstGeom prst="wedgeEllipseCallout">
            <a:avLst>
              <a:gd name="adj1" fmla="val -35041"/>
              <a:gd name="adj2" fmla="val 75000"/>
            </a:avLst>
          </a:prstGeom>
          <a:noFill/>
          <a:ln w="25400">
            <a:solidFill>
              <a:srgbClr val="C0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r>
              <a:rPr lang="en-US" altLang="zh-CN" sz="2000" dirty="0">
                <a:solidFill>
                  <a:schemeClr val="tx1"/>
                </a:solidFill>
                <a:latin typeface="黑体" pitchFamily="49" charset="-122"/>
                <a:ea typeface="黑体" pitchFamily="49" charset="-122"/>
              </a:rPr>
              <a:t>NP-hard</a:t>
            </a:r>
            <a:endParaRPr lang="zh-CN" altLang="en-US" sz="2000" dirty="0">
              <a:solidFill>
                <a:schemeClr val="tx1"/>
              </a:solidFill>
              <a:latin typeface="黑体" pitchFamily="49" charset="-122"/>
              <a:ea typeface="黑体" pitchFamily="49" charset="-122"/>
            </a:endParaRPr>
          </a:p>
        </p:txBody>
      </p:sp>
      <p:cxnSp>
        <p:nvCxnSpPr>
          <p:cNvPr id="26" name="直接箭头连接符 25"/>
          <p:cNvCxnSpPr/>
          <p:nvPr/>
        </p:nvCxnSpPr>
        <p:spPr>
          <a:xfrm>
            <a:off x="3625702" y="5422605"/>
            <a:ext cx="935665" cy="382772"/>
          </a:xfrm>
          <a:prstGeom prst="straightConnector1">
            <a:avLst/>
          </a:prstGeom>
          <a:ln w="127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bwMode="auto">
          <a:xfrm>
            <a:off x="4082902" y="5851805"/>
            <a:ext cx="1275907" cy="338554"/>
          </a:xfrm>
          <a:prstGeom prst="rect">
            <a:avLst/>
          </a:prstGeom>
          <a:noFill/>
          <a:ln w="12700">
            <a:solidFill>
              <a:srgbClr val="0000FF"/>
            </a:solidFill>
          </a:ln>
        </p:spPr>
        <p:txBody>
          <a:bodyPr wrap="square">
            <a:spAutoFit/>
          </a:bodyPr>
          <a:lstStyle/>
          <a:p>
            <a:pPr>
              <a:defRPr/>
            </a:pPr>
            <a:r>
              <a:rPr lang="zh-CN" altLang="en-US" sz="1600" dirty="0">
                <a:latin typeface="Calibri" pitchFamily="34" charset="0"/>
                <a:ea typeface="宋体" charset="-122"/>
                <a:cs typeface="Calibri" pitchFamily="34" charset="0"/>
              </a:rPr>
              <a:t>分类误差小</a:t>
            </a:r>
          </a:p>
        </p:txBody>
      </p:sp>
      <p:cxnSp>
        <p:nvCxnSpPr>
          <p:cNvPr id="31" name="直接箭头连接符 30"/>
          <p:cNvCxnSpPr/>
          <p:nvPr/>
        </p:nvCxnSpPr>
        <p:spPr>
          <a:xfrm flipH="1">
            <a:off x="1435395" y="5752214"/>
            <a:ext cx="808076" cy="127591"/>
          </a:xfrm>
          <a:prstGeom prst="straightConnector1">
            <a:avLst/>
          </a:prstGeom>
          <a:ln w="127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bwMode="auto">
          <a:xfrm>
            <a:off x="864780" y="5919146"/>
            <a:ext cx="1091611" cy="338554"/>
          </a:xfrm>
          <a:prstGeom prst="rect">
            <a:avLst/>
          </a:prstGeom>
          <a:noFill/>
          <a:ln w="12700">
            <a:solidFill>
              <a:srgbClr val="0000FF"/>
            </a:solidFill>
          </a:ln>
        </p:spPr>
        <p:txBody>
          <a:bodyPr wrap="square">
            <a:spAutoFit/>
          </a:bodyPr>
          <a:lstStyle/>
          <a:p>
            <a:pPr>
              <a:defRPr/>
            </a:pPr>
            <a:r>
              <a:rPr lang="zh-CN" altLang="en-US" sz="1600" dirty="0">
                <a:latin typeface="Calibri" pitchFamily="34" charset="0"/>
                <a:ea typeface="宋体" charset="-122"/>
                <a:cs typeface="Calibri" pitchFamily="34" charset="0"/>
              </a:rPr>
              <a:t>稀疏限制</a:t>
            </a:r>
          </a:p>
        </p:txBody>
      </p:sp>
    </p:spTree>
    <p:custDataLst>
      <p:tags r:id="rId2"/>
    </p:custDataLst>
    <p:extLst>
      <p:ext uri="{BB962C8B-B14F-4D97-AF65-F5344CB8AC3E}">
        <p14:creationId xmlns:p14="http://schemas.microsoft.com/office/powerpoint/2010/main" val="3684080307"/>
      </p:ext>
    </p:extLst>
  </p:cSld>
  <p:clrMapOvr>
    <a:masterClrMapping/>
  </p:clrMapOvr>
  <p:transition advTm="31223"/>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解决</a:t>
            </a:r>
            <a:r>
              <a:rPr lang="en-US" altLang="zh-CN" sz="4000" b="1" dirty="0">
                <a:solidFill>
                  <a:srgbClr val="1717B7"/>
                </a:solidFill>
                <a:latin typeface="黑体" panose="02010609060101010101" pitchFamily="49" charset="-122"/>
                <a:ea typeface="黑体" panose="02010609060101010101" pitchFamily="49" charset="-122"/>
              </a:rPr>
              <a:t>NP-hard</a:t>
            </a:r>
            <a:r>
              <a:rPr lang="zh-CN" altLang="en-US" sz="4000" b="1" dirty="0">
                <a:solidFill>
                  <a:srgbClr val="1717B7"/>
                </a:solidFill>
                <a:latin typeface="黑体" panose="02010609060101010101" pitchFamily="49" charset="-122"/>
                <a:ea typeface="黑体" panose="02010609060101010101" pitchFamily="49" charset="-122"/>
              </a:rPr>
              <a:t>问题</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简化</a:t>
            </a:r>
            <a:r>
              <a:rPr lang="en-US" altLang="zh-CN" sz="2600" b="1" dirty="0">
                <a:solidFill>
                  <a:schemeClr val="tx1"/>
                </a:solidFill>
                <a:latin typeface="黑体" panose="02010609060101010101" pitchFamily="49" charset="-122"/>
                <a:ea typeface="黑体" panose="02010609060101010101" pitchFamily="49" charset="-122"/>
              </a:rPr>
              <a:t>NP-hard</a:t>
            </a:r>
            <a:r>
              <a:rPr lang="zh-CN" altLang="en-US" sz="2600" b="1" dirty="0">
                <a:solidFill>
                  <a:schemeClr val="tx1"/>
                </a:solidFill>
                <a:latin typeface="黑体" panose="02010609060101010101" pitchFamily="49" charset="-122"/>
                <a:ea typeface="黑体" panose="02010609060101010101" pitchFamily="49" charset="-122"/>
              </a:rPr>
              <a:t>问题</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latin typeface="黑体" panose="02010609060101010101" pitchFamily="49" charset="-122"/>
                <a:ea typeface="黑体" panose="02010609060101010101" pitchFamily="49" charset="-122"/>
              </a:rPr>
              <a:t>利用</a:t>
            </a:r>
            <a:r>
              <a:rPr lang="en-US" altLang="zh-CN" sz="2200" b="1" dirty="0">
                <a:latin typeface="黑体" panose="02010609060101010101" pitchFamily="49" charset="-122"/>
                <a:ea typeface="黑体" panose="02010609060101010101" pitchFamily="49" charset="-122"/>
              </a:rPr>
              <a:t>W</a:t>
            </a:r>
            <a:r>
              <a:rPr lang="en-US" altLang="zh-CN" sz="2200" b="1" baseline="30000" dirty="0">
                <a:latin typeface="黑体" panose="02010609060101010101" pitchFamily="49" charset="-122"/>
                <a:ea typeface="黑体" panose="02010609060101010101" pitchFamily="49" charset="-122"/>
              </a:rPr>
              <a:t>*</a:t>
            </a:r>
            <a:r>
              <a:rPr lang="zh-CN" altLang="en-US" sz="2200" b="1" dirty="0">
                <a:latin typeface="黑体" panose="02010609060101010101" pitchFamily="49" charset="-122"/>
                <a:ea typeface="黑体" panose="02010609060101010101" pitchFamily="49" charset="-122"/>
              </a:rPr>
              <a:t>先验知识限制</a:t>
            </a:r>
            <a:r>
              <a:rPr lang="en-US" altLang="zh-CN" sz="2200" b="1" dirty="0">
                <a:latin typeface="黑体" panose="02010609060101010101" pitchFamily="49" charset="-122"/>
                <a:ea typeface="黑体" panose="02010609060101010101" pitchFamily="49" charset="-122"/>
              </a:rPr>
              <a:t>m</a:t>
            </a:r>
          </a:p>
          <a:p>
            <a:pPr lvl="1" eaLnBrk="1" hangingPunct="1">
              <a:buFont typeface="Wingdings" panose="05000000000000000000" pitchFamily="2" charset="2"/>
              <a:buChar char="p"/>
            </a:pPr>
            <a:r>
              <a:rPr lang="zh-CN" altLang="en-US" sz="2200" b="1" dirty="0">
                <a:latin typeface="黑体" panose="02010609060101010101" pitchFamily="49" charset="-122"/>
                <a:ea typeface="黑体" panose="02010609060101010101" pitchFamily="49" charset="-122"/>
              </a:rPr>
              <a:t>贪心并交替更新</a:t>
            </a:r>
            <a:r>
              <a:rPr lang="en-US" altLang="zh-CN" sz="2200" b="1" dirty="0">
                <a:latin typeface="黑体" panose="02010609060101010101" pitchFamily="49" charset="-122"/>
                <a:ea typeface="黑体" panose="02010609060101010101" pitchFamily="49" charset="-122"/>
              </a:rPr>
              <a:t>W</a:t>
            </a:r>
            <a:r>
              <a:rPr lang="en-US" altLang="zh-CN" sz="2200" b="1" baseline="30000" dirty="0">
                <a:latin typeface="黑体" panose="02010609060101010101" pitchFamily="49" charset="-122"/>
                <a:ea typeface="黑体" panose="02010609060101010101" pitchFamily="49" charset="-122"/>
              </a:rPr>
              <a:t>*</a:t>
            </a:r>
            <a:r>
              <a:rPr lang="zh-CN" altLang="en-US" sz="2200" b="1" dirty="0">
                <a:latin typeface="黑体" panose="02010609060101010101" pitchFamily="49" charset="-122"/>
                <a:ea typeface="黑体" panose="02010609060101010101" pitchFamily="49" charset="-122"/>
              </a:rPr>
              <a:t>和</a:t>
            </a:r>
            <a:r>
              <a:rPr lang="en-US" altLang="zh-CN" sz="2200" b="1" dirty="0">
                <a:latin typeface="黑体" panose="02010609060101010101" pitchFamily="49" charset="-122"/>
                <a:ea typeface="黑体" panose="02010609060101010101" pitchFamily="49" charset="-122"/>
              </a:rPr>
              <a:t>m</a:t>
            </a:r>
            <a:endParaRPr lang="en-US" altLang="zh-CN" sz="22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全局掩码限制</a:t>
            </a:r>
            <a:r>
              <a:rPr lang="en-US" altLang="zh-CN" sz="2600" b="1" dirty="0">
                <a:solidFill>
                  <a:schemeClr val="tx1"/>
                </a:solidFill>
                <a:latin typeface="黑体" panose="02010609060101010101" pitchFamily="49" charset="-122"/>
                <a:ea typeface="黑体" panose="02010609060101010101" pitchFamily="49" charset="-122"/>
              </a:rPr>
              <a:t>m</a:t>
            </a:r>
          </a:p>
          <a:p>
            <a:pPr lvl="1" eaLnBrk="1" hangingPunct="1">
              <a:buFont typeface="Wingdings" panose="05000000000000000000" pitchFamily="2" charset="2"/>
              <a:buChar char="p"/>
            </a:pPr>
            <a:r>
              <a:rPr lang="zh-CN" altLang="en-US" sz="2200" b="1" dirty="0">
                <a:solidFill>
                  <a:schemeClr val="tx1"/>
                </a:solidFill>
                <a:latin typeface="黑体" panose="02010609060101010101" pitchFamily="49" charset="-122"/>
                <a:ea typeface="黑体" panose="02010609060101010101" pitchFamily="49" charset="-122"/>
              </a:rPr>
              <a:t>准则：假如当前滤波不显著，删去后输出损失变换几乎为</a:t>
            </a:r>
            <a:r>
              <a:rPr lang="en-US" altLang="zh-CN" sz="2200" b="1" dirty="0">
                <a:solidFill>
                  <a:schemeClr val="tx1"/>
                </a:solidFill>
                <a:latin typeface="黑体" panose="02010609060101010101" pitchFamily="49" charset="-122"/>
                <a:ea typeface="黑体" panose="02010609060101010101" pitchFamily="49" charset="-122"/>
              </a:rPr>
              <a:t>0</a:t>
            </a:r>
          </a:p>
          <a:p>
            <a:pPr lvl="1" eaLnBrk="1" hangingPunct="1">
              <a:buFont typeface="Wingdings" panose="05000000000000000000" pitchFamily="2" charset="2"/>
              <a:buChar char="p"/>
            </a:pPr>
            <a:endParaRPr lang="en-US" altLang="zh-CN" sz="2200" b="1"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endParaRPr lang="en-US" altLang="zh-CN" sz="22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endParaRPr lang="en-US" altLang="zh-CN" sz="2200" b="1" dirty="0">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solidFill>
                  <a:schemeClr val="tx1"/>
                </a:solidFill>
                <a:latin typeface="黑体" panose="02010609060101010101" pitchFamily="49" charset="-122"/>
                <a:ea typeface="黑体" panose="02010609060101010101" pitchFamily="49" charset="-122"/>
              </a:rPr>
              <a:t>全局判别函数：</a:t>
            </a:r>
            <a:endParaRPr lang="en-US" altLang="zh-CN" sz="22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latin typeface="黑体" panose="02010609060101010101" pitchFamily="49" charset="-122"/>
                <a:ea typeface="黑体" panose="02010609060101010101" pitchFamily="49" charset="-122"/>
              </a:rPr>
              <a:t>全局掩码：</a:t>
            </a:r>
            <a:endParaRPr lang="en-US" altLang="zh-CN" sz="22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5"/>
          <a:stretch>
            <a:fillRect/>
          </a:stretch>
        </p:blipFill>
        <p:spPr>
          <a:xfrm>
            <a:off x="4814887" y="2124075"/>
            <a:ext cx="2333625" cy="990600"/>
          </a:xfrm>
          <a:prstGeom prst="rect">
            <a:avLst/>
          </a:prstGeom>
        </p:spPr>
      </p:pic>
      <p:pic>
        <p:nvPicPr>
          <p:cNvPr id="2" name="图片 1"/>
          <p:cNvPicPr>
            <a:picLocks noChangeAspect="1"/>
          </p:cNvPicPr>
          <p:nvPr/>
        </p:nvPicPr>
        <p:blipFill>
          <a:blip r:embed="rId6"/>
          <a:stretch>
            <a:fillRect/>
          </a:stretch>
        </p:blipFill>
        <p:spPr>
          <a:xfrm>
            <a:off x="2652712" y="3943350"/>
            <a:ext cx="4029075" cy="438150"/>
          </a:xfrm>
          <a:prstGeom prst="rect">
            <a:avLst/>
          </a:prstGeom>
        </p:spPr>
      </p:pic>
      <p:sp>
        <p:nvSpPr>
          <p:cNvPr id="3" name="右箭头 2"/>
          <p:cNvSpPr/>
          <p:nvPr/>
        </p:nvSpPr>
        <p:spPr>
          <a:xfrm>
            <a:off x="1447800" y="4676775"/>
            <a:ext cx="1838325" cy="257175"/>
          </a:xfrm>
          <a:prstGeom prst="rightArrow">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4" name="文本框 3"/>
          <p:cNvSpPr txBox="1"/>
          <p:nvPr/>
        </p:nvSpPr>
        <p:spPr>
          <a:xfrm>
            <a:off x="1295400" y="4371975"/>
            <a:ext cx="2076209" cy="338554"/>
          </a:xfrm>
          <a:prstGeom prst="rect">
            <a:avLst/>
          </a:prstGeom>
          <a:noFill/>
        </p:spPr>
        <p:txBody>
          <a:bodyPr wrap="none" rtlCol="0">
            <a:spAutoFit/>
          </a:bodyPr>
          <a:lstStyle/>
          <a:p>
            <a:r>
              <a:rPr lang="zh-CN" altLang="en-US" sz="1600" dirty="0"/>
              <a:t>在            泰勒展开</a:t>
            </a:r>
          </a:p>
        </p:txBody>
      </p:sp>
      <p:pic>
        <p:nvPicPr>
          <p:cNvPr id="5" name="图片 4"/>
          <p:cNvPicPr>
            <a:picLocks noChangeAspect="1"/>
          </p:cNvPicPr>
          <p:nvPr/>
        </p:nvPicPr>
        <p:blipFill>
          <a:blip r:embed="rId7"/>
          <a:stretch>
            <a:fillRect/>
          </a:stretch>
        </p:blipFill>
        <p:spPr>
          <a:xfrm>
            <a:off x="1595437" y="4419600"/>
            <a:ext cx="828675" cy="266700"/>
          </a:xfrm>
          <a:prstGeom prst="rect">
            <a:avLst/>
          </a:prstGeom>
        </p:spPr>
      </p:pic>
      <p:sp>
        <p:nvSpPr>
          <p:cNvPr id="11" name="文本框 10"/>
          <p:cNvSpPr txBox="1"/>
          <p:nvPr/>
        </p:nvSpPr>
        <p:spPr>
          <a:xfrm>
            <a:off x="1952625" y="4867275"/>
            <a:ext cx="595035" cy="338554"/>
          </a:xfrm>
          <a:prstGeom prst="rect">
            <a:avLst/>
          </a:prstGeom>
          <a:noFill/>
        </p:spPr>
        <p:txBody>
          <a:bodyPr wrap="none" rtlCol="0">
            <a:spAutoFit/>
          </a:bodyPr>
          <a:lstStyle/>
          <a:p>
            <a:r>
              <a:rPr lang="zh-CN" altLang="en-US" sz="1600" dirty="0"/>
              <a:t>整合</a:t>
            </a:r>
          </a:p>
        </p:txBody>
      </p:sp>
      <p:pic>
        <p:nvPicPr>
          <p:cNvPr id="10" name="图片 9"/>
          <p:cNvPicPr>
            <a:picLocks noChangeAspect="1"/>
          </p:cNvPicPr>
          <p:nvPr/>
        </p:nvPicPr>
        <p:blipFill>
          <a:blip r:embed="rId8"/>
          <a:stretch>
            <a:fillRect/>
          </a:stretch>
        </p:blipFill>
        <p:spPr>
          <a:xfrm>
            <a:off x="3444587" y="4449907"/>
            <a:ext cx="2978727" cy="606136"/>
          </a:xfrm>
          <a:prstGeom prst="rect">
            <a:avLst/>
          </a:prstGeom>
        </p:spPr>
      </p:pic>
      <p:pic>
        <p:nvPicPr>
          <p:cNvPr id="12" name="图片 11"/>
          <p:cNvPicPr>
            <a:picLocks noChangeAspect="1"/>
          </p:cNvPicPr>
          <p:nvPr/>
        </p:nvPicPr>
        <p:blipFill>
          <a:blip r:embed="rId9"/>
          <a:stretch>
            <a:fillRect/>
          </a:stretch>
        </p:blipFill>
        <p:spPr>
          <a:xfrm>
            <a:off x="3513308" y="5092647"/>
            <a:ext cx="2707934" cy="558905"/>
          </a:xfrm>
          <a:prstGeom prst="rect">
            <a:avLst/>
          </a:prstGeom>
        </p:spPr>
      </p:pic>
      <p:pic>
        <p:nvPicPr>
          <p:cNvPr id="13" name="图片 12"/>
          <p:cNvPicPr>
            <a:picLocks noChangeAspect="1"/>
          </p:cNvPicPr>
          <p:nvPr/>
        </p:nvPicPr>
        <p:blipFill>
          <a:blip r:embed="rId10"/>
          <a:stretch>
            <a:fillRect/>
          </a:stretch>
        </p:blipFill>
        <p:spPr>
          <a:xfrm>
            <a:off x="2888408" y="5797755"/>
            <a:ext cx="2776634" cy="672690"/>
          </a:xfrm>
          <a:prstGeom prst="rect">
            <a:avLst/>
          </a:prstGeom>
        </p:spPr>
      </p:pic>
      <p:graphicFrame>
        <p:nvGraphicFramePr>
          <p:cNvPr id="15" name="对象 80"/>
          <p:cNvGraphicFramePr>
            <a:graphicFrameLocks noChangeAspect="1"/>
          </p:cNvGraphicFramePr>
          <p:nvPr/>
        </p:nvGraphicFramePr>
        <p:xfrm>
          <a:off x="5784092" y="6082638"/>
          <a:ext cx="2681217" cy="302949"/>
        </p:xfrm>
        <a:graphic>
          <a:graphicData uri="http://schemas.openxmlformats.org/presentationml/2006/ole">
            <mc:AlternateContent xmlns:mc="http://schemas.openxmlformats.org/markup-compatibility/2006">
              <mc:Choice xmlns:v="urn:schemas-microsoft-com:vml" Requires="v">
                <p:oleObj spid="_x0000_s82011" name="Equation" r:id="rId11" imgW="4483080" imgH="507960" progId="Equation.DSMT4">
                  <p:embed/>
                </p:oleObj>
              </mc:Choice>
              <mc:Fallback>
                <p:oleObj name="Equation" r:id="rId11" imgW="4483080" imgH="507960" progId="Equation.DSMT4">
                  <p:embed/>
                  <p:pic>
                    <p:nvPicPr>
                      <p:cNvPr id="15" name="对象 80"/>
                      <p:cNvPicPr>
                        <a:picLocks noChangeAspect="1" noChangeArrowheads="1"/>
                      </p:cNvPicPr>
                      <p:nvPr/>
                    </p:nvPicPr>
                    <p:blipFill>
                      <a:blip r:embed="rId12"/>
                      <a:srcRect/>
                      <a:stretch>
                        <a:fillRect/>
                      </a:stretch>
                    </p:blipFill>
                    <p:spPr bwMode="auto">
                      <a:xfrm>
                        <a:off x="5784092" y="6082638"/>
                        <a:ext cx="2681217" cy="302949"/>
                      </a:xfrm>
                      <a:prstGeom prst="rect">
                        <a:avLst/>
                      </a:prstGeom>
                      <a:noFill/>
                      <a:ln w="25400">
                        <a:solidFill>
                          <a:srgbClr val="FF0000"/>
                        </a:solidFill>
                      </a:ln>
                    </p:spPr>
                  </p:pic>
                </p:oleObj>
              </mc:Fallback>
            </mc:AlternateContent>
          </a:graphicData>
        </a:graphic>
      </p:graphicFrame>
      <p:sp>
        <p:nvSpPr>
          <p:cNvPr id="14" name="直角上箭头 13"/>
          <p:cNvSpPr/>
          <p:nvPr/>
        </p:nvSpPr>
        <p:spPr>
          <a:xfrm rot="10800000" flipH="1">
            <a:off x="6534149" y="5305424"/>
            <a:ext cx="752475" cy="714375"/>
          </a:xfrm>
          <a:prstGeom prst="bentUpArrow">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cxnSp>
        <p:nvCxnSpPr>
          <p:cNvPr id="16" name="直接箭头连接符 15"/>
          <p:cNvCxnSpPr/>
          <p:nvPr/>
        </p:nvCxnSpPr>
        <p:spPr>
          <a:xfrm flipV="1">
            <a:off x="5826642" y="4890977"/>
            <a:ext cx="1254642" cy="308344"/>
          </a:xfrm>
          <a:prstGeom prst="straightConnector1">
            <a:avLst/>
          </a:prstGeom>
          <a:ln w="127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bwMode="auto">
          <a:xfrm>
            <a:off x="7113181" y="4607795"/>
            <a:ext cx="1626782" cy="584775"/>
          </a:xfrm>
          <a:prstGeom prst="rect">
            <a:avLst/>
          </a:prstGeom>
          <a:noFill/>
          <a:ln w="12700">
            <a:solidFill>
              <a:srgbClr val="0000FF"/>
            </a:solidFill>
          </a:ln>
        </p:spPr>
        <p:txBody>
          <a:bodyPr wrap="square">
            <a:spAutoFit/>
          </a:bodyPr>
          <a:lstStyle/>
          <a:p>
            <a:pPr>
              <a:defRPr/>
            </a:pPr>
            <a:r>
              <a:rPr lang="zh-CN" altLang="en-US" sz="1600" dirty="0">
                <a:latin typeface="Calibri" pitchFamily="34" charset="0"/>
                <a:ea typeface="宋体" charset="-122"/>
                <a:cs typeface="Calibri" pitchFamily="34" charset="0"/>
              </a:rPr>
              <a:t>梯度和本身权值的乘积累加和</a:t>
            </a:r>
          </a:p>
        </p:txBody>
      </p:sp>
    </p:spTree>
    <p:custDataLst>
      <p:tags r:id="rId2"/>
    </p:custDataLst>
    <p:extLst>
      <p:ext uri="{BB962C8B-B14F-4D97-AF65-F5344CB8AC3E}">
        <p14:creationId xmlns:p14="http://schemas.microsoft.com/office/powerpoint/2010/main" val="1195971942"/>
      </p:ext>
    </p:extLst>
  </p:cSld>
  <p:clrMapOvr>
    <a:masterClrMapping/>
  </p:clrMapOvr>
  <p:transition advTm="31223"/>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解决</a:t>
            </a:r>
            <a:r>
              <a:rPr lang="en-US" altLang="zh-CN" sz="4000" b="1" dirty="0">
                <a:solidFill>
                  <a:srgbClr val="1717B7"/>
                </a:solidFill>
                <a:latin typeface="黑体" panose="02010609060101010101" pitchFamily="49" charset="-122"/>
                <a:ea typeface="黑体" panose="02010609060101010101" pitchFamily="49" charset="-122"/>
              </a:rPr>
              <a:t>NP-hard</a:t>
            </a:r>
            <a:r>
              <a:rPr lang="zh-CN" altLang="en-US" sz="4000" b="1" dirty="0">
                <a:solidFill>
                  <a:srgbClr val="1717B7"/>
                </a:solidFill>
                <a:latin typeface="黑体" panose="02010609060101010101" pitchFamily="49" charset="-122"/>
                <a:ea typeface="黑体" panose="02010609060101010101" pitchFamily="49" charset="-122"/>
              </a:rPr>
              <a:t>问题</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简化</a:t>
            </a:r>
            <a:r>
              <a:rPr lang="en-US" altLang="zh-CN" sz="2600" b="1" dirty="0">
                <a:solidFill>
                  <a:schemeClr val="tx1"/>
                </a:solidFill>
                <a:latin typeface="黑体" panose="02010609060101010101" pitchFamily="49" charset="-122"/>
                <a:ea typeface="黑体" panose="02010609060101010101" pitchFamily="49" charset="-122"/>
              </a:rPr>
              <a:t>NP-hard</a:t>
            </a:r>
            <a:r>
              <a:rPr lang="zh-CN" altLang="en-US" sz="2600" b="1" dirty="0">
                <a:solidFill>
                  <a:schemeClr val="tx1"/>
                </a:solidFill>
                <a:latin typeface="黑体" panose="02010609060101010101" pitchFamily="49" charset="-122"/>
                <a:ea typeface="黑体" panose="02010609060101010101" pitchFamily="49" charset="-122"/>
              </a:rPr>
              <a:t>问题</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p"/>
            </a:pPr>
            <a:r>
              <a:rPr lang="zh-CN" altLang="en-US" sz="2200" b="1" dirty="0">
                <a:latin typeface="黑体" panose="02010609060101010101" pitchFamily="49" charset="-122"/>
                <a:ea typeface="黑体" panose="02010609060101010101" pitchFamily="49" charset="-122"/>
              </a:rPr>
              <a:t>利用</a:t>
            </a:r>
            <a:r>
              <a:rPr lang="en-US" altLang="zh-CN" sz="2200" b="1" dirty="0">
                <a:latin typeface="黑体" panose="02010609060101010101" pitchFamily="49" charset="-122"/>
                <a:ea typeface="黑体" panose="02010609060101010101" pitchFamily="49" charset="-122"/>
              </a:rPr>
              <a:t>W</a:t>
            </a:r>
            <a:r>
              <a:rPr lang="en-US" altLang="zh-CN" sz="2200" b="1" baseline="30000" dirty="0">
                <a:latin typeface="黑体" panose="02010609060101010101" pitchFamily="49" charset="-122"/>
                <a:ea typeface="黑体" panose="02010609060101010101" pitchFamily="49" charset="-122"/>
              </a:rPr>
              <a:t>*</a:t>
            </a:r>
            <a:r>
              <a:rPr lang="zh-CN" altLang="en-US" sz="2200" b="1" dirty="0">
                <a:latin typeface="黑体" panose="02010609060101010101" pitchFamily="49" charset="-122"/>
                <a:ea typeface="黑体" panose="02010609060101010101" pitchFamily="49" charset="-122"/>
              </a:rPr>
              <a:t>先验知识限制</a:t>
            </a:r>
            <a:r>
              <a:rPr lang="en-US" altLang="zh-CN" sz="2200" b="1" dirty="0">
                <a:latin typeface="黑体" panose="02010609060101010101" pitchFamily="49" charset="-122"/>
                <a:ea typeface="黑体" panose="02010609060101010101" pitchFamily="49" charset="-122"/>
              </a:rPr>
              <a:t>m</a:t>
            </a:r>
          </a:p>
          <a:p>
            <a:pPr lvl="1" eaLnBrk="1" hangingPunct="1">
              <a:buFont typeface="Wingdings" panose="05000000000000000000" pitchFamily="2" charset="2"/>
              <a:buChar char="p"/>
            </a:pPr>
            <a:r>
              <a:rPr lang="zh-CN" altLang="en-US" sz="2200" b="1" dirty="0">
                <a:latin typeface="黑体" panose="02010609060101010101" pitchFamily="49" charset="-122"/>
                <a:ea typeface="黑体" panose="02010609060101010101" pitchFamily="49" charset="-122"/>
              </a:rPr>
              <a:t>贪心并交替更新</a:t>
            </a:r>
            <a:r>
              <a:rPr lang="en-US" altLang="zh-CN" sz="2200" b="1" dirty="0">
                <a:latin typeface="黑体" panose="02010609060101010101" pitchFamily="49" charset="-122"/>
                <a:ea typeface="黑体" panose="02010609060101010101" pitchFamily="49" charset="-122"/>
              </a:rPr>
              <a:t>W</a:t>
            </a:r>
            <a:r>
              <a:rPr lang="en-US" altLang="zh-CN" sz="2200" b="1" baseline="30000" dirty="0">
                <a:latin typeface="黑体" panose="02010609060101010101" pitchFamily="49" charset="-122"/>
                <a:ea typeface="黑体" panose="02010609060101010101" pitchFamily="49" charset="-122"/>
              </a:rPr>
              <a:t>*</a:t>
            </a:r>
            <a:r>
              <a:rPr lang="zh-CN" altLang="en-US" sz="2200" b="1" dirty="0">
                <a:latin typeface="黑体" panose="02010609060101010101" pitchFamily="49" charset="-122"/>
                <a:ea typeface="黑体" panose="02010609060101010101" pitchFamily="49" charset="-122"/>
              </a:rPr>
              <a:t>和</a:t>
            </a:r>
            <a:r>
              <a:rPr lang="en-US" altLang="zh-CN" sz="2200" b="1" dirty="0">
                <a:latin typeface="黑体" panose="02010609060101010101" pitchFamily="49" charset="-122"/>
                <a:ea typeface="黑体" panose="02010609060101010101" pitchFamily="49" charset="-122"/>
              </a:rPr>
              <a:t>m</a:t>
            </a:r>
            <a:endParaRPr lang="en-US" altLang="zh-CN" sz="2200" b="1" dirty="0">
              <a:solidFill>
                <a:schemeClr val="tx1"/>
              </a:solidFill>
              <a:latin typeface="黑体" panose="02010609060101010101" pitchFamily="49" charset="-122"/>
              <a:ea typeface="黑体" panose="02010609060101010101" pitchFamily="49" charset="-122"/>
            </a:endParaRPr>
          </a:p>
          <a:p>
            <a:pPr eaLnBrk="1" hangingPunct="1"/>
            <a:r>
              <a:rPr lang="zh-CN" altLang="en-US" sz="2600" b="1" dirty="0">
                <a:solidFill>
                  <a:schemeClr val="tx1"/>
                </a:solidFill>
                <a:latin typeface="黑体" panose="02010609060101010101" pitchFamily="49" charset="-122"/>
                <a:ea typeface="黑体" panose="02010609060101010101" pitchFamily="49" charset="-122"/>
              </a:rPr>
              <a:t>贪婪并交替更新</a:t>
            </a:r>
            <a:r>
              <a:rPr lang="en-US" altLang="zh-CN" sz="2600" b="1" dirty="0">
                <a:solidFill>
                  <a:schemeClr val="tx1"/>
                </a:solidFill>
                <a:latin typeface="黑体" panose="02010609060101010101" pitchFamily="49" charset="-122"/>
                <a:ea typeface="黑体" panose="02010609060101010101" pitchFamily="49" charset="-122"/>
              </a:rPr>
              <a:t>W</a:t>
            </a:r>
            <a:r>
              <a:rPr lang="en-US" altLang="zh-CN" sz="2600" b="1" baseline="30000" dirty="0">
                <a:solidFill>
                  <a:schemeClr val="tx1"/>
                </a:solidFill>
                <a:latin typeface="黑体" panose="02010609060101010101" pitchFamily="49" charset="-122"/>
                <a:ea typeface="黑体" panose="02010609060101010101" pitchFamily="49" charset="-122"/>
              </a:rPr>
              <a:t>*</a:t>
            </a:r>
            <a:r>
              <a:rPr lang="zh-CN" altLang="en-US" sz="2600" b="1" dirty="0">
                <a:solidFill>
                  <a:schemeClr val="tx1"/>
                </a:solidFill>
                <a:latin typeface="黑体" panose="02010609060101010101" pitchFamily="49" charset="-122"/>
                <a:ea typeface="黑体" panose="02010609060101010101" pitchFamily="49" charset="-122"/>
              </a:rPr>
              <a:t>和</a:t>
            </a:r>
            <a:r>
              <a:rPr lang="en-US" altLang="zh-CN" sz="2600" b="1" dirty="0">
                <a:solidFill>
                  <a:schemeClr val="tx1"/>
                </a:solidFill>
                <a:latin typeface="黑体" panose="02010609060101010101" pitchFamily="49" charset="-122"/>
                <a:ea typeface="黑体" panose="02010609060101010101" pitchFamily="49" charset="-122"/>
              </a:rPr>
              <a:t>m</a:t>
            </a:r>
          </a:p>
          <a:p>
            <a:pPr eaLnBrk="1" hangingPunct="1"/>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pic>
        <p:nvPicPr>
          <p:cNvPr id="9" name="图片 8"/>
          <p:cNvPicPr>
            <a:picLocks noChangeAspect="1"/>
          </p:cNvPicPr>
          <p:nvPr/>
        </p:nvPicPr>
        <p:blipFill>
          <a:blip r:embed="rId4"/>
          <a:stretch>
            <a:fillRect/>
          </a:stretch>
        </p:blipFill>
        <p:spPr>
          <a:xfrm>
            <a:off x="4814887" y="2124075"/>
            <a:ext cx="2333625" cy="990600"/>
          </a:xfrm>
          <a:prstGeom prst="rect">
            <a:avLst/>
          </a:prstGeom>
        </p:spPr>
      </p:pic>
      <p:pic>
        <p:nvPicPr>
          <p:cNvPr id="8" name="图片 7"/>
          <p:cNvPicPr>
            <a:picLocks noChangeAspect="1"/>
          </p:cNvPicPr>
          <p:nvPr/>
        </p:nvPicPr>
        <p:blipFill>
          <a:blip r:embed="rId5"/>
          <a:stretch>
            <a:fillRect/>
          </a:stretch>
        </p:blipFill>
        <p:spPr>
          <a:xfrm>
            <a:off x="2395537" y="3581400"/>
            <a:ext cx="4371975" cy="590550"/>
          </a:xfrm>
          <a:prstGeom prst="rect">
            <a:avLst/>
          </a:prstGeom>
        </p:spPr>
      </p:pic>
      <p:sp>
        <p:nvSpPr>
          <p:cNvPr id="1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867835440"/>
      </p:ext>
    </p:extLst>
  </p:cSld>
  <p:clrMapOvr>
    <a:masterClrMapping/>
  </p:clrMapOvr>
  <p:transition advTm="31223"/>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数据集：</a:t>
            </a:r>
            <a:r>
              <a:rPr lang="en-US" altLang="zh-CN" sz="2600" b="1" dirty="0" err="1">
                <a:solidFill>
                  <a:schemeClr val="tx1"/>
                </a:solidFill>
                <a:latin typeface="黑体" panose="02010609060101010101" pitchFamily="49" charset="-122"/>
                <a:ea typeface="黑体" panose="02010609060101010101" pitchFamily="49" charset="-122"/>
              </a:rPr>
              <a:t>ImageNet</a:t>
            </a:r>
            <a:r>
              <a:rPr lang="en-US" altLang="zh-CN" sz="2600" b="1" dirty="0">
                <a:solidFill>
                  <a:schemeClr val="tx1"/>
                </a:solidFill>
                <a:latin typeface="黑体" panose="02010609060101010101" pitchFamily="49" charset="-122"/>
                <a:ea typeface="黑体" panose="02010609060101010101" pitchFamily="49" charset="-122"/>
              </a:rPr>
              <a:t> 2012</a:t>
            </a:r>
          </a:p>
          <a:p>
            <a:pPr eaLnBrk="1" hangingPunct="1"/>
            <a:r>
              <a:rPr lang="zh-CN" altLang="en-US" sz="2600" b="1" dirty="0">
                <a:solidFill>
                  <a:schemeClr val="tx1"/>
                </a:solidFill>
                <a:latin typeface="黑体" panose="02010609060101010101" pitchFamily="49" charset="-122"/>
                <a:ea typeface="黑体" panose="02010609060101010101" pitchFamily="49" charset="-122"/>
              </a:rPr>
              <a:t>模型：</a:t>
            </a:r>
            <a:r>
              <a:rPr lang="en-US" altLang="zh-CN" sz="2600" b="1" dirty="0" err="1">
                <a:solidFill>
                  <a:schemeClr val="tx1"/>
                </a:solidFill>
                <a:latin typeface="黑体" panose="02010609060101010101" pitchFamily="49" charset="-122"/>
                <a:ea typeface="黑体" panose="02010609060101010101" pitchFamily="49" charset="-122"/>
              </a:rPr>
              <a:t>AlexNet</a:t>
            </a:r>
            <a:r>
              <a:rPr lang="zh-CN" altLang="en-US" sz="2600" b="1" dirty="0">
                <a:solidFill>
                  <a:schemeClr val="tx1"/>
                </a:solidFill>
                <a:latin typeface="黑体" panose="02010609060101010101" pitchFamily="49" charset="-122"/>
                <a:ea typeface="黑体" panose="02010609060101010101" pitchFamily="49" charset="-122"/>
              </a:rPr>
              <a:t>，</a:t>
            </a:r>
            <a:r>
              <a:rPr lang="en-US" altLang="zh-CN" sz="2600" b="1" dirty="0">
                <a:solidFill>
                  <a:schemeClr val="tx1"/>
                </a:solidFill>
                <a:latin typeface="黑体" panose="02010609060101010101" pitchFamily="49" charset="-122"/>
                <a:ea typeface="黑体" panose="02010609060101010101" pitchFamily="49" charset="-122"/>
              </a:rPr>
              <a:t>VGG-16</a:t>
            </a:r>
            <a:r>
              <a:rPr lang="zh-CN" altLang="en-US" sz="2600" b="1" dirty="0">
                <a:solidFill>
                  <a:schemeClr val="tx1"/>
                </a:solidFill>
                <a:latin typeface="黑体" panose="02010609060101010101" pitchFamily="49" charset="-122"/>
                <a:ea typeface="黑体" panose="02010609060101010101" pitchFamily="49" charset="-122"/>
              </a:rPr>
              <a:t>，</a:t>
            </a:r>
            <a:r>
              <a:rPr lang="en-US" altLang="zh-CN" sz="2600" b="1" dirty="0">
                <a:solidFill>
                  <a:schemeClr val="tx1"/>
                </a:solidFill>
                <a:latin typeface="黑体" panose="02010609060101010101" pitchFamily="49" charset="-122"/>
                <a:ea typeface="黑体" panose="02010609060101010101" pitchFamily="49" charset="-122"/>
              </a:rPr>
              <a:t>ResNet-50</a:t>
            </a:r>
          </a:p>
          <a:p>
            <a:pPr eaLnBrk="1" hangingPunct="1"/>
            <a:r>
              <a:rPr lang="en-US" altLang="zh-CN" sz="2600" b="1" dirty="0" err="1">
                <a:solidFill>
                  <a:schemeClr val="tx1"/>
                </a:solidFill>
                <a:latin typeface="黑体" panose="02010609060101010101" pitchFamily="49" charset="-122"/>
                <a:ea typeface="黑体" panose="02010609060101010101" pitchFamily="49" charset="-122"/>
              </a:rPr>
              <a:t>AlexNet</a:t>
            </a:r>
            <a:r>
              <a:rPr lang="zh-CN" altLang="en-US" sz="2600" b="1" dirty="0">
                <a:solidFill>
                  <a:schemeClr val="tx1"/>
                </a:solidFill>
                <a:latin typeface="黑体" panose="02010609060101010101" pitchFamily="49" charset="-122"/>
                <a:ea typeface="黑体" panose="02010609060101010101" pitchFamily="49" charset="-122"/>
              </a:rPr>
              <a:t>和</a:t>
            </a:r>
            <a:r>
              <a:rPr lang="en-US" altLang="zh-CN" sz="2600" b="1" dirty="0">
                <a:solidFill>
                  <a:schemeClr val="tx1"/>
                </a:solidFill>
                <a:latin typeface="黑体" panose="02010609060101010101" pitchFamily="49" charset="-122"/>
                <a:ea typeface="黑体" panose="02010609060101010101" pitchFamily="49" charset="-122"/>
              </a:rPr>
              <a:t>VGG-16</a:t>
            </a:r>
            <a:r>
              <a:rPr lang="zh-CN" altLang="en-US" sz="2600" b="1" dirty="0">
                <a:solidFill>
                  <a:schemeClr val="tx1"/>
                </a:solidFill>
                <a:latin typeface="黑体" panose="02010609060101010101" pitchFamily="49" charset="-122"/>
                <a:ea typeface="黑体" panose="02010609060101010101" pitchFamily="49" charset="-122"/>
              </a:rPr>
              <a:t>结果</a:t>
            </a:r>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1319212" y="3184557"/>
            <a:ext cx="6600825" cy="2771775"/>
          </a:xfrm>
          <a:prstGeom prst="rect">
            <a:avLst/>
          </a:prstGeom>
        </p:spPr>
      </p:pic>
      <p:sp>
        <p:nvSpPr>
          <p:cNvPr id="8" name="文本框 7"/>
          <p:cNvSpPr txBox="1"/>
          <p:nvPr/>
        </p:nvSpPr>
        <p:spPr bwMode="auto">
          <a:xfrm>
            <a:off x="2594352" y="6053823"/>
            <a:ext cx="3827720" cy="338554"/>
          </a:xfrm>
          <a:prstGeom prst="rect">
            <a:avLst/>
          </a:prstGeom>
          <a:noFill/>
          <a:ln w="12700">
            <a:solidFill>
              <a:srgbClr val="FF0000"/>
            </a:solidFill>
          </a:ln>
        </p:spPr>
        <p:txBody>
          <a:bodyPr wrap="square">
            <a:spAutoFit/>
          </a:bodyPr>
          <a:lstStyle/>
          <a:p>
            <a:pPr>
              <a:defRPr/>
            </a:pPr>
            <a:r>
              <a:rPr lang="zh-CN" altLang="en-US" sz="1600" dirty="0">
                <a:latin typeface="Calibri" pitchFamily="34" charset="0"/>
                <a:ea typeface="宋体" charset="-122"/>
                <a:cs typeface="Calibri" pitchFamily="34" charset="0"/>
              </a:rPr>
              <a:t>在相同加速比下，</a:t>
            </a:r>
            <a:r>
              <a:rPr lang="en-US" altLang="zh-CN" sz="1600" dirty="0">
                <a:latin typeface="Calibri" pitchFamily="34" charset="0"/>
                <a:ea typeface="宋体" charset="-122"/>
                <a:cs typeface="Calibri" pitchFamily="34" charset="0"/>
              </a:rPr>
              <a:t>GDP</a:t>
            </a:r>
            <a:r>
              <a:rPr lang="zh-CN" altLang="en-US" sz="1600" dirty="0">
                <a:latin typeface="Calibri" pitchFamily="34" charset="0"/>
                <a:ea typeface="宋体" charset="-122"/>
                <a:cs typeface="Calibri" pitchFamily="34" charset="0"/>
              </a:rPr>
              <a:t>获得</a:t>
            </a:r>
            <a:r>
              <a:rPr lang="zh-CN" altLang="en-US" sz="1600" dirty="0">
                <a:solidFill>
                  <a:srgbClr val="FF0000"/>
                </a:solidFill>
                <a:latin typeface="Calibri" pitchFamily="34" charset="0"/>
                <a:ea typeface="宋体" charset="-122"/>
                <a:cs typeface="Calibri" pitchFamily="34" charset="0"/>
              </a:rPr>
              <a:t>更高的准确率</a:t>
            </a:r>
          </a:p>
        </p:txBody>
      </p:sp>
    </p:spTree>
    <p:custDataLst>
      <p:tags r:id="rId1"/>
    </p:custDataLst>
    <p:extLst>
      <p:ext uri="{BB962C8B-B14F-4D97-AF65-F5344CB8AC3E}">
        <p14:creationId xmlns:p14="http://schemas.microsoft.com/office/powerpoint/2010/main" val="670310768"/>
      </p:ext>
    </p:extLst>
  </p:cSld>
  <p:clrMapOvr>
    <a:masterClrMapping/>
  </p:clrMapOvr>
  <p:transition advTm="31223"/>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err="1">
                <a:solidFill>
                  <a:schemeClr val="tx1"/>
                </a:solidFill>
                <a:latin typeface="黑体" panose="02010609060101010101" pitchFamily="49" charset="-122"/>
                <a:ea typeface="黑体" panose="02010609060101010101" pitchFamily="49" charset="-122"/>
              </a:rPr>
              <a:t>AlexNet</a:t>
            </a:r>
            <a:r>
              <a:rPr lang="zh-CN" altLang="en-US" sz="2600" b="1" dirty="0">
                <a:solidFill>
                  <a:schemeClr val="tx1"/>
                </a:solidFill>
                <a:latin typeface="黑体" panose="02010609060101010101" pitchFamily="49" charset="-122"/>
                <a:ea typeface="黑体" panose="02010609060101010101" pitchFamily="49" charset="-122"/>
              </a:rPr>
              <a:t>和</a:t>
            </a:r>
            <a:r>
              <a:rPr lang="en-US" altLang="zh-CN" sz="2600" b="1" dirty="0">
                <a:solidFill>
                  <a:schemeClr val="tx1"/>
                </a:solidFill>
                <a:latin typeface="黑体" panose="02010609060101010101" pitchFamily="49" charset="-122"/>
                <a:ea typeface="黑体" panose="02010609060101010101" pitchFamily="49" charset="-122"/>
              </a:rPr>
              <a:t>VGG-16</a:t>
            </a:r>
            <a:r>
              <a:rPr lang="zh-CN" altLang="en-US" sz="2600" b="1" dirty="0">
                <a:solidFill>
                  <a:schemeClr val="tx1"/>
                </a:solidFill>
                <a:latin typeface="黑体" panose="02010609060101010101" pitchFamily="49" charset="-122"/>
                <a:ea typeface="黑体" panose="02010609060101010101" pitchFamily="49" charset="-122"/>
              </a:rPr>
              <a:t>结果</a:t>
            </a:r>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1266159" y="2271712"/>
            <a:ext cx="4953000" cy="2085975"/>
          </a:xfrm>
          <a:prstGeom prst="rect">
            <a:avLst/>
          </a:prstGeom>
        </p:spPr>
      </p:pic>
      <p:pic>
        <p:nvPicPr>
          <p:cNvPr id="4" name="图片 3"/>
          <p:cNvPicPr>
            <a:picLocks noChangeAspect="1"/>
          </p:cNvPicPr>
          <p:nvPr/>
        </p:nvPicPr>
        <p:blipFill>
          <a:blip r:embed="rId5"/>
          <a:stretch>
            <a:fillRect/>
          </a:stretch>
        </p:blipFill>
        <p:spPr>
          <a:xfrm>
            <a:off x="1437609" y="4562475"/>
            <a:ext cx="4552950" cy="1638300"/>
          </a:xfrm>
          <a:prstGeom prst="rect">
            <a:avLst/>
          </a:prstGeom>
        </p:spPr>
      </p:pic>
      <p:sp>
        <p:nvSpPr>
          <p:cNvPr id="3" name="矩形 2"/>
          <p:cNvSpPr/>
          <p:nvPr/>
        </p:nvSpPr>
        <p:spPr>
          <a:xfrm>
            <a:off x="6145619" y="5113148"/>
            <a:ext cx="2626242" cy="830997"/>
          </a:xfrm>
          <a:prstGeom prst="rect">
            <a:avLst/>
          </a:prstGeom>
        </p:spPr>
        <p:txBody>
          <a:bodyPr wrap="square">
            <a:spAutoFit/>
          </a:bodyPr>
          <a:lstStyle/>
          <a:p>
            <a:r>
              <a:rPr lang="zh-CN" altLang="en-US" sz="1600" dirty="0"/>
              <a:t>丢失</a:t>
            </a:r>
            <a:r>
              <a:rPr lang="en-US" altLang="zh-CN" sz="1600" dirty="0">
                <a:solidFill>
                  <a:srgbClr val="FF0000"/>
                </a:solidFill>
              </a:rPr>
              <a:t>1.47%Top-5</a:t>
            </a:r>
            <a:r>
              <a:rPr lang="zh-CN" altLang="en-US" sz="1600" dirty="0"/>
              <a:t>准确率，</a:t>
            </a:r>
            <a:r>
              <a:rPr lang="en-US" altLang="zh-CN" sz="1600" dirty="0"/>
              <a:t>GDP</a:t>
            </a:r>
            <a:r>
              <a:rPr lang="zh-CN" altLang="en-US" sz="1600" dirty="0"/>
              <a:t>获得将近</a:t>
            </a:r>
            <a:r>
              <a:rPr lang="en-US" altLang="zh-CN" sz="1600" dirty="0">
                <a:solidFill>
                  <a:srgbClr val="FF0000"/>
                </a:solidFill>
              </a:rPr>
              <a:t>4</a:t>
            </a:r>
            <a:r>
              <a:rPr lang="zh-CN" altLang="en-US" sz="1600" dirty="0">
                <a:solidFill>
                  <a:srgbClr val="FF0000"/>
                </a:solidFill>
              </a:rPr>
              <a:t>倍</a:t>
            </a:r>
            <a:r>
              <a:rPr lang="en-US" altLang="zh-CN" sz="1600" dirty="0">
                <a:solidFill>
                  <a:srgbClr val="FF0000"/>
                </a:solidFill>
              </a:rPr>
              <a:t>FLOPs</a:t>
            </a:r>
            <a:r>
              <a:rPr lang="zh-CN" altLang="en-US" sz="1600" dirty="0"/>
              <a:t>减少，</a:t>
            </a:r>
            <a:r>
              <a:rPr lang="en-US" altLang="zh-CN" sz="1600" dirty="0">
                <a:solidFill>
                  <a:srgbClr val="FF0000"/>
                </a:solidFill>
              </a:rPr>
              <a:t>2.17</a:t>
            </a:r>
            <a:r>
              <a:rPr lang="zh-CN" altLang="en-US" sz="1600" dirty="0">
                <a:solidFill>
                  <a:srgbClr val="FF0000"/>
                </a:solidFill>
              </a:rPr>
              <a:t>倍的</a:t>
            </a:r>
            <a:r>
              <a:rPr lang="en-US" altLang="zh-CN" sz="1600" dirty="0">
                <a:solidFill>
                  <a:srgbClr val="FF0000"/>
                </a:solidFill>
              </a:rPr>
              <a:t>CPU</a:t>
            </a:r>
            <a:r>
              <a:rPr lang="zh-CN" altLang="en-US" sz="1600" dirty="0"/>
              <a:t>加速</a:t>
            </a:r>
          </a:p>
        </p:txBody>
      </p:sp>
    </p:spTree>
    <p:custDataLst>
      <p:tags r:id="rId1"/>
    </p:custDataLst>
    <p:extLst>
      <p:ext uri="{BB962C8B-B14F-4D97-AF65-F5344CB8AC3E}">
        <p14:creationId xmlns:p14="http://schemas.microsoft.com/office/powerpoint/2010/main" val="383132561"/>
      </p:ext>
    </p:extLst>
  </p:cSld>
  <p:clrMapOvr>
    <a:masterClrMapping/>
  </p:clrMapOvr>
  <p:transition advTm="31223"/>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ResNet-50</a:t>
            </a:r>
            <a:r>
              <a:rPr lang="zh-CN" altLang="en-US" sz="2600" b="1" dirty="0">
                <a:solidFill>
                  <a:schemeClr val="tx1"/>
                </a:solidFill>
                <a:latin typeface="黑体" panose="02010609060101010101" pitchFamily="49" charset="-122"/>
                <a:ea typeface="黑体" panose="02010609060101010101" pitchFamily="49" charset="-122"/>
              </a:rPr>
              <a:t>结果</a:t>
            </a:r>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4"/>
          <a:stretch>
            <a:fillRect/>
          </a:stretch>
        </p:blipFill>
        <p:spPr>
          <a:xfrm>
            <a:off x="2271712" y="2609850"/>
            <a:ext cx="4600575" cy="1619250"/>
          </a:xfrm>
          <a:prstGeom prst="rect">
            <a:avLst/>
          </a:prstGeom>
        </p:spPr>
      </p:pic>
      <p:sp>
        <p:nvSpPr>
          <p:cNvPr id="8" name="矩形 7"/>
          <p:cNvSpPr/>
          <p:nvPr/>
        </p:nvSpPr>
        <p:spPr>
          <a:xfrm>
            <a:off x="797442" y="4411396"/>
            <a:ext cx="7676707" cy="584775"/>
          </a:xfrm>
          <a:prstGeom prst="rect">
            <a:avLst/>
          </a:prstGeom>
        </p:spPr>
        <p:txBody>
          <a:bodyPr wrap="square">
            <a:spAutoFit/>
          </a:bodyPr>
          <a:lstStyle/>
          <a:p>
            <a:r>
              <a:rPr lang="en-US" altLang="zh-CN" sz="1600" dirty="0"/>
              <a:t>Beta</a:t>
            </a:r>
            <a:r>
              <a:rPr lang="zh-CN" altLang="en-US" sz="1600" dirty="0"/>
              <a:t>为</a:t>
            </a:r>
            <a:r>
              <a:rPr lang="en-US" altLang="zh-CN" sz="1600" dirty="0"/>
              <a:t>0.5</a:t>
            </a:r>
            <a:r>
              <a:rPr lang="zh-CN" altLang="en-US" sz="1600" dirty="0"/>
              <a:t>，相比于</a:t>
            </a:r>
            <a:r>
              <a:rPr lang="en-US" altLang="zh-CN" sz="1600" dirty="0"/>
              <a:t>CP</a:t>
            </a:r>
            <a:r>
              <a:rPr lang="zh-CN" altLang="en-US" sz="1600" dirty="0"/>
              <a:t>（</a:t>
            </a:r>
            <a:r>
              <a:rPr lang="en-US" altLang="zh-CN" sz="1600" dirty="0" err="1"/>
              <a:t>ThiNet</a:t>
            </a:r>
            <a:r>
              <a:rPr lang="zh-CN" altLang="en-US" sz="1600" dirty="0"/>
              <a:t>），</a:t>
            </a:r>
            <a:r>
              <a:rPr lang="en-US" altLang="zh-CN" sz="1600" dirty="0"/>
              <a:t>GDP</a:t>
            </a:r>
            <a:r>
              <a:rPr lang="zh-CN" altLang="en-US" sz="1600" dirty="0"/>
              <a:t>获得</a:t>
            </a:r>
            <a:r>
              <a:rPr lang="zh-CN" altLang="en-US" sz="1600" dirty="0">
                <a:solidFill>
                  <a:srgbClr val="FF0000"/>
                </a:solidFill>
              </a:rPr>
              <a:t>更高的准确率（</a:t>
            </a:r>
            <a:r>
              <a:rPr lang="en-US" altLang="zh-CN" sz="1600" dirty="0">
                <a:solidFill>
                  <a:srgbClr val="FF0000"/>
                </a:solidFill>
              </a:rPr>
              <a:t>90.14%</a:t>
            </a:r>
            <a:r>
              <a:rPr lang="zh-CN" altLang="en-US" sz="1600" dirty="0">
                <a:solidFill>
                  <a:srgbClr val="FF0000"/>
                </a:solidFill>
              </a:rPr>
              <a:t>）</a:t>
            </a:r>
            <a:r>
              <a:rPr lang="zh-CN" altLang="en-US" sz="1600" dirty="0"/>
              <a:t>以及</a:t>
            </a:r>
            <a:r>
              <a:rPr lang="zh-CN" altLang="en-US" sz="1600" dirty="0">
                <a:solidFill>
                  <a:srgbClr val="FF0000"/>
                </a:solidFill>
              </a:rPr>
              <a:t>更高的</a:t>
            </a:r>
            <a:r>
              <a:rPr lang="en-US" altLang="zh-CN" sz="1600" dirty="0">
                <a:solidFill>
                  <a:srgbClr val="FF0000"/>
                </a:solidFill>
              </a:rPr>
              <a:t>GPU</a:t>
            </a:r>
            <a:r>
              <a:rPr lang="zh-CN" altLang="en-US" sz="1600" dirty="0">
                <a:solidFill>
                  <a:srgbClr val="FF0000"/>
                </a:solidFill>
              </a:rPr>
              <a:t>，</a:t>
            </a:r>
            <a:r>
              <a:rPr lang="en-US" altLang="zh-CN" sz="1600" dirty="0">
                <a:solidFill>
                  <a:srgbClr val="FF0000"/>
                </a:solidFill>
              </a:rPr>
              <a:t>CPU</a:t>
            </a:r>
            <a:r>
              <a:rPr lang="zh-CN" altLang="en-US" sz="1600" dirty="0">
                <a:solidFill>
                  <a:srgbClr val="FF0000"/>
                </a:solidFill>
              </a:rPr>
              <a:t>加速比</a:t>
            </a:r>
          </a:p>
        </p:txBody>
      </p:sp>
    </p:spTree>
    <p:custDataLst>
      <p:tags r:id="rId1"/>
    </p:custDataLst>
    <p:extLst>
      <p:ext uri="{BB962C8B-B14F-4D97-AF65-F5344CB8AC3E}">
        <p14:creationId xmlns:p14="http://schemas.microsoft.com/office/powerpoint/2010/main" val="2465205990"/>
      </p:ext>
    </p:extLst>
  </p:cSld>
  <p:clrMapOvr>
    <a:masterClrMapping/>
  </p:clrMapOvr>
  <p:transition advTm="31223"/>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可视化动态更新</a:t>
            </a:r>
            <a:endParaRPr lang="en-US" altLang="zh-CN" sz="2600" b="1" dirty="0">
              <a:solidFill>
                <a:schemeClr val="tx1"/>
              </a:solidFill>
              <a:latin typeface="黑体" panose="02010609060101010101" pitchFamily="49" charset="-122"/>
              <a:ea typeface="黑体" panose="02010609060101010101" pitchFamily="49" charset="-122"/>
            </a:endParaRPr>
          </a:p>
          <a:p>
            <a:pPr marL="0" indent="0" eaLnBrk="1" hangingPunct="1">
              <a:buNone/>
            </a:pP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endParaRPr lang="en-US" altLang="zh-CN" sz="21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662495" y="6485494"/>
            <a:ext cx="6538406" cy="334406"/>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Accelerating Convolutional Networks via Global &amp; Dynamic Filter Pruning (IJCAI 2018)</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818520" y="2520425"/>
            <a:ext cx="3849359" cy="3684050"/>
          </a:xfrm>
          <a:prstGeom prst="rect">
            <a:avLst/>
          </a:prstGeom>
        </p:spPr>
      </p:pic>
      <p:pic>
        <p:nvPicPr>
          <p:cNvPr id="4" name="图片 3"/>
          <p:cNvPicPr>
            <a:picLocks noChangeAspect="1"/>
          </p:cNvPicPr>
          <p:nvPr/>
        </p:nvPicPr>
        <p:blipFill>
          <a:blip r:embed="rId5"/>
          <a:stretch>
            <a:fillRect/>
          </a:stretch>
        </p:blipFill>
        <p:spPr>
          <a:xfrm>
            <a:off x="4761870" y="3470642"/>
            <a:ext cx="3849359" cy="1802665"/>
          </a:xfrm>
          <a:prstGeom prst="rect">
            <a:avLst/>
          </a:prstGeom>
        </p:spPr>
      </p:pic>
    </p:spTree>
    <p:custDataLst>
      <p:tags r:id="rId1"/>
    </p:custDataLst>
    <p:extLst>
      <p:ext uri="{BB962C8B-B14F-4D97-AF65-F5344CB8AC3E}">
        <p14:creationId xmlns:p14="http://schemas.microsoft.com/office/powerpoint/2010/main" val="1701077685"/>
      </p:ext>
    </p:extLst>
  </p:cSld>
  <p:clrMapOvr>
    <a:masterClrMapping/>
  </p:clrMapOvr>
  <p:transition advTm="31223"/>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90154" y="304912"/>
            <a:ext cx="9420784" cy="1216025"/>
          </a:xfrm>
        </p:spPr>
        <p:txBody>
          <a:bodyPr/>
          <a:lstStyle/>
          <a:p>
            <a:r>
              <a:rPr lang="zh-CN" altLang="en-US" sz="3200" b="1" dirty="0">
                <a:solidFill>
                  <a:srgbClr val="1717B7"/>
                </a:solidFill>
                <a:latin typeface="黑体" panose="02010609060101010101" pitchFamily="49" charset="-122"/>
                <a:ea typeface="黑体" panose="02010609060101010101" pitchFamily="49" charset="-122"/>
              </a:rPr>
              <a:t>代表项目</a:t>
            </a:r>
            <a:r>
              <a:rPr lang="en-US" altLang="zh-CN" sz="3200" b="1" dirty="0">
                <a:solidFill>
                  <a:srgbClr val="1717B7"/>
                </a:solidFill>
                <a:latin typeface="黑体" panose="02010609060101010101" pitchFamily="49" charset="-122"/>
                <a:ea typeface="黑体" panose="02010609060101010101" pitchFamily="49" charset="-122"/>
              </a:rPr>
              <a:t>--</a:t>
            </a:r>
            <a:r>
              <a:rPr lang="zh-CN" altLang="en-US" sz="3200" b="1" dirty="0">
                <a:solidFill>
                  <a:srgbClr val="1717B7"/>
                </a:solidFill>
                <a:latin typeface="黑体" panose="02010609060101010101" pitchFamily="49" charset="-122"/>
                <a:ea typeface="黑体" panose="02010609060101010101" pitchFamily="49" charset="-122"/>
              </a:rPr>
              <a:t>国家重点研发计划（子课题）</a:t>
            </a:r>
          </a:p>
        </p:txBody>
      </p:sp>
      <p:sp>
        <p:nvSpPr>
          <p:cNvPr id="3" name="内容占位符 2"/>
          <p:cNvSpPr>
            <a:spLocks noGrp="1"/>
          </p:cNvSpPr>
          <p:nvPr>
            <p:ph idx="1"/>
          </p:nvPr>
        </p:nvSpPr>
        <p:spPr>
          <a:xfrm>
            <a:off x="252000" y="1752600"/>
            <a:ext cx="8640000" cy="4267200"/>
          </a:xfrm>
        </p:spPr>
        <p:txBody>
          <a:bodyPr/>
          <a:lstStyle/>
          <a:p>
            <a:r>
              <a:rPr lang="zh-CN" altLang="en-US" sz="2600" b="1" kern="1200" dirty="0">
                <a:solidFill>
                  <a:schemeClr val="tx1"/>
                </a:solidFill>
                <a:latin typeface="黑体" panose="02010609060101010101" pitchFamily="49" charset="-122"/>
                <a:ea typeface="黑体" panose="02010609060101010101" pitchFamily="49" charset="-122"/>
              </a:rPr>
              <a:t>支持大数据理解的头戴式显示装备</a:t>
            </a:r>
            <a:endParaRPr lang="en-US" altLang="zh-CN" sz="2600" b="1" kern="1200" dirty="0">
              <a:solidFill>
                <a:schemeClr val="tx1"/>
              </a:solidFill>
              <a:latin typeface="黑体" panose="02010609060101010101" pitchFamily="49" charset="-122"/>
              <a:ea typeface="黑体" panose="02010609060101010101" pitchFamily="49" charset="-122"/>
            </a:endParaRPr>
          </a:p>
          <a:p>
            <a:pPr marL="0" indent="0">
              <a:buNone/>
            </a:pPr>
            <a:r>
              <a:rPr lang="en-US" altLang="zh-CN" sz="2600" b="1" kern="1200" dirty="0">
                <a:solidFill>
                  <a:schemeClr val="tx1"/>
                </a:solidFill>
                <a:latin typeface="黑体" panose="02010609060101010101" pitchFamily="49" charset="-122"/>
                <a:ea typeface="黑体" panose="02010609060101010101" pitchFamily="49" charset="-122"/>
              </a:rPr>
              <a:t>  </a:t>
            </a:r>
            <a:r>
              <a:rPr lang="zh-CN" altLang="en-US" sz="2600" b="1" kern="1200" dirty="0">
                <a:solidFill>
                  <a:schemeClr val="tx1"/>
                </a:solidFill>
                <a:latin typeface="黑体" panose="02010609060101010101" pitchFamily="49" charset="-122"/>
                <a:ea typeface="黑体" panose="02010609060101010101" pitchFamily="49" charset="-122"/>
              </a:rPr>
              <a:t>（课题三：内容创作系统）</a:t>
            </a:r>
          </a:p>
        </p:txBody>
      </p:sp>
      <p:sp>
        <p:nvSpPr>
          <p:cNvPr id="4" name="圆角矩形 3"/>
          <p:cNvSpPr/>
          <p:nvPr/>
        </p:nvSpPr>
        <p:spPr>
          <a:xfrm>
            <a:off x="1173771" y="2754317"/>
            <a:ext cx="3282116" cy="35174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浙江大学、网易公司</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5" name="圆角矩形 4"/>
          <p:cNvSpPr/>
          <p:nvPr/>
        </p:nvSpPr>
        <p:spPr>
          <a:xfrm>
            <a:off x="48911" y="2754316"/>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合作单位</a:t>
            </a:r>
          </a:p>
        </p:txBody>
      </p:sp>
      <p:sp>
        <p:nvSpPr>
          <p:cNvPr id="6" name="圆角矩形 5"/>
          <p:cNvSpPr/>
          <p:nvPr/>
        </p:nvSpPr>
        <p:spPr>
          <a:xfrm>
            <a:off x="48911" y="3169450"/>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项目背景</a:t>
            </a:r>
          </a:p>
        </p:txBody>
      </p:sp>
      <p:sp>
        <p:nvSpPr>
          <p:cNvPr id="7" name="圆角矩形 6"/>
          <p:cNvSpPr/>
          <p:nvPr/>
        </p:nvSpPr>
        <p:spPr>
          <a:xfrm>
            <a:off x="1173769" y="3167519"/>
            <a:ext cx="3282117" cy="729567"/>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利用三维重建、语义理解、深度估计等技术手段，快速、低价地生成大规模真实场景和对象的三维模型，为更逼真的虚实融合融合素材。</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8" name="圆角矩形 7"/>
          <p:cNvSpPr/>
          <p:nvPr/>
        </p:nvSpPr>
        <p:spPr>
          <a:xfrm>
            <a:off x="48911" y="3960477"/>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技术指标</a:t>
            </a:r>
          </a:p>
        </p:txBody>
      </p:sp>
      <p:sp>
        <p:nvSpPr>
          <p:cNvPr id="9" name="圆角矩形 8"/>
          <p:cNvSpPr/>
          <p:nvPr/>
        </p:nvSpPr>
        <p:spPr>
          <a:xfrm>
            <a:off x="1173769" y="3958547"/>
            <a:ext cx="3282117" cy="1070654"/>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0" lvl="1"/>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室内定位：平移误差小于</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±2mm</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，旋转误差小于</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±0.3°</a:t>
            </a:r>
          </a:p>
          <a:p>
            <a:pPr marL="0" lvl="1"/>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语义理解：室内像素级准确率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&gt;90%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；小于</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200ms/frame</a:t>
            </a:r>
            <a:endParaRPr lang="zh-CN" altLang="en-US" sz="1200" dirty="0">
              <a:solidFill>
                <a:srgbClr val="000090"/>
              </a:solidFill>
              <a:latin typeface="微软雅黑" panose="020B0503020204020204" charset="-122"/>
              <a:ea typeface="微软雅黑" panose="020B0503020204020204" charset="-122"/>
              <a:cs typeface="微软雅黑" panose="020B0503020204020204" charset="-122"/>
            </a:endParaRPr>
          </a:p>
          <a:p>
            <a:pPr marL="0" lvl="1"/>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深度估计：相对误差</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0.2</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60ms/frame</a:t>
            </a:r>
          </a:p>
          <a:p>
            <a:pPr marL="0" lvl="1"/>
            <a:endParaRPr lang="zh-CN" altLang="en-US"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16" name="圆角矩形 15"/>
          <p:cNvSpPr/>
          <p:nvPr/>
        </p:nvSpPr>
        <p:spPr>
          <a:xfrm>
            <a:off x="1455194" y="5048045"/>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技术方案</a:t>
            </a:r>
          </a:p>
        </p:txBody>
      </p:sp>
      <p:pic>
        <p:nvPicPr>
          <p:cNvPr id="18" name="图片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30257" y="2688904"/>
            <a:ext cx="3776095" cy="1415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animated.gif" descr="animated.gif"/>
          <p:cNvPicPr>
            <a:picLocks/>
          </p:cNvPicPr>
          <p:nvPr/>
        </p:nvPicPr>
        <p:blipFill>
          <a:blip r:embed="rId4"/>
          <a:stretch>
            <a:fillRect/>
          </a:stretch>
        </p:blipFill>
        <p:spPr>
          <a:xfrm>
            <a:off x="5057646" y="4502364"/>
            <a:ext cx="1836639" cy="1134435"/>
          </a:xfrm>
          <a:prstGeom prst="rect">
            <a:avLst/>
          </a:prstGeom>
          <a:ln w="12700">
            <a:miter lim="400000"/>
          </a:ln>
        </p:spPr>
      </p:pic>
      <p:pic>
        <p:nvPicPr>
          <p:cNvPr id="20" name="dep.gif" descr="dep.gif"/>
          <p:cNvPicPr>
            <a:picLocks/>
          </p:cNvPicPr>
          <p:nvPr/>
        </p:nvPicPr>
        <p:blipFill>
          <a:blip r:embed="rId5"/>
          <a:stretch>
            <a:fillRect/>
          </a:stretch>
        </p:blipFill>
        <p:spPr>
          <a:xfrm>
            <a:off x="6969713" y="4516917"/>
            <a:ext cx="1836639" cy="1134435"/>
          </a:xfrm>
          <a:prstGeom prst="rect">
            <a:avLst/>
          </a:prstGeom>
          <a:ln w="12700">
            <a:miter lim="400000"/>
          </a:ln>
        </p:spPr>
      </p:pic>
      <p:pic>
        <p:nvPicPr>
          <p:cNvPr id="21" name="office2.gif" descr="office2.gif"/>
          <p:cNvPicPr>
            <a:picLocks/>
          </p:cNvPicPr>
          <p:nvPr/>
        </p:nvPicPr>
        <p:blipFill>
          <a:blip r:embed="rId6"/>
          <a:stretch>
            <a:fillRect/>
          </a:stretch>
        </p:blipFill>
        <p:spPr>
          <a:xfrm>
            <a:off x="5057646" y="5665072"/>
            <a:ext cx="1836656" cy="1134446"/>
          </a:xfrm>
          <a:prstGeom prst="rect">
            <a:avLst/>
          </a:prstGeom>
          <a:ln w="12700">
            <a:miter lim="400000"/>
          </a:ln>
        </p:spPr>
      </p:pic>
      <p:pic>
        <p:nvPicPr>
          <p:cNvPr id="22" name="office2_dep.gif" descr="office2_dep.gif"/>
          <p:cNvPicPr>
            <a:picLocks/>
          </p:cNvPicPr>
          <p:nvPr/>
        </p:nvPicPr>
        <p:blipFill>
          <a:blip r:embed="rId7"/>
          <a:stretch>
            <a:fillRect/>
          </a:stretch>
        </p:blipFill>
        <p:spPr>
          <a:xfrm>
            <a:off x="6969712" y="5665072"/>
            <a:ext cx="1836639" cy="1134435"/>
          </a:xfrm>
          <a:prstGeom prst="rect">
            <a:avLst/>
          </a:prstGeom>
          <a:ln w="12700">
            <a:miter lim="400000"/>
          </a:ln>
        </p:spPr>
      </p:pic>
      <p:sp>
        <p:nvSpPr>
          <p:cNvPr id="24" name="圆角矩形 23"/>
          <p:cNvSpPr/>
          <p:nvPr/>
        </p:nvSpPr>
        <p:spPr>
          <a:xfrm>
            <a:off x="5975965" y="2314264"/>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成果展示：语义理解</a:t>
            </a:r>
          </a:p>
        </p:txBody>
      </p:sp>
      <p:sp>
        <p:nvSpPr>
          <p:cNvPr id="25" name="圆角矩形 24"/>
          <p:cNvSpPr/>
          <p:nvPr/>
        </p:nvSpPr>
        <p:spPr>
          <a:xfrm>
            <a:off x="5975964" y="4151058"/>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成果展示：深度估计</a:t>
            </a:r>
          </a:p>
        </p:txBody>
      </p:sp>
      <p:pic>
        <p:nvPicPr>
          <p:cNvPr id="26" name="Picture 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276" y="5171650"/>
            <a:ext cx="1474375" cy="1277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图片 26"/>
          <p:cNvPicPr>
            <a:picLocks noChangeAspect="1"/>
          </p:cNvPicPr>
          <p:nvPr/>
        </p:nvPicPr>
        <p:blipFill>
          <a:blip r:embed="rId9"/>
          <a:stretch>
            <a:fillRect/>
          </a:stretch>
        </p:blipFill>
        <p:spPr>
          <a:xfrm>
            <a:off x="3303660" y="5146453"/>
            <a:ext cx="1741577" cy="1336673"/>
          </a:xfrm>
          <a:prstGeom prst="rect">
            <a:avLst/>
          </a:prstGeom>
        </p:spPr>
      </p:pic>
      <p:pic>
        <p:nvPicPr>
          <p:cNvPr id="28" name="图片 27"/>
          <p:cNvPicPr>
            <a:picLocks noChangeAspect="1"/>
          </p:cNvPicPr>
          <p:nvPr/>
        </p:nvPicPr>
        <p:blipFill>
          <a:blip r:embed="rId10"/>
          <a:stretch>
            <a:fillRect/>
          </a:stretch>
        </p:blipFill>
        <p:spPr>
          <a:xfrm>
            <a:off x="1583212" y="5451259"/>
            <a:ext cx="1606267" cy="1093341"/>
          </a:xfrm>
          <a:prstGeom prst="rect">
            <a:avLst/>
          </a:prstGeom>
        </p:spPr>
      </p:pic>
      <p:sp>
        <p:nvSpPr>
          <p:cNvPr id="23" name="文本框 22"/>
          <p:cNvSpPr txBox="1"/>
          <p:nvPr/>
        </p:nvSpPr>
        <p:spPr>
          <a:xfrm>
            <a:off x="-85399" y="6466185"/>
            <a:ext cx="1540498" cy="415498"/>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基于搜索的单张画面</a:t>
            </a:r>
            <a:endParaRPr lang="en-US" altLang="zh-CN" sz="1050" dirty="0">
              <a:solidFill>
                <a:srgbClr val="000090"/>
              </a:solidFill>
              <a:latin typeface="微软雅黑" panose="020B0503020204020204" charset="-122"/>
              <a:ea typeface="微软雅黑" panose="020B0503020204020204" charset="-122"/>
              <a:cs typeface="微软雅黑" panose="020B0503020204020204" charset="-122"/>
            </a:endParaRPr>
          </a:p>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深度估计</a:t>
            </a:r>
          </a:p>
        </p:txBody>
      </p:sp>
      <p:sp>
        <p:nvSpPr>
          <p:cNvPr id="29" name="文本框 28"/>
          <p:cNvSpPr txBox="1"/>
          <p:nvPr/>
        </p:nvSpPr>
        <p:spPr>
          <a:xfrm>
            <a:off x="1690181" y="6483126"/>
            <a:ext cx="1540498" cy="253916"/>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深度辅助语义理解</a:t>
            </a:r>
          </a:p>
        </p:txBody>
      </p:sp>
      <p:sp>
        <p:nvSpPr>
          <p:cNvPr id="30" name="文本框 29"/>
          <p:cNvSpPr txBox="1"/>
          <p:nvPr/>
        </p:nvSpPr>
        <p:spPr>
          <a:xfrm>
            <a:off x="3404199" y="6483126"/>
            <a:ext cx="1540498" cy="415498"/>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基于生成对抗网络的</a:t>
            </a:r>
            <a:endParaRPr lang="en-US" altLang="zh-CN" sz="1050" dirty="0">
              <a:solidFill>
                <a:srgbClr val="000090"/>
              </a:solidFill>
              <a:latin typeface="微软雅黑" panose="020B0503020204020204" charset="-122"/>
              <a:ea typeface="微软雅黑" panose="020B0503020204020204" charset="-122"/>
              <a:cs typeface="微软雅黑" panose="020B0503020204020204" charset="-122"/>
            </a:endParaRPr>
          </a:p>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单张画面深度估计</a:t>
            </a:r>
          </a:p>
        </p:txBody>
      </p:sp>
    </p:spTree>
    <p:extLst>
      <p:ext uri="{BB962C8B-B14F-4D97-AF65-F5344CB8AC3E}">
        <p14:creationId xmlns:p14="http://schemas.microsoft.com/office/powerpoint/2010/main" val="862846676"/>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标题 1"/>
          <p:cNvSpPr>
            <a:spLocks noGrp="1"/>
          </p:cNvSpPr>
          <p:nvPr>
            <p:ph type="title"/>
          </p:nvPr>
        </p:nvSpPr>
        <p:spPr>
          <a:xfrm>
            <a:off x="574674" y="304800"/>
            <a:ext cx="8569325" cy="1216025"/>
          </a:xfrm>
        </p:spPr>
        <p:txBody>
          <a:bodyPr/>
          <a:lstStyle/>
          <a:p>
            <a:r>
              <a:rPr lang="zh-CN" altLang="en-US" sz="3200" b="1" dirty="0">
                <a:solidFill>
                  <a:srgbClr val="1717B7"/>
                </a:solidFill>
                <a:latin typeface="黑体" panose="02010609060101010101" pitchFamily="49" charset="-122"/>
                <a:ea typeface="黑体" panose="02010609060101010101" pitchFamily="49" charset="-122"/>
              </a:rPr>
              <a:t>代表项目</a:t>
            </a:r>
            <a:r>
              <a:rPr lang="en-US" altLang="zh-CN" sz="3200" b="1" dirty="0">
                <a:solidFill>
                  <a:srgbClr val="1717B7"/>
                </a:solidFill>
                <a:latin typeface="黑体" panose="02010609060101010101" pitchFamily="49" charset="-122"/>
                <a:ea typeface="黑体" panose="02010609060101010101" pitchFamily="49" charset="-122"/>
              </a:rPr>
              <a:t>—</a:t>
            </a:r>
            <a:r>
              <a:rPr lang="zh-CN" altLang="en-US" sz="3200" b="1" dirty="0">
                <a:solidFill>
                  <a:srgbClr val="1717B7"/>
                </a:solidFill>
                <a:latin typeface="黑体" panose="02010609060101010101" pitchFamily="49" charset="-122"/>
                <a:ea typeface="黑体" panose="02010609060101010101" pitchFamily="49" charset="-122"/>
              </a:rPr>
              <a:t>华为海思深度学习芯片</a:t>
            </a:r>
          </a:p>
        </p:txBody>
      </p:sp>
      <p:sp>
        <p:nvSpPr>
          <p:cNvPr id="16" name="Rectangle 4"/>
          <p:cNvSpPr txBox="1">
            <a:spLocks noChangeArrowheads="1"/>
          </p:cNvSpPr>
          <p:nvPr/>
        </p:nvSpPr>
        <p:spPr bwMode="auto">
          <a:xfrm>
            <a:off x="252000" y="1752600"/>
            <a:ext cx="86400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基于深度神经网络压缩的人工智能芯片设计 </a:t>
            </a:r>
            <a:endParaRPr lang="en-US" altLang="zh-CN" sz="2200" b="1" dirty="0">
              <a:solidFill>
                <a:schemeClr val="tx1"/>
              </a:solidFill>
              <a:latin typeface="黑体" panose="02010609060101010101" pitchFamily="49" charset="-122"/>
              <a:ea typeface="黑体" panose="02010609060101010101" pitchFamily="49" charset="-122"/>
            </a:endParaRPr>
          </a:p>
          <a:p>
            <a:pPr lvl="2" eaLnBrk="1" hangingPunct="1"/>
            <a:endParaRPr lang="en-US" altLang="zh-CN" sz="1200" dirty="0">
              <a:latin typeface="黑体" panose="02010609060101010101" pitchFamily="49" charset="-122"/>
              <a:ea typeface="黑体" panose="02010609060101010101" pitchFamily="49" charset="-122"/>
            </a:endParaRPr>
          </a:p>
          <a:p>
            <a:pPr lvl="4" eaLnBrk="1" hangingPunct="1">
              <a:buFont typeface="Wingdings" panose="05000000000000000000" pitchFamily="2" charset="2"/>
              <a:buChar char="p"/>
            </a:pPr>
            <a:endParaRPr lang="zh-CN" altLang="en-US" sz="1500" dirty="0">
              <a:latin typeface="黑体" panose="02010609060101010101" pitchFamily="49" charset="-122"/>
              <a:ea typeface="黑体" panose="02010609060101010101" pitchFamily="49" charset="-122"/>
            </a:endParaRPr>
          </a:p>
          <a:p>
            <a:pPr lvl="4" eaLnBrk="1" hangingPunct="1">
              <a:buFont typeface="Wingdings" panose="05000000000000000000" pitchFamily="2" charset="2"/>
              <a:buChar char="p"/>
            </a:pPr>
            <a:endParaRPr lang="en-US" altLang="zh-CN" sz="22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9" name="圆角矩形 8"/>
          <p:cNvSpPr/>
          <p:nvPr/>
        </p:nvSpPr>
        <p:spPr>
          <a:xfrm>
            <a:off x="1295691" y="2286957"/>
            <a:ext cx="3282116" cy="35174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华为海思</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10" name="圆角矩形 9"/>
          <p:cNvSpPr/>
          <p:nvPr/>
        </p:nvSpPr>
        <p:spPr>
          <a:xfrm>
            <a:off x="170831" y="2286956"/>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合作单位</a:t>
            </a:r>
          </a:p>
        </p:txBody>
      </p:sp>
      <p:sp>
        <p:nvSpPr>
          <p:cNvPr id="11" name="圆角矩形 10"/>
          <p:cNvSpPr/>
          <p:nvPr/>
        </p:nvSpPr>
        <p:spPr>
          <a:xfrm>
            <a:off x="170831" y="2702090"/>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项目背景</a:t>
            </a:r>
          </a:p>
        </p:txBody>
      </p:sp>
      <p:sp>
        <p:nvSpPr>
          <p:cNvPr id="12" name="圆角矩形 11"/>
          <p:cNvSpPr/>
          <p:nvPr/>
        </p:nvSpPr>
        <p:spPr>
          <a:xfrm>
            <a:off x="1295689" y="2700159"/>
            <a:ext cx="3282117" cy="896481"/>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受限于</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CPU</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和传统计算架构计算速度，及现有模型庞大内存存储，无法实时运行手机终端，设计轻量级深度网络及人工智能芯片，成为有效解决方案</a:t>
            </a:r>
          </a:p>
        </p:txBody>
      </p:sp>
      <p:sp>
        <p:nvSpPr>
          <p:cNvPr id="13" name="圆角矩形 12"/>
          <p:cNvSpPr/>
          <p:nvPr/>
        </p:nvSpPr>
        <p:spPr>
          <a:xfrm>
            <a:off x="140351" y="3655677"/>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技术指标</a:t>
            </a:r>
          </a:p>
        </p:txBody>
      </p:sp>
      <p:sp>
        <p:nvSpPr>
          <p:cNvPr id="14" name="圆角矩形 13"/>
          <p:cNvSpPr/>
          <p:nvPr/>
        </p:nvSpPr>
        <p:spPr>
          <a:xfrm>
            <a:off x="1265209" y="3653746"/>
            <a:ext cx="3282117" cy="1233213"/>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0" lvl="1"/>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目标识别：</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1%</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准确率损失，压缩率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&gt;15</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CPU</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测试</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&lt;100ms/frame;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手机端测试</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&lt;50ms/frame</a:t>
            </a:r>
          </a:p>
          <a:p>
            <a:pPr marL="0" lvl="1"/>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语义理解：</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mIoU10%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以内，压缩率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&gt;3; CPU</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测试</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&gt;10frame/s;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手机端测试</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&gt;20frame/s</a:t>
            </a:r>
            <a:endParaRPr lang="zh-CN" altLang="en-US" sz="1200" dirty="0">
              <a:solidFill>
                <a:srgbClr val="000090"/>
              </a:solidFill>
              <a:latin typeface="微软雅黑" panose="020B0503020204020204" charset="-122"/>
              <a:ea typeface="微软雅黑" panose="020B0503020204020204" charset="-122"/>
              <a:cs typeface="微软雅黑" panose="020B0503020204020204" charset="-122"/>
            </a:endParaRPr>
          </a:p>
          <a:p>
            <a:pPr marL="0" lvl="1"/>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目标检测：</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mIoU10%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以内，压缩率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&gt;15</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CPU</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测试</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10frame/s;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手机端测试</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&gt;20frame/s</a:t>
            </a:r>
            <a:endParaRPr lang="zh-CN" altLang="en-US"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15" name="圆角矩形 14"/>
          <p:cNvSpPr/>
          <p:nvPr/>
        </p:nvSpPr>
        <p:spPr>
          <a:xfrm>
            <a:off x="1546634" y="5019015"/>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技术方案</a:t>
            </a:r>
          </a:p>
        </p:txBody>
      </p:sp>
      <p:pic>
        <p:nvPicPr>
          <p:cNvPr id="17" name="图片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92817" y="5244870"/>
            <a:ext cx="3776095" cy="1415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文本框 27"/>
          <p:cNvSpPr txBox="1"/>
          <p:nvPr/>
        </p:nvSpPr>
        <p:spPr>
          <a:xfrm>
            <a:off x="36521" y="6294915"/>
            <a:ext cx="1540498" cy="415498"/>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基于全局动态滤波剪枝的卷积网络压缩</a:t>
            </a:r>
          </a:p>
        </p:txBody>
      </p:sp>
      <p:sp>
        <p:nvSpPr>
          <p:cNvPr id="29" name="文本框 28"/>
          <p:cNvSpPr txBox="1"/>
          <p:nvPr/>
        </p:nvSpPr>
        <p:spPr>
          <a:xfrm>
            <a:off x="1812101" y="6311856"/>
            <a:ext cx="1540498" cy="415498"/>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基于弱监督学习的目标检测</a:t>
            </a:r>
          </a:p>
        </p:txBody>
      </p:sp>
      <p:sp>
        <p:nvSpPr>
          <p:cNvPr id="30" name="文本框 29"/>
          <p:cNvSpPr txBox="1"/>
          <p:nvPr/>
        </p:nvSpPr>
        <p:spPr>
          <a:xfrm>
            <a:off x="3526119" y="6311856"/>
            <a:ext cx="1540498" cy="415498"/>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基于生成对抗网络的</a:t>
            </a:r>
            <a:endParaRPr lang="en-US" altLang="zh-CN" sz="1050" dirty="0">
              <a:solidFill>
                <a:srgbClr val="000090"/>
              </a:solidFill>
              <a:latin typeface="微软雅黑" panose="020B0503020204020204" charset="-122"/>
              <a:ea typeface="微软雅黑" panose="020B0503020204020204" charset="-122"/>
              <a:cs typeface="微软雅黑" panose="020B0503020204020204" charset="-122"/>
            </a:endParaRPr>
          </a:p>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单张画面语义分割</a:t>
            </a:r>
          </a:p>
        </p:txBody>
      </p:sp>
      <p:pic>
        <p:nvPicPr>
          <p:cNvPr id="33" name="图片 32"/>
          <p:cNvPicPr>
            <a:picLocks noChangeAspect="1"/>
          </p:cNvPicPr>
          <p:nvPr/>
        </p:nvPicPr>
        <p:blipFill>
          <a:blip r:embed="rId4"/>
          <a:stretch>
            <a:fillRect/>
          </a:stretch>
        </p:blipFill>
        <p:spPr>
          <a:xfrm>
            <a:off x="20320" y="5438578"/>
            <a:ext cx="1771208" cy="714759"/>
          </a:xfrm>
          <a:prstGeom prst="rect">
            <a:avLst/>
          </a:prstGeom>
        </p:spPr>
      </p:pic>
      <p:pic>
        <p:nvPicPr>
          <p:cNvPr id="34" name="图片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96979" y="5508718"/>
            <a:ext cx="1709962" cy="640794"/>
          </a:xfrm>
          <a:prstGeom prst="rect">
            <a:avLst/>
          </a:prstGeom>
        </p:spPr>
      </p:pic>
      <p:grpSp>
        <p:nvGrpSpPr>
          <p:cNvPr id="44" name="组合 43"/>
          <p:cNvGrpSpPr/>
          <p:nvPr/>
        </p:nvGrpSpPr>
        <p:grpSpPr>
          <a:xfrm>
            <a:off x="3535680" y="5538649"/>
            <a:ext cx="1619128" cy="643023"/>
            <a:chOff x="384175" y="1117600"/>
            <a:chExt cx="8580438" cy="4919663"/>
          </a:xfrm>
        </p:grpSpPr>
        <p:cxnSp>
          <p:nvCxnSpPr>
            <p:cNvPr id="45" name="直接箭头连接符 44"/>
            <p:cNvCxnSpPr/>
            <p:nvPr/>
          </p:nvCxnSpPr>
          <p:spPr>
            <a:xfrm>
              <a:off x="7164388" y="2571750"/>
              <a:ext cx="0" cy="760413"/>
            </a:xfrm>
            <a:prstGeom prst="straightConnector1">
              <a:avLst/>
            </a:prstGeom>
            <a:ln>
              <a:solidFill>
                <a:srgbClr val="00B0F0"/>
              </a:solidFill>
              <a:tailEnd type="triangle"/>
            </a:ln>
          </p:spPr>
          <p:style>
            <a:lnRef idx="2">
              <a:schemeClr val="accent1"/>
            </a:lnRef>
            <a:fillRef idx="0">
              <a:schemeClr val="accent1"/>
            </a:fillRef>
            <a:effectRef idx="1">
              <a:schemeClr val="accent1"/>
            </a:effectRef>
            <a:fontRef idx="minor">
              <a:schemeClr val="tx1"/>
            </a:fontRef>
          </p:style>
        </p:cxnSp>
        <p:cxnSp>
          <p:nvCxnSpPr>
            <p:cNvPr id="46" name="直接箭头连接符 45"/>
            <p:cNvCxnSpPr/>
            <p:nvPr/>
          </p:nvCxnSpPr>
          <p:spPr>
            <a:xfrm>
              <a:off x="6588125" y="2468563"/>
              <a:ext cx="0" cy="211296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47" name="图片 2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87588" y="1117600"/>
              <a:ext cx="66294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8" name="直接箭头连接符 47"/>
            <p:cNvCxnSpPr/>
            <p:nvPr/>
          </p:nvCxnSpPr>
          <p:spPr>
            <a:xfrm flipV="1">
              <a:off x="7339013" y="2468563"/>
              <a:ext cx="0" cy="863600"/>
            </a:xfrm>
            <a:prstGeom prst="straightConnector1">
              <a:avLst/>
            </a:prstGeom>
            <a:ln>
              <a:solidFill>
                <a:srgbClr val="00B0F0"/>
              </a:solidFill>
              <a:tailEnd type="triangle"/>
            </a:ln>
          </p:spPr>
          <p:style>
            <a:lnRef idx="2">
              <a:schemeClr val="accent1"/>
            </a:lnRef>
            <a:fillRef idx="0">
              <a:schemeClr val="accent1"/>
            </a:fillRef>
            <a:effectRef idx="1">
              <a:schemeClr val="accent1"/>
            </a:effectRef>
            <a:fontRef idx="minor">
              <a:schemeClr val="tx1"/>
            </a:fontRef>
          </p:style>
        </p:cxnSp>
        <p:pic>
          <p:nvPicPr>
            <p:cNvPr id="49" name="图片 30"/>
            <p:cNvPicPr>
              <a:picLocks noChangeAspect="1" noChangeArrowheads="1"/>
            </p:cNvPicPr>
            <p:nvPr/>
          </p:nvPicPr>
          <p:blipFill>
            <a:blip r:embed="rId7" cstate="print">
              <a:extLst>
                <a:ext uri="{28A0092B-C50C-407E-A947-70E740481C1C}">
                  <a14:useLocalDpi xmlns:a14="http://schemas.microsoft.com/office/drawing/2010/main" val="0"/>
                </a:ext>
              </a:extLst>
            </a:blip>
            <a:srcRect r="3874"/>
            <a:stretch>
              <a:fillRect/>
            </a:stretch>
          </p:blipFill>
          <p:spPr bwMode="auto">
            <a:xfrm>
              <a:off x="4500563" y="4581525"/>
              <a:ext cx="4464050" cy="145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图片 31" descr="http://img.blog.csdn.net/20170410142647837?watermark/2/text/aHR0cDovL2Jsb2cuY3Nkbi5uZXQvc2h1emZhbg==/font/5a6L5L2T/fontsize/400/fill/I0JBQkFCMA==/dissolve/70/gravity/SouthEas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4175" y="4581525"/>
              <a:ext cx="3949700" cy="145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1" name="直接箭头连接符 50"/>
            <p:cNvCxnSpPr/>
            <p:nvPr/>
          </p:nvCxnSpPr>
          <p:spPr>
            <a:xfrm>
              <a:off x="4284663" y="2468563"/>
              <a:ext cx="0" cy="211296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pic>
        <p:nvPicPr>
          <p:cNvPr id="2" name="图片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965701" y="3296921"/>
            <a:ext cx="916939" cy="557128"/>
          </a:xfrm>
          <a:prstGeom prst="rect">
            <a:avLst/>
          </a:prstGeom>
        </p:spPr>
      </p:pic>
      <p:pic>
        <p:nvPicPr>
          <p:cNvPr id="53" name="Picture 2"/>
          <p:cNvPicPr>
            <a:picLocks noChangeAspect="1" noChangeArrowheads="1"/>
          </p:cNvPicPr>
          <p:nvPr/>
        </p:nvPicPr>
        <p:blipFill>
          <a:blip r:embed="rId10" cstate="print"/>
          <a:srcRect/>
          <a:stretch>
            <a:fillRect/>
          </a:stretch>
        </p:blipFill>
        <p:spPr bwMode="auto">
          <a:xfrm>
            <a:off x="6633066" y="2403068"/>
            <a:ext cx="2152170" cy="1240406"/>
          </a:xfrm>
          <a:prstGeom prst="rect">
            <a:avLst/>
          </a:prstGeom>
          <a:noFill/>
          <a:ln w="9525">
            <a:noFill/>
            <a:miter lim="800000"/>
            <a:headEnd/>
            <a:tailEnd/>
          </a:ln>
        </p:spPr>
      </p:pic>
      <p:pic>
        <p:nvPicPr>
          <p:cNvPr id="54" name="图片 53"/>
          <p:cNvPicPr>
            <a:picLocks noChangeAspect="1"/>
          </p:cNvPicPr>
          <p:nvPr/>
        </p:nvPicPr>
        <p:blipFill>
          <a:blip r:embed="rId11" cstate="print"/>
          <a:stretch>
            <a:fillRect/>
          </a:stretch>
        </p:blipFill>
        <p:spPr>
          <a:xfrm>
            <a:off x="6490825" y="3949363"/>
            <a:ext cx="2294410" cy="947058"/>
          </a:xfrm>
          <a:prstGeom prst="rect">
            <a:avLst/>
          </a:prstGeom>
        </p:spPr>
      </p:pic>
      <p:sp>
        <p:nvSpPr>
          <p:cNvPr id="55" name="文本框 54"/>
          <p:cNvSpPr txBox="1"/>
          <p:nvPr/>
        </p:nvSpPr>
        <p:spPr>
          <a:xfrm>
            <a:off x="6309959" y="4979446"/>
            <a:ext cx="1540498" cy="253916"/>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语义分割</a:t>
            </a:r>
          </a:p>
        </p:txBody>
      </p:sp>
      <p:sp>
        <p:nvSpPr>
          <p:cNvPr id="56" name="文本框 55"/>
          <p:cNvSpPr txBox="1"/>
          <p:nvPr/>
        </p:nvSpPr>
        <p:spPr>
          <a:xfrm>
            <a:off x="6867781" y="3709442"/>
            <a:ext cx="1540498" cy="253916"/>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目标检测</a:t>
            </a:r>
          </a:p>
        </p:txBody>
      </p:sp>
      <p:sp>
        <p:nvSpPr>
          <p:cNvPr id="57" name="文本框 56"/>
          <p:cNvSpPr txBox="1"/>
          <p:nvPr/>
        </p:nvSpPr>
        <p:spPr>
          <a:xfrm>
            <a:off x="6938902" y="2134636"/>
            <a:ext cx="1540498" cy="253916"/>
          </a:xfrm>
          <a:prstGeom prst="rect">
            <a:avLst/>
          </a:prstGeom>
          <a:noFill/>
        </p:spPr>
        <p:txBody>
          <a:bodyPr wrap="square" rtlCol="0">
            <a:spAutoFit/>
          </a:bodyPr>
          <a:lstStyle/>
          <a:p>
            <a:pPr algn="ctr"/>
            <a:r>
              <a:rPr lang="zh-CN" altLang="en-US" sz="1050" dirty="0">
                <a:solidFill>
                  <a:srgbClr val="000090"/>
                </a:solidFill>
                <a:latin typeface="微软雅黑" panose="020B0503020204020204" charset="-122"/>
                <a:ea typeface="微软雅黑" panose="020B0503020204020204" charset="-122"/>
                <a:cs typeface="微软雅黑" panose="020B0503020204020204" charset="-122"/>
              </a:rPr>
              <a:t>目标识别</a:t>
            </a:r>
          </a:p>
        </p:txBody>
      </p:sp>
      <p:pic>
        <p:nvPicPr>
          <p:cNvPr id="58" name="图片 57"/>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998783" y="2774911"/>
            <a:ext cx="380515" cy="450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图片 58"/>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471923" y="2753385"/>
            <a:ext cx="371753" cy="486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直接箭头连接符 3"/>
          <p:cNvCxnSpPr/>
          <p:nvPr/>
        </p:nvCxnSpPr>
        <p:spPr>
          <a:xfrm>
            <a:off x="5894252" y="3605530"/>
            <a:ext cx="670560" cy="158496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5902960" y="3582126"/>
            <a:ext cx="558800" cy="19304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直接箭头连接符 61"/>
          <p:cNvCxnSpPr/>
          <p:nvPr/>
        </p:nvCxnSpPr>
        <p:spPr>
          <a:xfrm flipV="1">
            <a:off x="5920740" y="2639242"/>
            <a:ext cx="629920" cy="9144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6" name="文本框 102"/>
          <p:cNvSpPr txBox="1">
            <a:spLocks noChangeArrowheads="1"/>
          </p:cNvSpPr>
          <p:nvPr/>
        </p:nvSpPr>
        <p:spPr bwMode="auto">
          <a:xfrm>
            <a:off x="4834684" y="3899528"/>
            <a:ext cx="116532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5pPr>
            <a:lvl6pPr marL="22860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6pPr>
            <a:lvl7pPr marL="27432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7pPr>
            <a:lvl8pPr marL="32004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8pPr>
            <a:lvl9pPr marL="36576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9pPr>
          </a:lstStyle>
          <a:p>
            <a:pPr eaLnBrk="1" hangingPunct="1"/>
            <a:r>
              <a:rPr lang="zh-CN" altLang="en-US" sz="1100" b="1" u="sng" dirty="0">
                <a:solidFill>
                  <a:srgbClr val="000000"/>
                </a:solidFill>
                <a:latin typeface="黑体" panose="02010609060101010101" pitchFamily="49" charset="-122"/>
                <a:ea typeface="黑体" panose="02010609060101010101" pitchFamily="49" charset="-122"/>
              </a:rPr>
              <a:t>华为</a:t>
            </a:r>
            <a:r>
              <a:rPr lang="en-US" altLang="zh-CN" sz="1100" b="1" u="sng" dirty="0">
                <a:solidFill>
                  <a:srgbClr val="000000"/>
                </a:solidFill>
                <a:latin typeface="黑体" panose="02010609060101010101" pitchFamily="49" charset="-122"/>
                <a:ea typeface="黑体" panose="02010609060101010101" pitchFamily="49" charset="-122"/>
              </a:rPr>
              <a:t>Mate10/P20</a:t>
            </a:r>
          </a:p>
          <a:p>
            <a:pPr eaLnBrk="1" hangingPunct="1"/>
            <a:r>
              <a:rPr lang="en-US" altLang="zh-CN" sz="1100" dirty="0">
                <a:solidFill>
                  <a:srgbClr val="000000"/>
                </a:solidFill>
                <a:latin typeface="黑体" panose="02010609060101010101" pitchFamily="49" charset="-122"/>
                <a:ea typeface="黑体" panose="02010609060101010101" pitchFamily="49" charset="-122"/>
              </a:rPr>
              <a:t> NPU</a:t>
            </a:r>
            <a:r>
              <a:rPr lang="zh-CN" altLang="en-US" sz="1100" dirty="0">
                <a:solidFill>
                  <a:srgbClr val="000000"/>
                </a:solidFill>
                <a:latin typeface="黑体" panose="02010609060101010101" pitchFamily="49" charset="-122"/>
                <a:ea typeface="黑体" panose="02010609060101010101" pitchFamily="49" charset="-122"/>
              </a:rPr>
              <a:t>：麒麟</a:t>
            </a:r>
            <a:r>
              <a:rPr lang="en-US" altLang="zh-CN" sz="1100" dirty="0">
                <a:solidFill>
                  <a:srgbClr val="000000"/>
                </a:solidFill>
                <a:latin typeface="黑体" panose="02010609060101010101" pitchFamily="49" charset="-122"/>
                <a:ea typeface="黑体" panose="02010609060101010101" pitchFamily="49" charset="-122"/>
              </a:rPr>
              <a:t>970</a:t>
            </a:r>
          </a:p>
        </p:txBody>
      </p:sp>
    </p:spTree>
    <p:extLst>
      <p:ext uri="{BB962C8B-B14F-4D97-AF65-F5344CB8AC3E}">
        <p14:creationId xmlns:p14="http://schemas.microsoft.com/office/powerpoint/2010/main" val="1745789450"/>
      </p:ext>
    </p:extLst>
  </p:cSld>
  <p:clrMapOvr>
    <a:masterClrMapping/>
  </p:clrMapOvr>
  <p:transition advTm="8619"/>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1762" y="305717"/>
            <a:ext cx="8323675" cy="1216025"/>
          </a:xfrm>
        </p:spPr>
        <p:txBody>
          <a:bodyPr/>
          <a:lstStyle/>
          <a:p>
            <a:r>
              <a:rPr lang="zh-CN" altLang="en-US" sz="3200" b="1" dirty="0">
                <a:solidFill>
                  <a:srgbClr val="1717B7"/>
                </a:solidFill>
                <a:latin typeface="黑体" panose="02010609060101010101" pitchFamily="49" charset="-122"/>
                <a:ea typeface="黑体" panose="02010609060101010101" pitchFamily="49" charset="-122"/>
              </a:rPr>
              <a:t>代表项目</a:t>
            </a:r>
            <a:r>
              <a:rPr lang="en-US" altLang="zh-CN" sz="3200" b="1" dirty="0">
                <a:solidFill>
                  <a:srgbClr val="1717B7"/>
                </a:solidFill>
                <a:latin typeface="黑体" panose="02010609060101010101" pitchFamily="49" charset="-122"/>
                <a:ea typeface="黑体" panose="02010609060101010101" pitchFamily="49" charset="-122"/>
              </a:rPr>
              <a:t>—</a:t>
            </a:r>
            <a:r>
              <a:rPr lang="zh-CN" altLang="en-US" sz="3200" b="1" dirty="0">
                <a:solidFill>
                  <a:srgbClr val="1717B7"/>
                </a:solidFill>
                <a:latin typeface="黑体" panose="02010609060101010101" pitchFamily="49" charset="-122"/>
                <a:ea typeface="黑体" panose="02010609060101010101" pitchFamily="49" charset="-122"/>
              </a:rPr>
              <a:t>华为创新研究旗舰项目</a:t>
            </a:r>
          </a:p>
        </p:txBody>
      </p:sp>
      <p:sp>
        <p:nvSpPr>
          <p:cNvPr id="3" name="内容占位符 2"/>
          <p:cNvSpPr>
            <a:spLocks noGrp="1"/>
          </p:cNvSpPr>
          <p:nvPr>
            <p:ph idx="1"/>
          </p:nvPr>
        </p:nvSpPr>
        <p:spPr>
          <a:xfrm>
            <a:off x="252000" y="1752600"/>
            <a:ext cx="8640000" cy="4267200"/>
          </a:xfrm>
        </p:spPr>
        <p:txBody>
          <a:bodyPr/>
          <a:lstStyle/>
          <a:p>
            <a:r>
              <a:rPr lang="zh-CN" altLang="en-US" sz="2600" b="1" kern="1200" dirty="0">
                <a:solidFill>
                  <a:schemeClr val="tx1"/>
                </a:solidFill>
                <a:latin typeface="黑体" panose="02010609060101010101" pitchFamily="49" charset="-122"/>
                <a:ea typeface="黑体" panose="02010609060101010101" pitchFamily="49" charset="-122"/>
              </a:rPr>
              <a:t>基于移动端的实时室内物体语义分割网络</a:t>
            </a:r>
          </a:p>
        </p:txBody>
      </p:sp>
      <p:sp>
        <p:nvSpPr>
          <p:cNvPr id="4" name="圆角矩形 3"/>
          <p:cNvSpPr/>
          <p:nvPr/>
        </p:nvSpPr>
        <p:spPr>
          <a:xfrm>
            <a:off x="1173771" y="2326143"/>
            <a:ext cx="3282116" cy="35174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华为技术有限公司</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5" name="圆角矩形 4"/>
          <p:cNvSpPr/>
          <p:nvPr/>
        </p:nvSpPr>
        <p:spPr>
          <a:xfrm>
            <a:off x="48911" y="2326142"/>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委托单位</a:t>
            </a:r>
          </a:p>
        </p:txBody>
      </p:sp>
      <p:sp>
        <p:nvSpPr>
          <p:cNvPr id="6" name="圆角矩形 5"/>
          <p:cNvSpPr/>
          <p:nvPr/>
        </p:nvSpPr>
        <p:spPr>
          <a:xfrm>
            <a:off x="48911" y="2741276"/>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项目背景</a:t>
            </a:r>
          </a:p>
        </p:txBody>
      </p:sp>
      <p:sp>
        <p:nvSpPr>
          <p:cNvPr id="7" name="圆角矩形 6"/>
          <p:cNvSpPr/>
          <p:nvPr/>
        </p:nvSpPr>
        <p:spPr>
          <a:xfrm>
            <a:off x="1173769" y="2739345"/>
            <a:ext cx="3282117" cy="652472"/>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研发运行于华为手机的室内语义理解算法，解决低功耗实时处理问题，以及弱纹理下平面识别鲁棒性差的问题。</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8" name="圆角矩形 7"/>
          <p:cNvSpPr/>
          <p:nvPr/>
        </p:nvSpPr>
        <p:spPr>
          <a:xfrm>
            <a:off x="48911" y="3460303"/>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技术指标</a:t>
            </a:r>
          </a:p>
        </p:txBody>
      </p:sp>
      <p:sp>
        <p:nvSpPr>
          <p:cNvPr id="16" name="圆角矩形 15"/>
          <p:cNvSpPr/>
          <p:nvPr/>
        </p:nvSpPr>
        <p:spPr>
          <a:xfrm>
            <a:off x="48911" y="4351508"/>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技术方案</a:t>
            </a:r>
          </a:p>
        </p:txBody>
      </p:sp>
      <p:sp>
        <p:nvSpPr>
          <p:cNvPr id="24" name="圆角矩形 23"/>
          <p:cNvSpPr/>
          <p:nvPr/>
        </p:nvSpPr>
        <p:spPr>
          <a:xfrm>
            <a:off x="4675754" y="2326467"/>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成果展示：语义理解</a:t>
            </a:r>
          </a:p>
        </p:txBody>
      </p:sp>
      <p:grpSp>
        <p:nvGrpSpPr>
          <p:cNvPr id="74" name="组合 73"/>
          <p:cNvGrpSpPr/>
          <p:nvPr/>
        </p:nvGrpSpPr>
        <p:grpSpPr>
          <a:xfrm>
            <a:off x="1008901" y="4351449"/>
            <a:ext cx="4999347" cy="2245334"/>
            <a:chOff x="384175" y="1117600"/>
            <a:chExt cx="8580438" cy="4919663"/>
          </a:xfrm>
        </p:grpSpPr>
        <p:cxnSp>
          <p:nvCxnSpPr>
            <p:cNvPr id="75" name="直接箭头连接符 74"/>
            <p:cNvCxnSpPr/>
            <p:nvPr/>
          </p:nvCxnSpPr>
          <p:spPr>
            <a:xfrm>
              <a:off x="7164388" y="2571750"/>
              <a:ext cx="0" cy="760413"/>
            </a:xfrm>
            <a:prstGeom prst="straightConnector1">
              <a:avLst/>
            </a:prstGeom>
            <a:ln>
              <a:solidFill>
                <a:srgbClr val="00B0F0"/>
              </a:solidFill>
              <a:tailEnd type="triangle"/>
            </a:ln>
          </p:spPr>
          <p:style>
            <a:lnRef idx="2">
              <a:schemeClr val="accent1"/>
            </a:lnRef>
            <a:fillRef idx="0">
              <a:schemeClr val="accent1"/>
            </a:fillRef>
            <a:effectRef idx="1">
              <a:schemeClr val="accent1"/>
            </a:effectRef>
            <a:fontRef idx="minor">
              <a:schemeClr val="tx1"/>
            </a:fontRef>
          </p:style>
        </p:cxnSp>
        <p:cxnSp>
          <p:nvCxnSpPr>
            <p:cNvPr id="76" name="直接箭头连接符 75"/>
            <p:cNvCxnSpPr/>
            <p:nvPr/>
          </p:nvCxnSpPr>
          <p:spPr>
            <a:xfrm>
              <a:off x="6588125" y="2468563"/>
              <a:ext cx="0" cy="211296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77" name="图片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7588" y="1117600"/>
              <a:ext cx="66294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8" name="直接箭头连接符 77"/>
            <p:cNvCxnSpPr/>
            <p:nvPr/>
          </p:nvCxnSpPr>
          <p:spPr>
            <a:xfrm flipV="1">
              <a:off x="7339013" y="2468563"/>
              <a:ext cx="0" cy="863600"/>
            </a:xfrm>
            <a:prstGeom prst="straightConnector1">
              <a:avLst/>
            </a:prstGeom>
            <a:ln>
              <a:solidFill>
                <a:srgbClr val="00B0F0"/>
              </a:solidFill>
              <a:tailEnd type="triangle"/>
            </a:ln>
          </p:spPr>
          <p:style>
            <a:lnRef idx="2">
              <a:schemeClr val="accent1"/>
            </a:lnRef>
            <a:fillRef idx="0">
              <a:schemeClr val="accent1"/>
            </a:fillRef>
            <a:effectRef idx="1">
              <a:schemeClr val="accent1"/>
            </a:effectRef>
            <a:fontRef idx="minor">
              <a:schemeClr val="tx1"/>
            </a:fontRef>
          </p:style>
        </p:cxnSp>
        <p:pic>
          <p:nvPicPr>
            <p:cNvPr id="79" name="图片 30"/>
            <p:cNvPicPr>
              <a:picLocks noChangeAspect="1" noChangeArrowheads="1"/>
            </p:cNvPicPr>
            <p:nvPr/>
          </p:nvPicPr>
          <p:blipFill>
            <a:blip r:embed="rId4" cstate="print">
              <a:extLst>
                <a:ext uri="{28A0092B-C50C-407E-A947-70E740481C1C}">
                  <a14:useLocalDpi xmlns:a14="http://schemas.microsoft.com/office/drawing/2010/main" val="0"/>
                </a:ext>
              </a:extLst>
            </a:blip>
            <a:srcRect r="3874"/>
            <a:stretch>
              <a:fillRect/>
            </a:stretch>
          </p:blipFill>
          <p:spPr bwMode="auto">
            <a:xfrm>
              <a:off x="4500563" y="4581525"/>
              <a:ext cx="4464050" cy="145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图片 31" descr="http://img.blog.csdn.net/20170410142647837?watermark/2/text/aHR0cDovL2Jsb2cuY3Nkbi5uZXQvc2h1emZhbg==/font/5a6L5L2T/fontsize/400/fill/I0JBQkFCMA==/dissolve/70/gravity/SouthEas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4175" y="4581525"/>
              <a:ext cx="3949700" cy="145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3" name="直接箭头连接符 82"/>
            <p:cNvCxnSpPr/>
            <p:nvPr/>
          </p:nvCxnSpPr>
          <p:spPr>
            <a:xfrm>
              <a:off x="4284663" y="2468563"/>
              <a:ext cx="0" cy="211296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84" name="矩形 83"/>
            <p:cNvSpPr/>
            <p:nvPr/>
          </p:nvSpPr>
          <p:spPr>
            <a:xfrm>
              <a:off x="6775203" y="3331619"/>
              <a:ext cx="977403" cy="496441"/>
            </a:xfrm>
            <a:prstGeom prst="rect">
              <a:avLst/>
            </a:prstGeom>
            <a:solidFill>
              <a:schemeClr val="accent4">
                <a:lumMod val="65000"/>
                <a:lumOff val="35000"/>
              </a:schemeClr>
            </a:solidFill>
            <a:ln>
              <a:noFill/>
            </a:ln>
            <a:scene3d>
              <a:camera prst="orthographicFront">
                <a:rot lat="0" lon="5965" rev="0"/>
              </a:camera>
              <a:lightRig rig="threePt" dir="t"/>
            </a:scene3d>
          </p:spPr>
          <p:style>
            <a:lnRef idx="1">
              <a:schemeClr val="accent1"/>
            </a:lnRef>
            <a:fillRef idx="3">
              <a:schemeClr val="accent1"/>
            </a:fillRef>
            <a:effectRef idx="2">
              <a:schemeClr val="accent1"/>
            </a:effectRef>
            <a:fontRef idx="minor">
              <a:schemeClr val="lt1"/>
            </a:fontRef>
          </p:style>
          <p:txBody>
            <a:bodyPr anchor="ctr"/>
            <a:lstStyle/>
            <a:p>
              <a:pPr algn="ctr">
                <a:defRPr/>
              </a:pPr>
              <a:r>
                <a:rPr lang="zh-CN" altLang="en-US" sz="1000" b="1" dirty="0">
                  <a:solidFill>
                    <a:srgbClr val="FFFF00"/>
                  </a:solidFill>
                </a:rPr>
                <a:t>判别器</a:t>
              </a:r>
            </a:p>
          </p:txBody>
        </p:sp>
      </p:grpSp>
      <p:grpSp>
        <p:nvGrpSpPr>
          <p:cNvPr id="95" name="组合 94"/>
          <p:cNvGrpSpPr>
            <a:grpSpLocks/>
          </p:cNvGrpSpPr>
          <p:nvPr/>
        </p:nvGrpSpPr>
        <p:grpSpPr bwMode="auto">
          <a:xfrm>
            <a:off x="6652422" y="2442050"/>
            <a:ext cx="2253049" cy="3960703"/>
            <a:chOff x="6012160" y="1124744"/>
            <a:chExt cx="2857500" cy="4965516"/>
          </a:xfrm>
        </p:grpSpPr>
        <p:sp>
          <p:nvSpPr>
            <p:cNvPr id="102" name="矩形 101"/>
            <p:cNvSpPr>
              <a:spLocks noChangeArrowheads="1"/>
            </p:cNvSpPr>
            <p:nvPr/>
          </p:nvSpPr>
          <p:spPr bwMode="auto">
            <a:xfrm>
              <a:off x="6012160" y="1124744"/>
              <a:ext cx="2857500" cy="38585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5pPr>
              <a:lvl6pPr marL="22860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6pPr>
              <a:lvl7pPr marL="27432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7pPr>
              <a:lvl8pPr marL="32004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8pPr>
              <a:lvl9pPr marL="36576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9pPr>
            </a:lstStyle>
            <a:p>
              <a:pPr algn="ctr" eaLnBrk="1" hangingPunct="1">
                <a:spcBef>
                  <a:spcPct val="0"/>
                </a:spcBef>
                <a:buClrTx/>
                <a:buSzTx/>
                <a:buFontTx/>
                <a:buNone/>
              </a:pPr>
              <a:r>
                <a:rPr lang="zh-CN" altLang="en-US" b="1" dirty="0">
                  <a:solidFill>
                    <a:srgbClr val="0033CC"/>
                  </a:solidFill>
                  <a:latin typeface="黑体" panose="02010609060101010101" pitchFamily="49" charset="-122"/>
                  <a:ea typeface="黑体" panose="02010609060101010101" pitchFamily="49" charset="-122"/>
                  <a:cs typeface="Times New Roman" panose="02020603050405020304" pitchFamily="18" charset="0"/>
                </a:rPr>
                <a:t>华为麒麟</a:t>
              </a:r>
              <a:r>
                <a:rPr lang="en-US" altLang="zh-CN" b="1" dirty="0">
                  <a:solidFill>
                    <a:srgbClr val="0033CC"/>
                  </a:solidFill>
                  <a:latin typeface="黑体" panose="02010609060101010101" pitchFamily="49" charset="-122"/>
                  <a:ea typeface="黑体" panose="02010609060101010101" pitchFamily="49" charset="-122"/>
                  <a:cs typeface="Times New Roman" panose="02020603050405020304" pitchFamily="18" charset="0"/>
                </a:rPr>
                <a:t>970</a:t>
              </a:r>
              <a:r>
                <a:rPr lang="zh-CN" altLang="en-US" b="1" dirty="0">
                  <a:solidFill>
                    <a:srgbClr val="0033CC"/>
                  </a:solidFill>
                  <a:latin typeface="黑体" panose="02010609060101010101" pitchFamily="49" charset="-122"/>
                  <a:ea typeface="黑体" panose="02010609060101010101" pitchFamily="49" charset="-122"/>
                  <a:cs typeface="Times New Roman" panose="02020603050405020304" pitchFamily="18" charset="0"/>
                </a:rPr>
                <a:t>芯片</a:t>
              </a:r>
              <a:endParaRPr lang="en-US" altLang="zh-CN" b="1" dirty="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103" name="十六角星 102"/>
            <p:cNvSpPr/>
            <p:nvPr/>
          </p:nvSpPr>
          <p:spPr bwMode="auto">
            <a:xfrm>
              <a:off x="6501110" y="5052073"/>
              <a:ext cx="2325687" cy="1038187"/>
            </a:xfrm>
            <a:prstGeom prst="star16">
              <a:avLst/>
            </a:prstGeom>
            <a:noFill/>
            <a:ln w="317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hangingPunct="1">
                <a:defRPr/>
              </a:pPr>
              <a:endParaRPr lang="zh-CN" altLang="en-US">
                <a:solidFill>
                  <a:srgbClr val="FFFFFF"/>
                </a:solidFill>
                <a:latin typeface="黑体" pitchFamily="49" charset="-122"/>
                <a:ea typeface="黑体" pitchFamily="49" charset="-122"/>
              </a:endParaRPr>
            </a:p>
          </p:txBody>
        </p:sp>
        <p:sp>
          <p:nvSpPr>
            <p:cNvPr id="104" name="矩形 103"/>
            <p:cNvSpPr>
              <a:spLocks noChangeArrowheads="1"/>
            </p:cNvSpPr>
            <p:nvPr/>
          </p:nvSpPr>
          <p:spPr bwMode="auto">
            <a:xfrm>
              <a:off x="6877469" y="5278200"/>
              <a:ext cx="1511553" cy="5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5pPr>
              <a:lvl6pPr marL="22860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6pPr>
              <a:lvl7pPr marL="27432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7pPr>
              <a:lvl8pPr marL="32004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8pPr>
              <a:lvl9pPr marL="36576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9pPr>
            </a:lstStyle>
            <a:p>
              <a:pPr eaLnBrk="1" hangingPunct="1"/>
              <a:r>
                <a:rPr lang="zh-CN" altLang="en-US" sz="1200" b="1" dirty="0">
                  <a:solidFill>
                    <a:srgbClr val="000000"/>
                  </a:solidFill>
                  <a:latin typeface="黑体" panose="02010609060101010101" pitchFamily="49" charset="-122"/>
                  <a:ea typeface="黑体" panose="02010609060101010101" pitchFamily="49" charset="-122"/>
                </a:rPr>
                <a:t>高精度低功耗</a:t>
              </a:r>
              <a:endParaRPr lang="en-US" altLang="zh-CN" sz="1200" b="1" dirty="0">
                <a:solidFill>
                  <a:srgbClr val="000000"/>
                </a:solidFill>
                <a:latin typeface="黑体" panose="02010609060101010101" pitchFamily="49" charset="-122"/>
                <a:ea typeface="黑体" panose="02010609060101010101" pitchFamily="49" charset="-122"/>
              </a:endParaRPr>
            </a:p>
            <a:p>
              <a:pPr eaLnBrk="1" hangingPunct="1"/>
              <a:r>
                <a:rPr lang="zh-CN" altLang="en-US" sz="1200" b="1" dirty="0">
                  <a:solidFill>
                    <a:srgbClr val="000000"/>
                  </a:solidFill>
                  <a:latin typeface="黑体" panose="02010609060101010101" pitchFamily="49" charset="-122"/>
                  <a:ea typeface="黑体" panose="02010609060101010101" pitchFamily="49" charset="-122"/>
                </a:rPr>
                <a:t>语义分割模型</a:t>
              </a:r>
            </a:p>
          </p:txBody>
        </p:sp>
        <p:cxnSp>
          <p:nvCxnSpPr>
            <p:cNvPr id="105" name="直接箭头连接符 104"/>
            <p:cNvCxnSpPr>
              <a:cxnSpLocks/>
              <a:endCxn id="101" idx="2"/>
            </p:cNvCxnSpPr>
            <p:nvPr/>
          </p:nvCxnSpPr>
          <p:spPr>
            <a:xfrm flipV="1">
              <a:off x="7596485" y="2620114"/>
              <a:ext cx="715962" cy="517506"/>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06" name="文本框 102"/>
            <p:cNvSpPr txBox="1">
              <a:spLocks noChangeArrowheads="1"/>
            </p:cNvSpPr>
            <p:nvPr/>
          </p:nvSpPr>
          <p:spPr bwMode="auto">
            <a:xfrm>
              <a:off x="6979734" y="3397792"/>
              <a:ext cx="1477962" cy="540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5pPr>
              <a:lvl6pPr marL="22860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6pPr>
              <a:lvl7pPr marL="27432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7pPr>
              <a:lvl8pPr marL="32004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8pPr>
              <a:lvl9pPr marL="36576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9pPr>
            </a:lstStyle>
            <a:p>
              <a:pPr eaLnBrk="1" hangingPunct="1"/>
              <a:r>
                <a:rPr lang="zh-CN" altLang="en-US" sz="1100" b="1" u="sng" dirty="0">
                  <a:solidFill>
                    <a:srgbClr val="000000"/>
                  </a:solidFill>
                  <a:latin typeface="黑体" panose="02010609060101010101" pitchFamily="49" charset="-122"/>
                  <a:ea typeface="黑体" panose="02010609060101010101" pitchFamily="49" charset="-122"/>
                </a:rPr>
                <a:t>华为</a:t>
              </a:r>
              <a:r>
                <a:rPr lang="en-US" altLang="zh-CN" sz="1100" b="1" u="sng" dirty="0">
                  <a:solidFill>
                    <a:srgbClr val="000000"/>
                  </a:solidFill>
                  <a:latin typeface="黑体" panose="02010609060101010101" pitchFamily="49" charset="-122"/>
                  <a:ea typeface="黑体" panose="02010609060101010101" pitchFamily="49" charset="-122"/>
                </a:rPr>
                <a:t>Mate10/P20</a:t>
              </a:r>
            </a:p>
            <a:p>
              <a:pPr eaLnBrk="1" hangingPunct="1"/>
              <a:r>
                <a:rPr lang="en-US" altLang="zh-CN" sz="1100" dirty="0">
                  <a:solidFill>
                    <a:srgbClr val="000000"/>
                  </a:solidFill>
                  <a:latin typeface="黑体" panose="02010609060101010101" pitchFamily="49" charset="-122"/>
                  <a:ea typeface="黑体" panose="02010609060101010101" pitchFamily="49" charset="-122"/>
                </a:rPr>
                <a:t> NPU</a:t>
              </a:r>
              <a:r>
                <a:rPr lang="zh-CN" altLang="en-US" sz="1100" dirty="0">
                  <a:solidFill>
                    <a:srgbClr val="000000"/>
                  </a:solidFill>
                  <a:latin typeface="黑体" panose="02010609060101010101" pitchFamily="49" charset="-122"/>
                  <a:ea typeface="黑体" panose="02010609060101010101" pitchFamily="49" charset="-122"/>
                </a:rPr>
                <a:t>：麒麟</a:t>
              </a:r>
              <a:r>
                <a:rPr lang="en-US" altLang="zh-CN" sz="1100" dirty="0">
                  <a:solidFill>
                    <a:srgbClr val="000000"/>
                  </a:solidFill>
                  <a:latin typeface="黑体" panose="02010609060101010101" pitchFamily="49" charset="-122"/>
                  <a:ea typeface="黑体" panose="02010609060101010101" pitchFamily="49" charset="-122"/>
                </a:rPr>
                <a:t>970</a:t>
              </a:r>
            </a:p>
          </p:txBody>
        </p:sp>
        <p:cxnSp>
          <p:nvCxnSpPr>
            <p:cNvPr id="107" name="直接箭头连接符 106"/>
            <p:cNvCxnSpPr>
              <a:cxnSpLocks/>
              <a:endCxn id="101" idx="0"/>
            </p:cNvCxnSpPr>
            <p:nvPr/>
          </p:nvCxnSpPr>
          <p:spPr>
            <a:xfrm>
              <a:off x="7552035" y="1729560"/>
              <a:ext cx="760412" cy="32860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08" name="文本框 20"/>
            <p:cNvSpPr txBox="1">
              <a:spLocks noChangeArrowheads="1"/>
            </p:cNvSpPr>
            <p:nvPr/>
          </p:nvSpPr>
          <p:spPr bwMode="auto">
            <a:xfrm>
              <a:off x="6979734" y="4568143"/>
              <a:ext cx="1389064" cy="308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5pPr>
              <a:lvl6pPr marL="22860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6pPr>
              <a:lvl7pPr marL="27432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7pPr>
              <a:lvl8pPr marL="32004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8pPr>
              <a:lvl9pPr marL="36576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9pPr>
            </a:lstStyle>
            <a:p>
              <a:pPr eaLnBrk="1" hangingPunct="1"/>
              <a:r>
                <a:rPr lang="zh-CN" altLang="en-US" sz="1000" b="1" u="sng" dirty="0">
                  <a:solidFill>
                    <a:srgbClr val="35742A"/>
                  </a:solidFill>
                  <a:latin typeface="黑体" panose="02010609060101010101" pitchFamily="49" charset="-122"/>
                  <a:ea typeface="黑体" panose="02010609060101010101" pitchFamily="49" charset="-122"/>
                </a:rPr>
                <a:t>业内首款</a:t>
              </a:r>
              <a:r>
                <a:rPr lang="en-US" altLang="zh-CN" sz="1000" b="1" u="sng" dirty="0">
                  <a:solidFill>
                    <a:srgbClr val="35742A"/>
                  </a:solidFill>
                  <a:latin typeface="黑体" panose="02010609060101010101" pitchFamily="49" charset="-122"/>
                  <a:ea typeface="黑体" panose="02010609060101010101" pitchFamily="49" charset="-122"/>
                </a:rPr>
                <a:t>AI</a:t>
              </a:r>
              <a:r>
                <a:rPr lang="zh-CN" altLang="en-US" sz="1000" b="1" u="sng" dirty="0">
                  <a:solidFill>
                    <a:srgbClr val="35742A"/>
                  </a:solidFill>
                  <a:latin typeface="黑体" panose="02010609060101010101" pitchFamily="49" charset="-122"/>
                  <a:ea typeface="黑体" panose="02010609060101010101" pitchFamily="49" charset="-122"/>
                </a:rPr>
                <a:t>芯片</a:t>
              </a:r>
            </a:p>
          </p:txBody>
        </p:sp>
      </p:grpSp>
      <p:pic>
        <p:nvPicPr>
          <p:cNvPr id="97" name="图片 96"/>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59663" y="2825711"/>
            <a:ext cx="380515" cy="450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图片 97"/>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32803" y="2804185"/>
            <a:ext cx="371753" cy="486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 name="图片 98"/>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62166" y="3461348"/>
            <a:ext cx="838635" cy="660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 name="图片 99"/>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08344" y="4652850"/>
            <a:ext cx="1915092" cy="372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图片 100"/>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037372" y="3186580"/>
            <a:ext cx="788567" cy="44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 name="组合 114"/>
          <p:cNvGrpSpPr/>
          <p:nvPr/>
        </p:nvGrpSpPr>
        <p:grpSpPr>
          <a:xfrm>
            <a:off x="4528102" y="2728552"/>
            <a:ext cx="2216198" cy="1283991"/>
            <a:chOff x="1954212" y="1790700"/>
            <a:chExt cx="5235575" cy="3276600"/>
          </a:xfrm>
        </p:grpSpPr>
        <p:pic>
          <p:nvPicPr>
            <p:cNvPr id="110" name="图片 109"/>
            <p:cNvPicPr>
              <a:picLocks noChangeAspect="1"/>
            </p:cNvPicPr>
            <p:nvPr/>
          </p:nvPicPr>
          <p:blipFill>
            <a:blip r:embed="rId11" cstate="print">
              <a:extLst>
                <a:ext uri="{28A0092B-C50C-407E-A947-70E740481C1C}">
                  <a14:useLocalDpi xmlns:a14="http://schemas.microsoft.com/office/drawing/2010/main" val="0"/>
                </a:ext>
              </a:extLst>
            </a:blip>
            <a:srcRect l="84216" t="39857" b="40829"/>
            <a:stretch>
              <a:fillRect/>
            </a:stretch>
          </p:blipFill>
          <p:spPr bwMode="auto">
            <a:xfrm>
              <a:off x="4776787" y="1931987"/>
              <a:ext cx="2047875"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 name="图片 110"/>
            <p:cNvPicPr>
              <a:picLocks noChangeAspect="1"/>
            </p:cNvPicPr>
            <p:nvPr/>
          </p:nvPicPr>
          <p:blipFill>
            <a:blip r:embed="rId12" cstate="print">
              <a:extLst>
                <a:ext uri="{28A0092B-C50C-407E-A947-70E740481C1C}">
                  <a14:useLocalDpi xmlns:a14="http://schemas.microsoft.com/office/drawing/2010/main" val="0"/>
                </a:ext>
              </a:extLst>
            </a:blip>
            <a:srcRect l="52441" t="40550" r="31570" b="39948"/>
            <a:stretch>
              <a:fillRect/>
            </a:stretch>
          </p:blipFill>
          <p:spPr bwMode="auto">
            <a:xfrm>
              <a:off x="4762500" y="3492500"/>
              <a:ext cx="208280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 name="图片 111"/>
            <p:cNvPicPr>
              <a:picLocks noChangeAspect="1"/>
            </p:cNvPicPr>
            <p:nvPr/>
          </p:nvPicPr>
          <p:blipFill>
            <a:blip r:embed="rId13" cstate="print">
              <a:extLst>
                <a:ext uri="{28A0092B-C50C-407E-A947-70E740481C1C}">
                  <a14:useLocalDpi xmlns:a14="http://schemas.microsoft.com/office/drawing/2010/main" val="0"/>
                </a:ext>
              </a:extLst>
            </a:blip>
            <a:srcRect l="52353" t="80247" r="31659"/>
            <a:stretch>
              <a:fillRect/>
            </a:stretch>
          </p:blipFill>
          <p:spPr bwMode="auto">
            <a:xfrm>
              <a:off x="2365375" y="3513137"/>
              <a:ext cx="2020887"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图片 112"/>
            <p:cNvPicPr>
              <a:picLocks noChangeAspect="1"/>
            </p:cNvPicPr>
            <p:nvPr/>
          </p:nvPicPr>
          <p:blipFill>
            <a:blip r:embed="rId14" cstate="print">
              <a:extLst>
                <a:ext uri="{28A0092B-C50C-407E-A947-70E740481C1C}">
                  <a14:useLocalDpi xmlns:a14="http://schemas.microsoft.com/office/drawing/2010/main" val="0"/>
                </a:ext>
              </a:extLst>
            </a:blip>
            <a:srcRect l="84241" t="80099"/>
            <a:stretch>
              <a:fillRect/>
            </a:stretch>
          </p:blipFill>
          <p:spPr bwMode="auto">
            <a:xfrm>
              <a:off x="2363787" y="1890712"/>
              <a:ext cx="2019300" cy="152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 name="文本框 39"/>
            <p:cNvSpPr txBox="1">
              <a:spLocks noChangeArrowheads="1"/>
            </p:cNvSpPr>
            <p:nvPr/>
          </p:nvSpPr>
          <p:spPr bwMode="auto">
            <a:xfrm>
              <a:off x="1954212" y="1790700"/>
              <a:ext cx="5235575" cy="3276600"/>
            </a:xfrm>
            <a:prstGeom prst="rect">
              <a:avLst/>
            </a:prstGeom>
            <a:noFill/>
            <a:ln w="25400">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5pPr>
              <a:lvl6pPr marL="22860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6pPr>
              <a:lvl7pPr marL="27432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7pPr>
              <a:lvl8pPr marL="32004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8pPr>
              <a:lvl9pPr marL="36576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9pPr>
            </a:lstStyle>
            <a:p>
              <a:pPr eaLnBrk="1" hangingPunct="1"/>
              <a:endParaRPr lang="zh-CN" altLang="en-US">
                <a:solidFill>
                  <a:srgbClr val="000000"/>
                </a:solidFill>
                <a:ea typeface="宋体" panose="02010600030101010101" pitchFamily="2" charset="-122"/>
              </a:endParaRPr>
            </a:p>
          </p:txBody>
        </p:sp>
      </p:grpSp>
      <p:sp>
        <p:nvSpPr>
          <p:cNvPr id="96" name="文本框 5"/>
          <p:cNvSpPr txBox="1">
            <a:spLocks noChangeArrowheads="1"/>
          </p:cNvSpPr>
          <p:nvPr/>
        </p:nvSpPr>
        <p:spPr bwMode="auto">
          <a:xfrm>
            <a:off x="6810206" y="2420067"/>
            <a:ext cx="2176695" cy="4074659"/>
          </a:xfrm>
          <a:prstGeom prst="rect">
            <a:avLst/>
          </a:prstGeom>
          <a:noFill/>
          <a:ln w="25400">
            <a:solidFill>
              <a:srgbClr val="368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新宋体" panose="02010609030101010101" pitchFamily="49" charset="-122"/>
                <a:cs typeface="+mn-cs"/>
              </a:defRPr>
            </a:lvl5pPr>
            <a:lvl6pPr marL="22860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6pPr>
            <a:lvl7pPr marL="27432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7pPr>
            <a:lvl8pPr marL="32004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8pPr>
            <a:lvl9pPr marL="3657600" algn="l" defTabSz="914400" rtl="0" eaLnBrk="1" latinLnBrk="0" hangingPunct="1">
              <a:defRPr kern="1200">
                <a:solidFill>
                  <a:schemeClr val="tx1"/>
                </a:solidFill>
                <a:latin typeface="Arial" panose="020B0604020202020204" pitchFamily="34" charset="0"/>
                <a:ea typeface="新宋体" panose="02010609030101010101" pitchFamily="49" charset="-122"/>
                <a:cs typeface="+mn-cs"/>
              </a:defRPr>
            </a:lvl9pPr>
          </a:lstStyle>
          <a:p>
            <a:pPr eaLnBrk="1" hangingPunct="1"/>
            <a:endParaRPr lang="zh-CN" altLang="en-US">
              <a:solidFill>
                <a:srgbClr val="000000"/>
              </a:solidFill>
              <a:ea typeface="宋体" panose="02010600030101010101" pitchFamily="2" charset="-122"/>
            </a:endParaRPr>
          </a:p>
        </p:txBody>
      </p:sp>
      <p:sp>
        <p:nvSpPr>
          <p:cNvPr id="117" name="圆角矩形 116"/>
          <p:cNvSpPr/>
          <p:nvPr/>
        </p:nvSpPr>
        <p:spPr>
          <a:xfrm>
            <a:off x="1173769" y="3468933"/>
            <a:ext cx="3282117" cy="832173"/>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运行速度：大于</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10FPS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像素精度：大于</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90%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平均</a:t>
            </a:r>
            <a:r>
              <a:rPr lang="en-US" altLang="zh-CN" sz="1200" dirty="0" err="1">
                <a:solidFill>
                  <a:srgbClr val="000090"/>
                </a:solidFill>
                <a:latin typeface="微软雅黑" panose="020B0503020204020204" charset="-122"/>
                <a:ea typeface="微软雅黑" panose="020B0503020204020204" charset="-122"/>
                <a:cs typeface="微软雅黑" panose="020B0503020204020204" charset="-122"/>
              </a:rPr>
              <a:t>IoU</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：大于</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75%                                      </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标注数据：</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4</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万张图片，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400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个场景</a:t>
            </a:r>
          </a:p>
        </p:txBody>
      </p:sp>
      <p:sp>
        <p:nvSpPr>
          <p:cNvPr id="118" name="文本框 117"/>
          <p:cNvSpPr txBox="1"/>
          <p:nvPr/>
        </p:nvSpPr>
        <p:spPr>
          <a:xfrm>
            <a:off x="1805116" y="6569753"/>
            <a:ext cx="800219" cy="276999"/>
          </a:xfrm>
          <a:prstGeom prst="rect">
            <a:avLst/>
          </a:prstGeom>
          <a:noFill/>
        </p:spPr>
        <p:txBody>
          <a:bodyPr wrap="none" rtlCol="0">
            <a:spAutoFit/>
          </a:bodyPr>
          <a:lstStyle/>
          <a:p>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扩张卷积</a:t>
            </a:r>
          </a:p>
        </p:txBody>
      </p:sp>
      <p:sp>
        <p:nvSpPr>
          <p:cNvPr id="119" name="文本框 118"/>
          <p:cNvSpPr txBox="1"/>
          <p:nvPr/>
        </p:nvSpPr>
        <p:spPr>
          <a:xfrm>
            <a:off x="4211619" y="6540269"/>
            <a:ext cx="1261884" cy="276999"/>
          </a:xfrm>
          <a:prstGeom prst="rect">
            <a:avLst/>
          </a:prstGeom>
          <a:noFill/>
        </p:spPr>
        <p:txBody>
          <a:bodyPr wrap="none" rtlCol="0">
            <a:spAutoFit/>
          </a:bodyPr>
          <a:lstStyle/>
          <a:p>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多尺度特征融合</a:t>
            </a:r>
          </a:p>
        </p:txBody>
      </p:sp>
      <p:sp>
        <p:nvSpPr>
          <p:cNvPr id="120" name="文本框 119"/>
          <p:cNvSpPr txBox="1"/>
          <p:nvPr/>
        </p:nvSpPr>
        <p:spPr>
          <a:xfrm>
            <a:off x="60673" y="5096263"/>
            <a:ext cx="3106797" cy="707886"/>
          </a:xfrm>
          <a:prstGeom prst="rect">
            <a:avLst/>
          </a:prstGeom>
          <a:noFill/>
        </p:spPr>
        <p:txBody>
          <a:bodyPr wrap="square" rtlCol="0">
            <a:spAutoFit/>
          </a:bodyPr>
          <a:lstStyle/>
          <a:p>
            <a:pPr algn="ct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项目基于全卷积神经网络，引入扩张卷积扩大感受野，使用生成对抗网络提高网络性能，利用多尺度特征融合二次修正语义理解结果，最后采用多种方法进行模型压缩和加速，使其可以实时运行在移动端</a:t>
            </a:r>
          </a:p>
        </p:txBody>
      </p:sp>
    </p:spTree>
    <p:extLst>
      <p:ext uri="{BB962C8B-B14F-4D97-AF65-F5344CB8AC3E}">
        <p14:creationId xmlns:p14="http://schemas.microsoft.com/office/powerpoint/2010/main" val="175379559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7C2E42-A413-134B-97F8-56231EB5F55F}"/>
              </a:ext>
            </a:extLst>
          </p:cNvPr>
          <p:cNvSpPr>
            <a:spLocks noGrp="1"/>
          </p:cNvSpPr>
          <p:nvPr>
            <p:ph type="title"/>
          </p:nvPr>
        </p:nvSpPr>
        <p:spPr/>
        <p:txBody>
          <a:bodyPr/>
          <a:lstStyle/>
          <a:p>
            <a:r>
              <a:rPr kumimoji="1" lang="zh-CN" altLang="en-US" b="1" dirty="0">
                <a:latin typeface="Heiti SC Medium" pitchFamily="2" charset="-128"/>
                <a:ea typeface="Heiti SC Medium" pitchFamily="2" charset="-128"/>
              </a:rPr>
              <a:t>报告提纲</a:t>
            </a:r>
          </a:p>
        </p:txBody>
      </p:sp>
      <p:sp>
        <p:nvSpPr>
          <p:cNvPr id="3" name="内容占位符 2">
            <a:extLst>
              <a:ext uri="{FF2B5EF4-FFF2-40B4-BE49-F238E27FC236}">
                <a16:creationId xmlns:a16="http://schemas.microsoft.com/office/drawing/2014/main" id="{0542CC36-A085-D048-A936-B61D787B97E6}"/>
              </a:ext>
            </a:extLst>
          </p:cNvPr>
          <p:cNvSpPr>
            <a:spLocks noGrp="1"/>
          </p:cNvSpPr>
          <p:nvPr>
            <p:ph idx="1"/>
          </p:nvPr>
        </p:nvSpPr>
        <p:spPr/>
        <p:txBody>
          <a:bodyPr/>
          <a:lstStyle/>
          <a:p>
            <a:pPr eaLnBrk="1" hangingPunct="1">
              <a:defRPr/>
            </a:pPr>
            <a:r>
              <a:rPr lang="zh-CN" altLang="en-US" sz="3200" dirty="0">
                <a:solidFill>
                  <a:schemeClr val="bg1">
                    <a:lumMod val="75000"/>
                  </a:schemeClr>
                </a:solidFill>
                <a:latin typeface="微软雅黑" pitchFamily="34" charset="-122"/>
                <a:ea typeface="微软雅黑" pitchFamily="34" charset="-122"/>
              </a:rPr>
              <a:t>视觉特征紧凑性</a:t>
            </a:r>
            <a:endParaRPr lang="en-US" altLang="zh-CN" sz="3200" dirty="0">
              <a:solidFill>
                <a:schemeClr val="bg1">
                  <a:lumMod val="75000"/>
                </a:schemeClr>
              </a:solidFill>
              <a:latin typeface="微软雅黑" pitchFamily="34" charset="-122"/>
              <a:ea typeface="微软雅黑" pitchFamily="34" charset="-122"/>
            </a:endParaRPr>
          </a:p>
          <a:p>
            <a:pPr marL="0" indent="0" eaLnBrk="1" hangingPunct="1">
              <a:buNone/>
              <a:defRPr/>
            </a:pPr>
            <a:endParaRPr lang="zh-CN" altLang="en-US" sz="3200" dirty="0">
              <a:solidFill>
                <a:schemeClr val="tx1"/>
              </a:solidFill>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深度网络紧凑性</a:t>
            </a:r>
            <a:endParaRPr lang="en-US" altLang="zh-CN" sz="3200" dirty="0">
              <a:solidFill>
                <a:schemeClr val="bg1">
                  <a:lumMod val="75000"/>
                </a:schemeClr>
              </a:solidFill>
              <a:latin typeface="微软雅黑" pitchFamily="34" charset="-122"/>
              <a:ea typeface="微软雅黑" pitchFamily="34" charset="-122"/>
            </a:endParaRPr>
          </a:p>
          <a:p>
            <a:pPr marL="0" indent="0">
              <a:buNone/>
            </a:pPr>
            <a:endParaRPr kumimoji="1" lang="en-US" altLang="zh-CN" dirty="0"/>
          </a:p>
          <a:p>
            <a:pPr eaLnBrk="1" hangingPunct="1">
              <a:defRPr/>
            </a:pPr>
            <a:r>
              <a:rPr lang="zh-CN" altLang="en-US" sz="3200" dirty="0">
                <a:solidFill>
                  <a:schemeClr val="tx1"/>
                </a:solidFill>
                <a:latin typeface="微软雅黑" pitchFamily="34" charset="-122"/>
                <a:ea typeface="微软雅黑" pitchFamily="34" charset="-122"/>
              </a:rPr>
              <a:t>检测算法紧凑性</a:t>
            </a:r>
            <a:endParaRPr lang="en-US" altLang="zh-CN" sz="3200" dirty="0">
              <a:solidFill>
                <a:schemeClr val="tx1"/>
              </a:solidFill>
              <a:latin typeface="微软雅黑" pitchFamily="34" charset="-122"/>
              <a:ea typeface="微软雅黑" pitchFamily="34" charset="-122"/>
            </a:endParaRPr>
          </a:p>
          <a:p>
            <a:endParaRPr kumimoji="1" lang="zh-CN" altLang="en-US" dirty="0"/>
          </a:p>
        </p:txBody>
      </p:sp>
    </p:spTree>
    <p:extLst>
      <p:ext uri="{BB962C8B-B14F-4D97-AF65-F5344CB8AC3E}">
        <p14:creationId xmlns:p14="http://schemas.microsoft.com/office/powerpoint/2010/main" val="425379232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基于弱监督学习的目标检测</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buFont typeface="Wingdings" panose="05000000000000000000" pitchFamily="2" charset="2"/>
              <a:buChar char="o"/>
            </a:pPr>
            <a:r>
              <a:rPr lang="zh-CN" altLang="en-US" sz="2100" dirty="0">
                <a:latin typeface="黑体" panose="02010609060101010101" pitchFamily="49" charset="-122"/>
                <a:ea typeface="黑体" panose="02010609060101010101" pitchFamily="49" charset="-122"/>
              </a:rPr>
              <a:t>目前方法普遍速度慢，达不到实时性能。</a:t>
            </a:r>
            <a:endParaRPr lang="en-US" altLang="zh-CN" sz="2100" dirty="0">
              <a:latin typeface="黑体" panose="02010609060101010101" pitchFamily="49" charset="-122"/>
              <a:ea typeface="黑体" panose="02010609060101010101" pitchFamily="49" charset="-122"/>
            </a:endParaRPr>
          </a:p>
          <a:p>
            <a:pPr lvl="1" eaLnBrk="1" hangingPunct="1"/>
            <a:endParaRPr lang="zh-CN" altLang="en-US" sz="22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grpSp>
        <p:nvGrpSpPr>
          <p:cNvPr id="2" name="组合 1"/>
          <p:cNvGrpSpPr>
            <a:grpSpLocks noChangeAspect="1"/>
          </p:cNvGrpSpPr>
          <p:nvPr/>
        </p:nvGrpSpPr>
        <p:grpSpPr>
          <a:xfrm>
            <a:off x="1560311" y="4172743"/>
            <a:ext cx="6023379" cy="2676279"/>
            <a:chOff x="260984" y="2564526"/>
            <a:chExt cx="8667239" cy="3850986"/>
          </a:xfrm>
        </p:grpSpPr>
        <p:sp>
          <p:nvSpPr>
            <p:cNvPr id="46" name="矩形 45"/>
            <p:cNvSpPr>
              <a:spLocks noChangeArrowheads="1"/>
            </p:cNvSpPr>
            <p:nvPr/>
          </p:nvSpPr>
          <p:spPr bwMode="auto">
            <a:xfrm>
              <a:off x="260984" y="2564526"/>
              <a:ext cx="3832004" cy="3492000"/>
            </a:xfrm>
            <a:prstGeom prst="rect">
              <a:avLst/>
            </a:prstGeom>
            <a:noFill/>
            <a:ln w="19050">
              <a:solidFill>
                <a:srgbClr val="1717B7"/>
              </a:solidFill>
              <a:prstDash val="lgDash"/>
              <a:miter lim="800000"/>
              <a:headEnd/>
              <a:tailEnd/>
            </a:ln>
            <a:effectLst>
              <a:outerShdw blurRad="44450" dist="27940" dir="5400000" algn="ctr" rotWithShape="0">
                <a:srgbClr val="808080">
                  <a:alpha val="31999"/>
                </a:srgbClr>
              </a:outerShdw>
            </a:effectLst>
          </p:spPr>
          <p:txBody>
            <a:bodyPr anchor="ctr"/>
            <a:lstStyle/>
            <a:p>
              <a:pPr algn="ctr" eaLnBrk="1" hangingPunct="1">
                <a:defRPr/>
              </a:pPr>
              <a:endParaRPr kumimoji="1" lang="zh-CN" altLang="en-US" sz="2400" b="1" dirty="0">
                <a:solidFill>
                  <a:schemeClr val="bg1"/>
                </a:solidFill>
                <a:latin typeface="黑体" pitchFamily="49" charset="-122"/>
                <a:ea typeface="黑体" pitchFamily="49" charset="-122"/>
              </a:endParaRPr>
            </a:p>
          </p:txBody>
        </p:sp>
        <p:pic>
          <p:nvPicPr>
            <p:cNvPr id="13" name="图片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261" y="2636099"/>
              <a:ext cx="2162162" cy="1440000"/>
            </a:xfrm>
            <a:prstGeom prst="rect">
              <a:avLst/>
            </a:prstGeom>
          </p:spPr>
        </p:pic>
        <p:sp>
          <p:nvSpPr>
            <p:cNvPr id="14" name="文本框 13"/>
            <p:cNvSpPr txBox="1"/>
            <p:nvPr/>
          </p:nvSpPr>
          <p:spPr>
            <a:xfrm>
              <a:off x="1087019" y="5106389"/>
              <a:ext cx="795646" cy="307777"/>
            </a:xfrm>
            <a:prstGeom prst="rect">
              <a:avLst/>
            </a:prstGeom>
            <a:noFill/>
          </p:spPr>
          <p:txBody>
            <a:bodyPr wrap="square" rtlCol="0">
              <a:spAutoFit/>
            </a:bodyPr>
            <a:lstStyle/>
            <a:p>
              <a:pPr algn="ctr"/>
              <a:r>
                <a:rPr lang="en-US" altLang="zh-CN" b="1" dirty="0"/>
                <a:t>Car</a:t>
              </a:r>
              <a:endParaRPr lang="zh-CN" altLang="en-US" b="1" dirty="0"/>
            </a:p>
          </p:txBody>
        </p:sp>
        <p:cxnSp>
          <p:nvCxnSpPr>
            <p:cNvPr id="25" name="直接箭头连接符 24"/>
            <p:cNvCxnSpPr>
              <a:stCxn id="13" idx="3"/>
              <a:endCxn id="17" idx="2"/>
            </p:cNvCxnSpPr>
            <p:nvPr/>
          </p:nvCxnSpPr>
          <p:spPr>
            <a:xfrm>
              <a:off x="2518423" y="3356099"/>
              <a:ext cx="787887" cy="954428"/>
            </a:xfrm>
            <a:prstGeom prst="straightConnector1">
              <a:avLst/>
            </a:prstGeom>
            <a:ln w="28575">
              <a:solidFill>
                <a:schemeClr val="accent2"/>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a:stCxn id="14" idx="3"/>
              <a:endCxn id="17" idx="2"/>
            </p:cNvCxnSpPr>
            <p:nvPr/>
          </p:nvCxnSpPr>
          <p:spPr>
            <a:xfrm flipV="1">
              <a:off x="1882665" y="4310527"/>
              <a:ext cx="1423645" cy="949751"/>
            </a:xfrm>
            <a:prstGeom prst="straightConnector1">
              <a:avLst/>
            </a:prstGeom>
            <a:ln w="28575">
              <a:solidFill>
                <a:schemeClr val="accent2"/>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a:stCxn id="34" idx="1"/>
              <a:endCxn id="17" idx="6"/>
            </p:cNvCxnSpPr>
            <p:nvPr/>
          </p:nvCxnSpPr>
          <p:spPr>
            <a:xfrm flipH="1">
              <a:off x="5837691" y="3362804"/>
              <a:ext cx="845024" cy="947723"/>
            </a:xfrm>
            <a:prstGeom prst="straightConnector1">
              <a:avLst/>
            </a:prstGeom>
            <a:ln w="28575">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a:stCxn id="17" idx="6"/>
              <a:endCxn id="37" idx="1"/>
            </p:cNvCxnSpPr>
            <p:nvPr/>
          </p:nvCxnSpPr>
          <p:spPr>
            <a:xfrm>
              <a:off x="5837691" y="4310527"/>
              <a:ext cx="852977" cy="652617"/>
            </a:xfrm>
            <a:prstGeom prst="straightConnector1">
              <a:avLst/>
            </a:prstGeom>
            <a:ln w="28575">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pic>
          <p:nvPicPr>
            <p:cNvPr id="34" name="图片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82715" y="2642804"/>
              <a:ext cx="2149254" cy="1440000"/>
            </a:xfrm>
            <a:prstGeom prst="rect">
              <a:avLst/>
            </a:prstGeom>
          </p:spPr>
        </p:pic>
        <p:pic>
          <p:nvPicPr>
            <p:cNvPr id="37" name="图片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90668" y="4243144"/>
              <a:ext cx="2149254" cy="1440000"/>
            </a:xfrm>
            <a:prstGeom prst="rect">
              <a:avLst/>
            </a:prstGeom>
          </p:spPr>
        </p:pic>
        <p:sp>
          <p:nvSpPr>
            <p:cNvPr id="43" name="矩形 42"/>
            <p:cNvSpPr>
              <a:spLocks noChangeArrowheads="1"/>
            </p:cNvSpPr>
            <p:nvPr/>
          </p:nvSpPr>
          <p:spPr bwMode="auto">
            <a:xfrm>
              <a:off x="5096219" y="2564582"/>
              <a:ext cx="3832004" cy="3491889"/>
            </a:xfrm>
            <a:prstGeom prst="rect">
              <a:avLst/>
            </a:prstGeom>
            <a:noFill/>
            <a:ln w="19050">
              <a:solidFill>
                <a:srgbClr val="1717B7"/>
              </a:solidFill>
              <a:prstDash val="lgDash"/>
              <a:miter lim="800000"/>
              <a:headEnd/>
              <a:tailEnd/>
            </a:ln>
            <a:effectLst>
              <a:outerShdw blurRad="44450" dist="27940" dir="5400000" algn="ctr" rotWithShape="0">
                <a:srgbClr val="808080">
                  <a:alpha val="31999"/>
                </a:srgbClr>
              </a:outerShdw>
            </a:effectLst>
          </p:spPr>
          <p:txBody>
            <a:bodyPr anchor="ctr"/>
            <a:lstStyle/>
            <a:p>
              <a:pPr algn="ctr" eaLnBrk="1" hangingPunct="1">
                <a:defRPr/>
              </a:pPr>
              <a:endParaRPr kumimoji="1" lang="zh-CN" altLang="en-US" sz="2400" b="1" dirty="0">
                <a:solidFill>
                  <a:schemeClr val="bg1"/>
                </a:solidFill>
                <a:latin typeface="黑体" pitchFamily="49" charset="-122"/>
                <a:ea typeface="黑体" pitchFamily="49" charset="-122"/>
              </a:endParaRPr>
            </a:p>
          </p:txBody>
        </p:sp>
        <p:sp>
          <p:nvSpPr>
            <p:cNvPr id="44" name="矩形 73"/>
            <p:cNvSpPr>
              <a:spLocks noChangeArrowheads="1"/>
            </p:cNvSpPr>
            <p:nvPr/>
          </p:nvSpPr>
          <p:spPr bwMode="auto">
            <a:xfrm>
              <a:off x="1294266" y="5884068"/>
              <a:ext cx="1618099" cy="531444"/>
            </a:xfrm>
            <a:prstGeom prst="rect">
              <a:avLst/>
            </a:prstGeom>
            <a:solidFill>
              <a:schemeClr val="bg1"/>
            </a:solidFill>
            <a:ln w="19050">
              <a:solidFill>
                <a:srgbClr val="000000"/>
              </a:solidFill>
              <a:miter lim="800000"/>
              <a:headEnd/>
              <a:tailEnd/>
            </a:ln>
          </p:spPr>
          <p:txBody>
            <a:bodyPr wrap="square">
              <a:spAutoFit/>
            </a:bodyPr>
            <a:lstStyle>
              <a:lvl1pPr>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742950" indent="-28575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algn="ctr" eaLnBrk="1" hangingPunct="1">
                <a:spcBef>
                  <a:spcPct val="0"/>
                </a:spcBef>
                <a:buClrTx/>
                <a:buFontTx/>
                <a:buNone/>
              </a:pPr>
              <a:r>
                <a:rPr lang="zh-CN" altLang="en-US" sz="1800" b="1" dirty="0">
                  <a:latin typeface="黑体" panose="02010609060101010101" pitchFamily="49" charset="-122"/>
                  <a:ea typeface="黑体" panose="02010609060101010101" pitchFamily="49" charset="-122"/>
                </a:rPr>
                <a:t>学习过程</a:t>
              </a:r>
              <a:endParaRPr lang="en-US" altLang="zh-CN" sz="1800" b="1" dirty="0">
                <a:latin typeface="黑体" panose="02010609060101010101" pitchFamily="49" charset="-122"/>
                <a:ea typeface="黑体" panose="02010609060101010101" pitchFamily="49" charset="-122"/>
                <a:cs typeface="Times New Roman" panose="02020603050405020304" pitchFamily="18" charset="0"/>
              </a:endParaRPr>
            </a:p>
          </p:txBody>
        </p:sp>
        <p:sp>
          <p:nvSpPr>
            <p:cNvPr id="45" name="矩形 73"/>
            <p:cNvSpPr>
              <a:spLocks noChangeArrowheads="1"/>
            </p:cNvSpPr>
            <p:nvPr/>
          </p:nvSpPr>
          <p:spPr bwMode="auto">
            <a:xfrm>
              <a:off x="6024771" y="5884068"/>
              <a:ext cx="1672129" cy="531444"/>
            </a:xfrm>
            <a:prstGeom prst="rect">
              <a:avLst/>
            </a:prstGeom>
            <a:solidFill>
              <a:schemeClr val="bg1"/>
            </a:solidFill>
            <a:ln w="19050">
              <a:solidFill>
                <a:srgbClr val="000000"/>
              </a:solidFill>
              <a:miter lim="800000"/>
              <a:headEnd/>
              <a:tailEnd/>
            </a:ln>
          </p:spPr>
          <p:txBody>
            <a:bodyPr wrap="square">
              <a:spAutoFit/>
            </a:bodyPr>
            <a:lstStyle>
              <a:lvl1pPr>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742950" indent="-28575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algn="ctr" eaLnBrk="1" hangingPunct="1">
                <a:spcBef>
                  <a:spcPct val="0"/>
                </a:spcBef>
                <a:buClrTx/>
                <a:buFontTx/>
                <a:buNone/>
              </a:pPr>
              <a:r>
                <a:rPr lang="zh-CN" altLang="en-US" sz="1800" b="1" dirty="0">
                  <a:latin typeface="黑体" panose="02010609060101010101" pitchFamily="49" charset="-122"/>
                  <a:ea typeface="黑体" panose="02010609060101010101" pitchFamily="49" charset="-122"/>
                </a:rPr>
                <a:t>推理过程</a:t>
              </a:r>
              <a:endParaRPr lang="en-US" altLang="zh-CN" sz="1800" b="1"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7" name="椭圆 16"/>
            <p:cNvSpPr/>
            <p:nvPr/>
          </p:nvSpPr>
          <p:spPr>
            <a:xfrm>
              <a:off x="3306310" y="3768985"/>
              <a:ext cx="2531381" cy="1083083"/>
            </a:xfrm>
            <a:prstGeom prst="ellipse">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r>
                <a:rPr lang="zh-CN" altLang="en-US" sz="2400" b="1" dirty="0">
                  <a:solidFill>
                    <a:schemeClr val="bg1"/>
                  </a:solidFill>
                  <a:latin typeface="黑体" pitchFamily="49" charset="-122"/>
                  <a:ea typeface="黑体" pitchFamily="49" charset="-122"/>
                </a:rPr>
                <a:t>目标检测器</a:t>
              </a:r>
            </a:p>
          </p:txBody>
        </p:sp>
        <p:sp>
          <p:nvSpPr>
            <p:cNvPr id="50" name="矩形 49"/>
            <p:cNvSpPr/>
            <p:nvPr/>
          </p:nvSpPr>
          <p:spPr>
            <a:xfrm>
              <a:off x="6697484" y="4643252"/>
              <a:ext cx="1752688" cy="1039892"/>
            </a:xfrm>
            <a:prstGeom prst="rect">
              <a:avLst/>
            </a:prstGeom>
            <a:noFill/>
            <a:ln w="28575">
              <a:solidFill>
                <a:srgbClr val="FFC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51" name="文本框 50"/>
            <p:cNvSpPr txBox="1"/>
            <p:nvPr/>
          </p:nvSpPr>
          <p:spPr>
            <a:xfrm>
              <a:off x="6680025" y="4157164"/>
              <a:ext cx="1101372" cy="487157"/>
            </a:xfrm>
            <a:prstGeom prst="rect">
              <a:avLst/>
            </a:prstGeom>
            <a:solidFill>
              <a:srgbClr val="FFC000"/>
            </a:solidFill>
            <a:ln>
              <a:no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altLang="zh-CN" sz="1600" dirty="0"/>
                <a:t>Dog</a:t>
              </a:r>
              <a:endParaRPr lang="zh-CN" altLang="en-US" sz="1600" dirty="0"/>
            </a:p>
          </p:txBody>
        </p:sp>
      </p:grpSp>
      <p:pic>
        <p:nvPicPr>
          <p:cNvPr id="22" name="图片 21"/>
          <p:cNvPicPr>
            <a:picLocks noChangeAspect="1"/>
          </p:cNvPicPr>
          <p:nvPr/>
        </p:nvPicPr>
        <p:blipFill>
          <a:blip r:embed="rId6"/>
          <a:stretch>
            <a:fillRect/>
          </a:stretch>
        </p:blipFill>
        <p:spPr>
          <a:xfrm>
            <a:off x="1089313" y="2592198"/>
            <a:ext cx="6965375" cy="1547861"/>
          </a:xfrm>
          <a:prstGeom prst="rect">
            <a:avLst/>
          </a:prstGeom>
        </p:spPr>
      </p:pic>
      <p:sp>
        <p:nvSpPr>
          <p:cNvPr id="4" name="矩形 3"/>
          <p:cNvSpPr/>
          <p:nvPr/>
        </p:nvSpPr>
        <p:spPr>
          <a:xfrm>
            <a:off x="7399090" y="2592198"/>
            <a:ext cx="662730" cy="1553092"/>
          </a:xfrm>
          <a:prstGeom prst="rect">
            <a:avLst/>
          </a:prstGeom>
          <a:noFill/>
          <a:ln w="381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1907539923"/>
      </p:ext>
    </p:extLst>
  </p:cSld>
  <p:clrMapOvr>
    <a:masterClrMapping/>
  </p:clrMapOvr>
  <p:transition advTm="31223"/>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基于生成对抗学习的快速弱监督目标检测</a:t>
            </a:r>
            <a:endParaRPr lang="en-US" altLang="zh-CN" sz="2600" b="1" dirty="0">
              <a:solidFill>
                <a:schemeClr val="tx1"/>
              </a:solidFill>
              <a:latin typeface="黑体" panose="02010609060101010101" pitchFamily="49" charset="-122"/>
              <a:ea typeface="黑体" panose="02010609060101010101" pitchFamily="49" charset="-122"/>
            </a:endParaRPr>
          </a:p>
          <a:p>
            <a:pPr lvl="1" eaLnBrk="1" hangingPunct="1"/>
            <a:endParaRPr lang="zh-CN" altLang="en-US" sz="22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深度神经网络加速</a:t>
            </a:r>
          </a:p>
        </p:txBody>
      </p:sp>
      <p:sp>
        <p:nvSpPr>
          <p:cNvPr id="11" name="Rectangle 2"/>
          <p:cNvSpPr txBox="1">
            <a:spLocks noChangeArrowheads="1"/>
          </p:cNvSpPr>
          <p:nvPr/>
        </p:nvSpPr>
        <p:spPr bwMode="auto">
          <a:xfrm>
            <a:off x="1260000" y="6472794"/>
            <a:ext cx="662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Generative Adversarial Learning Towards Fast Weakly Supervised Detection</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3" name="矩形 2"/>
          <p:cNvSpPr/>
          <p:nvPr/>
        </p:nvSpPr>
        <p:spPr>
          <a:xfrm>
            <a:off x="1876301" y="3435649"/>
            <a:ext cx="356260" cy="1100724"/>
          </a:xfrm>
          <a:prstGeom prst="rect">
            <a:avLst/>
          </a:prstGeom>
          <a:solidFill>
            <a:schemeClr val="bg1"/>
          </a:solidFill>
          <a:ln>
            <a:noFill/>
          </a:ln>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18961" y="2368373"/>
            <a:ext cx="6306078" cy="3761039"/>
          </a:xfrm>
          <a:prstGeom prst="rect">
            <a:avLst/>
          </a:prstGeom>
        </p:spPr>
      </p:pic>
      <p:sp>
        <p:nvSpPr>
          <p:cNvPr id="4" name="文本框 3"/>
          <p:cNvSpPr txBox="1"/>
          <p:nvPr/>
        </p:nvSpPr>
        <p:spPr>
          <a:xfrm>
            <a:off x="1593908" y="5760080"/>
            <a:ext cx="2088859" cy="369332"/>
          </a:xfrm>
          <a:prstGeom prst="rect">
            <a:avLst/>
          </a:prstGeom>
          <a:solidFill>
            <a:schemeClr val="bg1"/>
          </a:solidFill>
        </p:spPr>
        <p:txBody>
          <a:bodyPr wrap="square" rtlCol="0">
            <a:spAutoFit/>
          </a:bodyPr>
          <a:lstStyle/>
          <a:p>
            <a:pPr algn="ctr"/>
            <a:r>
              <a:rPr lang="zh-CN" altLang="en-US" sz="1800" dirty="0">
                <a:latin typeface="黑体" panose="02010609060101010101" pitchFamily="49" charset="-122"/>
                <a:ea typeface="黑体" panose="02010609060101010101" pitchFamily="49" charset="-122"/>
              </a:rPr>
              <a:t>常用的方法</a:t>
            </a:r>
          </a:p>
        </p:txBody>
      </p:sp>
      <p:sp>
        <p:nvSpPr>
          <p:cNvPr id="9" name="文本框 8"/>
          <p:cNvSpPr txBox="1"/>
          <p:nvPr/>
        </p:nvSpPr>
        <p:spPr>
          <a:xfrm>
            <a:off x="5059960" y="5760080"/>
            <a:ext cx="2347519" cy="369332"/>
          </a:xfrm>
          <a:prstGeom prst="rect">
            <a:avLst/>
          </a:prstGeom>
          <a:solidFill>
            <a:schemeClr val="bg1"/>
          </a:solidFill>
        </p:spPr>
        <p:txBody>
          <a:bodyPr wrap="square" rtlCol="0">
            <a:spAutoFit/>
          </a:bodyPr>
          <a:lstStyle/>
          <a:p>
            <a:pPr algn="ctr"/>
            <a:r>
              <a:rPr lang="zh-CN" altLang="en-US" sz="1800" dirty="0">
                <a:latin typeface="黑体" panose="02010609060101010101" pitchFamily="49" charset="-122"/>
                <a:ea typeface="黑体" panose="02010609060101010101" pitchFamily="49" charset="-122"/>
              </a:rPr>
              <a:t>我们的方法</a:t>
            </a:r>
          </a:p>
        </p:txBody>
      </p:sp>
      <p:sp>
        <p:nvSpPr>
          <p:cNvPr id="10" name="文本框 9"/>
          <p:cNvSpPr txBox="1"/>
          <p:nvPr/>
        </p:nvSpPr>
        <p:spPr>
          <a:xfrm>
            <a:off x="4900569" y="5219057"/>
            <a:ext cx="2347519" cy="369332"/>
          </a:xfrm>
          <a:prstGeom prst="rect">
            <a:avLst/>
          </a:prstGeom>
          <a:no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判别器</a:t>
            </a:r>
          </a:p>
        </p:txBody>
      </p:sp>
      <p:sp>
        <p:nvSpPr>
          <p:cNvPr id="12" name="文本框 11"/>
          <p:cNvSpPr txBox="1"/>
          <p:nvPr/>
        </p:nvSpPr>
        <p:spPr>
          <a:xfrm>
            <a:off x="6704202" y="3801345"/>
            <a:ext cx="2347519" cy="369332"/>
          </a:xfrm>
          <a:prstGeom prst="rect">
            <a:avLst/>
          </a:prstGeom>
          <a:no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代理器</a:t>
            </a:r>
          </a:p>
        </p:txBody>
      </p:sp>
      <p:sp>
        <p:nvSpPr>
          <p:cNvPr id="13" name="文本框 12"/>
          <p:cNvSpPr txBox="1"/>
          <p:nvPr/>
        </p:nvSpPr>
        <p:spPr>
          <a:xfrm>
            <a:off x="3292553" y="4185059"/>
            <a:ext cx="2347519" cy="369332"/>
          </a:xfrm>
          <a:prstGeom prst="rect">
            <a:avLst/>
          </a:prstGeom>
          <a:no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生成器</a:t>
            </a:r>
          </a:p>
        </p:txBody>
      </p:sp>
    </p:spTree>
    <p:custDataLst>
      <p:tags r:id="rId1"/>
    </p:custDataLst>
    <p:extLst>
      <p:ext uri="{BB962C8B-B14F-4D97-AF65-F5344CB8AC3E}">
        <p14:creationId xmlns:p14="http://schemas.microsoft.com/office/powerpoint/2010/main" val="654985472"/>
      </p:ext>
    </p:extLst>
  </p:cSld>
  <p:clrMapOvr>
    <a:masterClrMapping/>
  </p:clrMapOvr>
  <p:transition advTm="31223"/>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48439"/>
            <a:ext cx="9144000" cy="3426634"/>
          </a:xfrm>
          <a:prstGeom prst="rect">
            <a:avLst/>
          </a:prstGeom>
        </p:spPr>
      </p:pic>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模型框架</a:t>
            </a:r>
            <a:endParaRPr lang="zh-CN" altLang="en-US" sz="2200" b="1" dirty="0">
              <a:solidFill>
                <a:schemeClr val="tx1"/>
              </a:solidFill>
              <a:latin typeface="黑体" panose="02010609060101010101" pitchFamily="49" charset="-122"/>
              <a:ea typeface="黑体" panose="02010609060101010101" pitchFamily="49" charset="-122"/>
            </a:endParaRPr>
          </a:p>
          <a:p>
            <a:pPr eaLnBrk="1" hangingPunct="1"/>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a:xfrm>
            <a:off x="574675" y="304800"/>
            <a:ext cx="8434414" cy="1216025"/>
          </a:xfrm>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基于生成对抗的快速弱监督目标检测</a:t>
            </a:r>
          </a:p>
        </p:txBody>
      </p:sp>
      <p:sp>
        <p:nvSpPr>
          <p:cNvPr id="11" name="Rectangle 2"/>
          <p:cNvSpPr txBox="1">
            <a:spLocks noChangeArrowheads="1"/>
          </p:cNvSpPr>
          <p:nvPr/>
        </p:nvSpPr>
        <p:spPr bwMode="auto">
          <a:xfrm>
            <a:off x="1260000" y="6472794"/>
            <a:ext cx="662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Generative Adversarial Learning Towards Fast Weakly Supervised Detection</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6" name="文本框 5"/>
          <p:cNvSpPr txBox="1"/>
          <p:nvPr/>
        </p:nvSpPr>
        <p:spPr>
          <a:xfrm>
            <a:off x="6033083" y="5611468"/>
            <a:ext cx="2347519" cy="369332"/>
          </a:xfrm>
          <a:prstGeom prst="rect">
            <a:avLst/>
          </a:prstGeom>
          <a:solidFill>
            <a:schemeClr val="bg1"/>
          </a:solid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判别器</a:t>
            </a:r>
          </a:p>
        </p:txBody>
      </p:sp>
      <p:sp>
        <p:nvSpPr>
          <p:cNvPr id="7" name="文本框 6"/>
          <p:cNvSpPr txBox="1"/>
          <p:nvPr/>
        </p:nvSpPr>
        <p:spPr>
          <a:xfrm>
            <a:off x="2166458" y="5709824"/>
            <a:ext cx="2347519" cy="369332"/>
          </a:xfrm>
          <a:prstGeom prst="rect">
            <a:avLst/>
          </a:prstGeom>
          <a:solidFill>
            <a:schemeClr val="bg1"/>
          </a:solid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代理器</a:t>
            </a:r>
          </a:p>
        </p:txBody>
      </p:sp>
      <p:sp>
        <p:nvSpPr>
          <p:cNvPr id="8" name="文本框 7"/>
          <p:cNvSpPr txBox="1"/>
          <p:nvPr/>
        </p:nvSpPr>
        <p:spPr>
          <a:xfrm>
            <a:off x="2166458" y="3962992"/>
            <a:ext cx="2347519" cy="369332"/>
          </a:xfrm>
          <a:prstGeom prst="rect">
            <a:avLst/>
          </a:prstGeom>
          <a:solidFill>
            <a:schemeClr val="bg1"/>
          </a:solid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生成器</a:t>
            </a:r>
          </a:p>
        </p:txBody>
      </p:sp>
      <p:sp>
        <p:nvSpPr>
          <p:cNvPr id="9" name="文本框 8"/>
          <p:cNvSpPr txBox="1"/>
          <p:nvPr/>
        </p:nvSpPr>
        <p:spPr>
          <a:xfrm>
            <a:off x="7977931" y="4929081"/>
            <a:ext cx="1166070" cy="369332"/>
          </a:xfrm>
          <a:prstGeom prst="rect">
            <a:avLst/>
          </a:prstGeom>
          <a:solidFill>
            <a:schemeClr val="bg1"/>
          </a:solid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对抗损失</a:t>
            </a:r>
          </a:p>
        </p:txBody>
      </p:sp>
      <p:sp>
        <p:nvSpPr>
          <p:cNvPr id="10" name="文本框 9"/>
          <p:cNvSpPr txBox="1"/>
          <p:nvPr/>
        </p:nvSpPr>
        <p:spPr>
          <a:xfrm>
            <a:off x="3914645" y="4159811"/>
            <a:ext cx="1166070" cy="369332"/>
          </a:xfrm>
          <a:prstGeom prst="rect">
            <a:avLst/>
          </a:prstGeom>
          <a:solidFill>
            <a:schemeClr val="bg1"/>
          </a:solidFill>
        </p:spPr>
        <p:txBody>
          <a:bodyPr wrap="square" rtlCol="0">
            <a:spAutoFit/>
          </a:bodyPr>
          <a:lstStyle/>
          <a:p>
            <a:pPr algn="ctr"/>
            <a:r>
              <a:rPr lang="zh-CN" altLang="en-US" sz="1800" dirty="0">
                <a:solidFill>
                  <a:srgbClr val="FF0000"/>
                </a:solidFill>
                <a:latin typeface="黑体" panose="02010609060101010101" pitchFamily="49" charset="-122"/>
                <a:ea typeface="黑体" panose="02010609060101010101" pitchFamily="49" charset="-122"/>
              </a:rPr>
              <a:t>结构损失</a:t>
            </a:r>
          </a:p>
        </p:txBody>
      </p:sp>
    </p:spTree>
    <p:custDataLst>
      <p:tags r:id="rId1"/>
    </p:custDataLst>
    <p:extLst>
      <p:ext uri="{BB962C8B-B14F-4D97-AF65-F5344CB8AC3E}">
        <p14:creationId xmlns:p14="http://schemas.microsoft.com/office/powerpoint/2010/main" val="987477778"/>
      </p:ext>
    </p:extLst>
  </p:cSld>
  <p:clrMapOvr>
    <a:masterClrMapping/>
  </p:clrMapOvr>
  <p:transition advTm="31223"/>
</p:sld>
</file>

<file path=ppt/slides/slide1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图片 1"/>
          <p:cNvPicPr>
            <a:picLocks noChangeAspect="1"/>
          </p:cNvPicPr>
          <p:nvPr/>
        </p:nvPicPr>
        <p:blipFill>
          <a:blip r:embed="rId4"/>
          <a:stretch>
            <a:fillRect/>
          </a:stretch>
        </p:blipFill>
        <p:spPr>
          <a:xfrm>
            <a:off x="-1" y="2713220"/>
            <a:ext cx="9159845" cy="2179655"/>
          </a:xfrm>
          <a:prstGeom prst="rect">
            <a:avLst/>
          </a:prstGeom>
        </p:spPr>
      </p:pic>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PASCAL VOC 2007</a:t>
            </a:r>
            <a:r>
              <a:rPr lang="zh-CN" altLang="en-US" sz="2600" b="1" dirty="0">
                <a:solidFill>
                  <a:schemeClr val="tx1"/>
                </a:solidFill>
                <a:latin typeface="黑体" panose="02010609060101010101" pitchFamily="49" charset="-122"/>
                <a:ea typeface="黑体" panose="02010609060101010101" pitchFamily="49" charset="-122"/>
              </a:rPr>
              <a:t>测试集上的目标检测结果</a:t>
            </a:r>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a:xfrm>
            <a:off x="574674" y="304800"/>
            <a:ext cx="8419423" cy="1216025"/>
          </a:xfrm>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11" name="Rectangle 2"/>
          <p:cNvSpPr txBox="1">
            <a:spLocks noChangeArrowheads="1"/>
          </p:cNvSpPr>
          <p:nvPr/>
        </p:nvSpPr>
        <p:spPr bwMode="auto">
          <a:xfrm>
            <a:off x="1260000" y="6472794"/>
            <a:ext cx="662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Generative Adversarial Learning Towards Fast Weakly Supervised Detection</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7" name="文本框 6"/>
              <p:cNvSpPr txBox="1"/>
              <p:nvPr/>
            </p:nvSpPr>
            <p:spPr>
              <a:xfrm>
                <a:off x="8493618" y="4892875"/>
                <a:ext cx="701182"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zh-CN" altLang="en-US" sz="1600" i="1" smtClean="0">
                          <a:solidFill>
                            <a:srgbClr val="FF0000"/>
                          </a:solidFill>
                          <a:latin typeface="Cambria Math" panose="02040503050406030204" pitchFamily="18" charset="0"/>
                        </a:rPr>
                        <m:t>↑</m:t>
                      </m:r>
                      <m:r>
                        <a:rPr lang="en-US" altLang="zh-CN" sz="1600" b="0" i="0" smtClean="0">
                          <a:solidFill>
                            <a:srgbClr val="FF0000"/>
                          </a:solidFill>
                          <a:latin typeface="Cambria Math" panose="02040503050406030204" pitchFamily="18" charset="0"/>
                        </a:rPr>
                        <m:t>5</m:t>
                      </m:r>
                      <m:r>
                        <a:rPr lang="en-US" altLang="zh-CN" sz="1600" b="0" i="1" smtClean="0">
                          <a:solidFill>
                            <a:srgbClr val="FF0000"/>
                          </a:solidFill>
                          <a:latin typeface="Cambria Math" panose="02040503050406030204" pitchFamily="18" charset="0"/>
                        </a:rPr>
                        <m:t>.8</m:t>
                      </m:r>
                    </m:oMath>
                  </m:oMathPara>
                </a14:m>
                <a:endParaRPr lang="zh-CN" altLang="en-US" sz="1600" dirty="0">
                  <a:solidFill>
                    <a:srgbClr val="FF0000"/>
                  </a:solidFill>
                  <a:latin typeface="黑体" panose="02010609060101010101" pitchFamily="49" charset="-122"/>
                  <a:ea typeface="黑体" panose="02010609060101010101" pitchFamily="49" charset="-122"/>
                </a:endParaRPr>
              </a:p>
            </p:txBody>
          </p:sp>
        </mc:Choice>
        <mc:Fallback xmlns="">
          <p:sp>
            <p:nvSpPr>
              <p:cNvPr id="7" name="文本框 6"/>
              <p:cNvSpPr txBox="1">
                <a:spLocks noRot="1" noChangeAspect="1" noMove="1" noResize="1" noEditPoints="1" noAdjustHandles="1" noChangeArrowheads="1" noChangeShapeType="1" noTextEdit="1"/>
              </p:cNvSpPr>
              <p:nvPr/>
            </p:nvSpPr>
            <p:spPr>
              <a:xfrm>
                <a:off x="8493618" y="4892875"/>
                <a:ext cx="701182" cy="338554"/>
              </a:xfrm>
              <a:prstGeom prst="rect">
                <a:avLst/>
              </a:prstGeom>
              <a:blipFill>
                <a:blip r:embed="rId5"/>
                <a:stretch>
                  <a:fillRect/>
                </a:stretch>
              </a:blipFill>
            </p:spPr>
            <p:txBody>
              <a:bodyPr/>
              <a:lstStyle/>
              <a:p>
                <a:r>
                  <a:rPr lang="zh-CN" altLang="en-US">
                    <a:noFill/>
                  </a:rPr>
                  <a:t> </a:t>
                </a:r>
              </a:p>
            </p:txBody>
          </p:sp>
        </mc:Fallback>
      </mc:AlternateContent>
      <p:sp>
        <p:nvSpPr>
          <p:cNvPr id="8" name="文本框 7"/>
          <p:cNvSpPr txBox="1"/>
          <p:nvPr/>
        </p:nvSpPr>
        <p:spPr>
          <a:xfrm>
            <a:off x="7244857" y="4892875"/>
            <a:ext cx="1288310" cy="338554"/>
          </a:xfrm>
          <a:prstGeom prst="rect">
            <a:avLst/>
          </a:prstGeom>
          <a:noFill/>
        </p:spPr>
        <p:txBody>
          <a:bodyPr wrap="square" rtlCol="0">
            <a:spAutoFit/>
          </a:bodyPr>
          <a:lstStyle/>
          <a:p>
            <a:pPr algn="ctr"/>
            <a:r>
              <a:rPr lang="zh-CN" altLang="en-US" sz="1600" dirty="0">
                <a:solidFill>
                  <a:srgbClr val="FF0000"/>
                </a:solidFill>
                <a:latin typeface="黑体" panose="02010609060101010101" pitchFamily="49" charset="-122"/>
                <a:ea typeface="黑体" panose="02010609060101010101" pitchFamily="49" charset="-122"/>
              </a:rPr>
              <a:t>性能提升</a:t>
            </a:r>
          </a:p>
        </p:txBody>
      </p:sp>
    </p:spTree>
    <p:custDataLst>
      <p:tags r:id="rId1"/>
    </p:custDataLst>
    <p:extLst>
      <p:ext uri="{BB962C8B-B14F-4D97-AF65-F5344CB8AC3E}">
        <p14:creationId xmlns:p14="http://schemas.microsoft.com/office/powerpoint/2010/main" val="3493269366"/>
      </p:ext>
    </p:extLst>
  </p:cSld>
  <p:clrMapOvr>
    <a:masterClrMapping/>
  </p:clrMapOvr>
  <p:transition advTm="31223"/>
</p:sld>
</file>

<file path=ppt/slides/slide1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图片 4"/>
          <p:cNvPicPr>
            <a:picLocks noChangeAspect="1"/>
          </p:cNvPicPr>
          <p:nvPr/>
        </p:nvPicPr>
        <p:blipFill>
          <a:blip r:embed="rId4"/>
          <a:stretch>
            <a:fillRect/>
          </a:stretch>
        </p:blipFill>
        <p:spPr>
          <a:xfrm>
            <a:off x="-14400" y="2563761"/>
            <a:ext cx="9158400" cy="2422834"/>
          </a:xfrm>
          <a:prstGeom prst="rect">
            <a:avLst/>
          </a:prstGeom>
        </p:spPr>
      </p:pic>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PASCAL VOC 2007</a:t>
            </a:r>
            <a:r>
              <a:rPr lang="zh-CN" altLang="en-US" sz="2600" b="1" dirty="0">
                <a:solidFill>
                  <a:schemeClr val="tx1"/>
                </a:solidFill>
                <a:latin typeface="黑体" panose="02010609060101010101" pitchFamily="49" charset="-122"/>
                <a:ea typeface="黑体" panose="02010609060101010101" pitchFamily="49" charset="-122"/>
              </a:rPr>
              <a:t>训练集上的目标定位结果</a:t>
            </a:r>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a:xfrm>
            <a:off x="574674" y="304800"/>
            <a:ext cx="8419423" cy="1216025"/>
          </a:xfrm>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11" name="Rectangle 2"/>
          <p:cNvSpPr txBox="1">
            <a:spLocks noChangeArrowheads="1"/>
          </p:cNvSpPr>
          <p:nvPr/>
        </p:nvSpPr>
        <p:spPr bwMode="auto">
          <a:xfrm>
            <a:off x="1260000" y="6472794"/>
            <a:ext cx="662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Generative Adversarial Learning Towards Fast Weakly Supervised Detection</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7" name="文本框 6"/>
              <p:cNvSpPr txBox="1"/>
              <p:nvPr/>
            </p:nvSpPr>
            <p:spPr>
              <a:xfrm>
                <a:off x="8551562" y="4936966"/>
                <a:ext cx="701182"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zh-CN" altLang="en-US" sz="1600" i="1" smtClean="0">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7</m:t>
                      </m:r>
                      <m:r>
                        <a:rPr lang="en-US" altLang="zh-CN" sz="1600" i="1">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5</m:t>
                      </m:r>
                    </m:oMath>
                  </m:oMathPara>
                </a14:m>
                <a:endParaRPr lang="zh-CN" altLang="en-US" sz="1600" dirty="0">
                  <a:solidFill>
                    <a:srgbClr val="FF0000"/>
                  </a:solidFill>
                  <a:latin typeface="黑体" panose="02010609060101010101" pitchFamily="49" charset="-122"/>
                  <a:ea typeface="黑体" panose="02010609060101010101" pitchFamily="49" charset="-122"/>
                </a:endParaRPr>
              </a:p>
            </p:txBody>
          </p:sp>
        </mc:Choice>
        <mc:Fallback xmlns="">
          <p:sp>
            <p:nvSpPr>
              <p:cNvPr id="7" name="文本框 6"/>
              <p:cNvSpPr txBox="1">
                <a:spLocks noRot="1" noChangeAspect="1" noMove="1" noResize="1" noEditPoints="1" noAdjustHandles="1" noChangeArrowheads="1" noChangeShapeType="1" noTextEdit="1"/>
              </p:cNvSpPr>
              <p:nvPr/>
            </p:nvSpPr>
            <p:spPr>
              <a:xfrm>
                <a:off x="8551562" y="4936966"/>
                <a:ext cx="701182" cy="338554"/>
              </a:xfrm>
              <a:prstGeom prst="rect">
                <a:avLst/>
              </a:prstGeom>
              <a:blipFill>
                <a:blip r:embed="rId5"/>
                <a:stretch>
                  <a:fillRect/>
                </a:stretch>
              </a:blipFill>
            </p:spPr>
            <p:txBody>
              <a:bodyPr/>
              <a:lstStyle/>
              <a:p>
                <a:r>
                  <a:rPr lang="zh-CN" altLang="en-US">
                    <a:noFill/>
                  </a:rPr>
                  <a:t> </a:t>
                </a:r>
              </a:p>
            </p:txBody>
          </p:sp>
        </mc:Fallback>
      </mc:AlternateContent>
      <p:sp>
        <p:nvSpPr>
          <p:cNvPr id="8" name="文本框 7"/>
          <p:cNvSpPr txBox="1"/>
          <p:nvPr/>
        </p:nvSpPr>
        <p:spPr>
          <a:xfrm>
            <a:off x="7263252" y="4936966"/>
            <a:ext cx="1288310" cy="338554"/>
          </a:xfrm>
          <a:prstGeom prst="rect">
            <a:avLst/>
          </a:prstGeom>
          <a:noFill/>
        </p:spPr>
        <p:txBody>
          <a:bodyPr wrap="square" rtlCol="0">
            <a:spAutoFit/>
          </a:bodyPr>
          <a:lstStyle/>
          <a:p>
            <a:pPr algn="ctr"/>
            <a:r>
              <a:rPr lang="zh-CN" altLang="en-US" sz="1600" dirty="0">
                <a:solidFill>
                  <a:srgbClr val="FF0000"/>
                </a:solidFill>
                <a:latin typeface="黑体" panose="02010609060101010101" pitchFamily="49" charset="-122"/>
                <a:ea typeface="黑体" panose="02010609060101010101" pitchFamily="49" charset="-122"/>
              </a:rPr>
              <a:t>性能提升</a:t>
            </a:r>
          </a:p>
        </p:txBody>
      </p:sp>
    </p:spTree>
    <p:custDataLst>
      <p:tags r:id="rId1"/>
    </p:custDataLst>
    <p:extLst>
      <p:ext uri="{BB962C8B-B14F-4D97-AF65-F5344CB8AC3E}">
        <p14:creationId xmlns:p14="http://schemas.microsoft.com/office/powerpoint/2010/main" val="3387825414"/>
      </p:ext>
    </p:extLst>
  </p:cSld>
  <p:clrMapOvr>
    <a:masterClrMapping/>
  </p:clrMapOvr>
  <p:transition advTm="31223"/>
</p:sld>
</file>

<file path=ppt/slides/slide1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图片 1"/>
          <p:cNvPicPr>
            <a:picLocks noChangeAspect="1"/>
          </p:cNvPicPr>
          <p:nvPr/>
        </p:nvPicPr>
        <p:blipFill>
          <a:blip r:embed="rId4"/>
          <a:stretch>
            <a:fillRect/>
          </a:stretch>
        </p:blipFill>
        <p:spPr>
          <a:xfrm>
            <a:off x="1527019" y="2443722"/>
            <a:ext cx="6089963" cy="2832246"/>
          </a:xfrm>
          <a:prstGeom prst="rect">
            <a:avLst/>
          </a:prstGeom>
        </p:spPr>
      </p:pic>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en-US" altLang="zh-CN" sz="2600" b="1" dirty="0">
                <a:solidFill>
                  <a:schemeClr val="tx1"/>
                </a:solidFill>
                <a:latin typeface="黑体" panose="02010609060101010101" pitchFamily="49" charset="-122"/>
                <a:ea typeface="黑体" panose="02010609060101010101" pitchFamily="49" charset="-122"/>
              </a:rPr>
              <a:t>PASCAL VOC 2010</a:t>
            </a:r>
            <a:r>
              <a:rPr lang="zh-CN" altLang="en-US" sz="2600" b="1" dirty="0">
                <a:solidFill>
                  <a:schemeClr val="tx1"/>
                </a:solidFill>
                <a:latin typeface="黑体" panose="02010609060101010101" pitchFamily="49" charset="-122"/>
                <a:ea typeface="黑体" panose="02010609060101010101" pitchFamily="49" charset="-122"/>
              </a:rPr>
              <a:t>和</a:t>
            </a:r>
            <a:r>
              <a:rPr lang="en-US" altLang="zh-CN" sz="2600" b="1" dirty="0">
                <a:solidFill>
                  <a:schemeClr val="tx1"/>
                </a:solidFill>
                <a:latin typeface="黑体" panose="02010609060101010101" pitchFamily="49" charset="-122"/>
                <a:ea typeface="黑体" panose="02010609060101010101" pitchFamily="49" charset="-122"/>
              </a:rPr>
              <a:t>2012</a:t>
            </a:r>
            <a:r>
              <a:rPr lang="zh-CN" altLang="en-US" sz="2600" b="1" dirty="0">
                <a:solidFill>
                  <a:schemeClr val="tx1"/>
                </a:solidFill>
                <a:latin typeface="黑体" panose="02010609060101010101" pitchFamily="49" charset="-122"/>
                <a:ea typeface="黑体" panose="02010609060101010101" pitchFamily="49" charset="-122"/>
              </a:rPr>
              <a:t>上的结果</a:t>
            </a:r>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a:xfrm>
            <a:off x="574674" y="304800"/>
            <a:ext cx="8419423" cy="1216025"/>
          </a:xfrm>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11" name="Rectangle 2"/>
          <p:cNvSpPr txBox="1">
            <a:spLocks noChangeArrowheads="1"/>
          </p:cNvSpPr>
          <p:nvPr/>
        </p:nvSpPr>
        <p:spPr bwMode="auto">
          <a:xfrm>
            <a:off x="1260000" y="6472794"/>
            <a:ext cx="662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Generative Adversarial Learning Towards Fast Weakly Supervised Detection</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5"/>
          <a:stretch>
            <a:fillRect/>
          </a:stretch>
        </p:blipFill>
        <p:spPr>
          <a:xfrm>
            <a:off x="1527019" y="5841558"/>
            <a:ext cx="5162815" cy="222261"/>
          </a:xfrm>
          <a:prstGeom prst="rect">
            <a:avLst/>
          </a:prstGeom>
        </p:spPr>
      </p:pic>
      <p:pic>
        <p:nvPicPr>
          <p:cNvPr id="8" name="图片 7"/>
          <p:cNvPicPr>
            <a:picLocks noChangeAspect="1"/>
          </p:cNvPicPr>
          <p:nvPr/>
        </p:nvPicPr>
        <p:blipFill>
          <a:blip r:embed="rId6"/>
          <a:stretch>
            <a:fillRect/>
          </a:stretch>
        </p:blipFill>
        <p:spPr>
          <a:xfrm>
            <a:off x="1527019" y="6104477"/>
            <a:ext cx="5048509" cy="241312"/>
          </a:xfrm>
          <a:prstGeom prst="rect">
            <a:avLst/>
          </a:prstGeom>
        </p:spPr>
      </p:pic>
      <p:sp>
        <p:nvSpPr>
          <p:cNvPr id="12" name="矩形 11"/>
          <p:cNvSpPr/>
          <p:nvPr/>
        </p:nvSpPr>
        <p:spPr>
          <a:xfrm>
            <a:off x="3096963" y="3155950"/>
            <a:ext cx="262187" cy="1619250"/>
          </a:xfrm>
          <a:prstGeom prst="rect">
            <a:avLst/>
          </a:prstGeom>
          <a:ln/>
        </p:spPr>
        <p:style>
          <a:lnRef idx="2">
            <a:schemeClr val="accent3"/>
          </a:lnRef>
          <a:fillRef idx="1">
            <a:schemeClr val="lt1"/>
          </a:fillRef>
          <a:effectRef idx="0">
            <a:schemeClr val="accent3"/>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mc:AlternateContent xmlns:mc="http://schemas.openxmlformats.org/markup-compatibility/2006" xmlns:a14="http://schemas.microsoft.com/office/drawing/2010/main">
        <mc:Choice Requires="a14">
          <p:sp>
            <p:nvSpPr>
              <p:cNvPr id="9" name="文本框 8"/>
              <p:cNvSpPr txBox="1"/>
              <p:nvPr/>
            </p:nvSpPr>
            <p:spPr>
              <a:xfrm>
                <a:off x="3547762" y="5199884"/>
                <a:ext cx="701182"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zh-CN" altLang="en-US" sz="1600" i="1" smtClean="0">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5</m:t>
                      </m:r>
                      <m:r>
                        <a:rPr lang="en-US" altLang="zh-CN" sz="1600" i="1">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6</m:t>
                      </m:r>
                    </m:oMath>
                  </m:oMathPara>
                </a14:m>
                <a:endParaRPr lang="zh-CN" altLang="en-US" sz="1600" dirty="0">
                  <a:solidFill>
                    <a:srgbClr val="FF0000"/>
                  </a:solidFill>
                  <a:latin typeface="黑体" panose="02010609060101010101" pitchFamily="49" charset="-122"/>
                  <a:ea typeface="黑体" panose="02010609060101010101" pitchFamily="49" charset="-122"/>
                </a:endParaRPr>
              </a:p>
            </p:txBody>
          </p:sp>
        </mc:Choice>
        <mc:Fallback xmlns="">
          <p:sp>
            <p:nvSpPr>
              <p:cNvPr id="9" name="文本框 8"/>
              <p:cNvSpPr txBox="1">
                <a:spLocks noRot="1" noChangeAspect="1" noMove="1" noResize="1" noEditPoints="1" noAdjustHandles="1" noChangeArrowheads="1" noChangeShapeType="1" noTextEdit="1"/>
              </p:cNvSpPr>
              <p:nvPr/>
            </p:nvSpPr>
            <p:spPr>
              <a:xfrm>
                <a:off x="3547762" y="5199884"/>
                <a:ext cx="701182" cy="338554"/>
              </a:xfrm>
              <a:prstGeom prst="rect">
                <a:avLst/>
              </a:prstGeom>
              <a:blipFill>
                <a:blip r:embed="rId7"/>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0" name="文本框 9"/>
              <p:cNvSpPr txBox="1"/>
              <p:nvPr/>
            </p:nvSpPr>
            <p:spPr>
              <a:xfrm>
                <a:off x="4563762" y="5199884"/>
                <a:ext cx="701182"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zh-CN" altLang="en-US" sz="1600" i="1" smtClean="0">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13</m:t>
                      </m:r>
                      <m:r>
                        <a:rPr lang="en-US" altLang="zh-CN" sz="1600" i="1">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1</m:t>
                      </m:r>
                    </m:oMath>
                  </m:oMathPara>
                </a14:m>
                <a:endParaRPr lang="zh-CN" altLang="en-US" sz="1600" dirty="0">
                  <a:solidFill>
                    <a:srgbClr val="FF0000"/>
                  </a:solidFill>
                  <a:latin typeface="黑体" panose="02010609060101010101" pitchFamily="49" charset="-122"/>
                  <a:ea typeface="黑体" panose="02010609060101010101" pitchFamily="49" charset="-122"/>
                </a:endParaRPr>
              </a:p>
            </p:txBody>
          </p:sp>
        </mc:Choice>
        <mc:Fallback xmlns="">
          <p:sp>
            <p:nvSpPr>
              <p:cNvPr id="10" name="文本框 9"/>
              <p:cNvSpPr txBox="1">
                <a:spLocks noRot="1" noChangeAspect="1" noMove="1" noResize="1" noEditPoints="1" noAdjustHandles="1" noChangeArrowheads="1" noChangeShapeType="1" noTextEdit="1"/>
              </p:cNvSpPr>
              <p:nvPr/>
            </p:nvSpPr>
            <p:spPr>
              <a:xfrm>
                <a:off x="4563762" y="5199884"/>
                <a:ext cx="701182" cy="338554"/>
              </a:xfrm>
              <a:prstGeom prst="rect">
                <a:avLst/>
              </a:prstGeom>
              <a:blipFill>
                <a:blip r:embed="rId8"/>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3" name="文本框 12"/>
              <p:cNvSpPr txBox="1"/>
              <p:nvPr/>
            </p:nvSpPr>
            <p:spPr>
              <a:xfrm>
                <a:off x="5560712" y="5199884"/>
                <a:ext cx="701182"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zh-CN" altLang="en-US" sz="1600" i="1" smtClean="0">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5</m:t>
                      </m:r>
                      <m:r>
                        <a:rPr lang="en-US" altLang="zh-CN" sz="1600" i="1">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2</m:t>
                      </m:r>
                    </m:oMath>
                  </m:oMathPara>
                </a14:m>
                <a:endParaRPr lang="zh-CN" altLang="en-US" sz="1600" dirty="0">
                  <a:solidFill>
                    <a:srgbClr val="FF0000"/>
                  </a:solidFill>
                  <a:latin typeface="黑体" panose="02010609060101010101" pitchFamily="49" charset="-122"/>
                  <a:ea typeface="黑体" panose="02010609060101010101" pitchFamily="49" charset="-122"/>
                </a:endParaRPr>
              </a:p>
            </p:txBody>
          </p:sp>
        </mc:Choice>
        <mc:Fallback xmlns="">
          <p:sp>
            <p:nvSpPr>
              <p:cNvPr id="13" name="文本框 12"/>
              <p:cNvSpPr txBox="1">
                <a:spLocks noRot="1" noChangeAspect="1" noMove="1" noResize="1" noEditPoints="1" noAdjustHandles="1" noChangeArrowheads="1" noChangeShapeType="1" noTextEdit="1"/>
              </p:cNvSpPr>
              <p:nvPr/>
            </p:nvSpPr>
            <p:spPr>
              <a:xfrm>
                <a:off x="5560712" y="5199884"/>
                <a:ext cx="701182" cy="338554"/>
              </a:xfrm>
              <a:prstGeom prst="rect">
                <a:avLst/>
              </a:prstGeom>
              <a:blipFill>
                <a:blip r:embed="rId9"/>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4" name="文本框 13"/>
              <p:cNvSpPr txBox="1"/>
              <p:nvPr/>
            </p:nvSpPr>
            <p:spPr>
              <a:xfrm>
                <a:off x="6571005" y="5199884"/>
                <a:ext cx="701182" cy="3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zh-CN" altLang="en-US" sz="1600" i="1" smtClean="0">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5</m:t>
                      </m:r>
                      <m:r>
                        <a:rPr lang="en-US" altLang="zh-CN" sz="1600" i="1">
                          <a:solidFill>
                            <a:srgbClr val="FF0000"/>
                          </a:solidFill>
                          <a:latin typeface="Cambria Math" panose="02040503050406030204" pitchFamily="18" charset="0"/>
                        </a:rPr>
                        <m:t>.</m:t>
                      </m:r>
                      <m:r>
                        <a:rPr lang="en-US" altLang="zh-CN" sz="1600" b="0" i="1" smtClean="0">
                          <a:solidFill>
                            <a:srgbClr val="FF0000"/>
                          </a:solidFill>
                          <a:latin typeface="Cambria Math" panose="02040503050406030204" pitchFamily="18" charset="0"/>
                        </a:rPr>
                        <m:t>1</m:t>
                      </m:r>
                    </m:oMath>
                  </m:oMathPara>
                </a14:m>
                <a:endParaRPr lang="zh-CN" altLang="en-US" sz="1600" dirty="0">
                  <a:solidFill>
                    <a:srgbClr val="FF0000"/>
                  </a:solidFill>
                  <a:latin typeface="黑体" panose="02010609060101010101" pitchFamily="49" charset="-122"/>
                  <a:ea typeface="黑体" panose="02010609060101010101" pitchFamily="49" charset="-122"/>
                </a:endParaRPr>
              </a:p>
            </p:txBody>
          </p:sp>
        </mc:Choice>
        <mc:Fallback xmlns="">
          <p:sp>
            <p:nvSpPr>
              <p:cNvPr id="14" name="文本框 13"/>
              <p:cNvSpPr txBox="1">
                <a:spLocks noRot="1" noChangeAspect="1" noMove="1" noResize="1" noEditPoints="1" noAdjustHandles="1" noChangeArrowheads="1" noChangeShapeType="1" noTextEdit="1"/>
              </p:cNvSpPr>
              <p:nvPr/>
            </p:nvSpPr>
            <p:spPr>
              <a:xfrm>
                <a:off x="6571005" y="5199884"/>
                <a:ext cx="701182" cy="338554"/>
              </a:xfrm>
              <a:prstGeom prst="rect">
                <a:avLst/>
              </a:prstGeom>
              <a:blipFill>
                <a:blip r:embed="rId10"/>
                <a:stretch>
                  <a:fillRect/>
                </a:stretch>
              </a:blipFill>
            </p:spPr>
            <p:txBody>
              <a:bodyPr/>
              <a:lstStyle/>
              <a:p>
                <a:r>
                  <a:rPr lang="zh-CN" altLang="en-US">
                    <a:noFill/>
                  </a:rPr>
                  <a:t> </a:t>
                </a:r>
              </a:p>
            </p:txBody>
          </p:sp>
        </mc:Fallback>
      </mc:AlternateContent>
      <p:sp>
        <p:nvSpPr>
          <p:cNvPr id="15" name="文本框 14"/>
          <p:cNvSpPr txBox="1"/>
          <p:nvPr/>
        </p:nvSpPr>
        <p:spPr>
          <a:xfrm>
            <a:off x="1808653" y="5199884"/>
            <a:ext cx="1288310" cy="338554"/>
          </a:xfrm>
          <a:prstGeom prst="rect">
            <a:avLst/>
          </a:prstGeom>
          <a:noFill/>
        </p:spPr>
        <p:txBody>
          <a:bodyPr wrap="square" rtlCol="0">
            <a:spAutoFit/>
          </a:bodyPr>
          <a:lstStyle/>
          <a:p>
            <a:pPr algn="ctr"/>
            <a:r>
              <a:rPr lang="zh-CN" altLang="en-US" sz="1600" dirty="0">
                <a:solidFill>
                  <a:srgbClr val="FF0000"/>
                </a:solidFill>
                <a:latin typeface="黑体" panose="02010609060101010101" pitchFamily="49" charset="-122"/>
                <a:ea typeface="黑体" panose="02010609060101010101" pitchFamily="49" charset="-122"/>
              </a:rPr>
              <a:t>性能提升</a:t>
            </a:r>
          </a:p>
        </p:txBody>
      </p:sp>
    </p:spTree>
    <p:custDataLst>
      <p:tags r:id="rId1"/>
    </p:custDataLst>
    <p:extLst>
      <p:ext uri="{BB962C8B-B14F-4D97-AF65-F5344CB8AC3E}">
        <p14:creationId xmlns:p14="http://schemas.microsoft.com/office/powerpoint/2010/main" val="1531977657"/>
      </p:ext>
    </p:extLst>
  </p:cSld>
  <p:clrMapOvr>
    <a:masterClrMapping/>
  </p:clrMapOvr>
  <p:transition advTm="31223"/>
</p:sld>
</file>

<file path=ppt/slides/slide1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图片 4"/>
          <p:cNvPicPr>
            <a:picLocks noChangeAspect="1"/>
          </p:cNvPicPr>
          <p:nvPr/>
        </p:nvPicPr>
        <p:blipFill>
          <a:blip r:embed="rId4"/>
          <a:stretch>
            <a:fillRect/>
          </a:stretch>
        </p:blipFill>
        <p:spPr>
          <a:xfrm>
            <a:off x="1269830" y="2470100"/>
            <a:ext cx="6604339" cy="1917799"/>
          </a:xfrm>
          <a:prstGeom prst="rect">
            <a:avLst/>
          </a:prstGeom>
        </p:spPr>
      </p:pic>
      <p:sp>
        <p:nvSpPr>
          <p:cNvPr id="11266" name="Rectangle 4"/>
          <p:cNvSpPr txBox="1">
            <a:spLocks noChangeArrowheads="1"/>
          </p:cNvSpPr>
          <p:nvPr/>
        </p:nvSpPr>
        <p:spPr bwMode="auto">
          <a:xfrm>
            <a:off x="574674"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检测速度</a:t>
            </a:r>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a:xfrm>
            <a:off x="574674" y="304800"/>
            <a:ext cx="8419423" cy="1216025"/>
          </a:xfrm>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11" name="Rectangle 2"/>
          <p:cNvSpPr txBox="1">
            <a:spLocks noChangeArrowheads="1"/>
          </p:cNvSpPr>
          <p:nvPr/>
        </p:nvSpPr>
        <p:spPr bwMode="auto">
          <a:xfrm>
            <a:off x="1260000" y="6472794"/>
            <a:ext cx="662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Generative Adversarial Learning Towards Fast Weakly Supervised Detection</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12" name="矩形 11"/>
          <p:cNvSpPr/>
          <p:nvPr/>
        </p:nvSpPr>
        <p:spPr>
          <a:xfrm>
            <a:off x="2489200" y="3014283"/>
            <a:ext cx="292101" cy="833817"/>
          </a:xfrm>
          <a:prstGeom prst="rect">
            <a:avLst/>
          </a:prstGeom>
          <a:ln/>
        </p:spPr>
        <p:style>
          <a:lnRef idx="2">
            <a:schemeClr val="accent3"/>
          </a:lnRef>
          <a:fillRef idx="1">
            <a:schemeClr val="lt1"/>
          </a:fillRef>
          <a:effectRef idx="0">
            <a:schemeClr val="accent3"/>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2" name="矩形 1"/>
          <p:cNvSpPr/>
          <p:nvPr/>
        </p:nvSpPr>
        <p:spPr>
          <a:xfrm>
            <a:off x="1524000" y="4876800"/>
            <a:ext cx="6350169" cy="1201271"/>
          </a:xfrm>
          <a:prstGeom prst="rect">
            <a:avLst/>
          </a:prstGeom>
          <a:no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r>
              <a:rPr lang="zh-CN" altLang="en-US" sz="2400" dirty="0">
                <a:solidFill>
                  <a:schemeClr val="tx1"/>
                </a:solidFill>
                <a:latin typeface="Arial" charset="0"/>
                <a:ea typeface="宋体" pitchFamily="2" charset="-122"/>
              </a:rPr>
              <a:t>不需要多尺度和翻转扩充数据，也不需要提取候选区域。比以前的方法提高了几十倍的帧率</a:t>
            </a:r>
            <a:endParaRPr kumimoji="1" lang="zh-CN" altLang="en-US" sz="2400" b="1" dirty="0">
              <a:solidFill>
                <a:schemeClr val="bg1"/>
              </a:solidFill>
              <a:latin typeface="黑体" pitchFamily="49" charset="-122"/>
              <a:ea typeface="黑体" pitchFamily="49" charset="-122"/>
            </a:endParaRPr>
          </a:p>
        </p:txBody>
      </p:sp>
      <p:sp>
        <p:nvSpPr>
          <p:cNvPr id="8" name="矩形 7"/>
          <p:cNvSpPr/>
          <p:nvPr/>
        </p:nvSpPr>
        <p:spPr>
          <a:xfrm>
            <a:off x="7253189" y="3877254"/>
            <a:ext cx="538261" cy="453446"/>
          </a:xfrm>
          <a:prstGeom prst="rect">
            <a:avLst/>
          </a:prstGeom>
          <a:noFill/>
          <a:ln w="38100">
            <a:solidFill>
              <a:srgbClr val="FF0000"/>
            </a:solid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Tree>
    <p:custDataLst>
      <p:tags r:id="rId1"/>
    </p:custDataLst>
    <p:extLst>
      <p:ext uri="{BB962C8B-B14F-4D97-AF65-F5344CB8AC3E}">
        <p14:creationId xmlns:p14="http://schemas.microsoft.com/office/powerpoint/2010/main" val="3041261019"/>
      </p:ext>
    </p:extLst>
  </p:cSld>
  <p:clrMapOvr>
    <a:masterClrMapping/>
  </p:clrMapOvr>
  <p:transition advTm="31223"/>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9400" y="2371128"/>
            <a:ext cx="6045200" cy="3673999"/>
          </a:xfrm>
          <a:prstGeom prst="rect">
            <a:avLst/>
          </a:prstGeom>
        </p:spPr>
      </p:pic>
      <p:sp>
        <p:nvSpPr>
          <p:cNvPr id="11266" name="Rectangle 4"/>
          <p:cNvSpPr txBox="1">
            <a:spLocks noChangeArrowheads="1"/>
          </p:cNvSpPr>
          <p:nvPr/>
        </p:nvSpPr>
        <p:spPr bwMode="auto">
          <a:xfrm>
            <a:off x="566738" y="1752600"/>
            <a:ext cx="83089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检测速度</a:t>
            </a:r>
            <a:endParaRPr lang="en-US" altLang="zh-CN" sz="2400" dirty="0">
              <a:latin typeface="黑体" panose="02010609060101010101" pitchFamily="49" charset="-122"/>
              <a:ea typeface="黑体" panose="02010609060101010101" pitchFamily="49" charset="-122"/>
            </a:endParaRPr>
          </a:p>
          <a:p>
            <a:pPr lvl="1" eaLnBrk="1" hangingPunct="1"/>
            <a:endParaRPr lang="en-US" altLang="zh-CN" sz="1600" dirty="0">
              <a:latin typeface="黑体" panose="02010609060101010101" pitchFamily="49" charset="-122"/>
              <a:ea typeface="黑体" panose="02010609060101010101" pitchFamily="49" charset="-122"/>
            </a:endParaRPr>
          </a:p>
          <a:p>
            <a:pPr eaLnBrk="1" hangingPunct="1"/>
            <a:endParaRPr lang="en-US" altLang="zh-CN" sz="28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1267" name="Rectangle 3"/>
          <p:cNvSpPr>
            <a:spLocks noGrp="1" noChangeArrowheads="1"/>
          </p:cNvSpPr>
          <p:nvPr>
            <p:ph type="title"/>
          </p:nvPr>
        </p:nvSpPr>
        <p:spPr>
          <a:xfrm>
            <a:off x="574674" y="304800"/>
            <a:ext cx="8419423" cy="1216025"/>
          </a:xfrm>
        </p:spPr>
        <p:txBody>
          <a:bodyPr/>
          <a:lstStyle/>
          <a:p>
            <a:pPr eaLnBrk="1" hangingPunct="1"/>
            <a:r>
              <a:rPr lang="zh-CN" altLang="en-US" sz="4000" b="1" dirty="0">
                <a:solidFill>
                  <a:srgbClr val="1717B7"/>
                </a:solidFill>
                <a:latin typeface="黑体" panose="02010609060101010101" pitchFamily="49" charset="-122"/>
                <a:ea typeface="黑体" panose="02010609060101010101" pitchFamily="49" charset="-122"/>
              </a:rPr>
              <a:t>实验结果</a:t>
            </a:r>
          </a:p>
        </p:txBody>
      </p:sp>
      <p:sp>
        <p:nvSpPr>
          <p:cNvPr id="11" name="Rectangle 2"/>
          <p:cNvSpPr txBox="1">
            <a:spLocks noChangeArrowheads="1"/>
          </p:cNvSpPr>
          <p:nvPr/>
        </p:nvSpPr>
        <p:spPr bwMode="auto">
          <a:xfrm>
            <a:off x="1260000" y="6472794"/>
            <a:ext cx="6624000" cy="288032"/>
          </a:xfrm>
          <a:prstGeom prst="rect">
            <a:avLst/>
          </a:prstGeom>
          <a:solidFill>
            <a:srgbClr val="35742A">
              <a:lumMod val="20000"/>
              <a:lumOff val="8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lvl="0" algn="ctr"/>
            <a:r>
              <a:rPr lang="en-US" altLang="zh-CN" sz="1200" kern="0" dirty="0">
                <a:solidFill>
                  <a:srgbClr val="000000"/>
                </a:solidFill>
                <a:latin typeface="微软雅黑" panose="020B0503020204020204" pitchFamily="34" charset="-122"/>
                <a:ea typeface="微软雅黑" panose="020B0503020204020204" pitchFamily="34" charset="-122"/>
              </a:rPr>
              <a:t>Generative Adversarial Learning Towards Fast Weakly Supervised Detection</a:t>
            </a:r>
            <a:r>
              <a:rPr kumimoji="0" lang="en-US" altLang="zh-CN"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rPr>
              <a:t> (CVPR 2018)</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endParaRPr>
          </a:p>
        </p:txBody>
      </p:sp>
      <p:sp>
        <p:nvSpPr>
          <p:cNvPr id="9" name="矩形 8"/>
          <p:cNvSpPr/>
          <p:nvPr/>
        </p:nvSpPr>
        <p:spPr>
          <a:xfrm>
            <a:off x="4638335" y="2442783"/>
            <a:ext cx="225766" cy="198817"/>
          </a:xfrm>
          <a:prstGeom prst="rect">
            <a:avLst/>
          </a:prstGeom>
          <a:ln/>
        </p:spPr>
        <p:style>
          <a:lnRef idx="2">
            <a:schemeClr val="accent3"/>
          </a:lnRef>
          <a:fillRef idx="1">
            <a:schemeClr val="lt1"/>
          </a:fillRef>
          <a:effectRef idx="0">
            <a:schemeClr val="accent3"/>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0" name="矩形 9"/>
          <p:cNvSpPr/>
          <p:nvPr/>
        </p:nvSpPr>
        <p:spPr>
          <a:xfrm>
            <a:off x="4373032" y="2735455"/>
            <a:ext cx="296335" cy="185543"/>
          </a:xfrm>
          <a:prstGeom prst="rect">
            <a:avLst/>
          </a:prstGeom>
          <a:ln/>
        </p:spPr>
        <p:style>
          <a:lnRef idx="2">
            <a:schemeClr val="accent3"/>
          </a:lnRef>
          <a:fillRef idx="1">
            <a:schemeClr val="lt1"/>
          </a:fillRef>
          <a:effectRef idx="0">
            <a:schemeClr val="accent3"/>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3" name="矩形 12"/>
          <p:cNvSpPr/>
          <p:nvPr/>
        </p:nvSpPr>
        <p:spPr>
          <a:xfrm>
            <a:off x="6040120" y="2476750"/>
            <a:ext cx="303530" cy="200410"/>
          </a:xfrm>
          <a:prstGeom prst="rect">
            <a:avLst/>
          </a:prstGeom>
          <a:ln/>
        </p:spPr>
        <p:style>
          <a:lnRef idx="2">
            <a:schemeClr val="accent3"/>
          </a:lnRef>
          <a:fillRef idx="1">
            <a:schemeClr val="lt1"/>
          </a:fillRef>
          <a:effectRef idx="0">
            <a:schemeClr val="accent3"/>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4" name="矩形 13"/>
          <p:cNvSpPr/>
          <p:nvPr/>
        </p:nvSpPr>
        <p:spPr>
          <a:xfrm>
            <a:off x="5771809" y="2735456"/>
            <a:ext cx="307975" cy="185543"/>
          </a:xfrm>
          <a:prstGeom prst="rect">
            <a:avLst/>
          </a:prstGeom>
          <a:ln/>
        </p:spPr>
        <p:style>
          <a:lnRef idx="2">
            <a:schemeClr val="accent3"/>
          </a:lnRef>
          <a:fillRef idx="1">
            <a:schemeClr val="lt1"/>
          </a:fillRef>
          <a:effectRef idx="0">
            <a:schemeClr val="accent3"/>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5" name="矩形 14"/>
          <p:cNvSpPr/>
          <p:nvPr/>
        </p:nvSpPr>
        <p:spPr>
          <a:xfrm>
            <a:off x="7137059" y="2476750"/>
            <a:ext cx="322603" cy="160120"/>
          </a:xfrm>
          <a:prstGeom prst="rect">
            <a:avLst/>
          </a:prstGeom>
          <a:ln/>
        </p:spPr>
        <p:style>
          <a:lnRef idx="2">
            <a:schemeClr val="accent3"/>
          </a:lnRef>
          <a:fillRef idx="1">
            <a:schemeClr val="lt1"/>
          </a:fillRef>
          <a:effectRef idx="0">
            <a:schemeClr val="accent3"/>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3" name="椭圆 2"/>
          <p:cNvSpPr/>
          <p:nvPr/>
        </p:nvSpPr>
        <p:spPr>
          <a:xfrm>
            <a:off x="6375400" y="3092450"/>
            <a:ext cx="501650" cy="438150"/>
          </a:xfrm>
          <a:prstGeom prst="ellipse">
            <a:avLst/>
          </a:prstGeom>
          <a:noFill/>
          <a:ln w="38100">
            <a:solidFill>
              <a:srgbClr val="FF0000"/>
            </a:solidFill>
            <a:prstDash val="sysDot"/>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2" name="椭圆 11"/>
          <p:cNvSpPr/>
          <p:nvPr/>
        </p:nvSpPr>
        <p:spPr>
          <a:xfrm>
            <a:off x="7080250" y="3155950"/>
            <a:ext cx="501650" cy="438150"/>
          </a:xfrm>
          <a:prstGeom prst="ellipse">
            <a:avLst/>
          </a:prstGeom>
          <a:noFill/>
          <a:ln w="38100">
            <a:solidFill>
              <a:srgbClr val="FF0000"/>
            </a:solidFill>
            <a:prstDash val="sysDot"/>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16" name="文本框 15"/>
          <p:cNvSpPr txBox="1"/>
          <p:nvPr/>
        </p:nvSpPr>
        <p:spPr>
          <a:xfrm>
            <a:off x="7593753" y="3192046"/>
            <a:ext cx="1288310" cy="338554"/>
          </a:xfrm>
          <a:prstGeom prst="rect">
            <a:avLst/>
          </a:prstGeom>
          <a:noFill/>
        </p:spPr>
        <p:txBody>
          <a:bodyPr wrap="square" rtlCol="0">
            <a:spAutoFit/>
          </a:bodyPr>
          <a:lstStyle/>
          <a:p>
            <a:r>
              <a:rPr lang="zh-CN" altLang="en-US" sz="1600" dirty="0">
                <a:solidFill>
                  <a:srgbClr val="FF0000"/>
                </a:solidFill>
                <a:latin typeface="黑体" panose="02010609060101010101" pitchFamily="49" charset="-122"/>
                <a:ea typeface="黑体" panose="02010609060101010101" pitchFamily="49" charset="-122"/>
              </a:rPr>
              <a:t>我们的方法</a:t>
            </a:r>
          </a:p>
        </p:txBody>
      </p:sp>
    </p:spTree>
    <p:custDataLst>
      <p:tags r:id="rId1"/>
    </p:custDataLst>
    <p:extLst>
      <p:ext uri="{BB962C8B-B14F-4D97-AF65-F5344CB8AC3E}">
        <p14:creationId xmlns:p14="http://schemas.microsoft.com/office/powerpoint/2010/main" val="957549589"/>
      </p:ext>
    </p:extLst>
  </p:cSld>
  <p:clrMapOvr>
    <a:masterClrMapping/>
  </p:clrMapOvr>
  <p:transition advTm="31223"/>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标题 1"/>
          <p:cNvSpPr>
            <a:spLocks noGrp="1"/>
          </p:cNvSpPr>
          <p:nvPr>
            <p:ph type="title"/>
          </p:nvPr>
        </p:nvSpPr>
        <p:spPr>
          <a:xfrm>
            <a:off x="162274" y="304800"/>
            <a:ext cx="8981726" cy="1216025"/>
          </a:xfrm>
        </p:spPr>
        <p:txBody>
          <a:bodyPr/>
          <a:lstStyle/>
          <a:p>
            <a:r>
              <a:rPr lang="zh-CN" altLang="en-US" sz="3200" b="1" dirty="0">
                <a:solidFill>
                  <a:srgbClr val="1717B7"/>
                </a:solidFill>
                <a:latin typeface="黑体" panose="02010609060101010101" pitchFamily="49" charset="-122"/>
                <a:ea typeface="黑体" panose="02010609060101010101" pitchFamily="49" charset="-122"/>
              </a:rPr>
              <a:t>代表项目</a:t>
            </a:r>
            <a:r>
              <a:rPr lang="en-US" altLang="zh-CN" sz="3200" b="1" dirty="0">
                <a:solidFill>
                  <a:srgbClr val="1717B7"/>
                </a:solidFill>
                <a:latin typeface="黑体" panose="02010609060101010101" pitchFamily="49" charset="-122"/>
                <a:ea typeface="黑体" panose="02010609060101010101" pitchFamily="49" charset="-122"/>
              </a:rPr>
              <a:t>--</a:t>
            </a:r>
            <a:r>
              <a:rPr lang="zh-CN" altLang="en-US" sz="3200" b="1" dirty="0">
                <a:solidFill>
                  <a:srgbClr val="1717B7"/>
                </a:solidFill>
                <a:latin typeface="黑体" panose="02010609060101010101" pitchFamily="49" charset="-122"/>
                <a:ea typeface="黑体" panose="02010609060101010101" pitchFamily="49" charset="-122"/>
              </a:rPr>
              <a:t>教育部装备部联合基金</a:t>
            </a:r>
          </a:p>
        </p:txBody>
      </p:sp>
      <p:sp>
        <p:nvSpPr>
          <p:cNvPr id="16" name="Rectangle 4"/>
          <p:cNvSpPr txBox="1">
            <a:spLocks noChangeArrowheads="1"/>
          </p:cNvSpPr>
          <p:nvPr/>
        </p:nvSpPr>
        <p:spPr bwMode="auto">
          <a:xfrm>
            <a:off x="252000" y="1752600"/>
            <a:ext cx="8640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spcBef>
                <a:spcPct val="20000"/>
              </a:spcBef>
              <a:buClr>
                <a:schemeClr val="accent2"/>
              </a:buClr>
              <a:buFont typeface="Wingdings" panose="05000000000000000000" pitchFamily="2" charset="2"/>
              <a:buChar char="o"/>
              <a:defRPr sz="3000">
                <a:solidFill>
                  <a:srgbClr val="1717B7"/>
                </a:solidFill>
                <a:latin typeface="Verdana" panose="020B0604030504040204" pitchFamily="34" charset="0"/>
                <a:ea typeface="宋体" panose="02010600030101010101" pitchFamily="2" charset="-122"/>
              </a:defRPr>
            </a:lvl1pPr>
            <a:lvl2pPr marL="927100" indent="-46990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r>
              <a:rPr lang="zh-CN" altLang="en-US" sz="2600" b="1" dirty="0">
                <a:solidFill>
                  <a:schemeClr val="tx1"/>
                </a:solidFill>
                <a:latin typeface="黑体" panose="02010609060101010101" pitchFamily="49" charset="-122"/>
                <a:ea typeface="黑体" panose="02010609060101010101" pitchFamily="49" charset="-122"/>
              </a:rPr>
              <a:t>弹载轻量级深度网络的实时多目标识别</a:t>
            </a:r>
            <a:endParaRPr lang="zh-CN" altLang="en-US" sz="1500" dirty="0">
              <a:latin typeface="黑体" panose="02010609060101010101" pitchFamily="49" charset="-122"/>
              <a:ea typeface="黑体" panose="02010609060101010101" pitchFamily="49" charset="-122"/>
            </a:endParaRPr>
          </a:p>
          <a:p>
            <a:pPr lvl="3" eaLnBrk="1" hangingPunct="1">
              <a:buFont typeface="Wingdings" panose="05000000000000000000" pitchFamily="2" charset="2"/>
              <a:buChar char="p"/>
            </a:pPr>
            <a:endParaRPr lang="en-US" altLang="zh-CN" sz="2200" b="1" dirty="0">
              <a:latin typeface="黑体" panose="02010609060101010101" pitchFamily="49" charset="-122"/>
              <a:ea typeface="黑体" panose="02010609060101010101" pitchFamily="49" charset="-122"/>
            </a:endParaRPr>
          </a:p>
          <a:p>
            <a:pPr eaLnBrk="1" hangingPunct="1"/>
            <a:endParaRPr lang="zh-CN" altLang="en-US" sz="2600" b="1" dirty="0">
              <a:latin typeface="黑体" panose="02010609060101010101" pitchFamily="49" charset="-122"/>
              <a:ea typeface="黑体" panose="02010609060101010101" pitchFamily="49" charset="-122"/>
            </a:endParaRPr>
          </a:p>
        </p:txBody>
      </p:sp>
      <p:sp>
        <p:nvSpPr>
          <p:cNvPr id="14" name="圆角矩形 13"/>
          <p:cNvSpPr/>
          <p:nvPr/>
        </p:nvSpPr>
        <p:spPr>
          <a:xfrm>
            <a:off x="180991" y="2387130"/>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项目背景</a:t>
            </a:r>
          </a:p>
        </p:txBody>
      </p:sp>
      <p:sp>
        <p:nvSpPr>
          <p:cNvPr id="15" name="圆角矩形 14"/>
          <p:cNvSpPr/>
          <p:nvPr/>
        </p:nvSpPr>
        <p:spPr>
          <a:xfrm>
            <a:off x="1305849" y="2385199"/>
            <a:ext cx="3282117" cy="987921"/>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84455">
              <a:spcBef>
                <a:spcPts val="600"/>
              </a:spcBef>
              <a:buClr>
                <a:srgbClr val="800000"/>
              </a:buClr>
            </a:pP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深度模型强大的性能提升的同时，模型的高存储和高计算量问题突出，受限于终端设备低下的存储和计算能力及小目标识别难问题，设计轻量级深度网络实现实时多目标识别，并应用于嵌入式</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FPGA</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中。</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17" name="圆角矩形 16"/>
          <p:cNvSpPr/>
          <p:nvPr/>
        </p:nvSpPr>
        <p:spPr>
          <a:xfrm>
            <a:off x="180991" y="3442317"/>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技术指标</a:t>
            </a:r>
          </a:p>
        </p:txBody>
      </p:sp>
      <p:sp>
        <p:nvSpPr>
          <p:cNvPr id="18" name="圆角矩形 17"/>
          <p:cNvSpPr/>
          <p:nvPr/>
        </p:nvSpPr>
        <p:spPr>
          <a:xfrm>
            <a:off x="1305849" y="3440387"/>
            <a:ext cx="3282117" cy="735373"/>
          </a:xfrm>
          <a:prstGeom prst="roundRect">
            <a:avLst>
              <a:gd name="adj" fmla="val 8334"/>
            </a:avLst>
          </a:prstGeom>
          <a:solidFill>
            <a:srgbClr val="FCFFE0"/>
          </a:solidFill>
          <a:ln>
            <a:solidFill>
              <a:srgbClr val="000090"/>
            </a:solidFill>
          </a:ln>
        </p:spPr>
        <p:style>
          <a:lnRef idx="1">
            <a:schemeClr val="accent1"/>
          </a:lnRef>
          <a:fillRef idx="3">
            <a:schemeClr val="accent1"/>
          </a:fillRef>
          <a:effectRef idx="2">
            <a:schemeClr val="accent1"/>
          </a:effectRef>
          <a:fontRef idx="minor">
            <a:schemeClr val="lt1"/>
          </a:fontRef>
        </p:style>
        <p:txBody>
          <a:bodyPr lIns="0" rIns="0" rtlCol="0" anchor="t" anchorCtr="0"/>
          <a:lstStyle/>
          <a:p>
            <a:pPr marL="0" lvl="1"/>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智能识别率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&gt;80%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；目标种类</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&gt;10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；内存开销</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&lt;15M</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；每类识别正确率</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&gt;90%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；同时识别目标数量</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&gt;20</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FPGA</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实现加速较</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CPU</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至少高</a:t>
            </a:r>
            <a:r>
              <a:rPr lang="en-US" altLang="zh-CN" sz="1200" dirty="0">
                <a:solidFill>
                  <a:srgbClr val="000090"/>
                </a:solidFill>
                <a:latin typeface="微软雅黑" panose="020B0503020204020204" charset="-122"/>
                <a:ea typeface="微软雅黑" panose="020B0503020204020204" charset="-122"/>
                <a:cs typeface="微软雅黑" panose="020B0503020204020204" charset="-122"/>
              </a:rPr>
              <a:t>4</a:t>
            </a:r>
            <a:r>
              <a:rPr lang="zh-CN" altLang="en-US" sz="1200" dirty="0">
                <a:solidFill>
                  <a:srgbClr val="000090"/>
                </a:solidFill>
                <a:latin typeface="微软雅黑" panose="020B0503020204020204" charset="-122"/>
                <a:ea typeface="微软雅黑" panose="020B0503020204020204" charset="-122"/>
                <a:cs typeface="微软雅黑" panose="020B0503020204020204" charset="-122"/>
              </a:rPr>
              <a:t>倍</a:t>
            </a:r>
            <a:endParaRPr lang="en-US" altLang="zh-CN" sz="1200" dirty="0">
              <a:solidFill>
                <a:srgbClr val="000090"/>
              </a:solidFill>
              <a:latin typeface="微软雅黑" panose="020B0503020204020204" charset="-122"/>
              <a:ea typeface="微软雅黑" panose="020B0503020204020204" charset="-122"/>
              <a:cs typeface="微软雅黑" panose="020B0503020204020204" charset="-122"/>
            </a:endParaRPr>
          </a:p>
          <a:p>
            <a:pPr marL="0" lvl="1"/>
            <a:endParaRPr lang="zh-CN" altLang="en-US" sz="1200" dirty="0">
              <a:solidFill>
                <a:srgbClr val="000090"/>
              </a:solidFill>
              <a:latin typeface="微软雅黑" panose="020B0503020204020204" charset="-122"/>
              <a:ea typeface="微软雅黑" panose="020B0503020204020204" charset="-122"/>
              <a:cs typeface="微软雅黑" panose="020B0503020204020204" charset="-122"/>
            </a:endParaRPr>
          </a:p>
        </p:txBody>
      </p:sp>
      <p:sp>
        <p:nvSpPr>
          <p:cNvPr id="19" name="圆角矩形 18"/>
          <p:cNvSpPr/>
          <p:nvPr/>
        </p:nvSpPr>
        <p:spPr>
          <a:xfrm>
            <a:off x="175034" y="4265725"/>
            <a:ext cx="183605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技术方案</a:t>
            </a:r>
          </a:p>
        </p:txBody>
      </p:sp>
      <p:grpSp>
        <p:nvGrpSpPr>
          <p:cNvPr id="4" name="组合 3"/>
          <p:cNvGrpSpPr/>
          <p:nvPr/>
        </p:nvGrpSpPr>
        <p:grpSpPr>
          <a:xfrm>
            <a:off x="2113131" y="4308981"/>
            <a:ext cx="4470549" cy="2477899"/>
            <a:chOff x="111611" y="1718180"/>
            <a:chExt cx="8852877" cy="5235873"/>
          </a:xfrm>
        </p:grpSpPr>
        <p:pic>
          <p:nvPicPr>
            <p:cNvPr id="28" name="Picture 2" descr="未命名文件 (5)"/>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82" t="12687" r="4090" b="2601"/>
            <a:stretch/>
          </p:blipFill>
          <p:spPr bwMode="auto">
            <a:xfrm>
              <a:off x="165399" y="1718180"/>
              <a:ext cx="8736962" cy="5235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矩形 28"/>
            <p:cNvSpPr/>
            <p:nvPr/>
          </p:nvSpPr>
          <p:spPr>
            <a:xfrm>
              <a:off x="111611" y="1718180"/>
              <a:ext cx="8852877" cy="1885632"/>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5142333" y="3751430"/>
              <a:ext cx="3768660" cy="2416287"/>
            </a:xfrm>
            <a:prstGeom prst="rect">
              <a:avLst/>
            </a:prstGeom>
            <a:noFill/>
            <a:ln w="38100">
              <a:solidFill>
                <a:srgbClr val="A8088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29540" y="3769360"/>
              <a:ext cx="4956378" cy="2398357"/>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162273" y="4669543"/>
            <a:ext cx="1778287" cy="2092881"/>
          </a:xfrm>
          <a:prstGeom prst="rect">
            <a:avLst/>
          </a:prstGeom>
          <a:noFill/>
        </p:spPr>
        <p:txBody>
          <a:bodyPr wrap="square" rtlCol="0">
            <a:spAutoFit/>
          </a:bodyPr>
          <a:lstStyle/>
          <a:p>
            <a:pPr algn="ct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项目针对三个关键问题，即复杂场景下多目标识别难问题，深度模型高体积高功耗问题，缺乏有效嵌入式平台问题，（</a:t>
            </a:r>
            <a:r>
              <a:rPr lang="en-US" altLang="zh-CN" sz="1000" dirty="0">
                <a:solidFill>
                  <a:srgbClr val="000090"/>
                </a:solidFill>
                <a:latin typeface="微软雅黑" panose="020B0503020204020204" charset="-122"/>
                <a:ea typeface="微软雅黑" panose="020B0503020204020204" charset="-122"/>
                <a:cs typeface="微软雅黑" panose="020B0503020204020204" charset="-122"/>
              </a:rPr>
              <a:t>1</a:t>
            </a: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）提出基于生成对抗网络与卷积神经网络实现小目标识别，（</a:t>
            </a:r>
            <a:r>
              <a:rPr lang="en-US" altLang="zh-CN" sz="1000" dirty="0">
                <a:solidFill>
                  <a:srgbClr val="000090"/>
                </a:solidFill>
                <a:latin typeface="微软雅黑" panose="020B0503020204020204" charset="-122"/>
                <a:ea typeface="微软雅黑" panose="020B0503020204020204" charset="-122"/>
                <a:cs typeface="微软雅黑" panose="020B0503020204020204" charset="-122"/>
              </a:rPr>
              <a:t>2</a:t>
            </a: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）基于网络修剪、权值量化及熵编码一体化网络压缩，（</a:t>
            </a:r>
            <a:r>
              <a:rPr lang="en-US" altLang="zh-CN" sz="1000" dirty="0">
                <a:solidFill>
                  <a:srgbClr val="000090"/>
                </a:solidFill>
                <a:latin typeface="微软雅黑" panose="020B0503020204020204" charset="-122"/>
                <a:ea typeface="微软雅黑" panose="020B0503020204020204" charset="-122"/>
                <a:cs typeface="微软雅黑" panose="020B0503020204020204" charset="-122"/>
              </a:rPr>
              <a:t>3</a:t>
            </a: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）设计小目标检测的卷积神经网络</a:t>
            </a:r>
            <a:r>
              <a:rPr lang="en-US" altLang="zh-CN" sz="1000" dirty="0">
                <a:solidFill>
                  <a:srgbClr val="000090"/>
                </a:solidFill>
                <a:latin typeface="微软雅黑" panose="020B0503020204020204" charset="-122"/>
                <a:ea typeface="微软雅黑" panose="020B0503020204020204" charset="-122"/>
                <a:cs typeface="微软雅黑" panose="020B0503020204020204" charset="-122"/>
              </a:rPr>
              <a:t>FPGA</a:t>
            </a: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硬件实现，使得轻量级模型可以实时运行在嵌入式</a:t>
            </a:r>
            <a:r>
              <a:rPr lang="en-US" altLang="zh-CN" sz="1000" dirty="0">
                <a:solidFill>
                  <a:srgbClr val="000090"/>
                </a:solidFill>
                <a:latin typeface="微软雅黑" panose="020B0503020204020204" charset="-122"/>
                <a:ea typeface="微软雅黑" panose="020B0503020204020204" charset="-122"/>
                <a:cs typeface="微软雅黑" panose="020B0503020204020204" charset="-122"/>
              </a:rPr>
              <a:t>FPGA</a:t>
            </a:r>
            <a:r>
              <a:rPr lang="zh-CN" altLang="en-US" sz="1000" dirty="0">
                <a:solidFill>
                  <a:srgbClr val="000090"/>
                </a:solidFill>
                <a:latin typeface="微软雅黑" panose="020B0503020204020204" charset="-122"/>
                <a:ea typeface="微软雅黑" panose="020B0503020204020204" charset="-122"/>
                <a:cs typeface="微软雅黑" panose="020B0503020204020204" charset="-122"/>
              </a:rPr>
              <a:t>端</a:t>
            </a:r>
          </a:p>
        </p:txBody>
      </p:sp>
      <p:pic>
        <p:nvPicPr>
          <p:cNvPr id="35" name="图片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07958" y="4693162"/>
            <a:ext cx="1970282" cy="1042459"/>
          </a:xfrm>
          <a:prstGeom prst="rect">
            <a:avLst/>
          </a:prstGeom>
        </p:spPr>
      </p:pic>
      <p:pic>
        <p:nvPicPr>
          <p:cNvPr id="37" name="图片 36"/>
          <p:cNvPicPr>
            <a:picLocks noChangeAspect="1"/>
          </p:cNvPicPr>
          <p:nvPr/>
        </p:nvPicPr>
        <p:blipFill>
          <a:blip r:embed="rId5"/>
          <a:stretch>
            <a:fillRect/>
          </a:stretch>
        </p:blipFill>
        <p:spPr>
          <a:xfrm>
            <a:off x="5894761" y="2453227"/>
            <a:ext cx="592234" cy="737013"/>
          </a:xfrm>
          <a:prstGeom prst="rect">
            <a:avLst/>
          </a:prstGeom>
        </p:spPr>
      </p:pic>
      <p:pic>
        <p:nvPicPr>
          <p:cNvPr id="38" name="图片 37"/>
          <p:cNvPicPr>
            <a:picLocks noChangeAspect="1"/>
          </p:cNvPicPr>
          <p:nvPr/>
        </p:nvPicPr>
        <p:blipFill>
          <a:blip r:embed="rId6"/>
          <a:stretch>
            <a:fillRect/>
          </a:stretch>
        </p:blipFill>
        <p:spPr>
          <a:xfrm>
            <a:off x="6502400" y="2488740"/>
            <a:ext cx="1076961" cy="667734"/>
          </a:xfrm>
          <a:prstGeom prst="rect">
            <a:avLst/>
          </a:prstGeom>
        </p:spPr>
      </p:pic>
      <p:pic>
        <p:nvPicPr>
          <p:cNvPr id="39" name="图片 38"/>
          <p:cNvPicPr>
            <a:picLocks noChangeAspect="1"/>
          </p:cNvPicPr>
          <p:nvPr/>
        </p:nvPicPr>
        <p:blipFill>
          <a:blip r:embed="rId7"/>
          <a:stretch>
            <a:fillRect/>
          </a:stretch>
        </p:blipFill>
        <p:spPr>
          <a:xfrm>
            <a:off x="7640320" y="2515827"/>
            <a:ext cx="930269" cy="613453"/>
          </a:xfrm>
          <a:prstGeom prst="rect">
            <a:avLst/>
          </a:prstGeom>
        </p:spPr>
      </p:pic>
      <p:pic>
        <p:nvPicPr>
          <p:cNvPr id="40" name="图片 3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12429" y="3218411"/>
            <a:ext cx="2652451" cy="915639"/>
          </a:xfrm>
          <a:prstGeom prst="rect">
            <a:avLst/>
          </a:prstGeom>
        </p:spPr>
      </p:pic>
      <p:sp>
        <p:nvSpPr>
          <p:cNvPr id="41" name="圆角矩形 40"/>
          <p:cNvSpPr/>
          <p:nvPr/>
        </p:nvSpPr>
        <p:spPr>
          <a:xfrm>
            <a:off x="4732671" y="3006890"/>
            <a:ext cx="1051527"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受限设备</a:t>
            </a:r>
          </a:p>
        </p:txBody>
      </p:sp>
      <p:sp>
        <p:nvSpPr>
          <p:cNvPr id="42" name="矩形 41"/>
          <p:cNvSpPr/>
          <p:nvPr/>
        </p:nvSpPr>
        <p:spPr>
          <a:xfrm>
            <a:off x="5862171" y="2419221"/>
            <a:ext cx="2753509" cy="1776859"/>
          </a:xfrm>
          <a:prstGeom prst="rect">
            <a:avLst/>
          </a:prstGeom>
          <a:noFill/>
          <a:ln w="38100">
            <a:solidFill>
              <a:srgbClr val="0000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6998351" y="4337850"/>
            <a:ext cx="1607169" cy="351742"/>
          </a:xfrm>
          <a:prstGeom prst="roundRect">
            <a:avLst/>
          </a:prstGeom>
          <a:solidFill>
            <a:srgbClr val="104096"/>
          </a:solidFill>
          <a:ln>
            <a:noFill/>
          </a:ln>
        </p:spPr>
        <p:style>
          <a:lnRef idx="1">
            <a:schemeClr val="accent1"/>
          </a:lnRef>
          <a:fillRef idx="3">
            <a:schemeClr val="accent1"/>
          </a:fillRef>
          <a:effectRef idx="2">
            <a:schemeClr val="accent1"/>
          </a:effectRef>
          <a:fontRef idx="minor">
            <a:schemeClr val="lt1"/>
          </a:fontRef>
        </p:style>
        <p:txBody>
          <a:bodyPr lIns="0" rIns="0" rtlCol="0" anchor="ctr"/>
          <a:lstStyle/>
          <a:p>
            <a:pPr algn="ctr"/>
            <a:r>
              <a:rPr kumimoji="1" lang="en-US" altLang="zh-CN" dirty="0">
                <a:solidFill>
                  <a:schemeClr val="bg1"/>
                </a:solidFill>
                <a:latin typeface="微软雅黑" panose="020B0503020204020204" charset="-122"/>
                <a:ea typeface="微软雅黑" panose="020B0503020204020204" charset="-122"/>
                <a:cs typeface="微软雅黑" panose="020B0503020204020204" charset="-122"/>
              </a:rPr>
              <a:t>FPGA</a:t>
            </a:r>
            <a:r>
              <a:rPr kumimoji="1" lang="zh-CN" altLang="en-US" dirty="0">
                <a:solidFill>
                  <a:schemeClr val="bg1"/>
                </a:solidFill>
                <a:latin typeface="微软雅黑" panose="020B0503020204020204" charset="-122"/>
                <a:ea typeface="微软雅黑" panose="020B0503020204020204" charset="-122"/>
                <a:cs typeface="微软雅黑" panose="020B0503020204020204" charset="-122"/>
              </a:rPr>
              <a:t>实现目标识别</a:t>
            </a:r>
          </a:p>
        </p:txBody>
      </p:sp>
      <p:pic>
        <p:nvPicPr>
          <p:cNvPr id="5" name="图片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68490" y="5741670"/>
            <a:ext cx="1677670" cy="990432"/>
          </a:xfrm>
          <a:prstGeom prst="rect">
            <a:avLst/>
          </a:prstGeom>
        </p:spPr>
      </p:pic>
      <p:sp>
        <p:nvSpPr>
          <p:cNvPr id="6" name="右弧形箭头 5"/>
          <p:cNvSpPr/>
          <p:nvPr/>
        </p:nvSpPr>
        <p:spPr>
          <a:xfrm>
            <a:off x="8757920" y="5394960"/>
            <a:ext cx="213360" cy="751840"/>
          </a:xfrm>
          <a:prstGeom prst="curvedLeftArrow">
            <a:avLst/>
          </a:prstGeom>
          <a:solidFill>
            <a:srgbClr val="7030A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chemeClr val="bg1"/>
              </a:solidFill>
              <a:latin typeface="黑体" pitchFamily="49" charset="-122"/>
              <a:ea typeface="黑体" pitchFamily="49" charset="-122"/>
            </a:endParaRPr>
          </a:p>
        </p:txBody>
      </p:sp>
      <p:sp>
        <p:nvSpPr>
          <p:cNvPr id="44" name="矩形 43"/>
          <p:cNvSpPr/>
          <p:nvPr/>
        </p:nvSpPr>
        <p:spPr>
          <a:xfrm>
            <a:off x="6837680" y="4724400"/>
            <a:ext cx="2184400" cy="2062479"/>
          </a:xfrm>
          <a:prstGeom prst="rect">
            <a:avLst/>
          </a:prstGeom>
          <a:noFill/>
          <a:ln w="3810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09377374"/>
      </p:ext>
    </p:extLst>
  </p:cSld>
  <p:clrMapOvr>
    <a:masterClrMapping/>
  </p:clrMapOvr>
  <p:transition advTm="8619"/>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250D8F-44B2-E74C-B5CE-24AC34477252}"/>
              </a:ext>
            </a:extLst>
          </p:cNvPr>
          <p:cNvSpPr>
            <a:spLocks noGrp="1"/>
          </p:cNvSpPr>
          <p:nvPr>
            <p:ph type="title"/>
          </p:nvPr>
        </p:nvSpPr>
        <p:spPr/>
        <p:txBody>
          <a:bodyPr/>
          <a:lstStyle/>
          <a:p>
            <a:r>
              <a:rPr lang="zh-CN" altLang="en-US" sz="4000" b="1" dirty="0">
                <a:solidFill>
                  <a:srgbClr val="1717B7"/>
                </a:solidFill>
                <a:latin typeface="黑体" panose="02010609060101010101" pitchFamily="49" charset="-122"/>
                <a:ea typeface="黑体" panose="02010609060101010101" pitchFamily="49" charset="-122"/>
              </a:rPr>
              <a:t>感谢</a:t>
            </a:r>
          </a:p>
        </p:txBody>
      </p:sp>
      <p:sp>
        <p:nvSpPr>
          <p:cNvPr id="3" name="内容占位符 2">
            <a:extLst>
              <a:ext uri="{FF2B5EF4-FFF2-40B4-BE49-F238E27FC236}">
                <a16:creationId xmlns:a16="http://schemas.microsoft.com/office/drawing/2014/main" id="{A45F3457-DA71-0C4E-AFAA-1A6C65E69BC4}"/>
              </a:ext>
            </a:extLst>
          </p:cNvPr>
          <p:cNvSpPr>
            <a:spLocks noGrp="1"/>
          </p:cNvSpPr>
          <p:nvPr>
            <p:ph idx="1"/>
          </p:nvPr>
        </p:nvSpPr>
        <p:spPr/>
        <p:txBody>
          <a:bodyPr/>
          <a:lstStyle/>
          <a:p>
            <a:pPr eaLnBrk="1" hangingPunct="1">
              <a:defRPr/>
            </a:pPr>
            <a:r>
              <a:rPr lang="zh-CN" altLang="en-US" sz="3200" b="1" dirty="0">
                <a:solidFill>
                  <a:schemeClr val="accent2"/>
                </a:solidFill>
                <a:latin typeface="微软雅黑" pitchFamily="34" charset="-122"/>
                <a:ea typeface="微软雅黑" pitchFamily="34" charset="-122"/>
              </a:rPr>
              <a:t>实验室师生</a:t>
            </a:r>
            <a:endParaRPr lang="en-US" altLang="zh-CN" sz="2300" b="1" dirty="0">
              <a:solidFill>
                <a:schemeClr val="accent2"/>
              </a:solidFill>
              <a:latin typeface="微软雅黑" pitchFamily="34" charset="-122"/>
              <a:ea typeface="微软雅黑" pitchFamily="34" charset="-122"/>
            </a:endParaRPr>
          </a:p>
          <a:p>
            <a:pPr lvl="1" eaLnBrk="1" hangingPunct="1">
              <a:defRPr/>
            </a:pPr>
            <a:r>
              <a:rPr lang="zh-CN" altLang="en-US" sz="2400" dirty="0">
                <a:solidFill>
                  <a:srgbClr val="1717B7"/>
                </a:solidFill>
                <a:latin typeface="微软雅黑" panose="020B0503020204020204" pitchFamily="34" charset="-122"/>
                <a:ea typeface="微软雅黑" panose="020B0503020204020204" pitchFamily="34" charset="-122"/>
              </a:rPr>
              <a:t>郭锋、戴平阳、张声传、曹刘娟等</a:t>
            </a:r>
            <a:endParaRPr lang="en-US" altLang="zh-CN" sz="2400" dirty="0">
              <a:solidFill>
                <a:srgbClr val="1717B7"/>
              </a:solidFill>
              <a:latin typeface="微软雅黑" panose="020B0503020204020204" pitchFamily="34" charset="-122"/>
              <a:ea typeface="微软雅黑" panose="020B0503020204020204" pitchFamily="34" charset="-122"/>
            </a:endParaRPr>
          </a:p>
          <a:p>
            <a:pPr lvl="1" eaLnBrk="1" hangingPunct="1">
              <a:defRPr/>
            </a:pPr>
            <a:r>
              <a:rPr lang="zh-CN" altLang="en-US" sz="2400" dirty="0">
                <a:solidFill>
                  <a:srgbClr val="1717B7"/>
                </a:solidFill>
                <a:latin typeface="微软雅黑" panose="020B0503020204020204" pitchFamily="34" charset="-122"/>
                <a:ea typeface="微软雅黑" panose="020B0503020204020204" pitchFamily="34" charset="-122"/>
              </a:rPr>
              <a:t>刘弘、林绍辉、沈云航、郑侠武、林明宝等</a:t>
            </a:r>
          </a:p>
          <a:p>
            <a:pPr lvl="1" eaLnBrk="1" hangingPunct="1">
              <a:defRPr/>
            </a:pPr>
            <a:endParaRPr lang="en-US" altLang="zh-CN" dirty="0">
              <a:latin typeface="微软雅黑" pitchFamily="34" charset="-122"/>
              <a:ea typeface="微软雅黑" pitchFamily="34" charset="-122"/>
            </a:endParaRPr>
          </a:p>
          <a:p>
            <a:pPr eaLnBrk="1" hangingPunct="1">
              <a:defRPr/>
            </a:pPr>
            <a:r>
              <a:rPr lang="zh-CN" altLang="en-US" sz="3200" b="1" dirty="0">
                <a:solidFill>
                  <a:schemeClr val="accent2"/>
                </a:solidFill>
                <a:latin typeface="微软雅黑" pitchFamily="34" charset="-122"/>
                <a:ea typeface="微软雅黑" pitchFamily="34" charset="-122"/>
              </a:rPr>
              <a:t>国家科研项目支持</a:t>
            </a:r>
          </a:p>
          <a:p>
            <a:pPr lvl="1" eaLnBrk="1" hangingPunct="1">
              <a:defRPr/>
            </a:pPr>
            <a:r>
              <a:rPr lang="zh-CN" altLang="en-US" sz="2400" dirty="0">
                <a:solidFill>
                  <a:srgbClr val="1717B7"/>
                </a:solidFill>
                <a:latin typeface="微软雅黑" panose="020B0503020204020204" pitchFamily="34" charset="-122"/>
                <a:ea typeface="微软雅黑" panose="020B0503020204020204" pitchFamily="34" charset="-122"/>
              </a:rPr>
              <a:t>国家自然科学基金委、国家重点研发专项</a:t>
            </a:r>
          </a:p>
          <a:p>
            <a:pPr lvl="1" eaLnBrk="1" hangingPunct="1">
              <a:defRPr/>
            </a:pPr>
            <a:endParaRPr lang="zh-CN" altLang="en-US" sz="3200" dirty="0">
              <a:latin typeface="微软雅黑" pitchFamily="34" charset="-122"/>
              <a:ea typeface="微软雅黑" pitchFamily="34" charset="-122"/>
            </a:endParaRPr>
          </a:p>
          <a:p>
            <a:pPr eaLnBrk="1" hangingPunct="1">
              <a:defRPr/>
            </a:pPr>
            <a:r>
              <a:rPr lang="zh-CN" altLang="en-US" sz="3200" b="1" dirty="0">
                <a:solidFill>
                  <a:schemeClr val="accent2"/>
                </a:solidFill>
                <a:latin typeface="微软雅黑" pitchFamily="34" charset="-122"/>
                <a:ea typeface="微软雅黑" pitchFamily="34" charset="-122"/>
              </a:rPr>
              <a:t>企业研发支持</a:t>
            </a:r>
            <a:endParaRPr lang="en-US" altLang="zh-CN" sz="3200" b="1" dirty="0">
              <a:solidFill>
                <a:schemeClr val="accent2"/>
              </a:solidFill>
              <a:latin typeface="微软雅黑" pitchFamily="34" charset="-122"/>
              <a:ea typeface="微软雅黑" pitchFamily="34" charset="-122"/>
            </a:endParaRPr>
          </a:p>
          <a:p>
            <a:pPr lvl="1" eaLnBrk="1" hangingPunct="1">
              <a:defRPr/>
            </a:pPr>
            <a:r>
              <a:rPr lang="zh-CN" altLang="en-US" sz="2400" dirty="0">
                <a:solidFill>
                  <a:srgbClr val="1717B7"/>
                </a:solidFill>
                <a:latin typeface="微软雅黑" panose="020B0503020204020204" pitchFamily="34" charset="-122"/>
                <a:ea typeface="微软雅黑" panose="020B0503020204020204" pitchFamily="34" charset="-122"/>
              </a:rPr>
              <a:t>腾讯优图实验室、华为</a:t>
            </a:r>
            <a:r>
              <a:rPr lang="en-US" altLang="zh-CN" sz="2400" dirty="0">
                <a:solidFill>
                  <a:srgbClr val="1717B7"/>
                </a:solidFill>
                <a:latin typeface="微软雅黑" panose="020B0503020204020204" pitchFamily="34" charset="-122"/>
                <a:ea typeface="微软雅黑" panose="020B0503020204020204" pitchFamily="34" charset="-122"/>
              </a:rPr>
              <a:t>2012</a:t>
            </a:r>
            <a:r>
              <a:rPr lang="zh-CN" altLang="en-US" sz="2400" dirty="0">
                <a:solidFill>
                  <a:srgbClr val="1717B7"/>
                </a:solidFill>
                <a:latin typeface="微软雅黑" panose="020B0503020204020204" pitchFamily="34" charset="-122"/>
                <a:ea typeface="微软雅黑" panose="020B0503020204020204" pitchFamily="34" charset="-122"/>
              </a:rPr>
              <a:t>实验室、滴滴等</a:t>
            </a:r>
          </a:p>
          <a:p>
            <a:endParaRPr kumimoji="1" lang="zh-CN" altLang="en-US" dirty="0"/>
          </a:p>
        </p:txBody>
      </p:sp>
    </p:spTree>
    <p:extLst>
      <p:ext uri="{BB962C8B-B14F-4D97-AF65-F5344CB8AC3E}">
        <p14:creationId xmlns:p14="http://schemas.microsoft.com/office/powerpoint/2010/main" val="1796077126"/>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BFBA2F9-8E19-9140-A140-4F2B1C0BA7A1}"/>
              </a:ext>
            </a:extLst>
          </p:cNvPr>
          <p:cNvSpPr>
            <a:spLocks noGrp="1"/>
          </p:cNvSpPr>
          <p:nvPr>
            <p:ph idx="1"/>
          </p:nvPr>
        </p:nvSpPr>
        <p:spPr>
          <a:xfrm>
            <a:off x="0" y="1767328"/>
            <a:ext cx="9304419" cy="4267200"/>
          </a:xfrm>
        </p:spPr>
        <p:txBody>
          <a:bodyPr/>
          <a:lstStyle/>
          <a:p>
            <a:pPr marL="469900" lvl="1" indent="-469900" eaLnBrk="1" hangingPunct="1">
              <a:buFont typeface="Wingdings" panose="05000000000000000000" pitchFamily="2" charset="2"/>
              <a:buChar char="o"/>
              <a:defRPr/>
            </a:pPr>
            <a:r>
              <a:rPr lang="zh-CN" altLang="en-US" b="1" kern="1200" dirty="0">
                <a:latin typeface="黑体" panose="02010609060101010101" pitchFamily="49" charset="-122"/>
                <a:ea typeface="黑体" panose="02010609060101010101" pitchFamily="49" charset="-122"/>
                <a:cs typeface="+mn-cs"/>
              </a:rPr>
              <a:t>视觉特征紧凑性</a:t>
            </a:r>
            <a:endParaRPr lang="en-US" altLang="zh-CN" b="1" kern="1200" dirty="0">
              <a:latin typeface="黑体" panose="02010609060101010101" pitchFamily="49" charset="-122"/>
              <a:ea typeface="黑体" panose="02010609060101010101" pitchFamily="49" charset="-122"/>
              <a:cs typeface="+mn-cs"/>
            </a:endParaRPr>
          </a:p>
          <a:p>
            <a:pPr lvl="1" eaLnBrk="1" hangingPunct="1">
              <a:defRPr/>
            </a:pPr>
            <a:r>
              <a:rPr lang="en-US" altLang="zh-CN" sz="1600" dirty="0">
                <a:latin typeface="微软雅黑" pitchFamily="34" charset="-122"/>
                <a:ea typeface="微软雅黑" pitchFamily="34" charset="-122"/>
              </a:rPr>
              <a:t>Ordinal Constraint Binary Coding for </a:t>
            </a:r>
            <a:r>
              <a:rPr lang="en-US" altLang="zh-CN" sz="1600" dirty="0" err="1">
                <a:latin typeface="微软雅黑" pitchFamily="34" charset="-122"/>
                <a:ea typeface="微软雅黑" pitchFamily="34" charset="-122"/>
              </a:rPr>
              <a:t>Appro</a:t>
            </a:r>
            <a:r>
              <a:rPr lang="en-US" altLang="zh-CN" sz="1600" dirty="0">
                <a:latin typeface="微软雅黑" pitchFamily="34" charset="-122"/>
                <a:ea typeface="微软雅黑" pitchFamily="34" charset="-122"/>
              </a:rPr>
              <a:t>. Nearest Neighbor Search, </a:t>
            </a:r>
            <a:r>
              <a:rPr lang="en-US" altLang="zh-CN" sz="1600" b="1" dirty="0">
                <a:solidFill>
                  <a:srgbClr val="0080FF"/>
                </a:solidFill>
                <a:latin typeface="微软雅黑" pitchFamily="34" charset="-122"/>
                <a:ea typeface="微软雅黑" pitchFamily="34" charset="-122"/>
              </a:rPr>
              <a:t>TPAMI </a:t>
            </a:r>
            <a:r>
              <a:rPr lang="en-US" altLang="zh-CN" sz="1600" dirty="0">
                <a:latin typeface="微软雅黑" pitchFamily="34" charset="-122"/>
                <a:ea typeface="微软雅黑" pitchFamily="34" charset="-122"/>
              </a:rPr>
              <a:t>2018</a:t>
            </a:r>
          </a:p>
          <a:p>
            <a:pPr lvl="1" eaLnBrk="1" hangingPunct="1">
              <a:defRPr/>
            </a:pPr>
            <a:r>
              <a:rPr lang="en-US" altLang="zh-CN" sz="1600" dirty="0">
                <a:latin typeface="微软雅黑" pitchFamily="34" charset="-122"/>
                <a:ea typeface="微软雅黑" pitchFamily="34" charset="-122"/>
              </a:rPr>
              <a:t>Towards Optimal Manifold Hashing via Discrete Locally Linear Embedding, </a:t>
            </a:r>
            <a:r>
              <a:rPr lang="en-US" altLang="zh-CN" sz="1600" b="1" dirty="0">
                <a:solidFill>
                  <a:srgbClr val="0080FF"/>
                </a:solidFill>
                <a:latin typeface="微软雅黑" pitchFamily="34" charset="-122"/>
                <a:ea typeface="微软雅黑" pitchFamily="34" charset="-122"/>
              </a:rPr>
              <a:t>TIP </a:t>
            </a:r>
            <a:r>
              <a:rPr lang="en-US" altLang="zh-CN" sz="1600" dirty="0">
                <a:latin typeface="微软雅黑" pitchFamily="34" charset="-122"/>
                <a:ea typeface="微软雅黑" pitchFamily="34" charset="-122"/>
              </a:rPr>
              <a:t>2017</a:t>
            </a:r>
          </a:p>
          <a:p>
            <a:pPr lvl="1" eaLnBrk="1" hangingPunct="1">
              <a:defRPr/>
            </a:pPr>
            <a:r>
              <a:rPr lang="en-US" altLang="zh-CN" sz="1600" dirty="0">
                <a:latin typeface="微软雅黑" pitchFamily="34" charset="-122"/>
                <a:ea typeface="微软雅黑" pitchFamily="34" charset="-122"/>
              </a:rPr>
              <a:t>Learning Neural Bag-of-Matrix-Summarization with Riemannian, </a:t>
            </a:r>
            <a:r>
              <a:rPr lang="en-US" altLang="zh-CN" sz="1600" b="1" dirty="0">
                <a:solidFill>
                  <a:srgbClr val="3680F7"/>
                </a:solidFill>
                <a:latin typeface="微软雅黑" pitchFamily="34" charset="-122"/>
                <a:ea typeface="微软雅黑" pitchFamily="34" charset="-122"/>
              </a:rPr>
              <a:t>AAAI</a:t>
            </a:r>
            <a:r>
              <a:rPr lang="en-US" altLang="zh-CN" sz="1600" dirty="0">
                <a:latin typeface="微软雅黑" pitchFamily="34" charset="-122"/>
                <a:ea typeface="微软雅黑" pitchFamily="34" charset="-122"/>
              </a:rPr>
              <a:t> 2019.</a:t>
            </a:r>
          </a:p>
          <a:p>
            <a:pPr lvl="1" eaLnBrk="1" hangingPunct="1">
              <a:defRPr/>
            </a:pPr>
            <a:r>
              <a:rPr lang="en-US" altLang="zh-CN" sz="1600" dirty="0">
                <a:latin typeface="微软雅黑" pitchFamily="34" charset="-122"/>
                <a:ea typeface="微软雅黑" pitchFamily="34" charset="-122"/>
              </a:rPr>
              <a:t>Cross-Modality Binary Code Learning via Fusion Similarity Hashing, </a:t>
            </a:r>
            <a:r>
              <a:rPr lang="en-US" altLang="zh-CN" sz="1600" b="1" dirty="0">
                <a:solidFill>
                  <a:srgbClr val="0080FF"/>
                </a:solidFill>
                <a:latin typeface="微软雅黑" pitchFamily="34" charset="-122"/>
                <a:ea typeface="微软雅黑" pitchFamily="34" charset="-122"/>
              </a:rPr>
              <a:t>CVPR</a:t>
            </a:r>
            <a:r>
              <a:rPr lang="en-US" altLang="zh-CN" sz="1600" dirty="0">
                <a:latin typeface="微软雅黑" pitchFamily="34" charset="-122"/>
                <a:ea typeface="微软雅黑" pitchFamily="34" charset="-122"/>
              </a:rPr>
              <a:t> 2017</a:t>
            </a:r>
          </a:p>
          <a:p>
            <a:pPr lvl="1" eaLnBrk="1" hangingPunct="1">
              <a:defRPr/>
            </a:pPr>
            <a:r>
              <a:rPr lang="en-US" altLang="zh-CN" sz="1600" dirty="0">
                <a:latin typeface="微软雅黑" pitchFamily="34" charset="-122"/>
                <a:ea typeface="微软雅黑" pitchFamily="34" charset="-122"/>
              </a:rPr>
              <a:t>Supervised Matrix Factorization for Cross-Modality Hashing, </a:t>
            </a:r>
            <a:r>
              <a:rPr lang="en-US" altLang="zh-CN" sz="1600" b="1" dirty="0">
                <a:solidFill>
                  <a:srgbClr val="0080FF"/>
                </a:solidFill>
                <a:latin typeface="微软雅黑" pitchFamily="34" charset="-122"/>
                <a:ea typeface="微软雅黑" pitchFamily="34" charset="-122"/>
              </a:rPr>
              <a:t>IJCAI</a:t>
            </a:r>
            <a:r>
              <a:rPr lang="en-US" altLang="zh-CN" sz="1600" dirty="0">
                <a:latin typeface="微软雅黑" pitchFamily="34" charset="-122"/>
                <a:ea typeface="微软雅黑" pitchFamily="34" charset="-122"/>
              </a:rPr>
              <a:t> 2016</a:t>
            </a:r>
            <a:endParaRPr lang="zh-CN" altLang="en-US" sz="1500" dirty="0">
              <a:latin typeface="微软雅黑" pitchFamily="34" charset="-122"/>
              <a:ea typeface="微软雅黑" pitchFamily="34" charset="-122"/>
            </a:endParaRPr>
          </a:p>
          <a:p>
            <a:pPr marL="469900" lvl="1" indent="-469900" eaLnBrk="1" hangingPunct="1">
              <a:buFont typeface="Wingdings" panose="05000000000000000000" pitchFamily="2" charset="2"/>
              <a:buChar char="o"/>
              <a:defRPr/>
            </a:pPr>
            <a:r>
              <a:rPr lang="zh-CN" altLang="en-US" b="1" kern="1200" dirty="0">
                <a:latin typeface="黑体" panose="02010609060101010101" pitchFamily="49" charset="-122"/>
                <a:ea typeface="黑体" panose="02010609060101010101" pitchFamily="49" charset="-122"/>
                <a:cs typeface="+mn-cs"/>
              </a:rPr>
              <a:t>深度网络紧凑性</a:t>
            </a:r>
          </a:p>
          <a:p>
            <a:pPr lvl="1" eaLnBrk="1" hangingPunct="1">
              <a:defRPr/>
            </a:pPr>
            <a:r>
              <a:rPr lang="en-US" altLang="zh-CN" sz="1600" dirty="0">
                <a:latin typeface="微软雅黑" pitchFamily="34" charset="-122"/>
                <a:ea typeface="微软雅黑" pitchFamily="34" charset="-122"/>
              </a:rPr>
              <a:t>Holistic CNN Comp. via Low-rank </a:t>
            </a:r>
            <a:r>
              <a:rPr lang="en-US" altLang="zh-CN" sz="1600" dirty="0" err="1">
                <a:latin typeface="微软雅黑" pitchFamily="34" charset="-122"/>
                <a:ea typeface="微软雅黑" pitchFamily="34" charset="-122"/>
              </a:rPr>
              <a:t>Decom</a:t>
            </a:r>
            <a:r>
              <a:rPr lang="en-US" altLang="zh-CN" sz="1600" dirty="0">
                <a:latin typeface="微软雅黑" pitchFamily="34" charset="-122"/>
                <a:ea typeface="微软雅黑" pitchFamily="34" charset="-122"/>
              </a:rPr>
              <a:t>. with Knowledge Transfer,</a:t>
            </a:r>
            <a:r>
              <a:rPr lang="zh-CN" altLang="en-US" sz="1600" dirty="0">
                <a:latin typeface="微软雅黑" pitchFamily="34" charset="-122"/>
                <a:ea typeface="微软雅黑" pitchFamily="34" charset="-122"/>
              </a:rPr>
              <a:t> </a:t>
            </a:r>
            <a:r>
              <a:rPr lang="en-US" altLang="zh-CN" sz="1600" b="1" dirty="0">
                <a:solidFill>
                  <a:srgbClr val="0080FF"/>
                </a:solidFill>
                <a:latin typeface="微软雅黑" pitchFamily="34" charset="-122"/>
                <a:ea typeface="微软雅黑" pitchFamily="34" charset="-122"/>
              </a:rPr>
              <a:t>TPAMI </a:t>
            </a:r>
            <a:r>
              <a:rPr lang="en-US" altLang="zh-CN" sz="1600" dirty="0">
                <a:latin typeface="微软雅黑" pitchFamily="34" charset="-122"/>
                <a:ea typeface="微软雅黑" pitchFamily="34" charset="-122"/>
              </a:rPr>
              <a:t>2018</a:t>
            </a:r>
          </a:p>
          <a:p>
            <a:pPr lvl="1" eaLnBrk="1" hangingPunct="1">
              <a:defRPr/>
            </a:pPr>
            <a:r>
              <a:rPr lang="en-US" altLang="zh-CN" sz="1600" dirty="0">
                <a:latin typeface="微软雅黑" pitchFamily="34" charset="-122"/>
                <a:ea typeface="微软雅黑" pitchFamily="34" charset="-122"/>
              </a:rPr>
              <a:t>Accelerating Conv. Networks via Global &amp; Dynamic Filter Pruning,</a:t>
            </a:r>
            <a:r>
              <a:rPr lang="zh-CN" altLang="en-US" sz="1600" dirty="0">
                <a:latin typeface="微软雅黑" pitchFamily="34" charset="-122"/>
                <a:ea typeface="微软雅黑" pitchFamily="34" charset="-122"/>
              </a:rPr>
              <a:t> </a:t>
            </a:r>
            <a:r>
              <a:rPr lang="en-US" altLang="zh-CN" sz="1600" b="1" dirty="0">
                <a:solidFill>
                  <a:srgbClr val="3680F7"/>
                </a:solidFill>
                <a:latin typeface="微软雅黑" pitchFamily="34" charset="-122"/>
                <a:ea typeface="微软雅黑" pitchFamily="34" charset="-122"/>
              </a:rPr>
              <a:t>IJCAI</a:t>
            </a:r>
            <a:r>
              <a:rPr lang="zh-CN" altLang="en-US" sz="1600" b="1" dirty="0">
                <a:solidFill>
                  <a:srgbClr val="3680F7"/>
                </a:solidFill>
                <a:latin typeface="微软雅黑" pitchFamily="34" charset="-122"/>
                <a:ea typeface="微软雅黑" pitchFamily="34" charset="-122"/>
              </a:rPr>
              <a:t> </a:t>
            </a:r>
            <a:r>
              <a:rPr lang="en-US" altLang="zh-CN" sz="1600" dirty="0">
                <a:latin typeface="微软雅黑" pitchFamily="34" charset="-122"/>
                <a:ea typeface="微软雅黑" pitchFamily="34" charset="-122"/>
              </a:rPr>
              <a:t> 2018</a:t>
            </a:r>
          </a:p>
          <a:p>
            <a:pPr lvl="1" eaLnBrk="1" hangingPunct="1">
              <a:defRPr/>
            </a:pPr>
            <a:r>
              <a:rPr lang="en-US" altLang="zh-CN" sz="1600" dirty="0">
                <a:latin typeface="微软雅黑" pitchFamily="34" charset="-122"/>
                <a:ea typeface="微软雅黑" pitchFamily="34" charset="-122"/>
              </a:rPr>
              <a:t>Global Error Minimization Compression, </a:t>
            </a:r>
            <a:r>
              <a:rPr lang="en-US" altLang="zh-CN" sz="1600" b="1" dirty="0">
                <a:solidFill>
                  <a:srgbClr val="0080FF"/>
                </a:solidFill>
                <a:latin typeface="微软雅黑" pitchFamily="34" charset="-122"/>
                <a:ea typeface="微软雅黑" pitchFamily="34" charset="-122"/>
              </a:rPr>
              <a:t>IJCAI</a:t>
            </a:r>
            <a:r>
              <a:rPr lang="en-US" altLang="zh-CN" sz="1600" dirty="0">
                <a:latin typeface="微软雅黑" pitchFamily="34" charset="-122"/>
                <a:ea typeface="微软雅黑" pitchFamily="34" charset="-122"/>
              </a:rPr>
              <a:t>  2016</a:t>
            </a:r>
          </a:p>
          <a:p>
            <a:pPr lvl="1" eaLnBrk="1" hangingPunct="1">
              <a:defRPr/>
            </a:pPr>
            <a:r>
              <a:rPr lang="en-US" altLang="zh-CN" sz="1600" dirty="0">
                <a:latin typeface="微软雅黑" pitchFamily="34" charset="-122"/>
                <a:ea typeface="微软雅黑" pitchFamily="34" charset="-122"/>
              </a:rPr>
              <a:t>ESPACE: Accelerating CNNs via Eliminating Spatial &amp; Channel Red., </a:t>
            </a:r>
            <a:r>
              <a:rPr lang="en-US" altLang="zh-CN" sz="1600" b="1" dirty="0">
                <a:solidFill>
                  <a:srgbClr val="0080FF"/>
                </a:solidFill>
                <a:latin typeface="微软雅黑" pitchFamily="34" charset="-122"/>
                <a:ea typeface="微软雅黑" pitchFamily="34" charset="-122"/>
              </a:rPr>
              <a:t>AAAI</a:t>
            </a:r>
            <a:r>
              <a:rPr lang="en-US" altLang="zh-CN" sz="1600" dirty="0">
                <a:latin typeface="微软雅黑" pitchFamily="34" charset="-122"/>
                <a:ea typeface="微软雅黑" pitchFamily="34" charset="-122"/>
              </a:rPr>
              <a:t> 2017</a:t>
            </a:r>
            <a:endParaRPr lang="en-US" altLang="zh-CN" sz="1500" dirty="0">
              <a:latin typeface="微软雅黑" pitchFamily="34" charset="-122"/>
              <a:ea typeface="微软雅黑" pitchFamily="34" charset="-122"/>
            </a:endParaRPr>
          </a:p>
          <a:p>
            <a:pPr marL="469900" lvl="1" indent="-469900" eaLnBrk="1" hangingPunct="1">
              <a:buFont typeface="Wingdings" panose="05000000000000000000" pitchFamily="2" charset="2"/>
              <a:buChar char="o"/>
              <a:defRPr/>
            </a:pPr>
            <a:r>
              <a:rPr lang="zh-CN" altLang="en-US" b="1" kern="1200" dirty="0">
                <a:latin typeface="黑体" panose="02010609060101010101" pitchFamily="49" charset="-122"/>
                <a:ea typeface="黑体" panose="02010609060101010101" pitchFamily="49" charset="-122"/>
                <a:cs typeface="+mn-cs"/>
              </a:rPr>
              <a:t>检测算法紧凑性</a:t>
            </a:r>
            <a:endParaRPr lang="en-US" altLang="zh-CN" b="1" kern="1200" dirty="0">
              <a:latin typeface="黑体" panose="02010609060101010101" pitchFamily="49" charset="-122"/>
              <a:ea typeface="黑体" panose="02010609060101010101" pitchFamily="49" charset="-122"/>
              <a:cs typeface="+mn-cs"/>
            </a:endParaRPr>
          </a:p>
          <a:p>
            <a:pPr lvl="1" eaLnBrk="1" hangingPunct="1">
              <a:defRPr/>
            </a:pPr>
            <a:r>
              <a:rPr lang="en-US" altLang="zh-CN" sz="1600" dirty="0">
                <a:latin typeface="微软雅黑" pitchFamily="34" charset="-122"/>
                <a:ea typeface="微软雅黑" pitchFamily="34" charset="-122"/>
              </a:rPr>
              <a:t>Weakly Supervised Object Detection via Object-Specific Pixel Gradient, </a:t>
            </a:r>
            <a:r>
              <a:rPr lang="en-US" altLang="zh-CN" sz="1600" b="1" dirty="0">
                <a:solidFill>
                  <a:srgbClr val="0080FF"/>
                </a:solidFill>
                <a:latin typeface="微软雅黑" pitchFamily="34" charset="-122"/>
                <a:ea typeface="微软雅黑" pitchFamily="34" charset="-122"/>
              </a:rPr>
              <a:t>TNN </a:t>
            </a:r>
            <a:r>
              <a:rPr lang="en-US" altLang="zh-CN" sz="1600" dirty="0">
                <a:latin typeface="微软雅黑" pitchFamily="34" charset="-122"/>
                <a:ea typeface="微软雅黑" pitchFamily="34" charset="-122"/>
              </a:rPr>
              <a:t>2018</a:t>
            </a:r>
          </a:p>
          <a:p>
            <a:pPr lvl="1" eaLnBrk="1" hangingPunct="1">
              <a:defRPr/>
            </a:pPr>
            <a:r>
              <a:rPr lang="en-US" altLang="zh-CN" sz="1600" dirty="0">
                <a:solidFill>
                  <a:srgbClr val="000000"/>
                </a:solidFill>
                <a:latin typeface="微软雅黑" panose="020B0503020204020204" pitchFamily="34" charset="-122"/>
                <a:ea typeface="微软雅黑" panose="020B0503020204020204" pitchFamily="34" charset="-122"/>
              </a:rPr>
              <a:t>Generative Adversarial Learning Towards Fast Weakly Sup. Detection, </a:t>
            </a:r>
            <a:r>
              <a:rPr lang="en-US" altLang="zh-CN" sz="1600" b="1" dirty="0">
                <a:solidFill>
                  <a:srgbClr val="3680F7"/>
                </a:solidFill>
                <a:latin typeface="微软雅黑" pitchFamily="34" charset="-122"/>
                <a:ea typeface="微软雅黑" pitchFamily="34" charset="-122"/>
              </a:rPr>
              <a:t>CVPR</a:t>
            </a:r>
            <a:r>
              <a:rPr lang="en-US" altLang="zh-CN" sz="1600" dirty="0">
                <a:solidFill>
                  <a:srgbClr val="000000"/>
                </a:solidFill>
                <a:latin typeface="微软雅黑" panose="020B0503020204020204" pitchFamily="34" charset="-122"/>
                <a:ea typeface="微软雅黑" panose="020B0503020204020204" pitchFamily="34" charset="-122"/>
              </a:rPr>
              <a:t> 2018 </a:t>
            </a:r>
          </a:p>
          <a:p>
            <a:endParaRPr kumimoji="1" lang="zh-CN" altLang="en-US" sz="2400" dirty="0"/>
          </a:p>
        </p:txBody>
      </p:sp>
      <p:sp>
        <p:nvSpPr>
          <p:cNvPr id="4" name="标题 1">
            <a:extLst>
              <a:ext uri="{FF2B5EF4-FFF2-40B4-BE49-F238E27FC236}">
                <a16:creationId xmlns:a16="http://schemas.microsoft.com/office/drawing/2014/main" id="{D3250D8F-44B2-E74C-B5CE-24AC34477252}"/>
              </a:ext>
            </a:extLst>
          </p:cNvPr>
          <p:cNvSpPr>
            <a:spLocks noGrp="1"/>
          </p:cNvSpPr>
          <p:nvPr>
            <p:ph type="title"/>
          </p:nvPr>
        </p:nvSpPr>
        <p:spPr>
          <a:xfrm>
            <a:off x="574675" y="304800"/>
            <a:ext cx="8001000" cy="1216025"/>
          </a:xfrm>
        </p:spPr>
        <p:txBody>
          <a:bodyPr/>
          <a:lstStyle/>
          <a:p>
            <a:r>
              <a:rPr lang="zh-CN" altLang="en-US" sz="4000" b="1" dirty="0">
                <a:solidFill>
                  <a:srgbClr val="1717B7"/>
                </a:solidFill>
                <a:latin typeface="黑体" panose="02010609060101010101" pitchFamily="49" charset="-122"/>
                <a:ea typeface="黑体" panose="02010609060101010101" pitchFamily="49" charset="-122"/>
              </a:rPr>
              <a:t>相关论文</a:t>
            </a:r>
          </a:p>
        </p:txBody>
      </p:sp>
    </p:spTree>
    <p:extLst>
      <p:ext uri="{BB962C8B-B14F-4D97-AF65-F5344CB8AC3E}">
        <p14:creationId xmlns:p14="http://schemas.microsoft.com/office/powerpoint/2010/main" val="1484227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7.3|8"/>
</p:tagLst>
</file>

<file path=ppt/tags/tag2.xml><?xml version="1.0" encoding="utf-8"?>
<p:tagLst xmlns:a="http://schemas.openxmlformats.org/drawingml/2006/main" xmlns:r="http://schemas.openxmlformats.org/officeDocument/2006/relationships" xmlns:p="http://schemas.openxmlformats.org/presentationml/2006/main">
  <p:tag name="TIMING" val="|1.5|7.3|8"/>
</p:tagLst>
</file>

<file path=ppt/tags/tag3.xml><?xml version="1.0" encoding="utf-8"?>
<p:tagLst xmlns:a="http://schemas.openxmlformats.org/drawingml/2006/main" xmlns:r="http://schemas.openxmlformats.org/officeDocument/2006/relationships" xmlns:p="http://schemas.openxmlformats.org/presentationml/2006/main">
  <p:tag name="TIMING" val="|1.5|7.3|8"/>
</p:tagLst>
</file>

<file path=ppt/tags/tag4.xml><?xml version="1.0" encoding="utf-8"?>
<p:tagLst xmlns:a="http://schemas.openxmlformats.org/drawingml/2006/main" xmlns:r="http://schemas.openxmlformats.org/officeDocument/2006/relationships" xmlns:p="http://schemas.openxmlformats.org/presentationml/2006/main">
  <p:tag name="TIMING" val="|1.5|7.3|8"/>
</p:tagLst>
</file>

<file path=ppt/tags/tag5.xml><?xml version="1.0" encoding="utf-8"?>
<p:tagLst xmlns:a="http://schemas.openxmlformats.org/drawingml/2006/main" xmlns:r="http://schemas.openxmlformats.org/officeDocument/2006/relationships" xmlns:p="http://schemas.openxmlformats.org/presentationml/2006/main">
  <p:tag name="TIMING" val="|1.5|7.3|8"/>
</p:tagLst>
</file>

<file path=ppt/tags/tag6.xml><?xml version="1.0" encoding="utf-8"?>
<p:tagLst xmlns:a="http://schemas.openxmlformats.org/drawingml/2006/main" xmlns:r="http://schemas.openxmlformats.org/officeDocument/2006/relationships" xmlns:p="http://schemas.openxmlformats.org/presentationml/2006/main">
  <p:tag name="TIMING" val="|1.5|7.3|8"/>
</p:tagLst>
</file>

<file path=ppt/tags/tag7.xml><?xml version="1.0" encoding="utf-8"?>
<p:tagLst xmlns:a="http://schemas.openxmlformats.org/drawingml/2006/main" xmlns:r="http://schemas.openxmlformats.org/officeDocument/2006/relationships" xmlns:p="http://schemas.openxmlformats.org/presentationml/2006/main">
  <p:tag name="TIMING" val="|1.5|7.3|8"/>
</p:tagLst>
</file>

<file path=ppt/tags/tag8.xml><?xml version="1.0" encoding="utf-8"?>
<p:tagLst xmlns:a="http://schemas.openxmlformats.org/drawingml/2006/main" xmlns:r="http://schemas.openxmlformats.org/officeDocument/2006/relationships" xmlns:p="http://schemas.openxmlformats.org/presentationml/2006/main">
  <p:tag name="TIMING" val="|1.5|7.3|8"/>
</p:tagLst>
</file>

<file path=ppt/tags/tag9.xml><?xml version="1.0" encoding="utf-8"?>
<p:tagLst xmlns:a="http://schemas.openxmlformats.org/drawingml/2006/main" xmlns:r="http://schemas.openxmlformats.org/officeDocument/2006/relationships" xmlns:p="http://schemas.openxmlformats.org/presentationml/2006/main">
  <p:tag name="TIMING" val="|1.5|7.3|8"/>
</p:tagLst>
</file>

<file path=ppt/tags/tag10.xml><?xml version="1.0" encoding="utf-8"?>
<p:tagLst xmlns:a="http://schemas.openxmlformats.org/drawingml/2006/main" xmlns:r="http://schemas.openxmlformats.org/officeDocument/2006/relationships" xmlns:p="http://schemas.openxmlformats.org/presentationml/2006/main">
  <p:tag name="TIMING" val="|1.5|7.3|8"/>
</p:tagLst>
</file>

<file path=ppt/tags/tag11.xml><?xml version="1.0" encoding="utf-8"?>
<p:tagLst xmlns:a="http://schemas.openxmlformats.org/drawingml/2006/main" xmlns:r="http://schemas.openxmlformats.org/officeDocument/2006/relationships" xmlns:p="http://schemas.openxmlformats.org/presentationml/2006/main">
  <p:tag name="TIMING" val="|1.5|7.3|8"/>
</p:tagLst>
</file>

<file path=ppt/tags/tag12.xml><?xml version="1.0" encoding="utf-8"?>
<p:tagLst xmlns:a="http://schemas.openxmlformats.org/drawingml/2006/main" xmlns:r="http://schemas.openxmlformats.org/officeDocument/2006/relationships" xmlns:p="http://schemas.openxmlformats.org/presentationml/2006/main">
  <p:tag name="TIMING" val="|1.5|7.3|8"/>
</p:tagLst>
</file>

<file path=ppt/tags/tag13.xml><?xml version="1.0" encoding="utf-8"?>
<p:tagLst xmlns:a="http://schemas.openxmlformats.org/drawingml/2006/main" xmlns:r="http://schemas.openxmlformats.org/officeDocument/2006/relationships" xmlns:p="http://schemas.openxmlformats.org/presentationml/2006/main">
  <p:tag name="TIMING" val="|1.5|7.3|8"/>
</p:tagLst>
</file>

<file path=ppt/tags/tag14.xml><?xml version="1.0" encoding="utf-8"?>
<p:tagLst xmlns:a="http://schemas.openxmlformats.org/drawingml/2006/main" xmlns:r="http://schemas.openxmlformats.org/officeDocument/2006/relationships" xmlns:p="http://schemas.openxmlformats.org/presentationml/2006/main">
  <p:tag name="TIMING" val="|1.5|7.3|8"/>
</p:tagLst>
</file>

<file path=ppt/tags/tag15.xml><?xml version="1.0" encoding="utf-8"?>
<p:tagLst xmlns:a="http://schemas.openxmlformats.org/drawingml/2006/main" xmlns:r="http://schemas.openxmlformats.org/officeDocument/2006/relationships" xmlns:p="http://schemas.openxmlformats.org/presentationml/2006/main">
  <p:tag name="TIMING" val="|1.5|7.3|8"/>
</p:tagLst>
</file>

<file path=ppt/tags/tag16.xml><?xml version="1.0" encoding="utf-8"?>
<p:tagLst xmlns:a="http://schemas.openxmlformats.org/drawingml/2006/main" xmlns:r="http://schemas.openxmlformats.org/officeDocument/2006/relationships" xmlns:p="http://schemas.openxmlformats.org/presentationml/2006/main">
  <p:tag name="TIMING" val="|1.5|7.3|8"/>
</p:tagLst>
</file>

<file path=ppt/tags/tag17.xml><?xml version="1.0" encoding="utf-8"?>
<p:tagLst xmlns:a="http://schemas.openxmlformats.org/drawingml/2006/main" xmlns:r="http://schemas.openxmlformats.org/officeDocument/2006/relationships" xmlns:p="http://schemas.openxmlformats.org/presentationml/2006/main">
  <p:tag name="TIMING" val="|1.5|7.3|8"/>
</p:tagLst>
</file>

<file path=ppt/tags/tag18.xml><?xml version="1.0" encoding="utf-8"?>
<p:tagLst xmlns:a="http://schemas.openxmlformats.org/drawingml/2006/main" xmlns:r="http://schemas.openxmlformats.org/officeDocument/2006/relationships" xmlns:p="http://schemas.openxmlformats.org/presentationml/2006/main">
  <p:tag name="TIMING" val="|1.5|7.3|8"/>
</p:tagLst>
</file>

<file path=ppt/tags/tag19.xml><?xml version="1.0" encoding="utf-8"?>
<p:tagLst xmlns:a="http://schemas.openxmlformats.org/drawingml/2006/main" xmlns:r="http://schemas.openxmlformats.org/officeDocument/2006/relationships" xmlns:p="http://schemas.openxmlformats.org/presentationml/2006/main">
  <p:tag name="TIMING" val="|1.5|7.3|8"/>
</p:tagLst>
</file>

<file path=ppt/tags/tag20.xml><?xml version="1.0" encoding="utf-8"?>
<p:tagLst xmlns:a="http://schemas.openxmlformats.org/drawingml/2006/main" xmlns:r="http://schemas.openxmlformats.org/officeDocument/2006/relationships" xmlns:p="http://schemas.openxmlformats.org/presentationml/2006/main">
  <p:tag name="TIMING" val="|1.5|7.3|8"/>
</p:tagLst>
</file>

<file path=ppt/tags/tag21.xml><?xml version="1.0" encoding="utf-8"?>
<p:tagLst xmlns:a="http://schemas.openxmlformats.org/drawingml/2006/main" xmlns:r="http://schemas.openxmlformats.org/officeDocument/2006/relationships" xmlns:p="http://schemas.openxmlformats.org/presentationml/2006/main">
  <p:tag name="TIMING" val="|1.5|7.3|8"/>
</p:tagLst>
</file>

<file path=ppt/tags/tag22.xml><?xml version="1.0" encoding="utf-8"?>
<p:tagLst xmlns:a="http://schemas.openxmlformats.org/drawingml/2006/main" xmlns:r="http://schemas.openxmlformats.org/officeDocument/2006/relationships" xmlns:p="http://schemas.openxmlformats.org/presentationml/2006/main">
  <p:tag name="TIMING" val="|1.5|7.3|8"/>
</p:tagLst>
</file>

<file path=ppt/tags/tag23.xml><?xml version="1.0" encoding="utf-8"?>
<p:tagLst xmlns:a="http://schemas.openxmlformats.org/drawingml/2006/main" xmlns:r="http://schemas.openxmlformats.org/officeDocument/2006/relationships" xmlns:p="http://schemas.openxmlformats.org/presentationml/2006/main">
  <p:tag name="TIMING" val="|1.5|7.3|8"/>
</p:tagLst>
</file>

<file path=ppt/tags/tag24.xml><?xml version="1.0" encoding="utf-8"?>
<p:tagLst xmlns:a="http://schemas.openxmlformats.org/drawingml/2006/main" xmlns:r="http://schemas.openxmlformats.org/officeDocument/2006/relationships" xmlns:p="http://schemas.openxmlformats.org/presentationml/2006/main">
  <p:tag name="TIMING" val="|1.5|7.3|8"/>
</p:tagLst>
</file>

<file path=ppt/tags/tag25.xml><?xml version="1.0" encoding="utf-8"?>
<p:tagLst xmlns:a="http://schemas.openxmlformats.org/drawingml/2006/main" xmlns:r="http://schemas.openxmlformats.org/officeDocument/2006/relationships" xmlns:p="http://schemas.openxmlformats.org/presentationml/2006/main">
  <p:tag name="TIMING" val="|1.5|7.3|8"/>
</p:tagLst>
</file>

<file path=ppt/tags/tag26.xml><?xml version="1.0" encoding="utf-8"?>
<p:tagLst xmlns:a="http://schemas.openxmlformats.org/drawingml/2006/main" xmlns:r="http://schemas.openxmlformats.org/officeDocument/2006/relationships" xmlns:p="http://schemas.openxmlformats.org/presentationml/2006/main">
  <p:tag name="TIMING" val="|1.5|7.3|8"/>
</p:tagLst>
</file>

<file path=ppt/tags/tag27.xml><?xml version="1.0" encoding="utf-8"?>
<p:tagLst xmlns:a="http://schemas.openxmlformats.org/drawingml/2006/main" xmlns:r="http://schemas.openxmlformats.org/officeDocument/2006/relationships" xmlns:p="http://schemas.openxmlformats.org/presentationml/2006/main">
  <p:tag name="TIMING" val="|1.5|7.3|8"/>
</p:tagLst>
</file>

<file path=ppt/tags/tag28.xml><?xml version="1.0" encoding="utf-8"?>
<p:tagLst xmlns:a="http://schemas.openxmlformats.org/drawingml/2006/main" xmlns:r="http://schemas.openxmlformats.org/officeDocument/2006/relationships" xmlns:p="http://schemas.openxmlformats.org/presentationml/2006/main">
  <p:tag name="TIMING" val="|1.5|7.3|8"/>
</p:tagLst>
</file>

<file path=ppt/tags/tag29.xml><?xml version="1.0" encoding="utf-8"?>
<p:tagLst xmlns:a="http://schemas.openxmlformats.org/drawingml/2006/main" xmlns:r="http://schemas.openxmlformats.org/officeDocument/2006/relationships" xmlns:p="http://schemas.openxmlformats.org/presentationml/2006/main">
  <p:tag name="TIMING" val="|1.5|7.3|8"/>
</p:tagLst>
</file>

<file path=ppt/tags/tag30.xml><?xml version="1.0" encoding="utf-8"?>
<p:tagLst xmlns:a="http://schemas.openxmlformats.org/drawingml/2006/main" xmlns:r="http://schemas.openxmlformats.org/officeDocument/2006/relationships" xmlns:p="http://schemas.openxmlformats.org/presentationml/2006/main">
  <p:tag name="TIMING" val="|1.5|7.3|8"/>
</p:tagLst>
</file>

<file path=ppt/tags/tag31.xml><?xml version="1.0" encoding="utf-8"?>
<p:tagLst xmlns:a="http://schemas.openxmlformats.org/drawingml/2006/main" xmlns:r="http://schemas.openxmlformats.org/officeDocument/2006/relationships" xmlns:p="http://schemas.openxmlformats.org/presentationml/2006/main">
  <p:tag name="TIMING" val="|1.5|7.3|8"/>
</p:tagLst>
</file>

<file path=ppt/tags/tag32.xml><?xml version="1.0" encoding="utf-8"?>
<p:tagLst xmlns:a="http://schemas.openxmlformats.org/drawingml/2006/main" xmlns:r="http://schemas.openxmlformats.org/officeDocument/2006/relationships" xmlns:p="http://schemas.openxmlformats.org/presentationml/2006/main">
  <p:tag name="TIMING" val="|1.5|7.3|8"/>
</p:tagLst>
</file>

<file path=ppt/tags/tag33.xml><?xml version="1.0" encoding="utf-8"?>
<p:tagLst xmlns:a="http://schemas.openxmlformats.org/drawingml/2006/main" xmlns:r="http://schemas.openxmlformats.org/officeDocument/2006/relationships" xmlns:p="http://schemas.openxmlformats.org/presentationml/2006/main">
  <p:tag name="TIMING" val="|1.5|7.3|8"/>
</p:tagLst>
</file>

<file path=ppt/tags/tag34.xml><?xml version="1.0" encoding="utf-8"?>
<p:tagLst xmlns:a="http://schemas.openxmlformats.org/drawingml/2006/main" xmlns:r="http://schemas.openxmlformats.org/officeDocument/2006/relationships" xmlns:p="http://schemas.openxmlformats.org/presentationml/2006/main">
  <p:tag name="TIMING" val="|1.5|7.3|8"/>
</p:tagLst>
</file>

<file path=ppt/tags/tag35.xml><?xml version="1.0" encoding="utf-8"?>
<p:tagLst xmlns:a="http://schemas.openxmlformats.org/drawingml/2006/main" xmlns:r="http://schemas.openxmlformats.org/officeDocument/2006/relationships" xmlns:p="http://schemas.openxmlformats.org/presentationml/2006/main">
  <p:tag name="TIMING" val="|1.5|7.3|8"/>
</p:tagLst>
</file>

<file path=ppt/tags/tag36.xml><?xml version="1.0" encoding="utf-8"?>
<p:tagLst xmlns:a="http://schemas.openxmlformats.org/drawingml/2006/main" xmlns:r="http://schemas.openxmlformats.org/officeDocument/2006/relationships" xmlns:p="http://schemas.openxmlformats.org/presentationml/2006/main">
  <p:tag name="TIMING" val="|1.5|7.3|8"/>
</p:tagLst>
</file>

<file path=ppt/tags/tag37.xml><?xml version="1.0" encoding="utf-8"?>
<p:tagLst xmlns:a="http://schemas.openxmlformats.org/drawingml/2006/main" xmlns:r="http://schemas.openxmlformats.org/officeDocument/2006/relationships" xmlns:p="http://schemas.openxmlformats.org/presentationml/2006/main">
  <p:tag name="TIMING" val="|1.5|7.3|8"/>
</p:tagLst>
</file>

<file path=ppt/tags/tag38.xml><?xml version="1.0" encoding="utf-8"?>
<p:tagLst xmlns:a="http://schemas.openxmlformats.org/drawingml/2006/main" xmlns:r="http://schemas.openxmlformats.org/officeDocument/2006/relationships" xmlns:p="http://schemas.openxmlformats.org/presentationml/2006/main">
  <p:tag name="TIMING" val="|1.5|7.3|8"/>
</p:tagLst>
</file>

<file path=ppt/tags/tag39.xml><?xml version="1.0" encoding="utf-8"?>
<p:tagLst xmlns:a="http://schemas.openxmlformats.org/drawingml/2006/main" xmlns:r="http://schemas.openxmlformats.org/officeDocument/2006/relationships" xmlns:p="http://schemas.openxmlformats.org/presentationml/2006/main">
  <p:tag name="TIMING" val="|1.5|7.3|8"/>
</p:tagLst>
</file>

<file path=ppt/tags/tag40.xml><?xml version="1.0" encoding="utf-8"?>
<p:tagLst xmlns:a="http://schemas.openxmlformats.org/drawingml/2006/main" xmlns:r="http://schemas.openxmlformats.org/officeDocument/2006/relationships" xmlns:p="http://schemas.openxmlformats.org/presentationml/2006/main">
  <p:tag name="TIMING" val="|1.5|7.3|8"/>
</p:tagLst>
</file>

<file path=ppt/tags/tag41.xml><?xml version="1.0" encoding="utf-8"?>
<p:tagLst xmlns:a="http://schemas.openxmlformats.org/drawingml/2006/main" xmlns:r="http://schemas.openxmlformats.org/officeDocument/2006/relationships" xmlns:p="http://schemas.openxmlformats.org/presentationml/2006/main">
  <p:tag name="TIMING" val="|1.5|7.3|8"/>
</p:tagLst>
</file>

<file path=ppt/tags/tag42.xml><?xml version="1.0" encoding="utf-8"?>
<p:tagLst xmlns:a="http://schemas.openxmlformats.org/drawingml/2006/main" xmlns:r="http://schemas.openxmlformats.org/officeDocument/2006/relationships" xmlns:p="http://schemas.openxmlformats.org/presentationml/2006/main">
  <p:tag name="TIMING" val="|1.5|7.3|8"/>
</p:tagLst>
</file>

<file path=ppt/tags/tag43.xml><?xml version="1.0" encoding="utf-8"?>
<p:tagLst xmlns:a="http://schemas.openxmlformats.org/drawingml/2006/main" xmlns:r="http://schemas.openxmlformats.org/officeDocument/2006/relationships" xmlns:p="http://schemas.openxmlformats.org/presentationml/2006/main">
  <p:tag name="TIMING" val="|1.5|7.3|8"/>
</p:tagLst>
</file>

<file path=ppt/tags/tag44.xml><?xml version="1.0" encoding="utf-8"?>
<p:tagLst xmlns:a="http://schemas.openxmlformats.org/drawingml/2006/main" xmlns:r="http://schemas.openxmlformats.org/officeDocument/2006/relationships" xmlns:p="http://schemas.openxmlformats.org/presentationml/2006/main">
  <p:tag name="TIMING" val="|1.5|7.3|8"/>
</p:tagLst>
</file>

<file path=ppt/tags/tag45.xml><?xml version="1.0" encoding="utf-8"?>
<p:tagLst xmlns:a="http://schemas.openxmlformats.org/drawingml/2006/main" xmlns:r="http://schemas.openxmlformats.org/officeDocument/2006/relationships" xmlns:p="http://schemas.openxmlformats.org/presentationml/2006/main">
  <p:tag name="TIMING" val="|1.5|7.3|8"/>
</p:tagLst>
</file>

<file path=ppt/tags/tag46.xml><?xml version="1.0" encoding="utf-8"?>
<p:tagLst xmlns:a="http://schemas.openxmlformats.org/drawingml/2006/main" xmlns:r="http://schemas.openxmlformats.org/officeDocument/2006/relationships" xmlns:p="http://schemas.openxmlformats.org/presentationml/2006/main">
  <p:tag name="TIMING" val="|1.5|7.3|8"/>
</p:tagLst>
</file>

<file path=ppt/tags/tag47.xml><?xml version="1.0" encoding="utf-8"?>
<p:tagLst xmlns:a="http://schemas.openxmlformats.org/drawingml/2006/main" xmlns:r="http://schemas.openxmlformats.org/officeDocument/2006/relationships" xmlns:p="http://schemas.openxmlformats.org/presentationml/2006/main">
  <p:tag name="TIMING" val="|1.5|7.3|8"/>
</p:tagLst>
</file>

<file path=ppt/tags/tag48.xml><?xml version="1.0" encoding="utf-8"?>
<p:tagLst xmlns:a="http://schemas.openxmlformats.org/drawingml/2006/main" xmlns:r="http://schemas.openxmlformats.org/officeDocument/2006/relationships" xmlns:p="http://schemas.openxmlformats.org/presentationml/2006/main">
  <p:tag name="TIMING" val="|1.5|7.3|8"/>
</p:tagLst>
</file>

<file path=ppt/tags/tag49.xml><?xml version="1.0" encoding="utf-8"?>
<p:tagLst xmlns:a="http://schemas.openxmlformats.org/drawingml/2006/main" xmlns:r="http://schemas.openxmlformats.org/officeDocument/2006/relationships" xmlns:p="http://schemas.openxmlformats.org/presentationml/2006/main">
  <p:tag name="TIMING" val="|1.5|7.3|8"/>
</p:tagLst>
</file>

<file path=ppt/tags/tag50.xml><?xml version="1.0" encoding="utf-8"?>
<p:tagLst xmlns:a="http://schemas.openxmlformats.org/drawingml/2006/main" xmlns:r="http://schemas.openxmlformats.org/officeDocument/2006/relationships" xmlns:p="http://schemas.openxmlformats.org/presentationml/2006/main">
  <p:tag name="TIMING" val="|1.5|7.3|8"/>
</p:tagLst>
</file>

<file path=ppt/tags/tag51.xml><?xml version="1.0" encoding="utf-8"?>
<p:tagLst xmlns:a="http://schemas.openxmlformats.org/drawingml/2006/main" xmlns:r="http://schemas.openxmlformats.org/officeDocument/2006/relationships" xmlns:p="http://schemas.openxmlformats.org/presentationml/2006/main">
  <p:tag name="TIMING" val="|1.5|7.3|8"/>
</p:tagLst>
</file>

<file path=ppt/tags/tag52.xml><?xml version="1.0" encoding="utf-8"?>
<p:tagLst xmlns:a="http://schemas.openxmlformats.org/drawingml/2006/main" xmlns:r="http://schemas.openxmlformats.org/officeDocument/2006/relationships" xmlns:p="http://schemas.openxmlformats.org/presentationml/2006/main">
  <p:tag name="TIMING" val="|1.5|7.3|8"/>
</p:tagLst>
</file>

<file path=ppt/tags/tag53.xml><?xml version="1.0" encoding="utf-8"?>
<p:tagLst xmlns:a="http://schemas.openxmlformats.org/drawingml/2006/main" xmlns:r="http://schemas.openxmlformats.org/officeDocument/2006/relationships" xmlns:p="http://schemas.openxmlformats.org/presentationml/2006/main">
  <p:tag name="TIMING" val="|1.5|7.3|8"/>
</p:tagLst>
</file>

<file path=ppt/tags/tag54.xml><?xml version="1.0" encoding="utf-8"?>
<p:tagLst xmlns:a="http://schemas.openxmlformats.org/drawingml/2006/main" xmlns:r="http://schemas.openxmlformats.org/officeDocument/2006/relationships" xmlns:p="http://schemas.openxmlformats.org/presentationml/2006/main">
  <p:tag name="TIMING" val="|1.5|7.3|8"/>
</p:tagLst>
</file>

<file path=ppt/tags/tag55.xml><?xml version="1.0" encoding="utf-8"?>
<p:tagLst xmlns:a="http://schemas.openxmlformats.org/drawingml/2006/main" xmlns:r="http://schemas.openxmlformats.org/officeDocument/2006/relationships" xmlns:p="http://schemas.openxmlformats.org/presentationml/2006/main">
  <p:tag name="TIMING" val="|1.5|7.3|8"/>
</p:tagLst>
</file>

<file path=ppt/tags/tag56.xml><?xml version="1.0" encoding="utf-8"?>
<p:tagLst xmlns:a="http://schemas.openxmlformats.org/drawingml/2006/main" xmlns:r="http://schemas.openxmlformats.org/officeDocument/2006/relationships" xmlns:p="http://schemas.openxmlformats.org/presentationml/2006/main">
  <p:tag name="TIMING" val="|1.5|7.3|8"/>
</p:tagLst>
</file>

<file path=ppt/tags/tag57.xml><?xml version="1.0" encoding="utf-8"?>
<p:tagLst xmlns:a="http://schemas.openxmlformats.org/drawingml/2006/main" xmlns:r="http://schemas.openxmlformats.org/officeDocument/2006/relationships" xmlns:p="http://schemas.openxmlformats.org/presentationml/2006/main">
  <p:tag name="TIMING" val="|1.5|7.3|8"/>
</p:tagLst>
</file>

<file path=ppt/tags/tag58.xml><?xml version="1.0" encoding="utf-8"?>
<p:tagLst xmlns:a="http://schemas.openxmlformats.org/drawingml/2006/main" xmlns:r="http://schemas.openxmlformats.org/officeDocument/2006/relationships" xmlns:p="http://schemas.openxmlformats.org/presentationml/2006/main">
  <p:tag name="TIMING" val="|1.5|7.3|8"/>
</p:tagLst>
</file>

<file path=ppt/tags/tag59.xml><?xml version="1.0" encoding="utf-8"?>
<p:tagLst xmlns:a="http://schemas.openxmlformats.org/drawingml/2006/main" xmlns:r="http://schemas.openxmlformats.org/officeDocument/2006/relationships" xmlns:p="http://schemas.openxmlformats.org/presentationml/2006/main">
  <p:tag name="TIMING" val="|1.5|7.3|8"/>
</p:tagLst>
</file>

<file path=ppt/tags/tag60.xml><?xml version="1.0" encoding="utf-8"?>
<p:tagLst xmlns:a="http://schemas.openxmlformats.org/drawingml/2006/main" xmlns:r="http://schemas.openxmlformats.org/officeDocument/2006/relationships" xmlns:p="http://schemas.openxmlformats.org/presentationml/2006/main">
  <p:tag name="TIMING" val="|1.5|7.3|8"/>
</p:tagLst>
</file>

<file path=ppt/tags/tag61.xml><?xml version="1.0" encoding="utf-8"?>
<p:tagLst xmlns:a="http://schemas.openxmlformats.org/drawingml/2006/main" xmlns:r="http://schemas.openxmlformats.org/officeDocument/2006/relationships" xmlns:p="http://schemas.openxmlformats.org/presentationml/2006/main">
  <p:tag name="TIMING" val="|1.5|7.3|8"/>
</p:tagLst>
</file>

<file path=ppt/tags/tag62.xml><?xml version="1.0" encoding="utf-8"?>
<p:tagLst xmlns:a="http://schemas.openxmlformats.org/drawingml/2006/main" xmlns:r="http://schemas.openxmlformats.org/officeDocument/2006/relationships" xmlns:p="http://schemas.openxmlformats.org/presentationml/2006/main">
  <p:tag name="TIMING" val="|1.5|7.3|8"/>
</p:tagLst>
</file>

<file path=ppt/tags/tag63.xml><?xml version="1.0" encoding="utf-8"?>
<p:tagLst xmlns:a="http://schemas.openxmlformats.org/drawingml/2006/main" xmlns:r="http://schemas.openxmlformats.org/officeDocument/2006/relationships" xmlns:p="http://schemas.openxmlformats.org/presentationml/2006/main">
  <p:tag name="TIMING" val="|1.5|7.3|8"/>
</p:tagLst>
</file>

<file path=ppt/tags/tag64.xml><?xml version="1.0" encoding="utf-8"?>
<p:tagLst xmlns:a="http://schemas.openxmlformats.org/drawingml/2006/main" xmlns:r="http://schemas.openxmlformats.org/officeDocument/2006/relationships" xmlns:p="http://schemas.openxmlformats.org/presentationml/2006/main">
  <p:tag name="TIMING" val="|1.5|7.3|8"/>
</p:tagLst>
</file>

<file path=ppt/tags/tag65.xml><?xml version="1.0" encoding="utf-8"?>
<p:tagLst xmlns:a="http://schemas.openxmlformats.org/drawingml/2006/main" xmlns:r="http://schemas.openxmlformats.org/officeDocument/2006/relationships" xmlns:p="http://schemas.openxmlformats.org/presentationml/2006/main">
  <p:tag name="TIMING" val="|1.5|7.3|8"/>
</p:tagLst>
</file>

<file path=ppt/tags/tag66.xml><?xml version="1.0" encoding="utf-8"?>
<p:tagLst xmlns:a="http://schemas.openxmlformats.org/drawingml/2006/main" xmlns:r="http://schemas.openxmlformats.org/officeDocument/2006/relationships" xmlns:p="http://schemas.openxmlformats.org/presentationml/2006/main">
  <p:tag name="TIMING" val="|1.5|7.3|8"/>
</p:tagLst>
</file>

<file path=ppt/tags/tag67.xml><?xml version="1.0" encoding="utf-8"?>
<p:tagLst xmlns:a="http://schemas.openxmlformats.org/drawingml/2006/main" xmlns:r="http://schemas.openxmlformats.org/officeDocument/2006/relationships" xmlns:p="http://schemas.openxmlformats.org/presentationml/2006/main">
  <p:tag name="TIMING" val="|1.5|7.3|8"/>
</p:tagLst>
</file>

<file path=ppt/tags/tag68.xml><?xml version="1.0" encoding="utf-8"?>
<p:tagLst xmlns:a="http://schemas.openxmlformats.org/drawingml/2006/main" xmlns:r="http://schemas.openxmlformats.org/officeDocument/2006/relationships" xmlns:p="http://schemas.openxmlformats.org/presentationml/2006/main">
  <p:tag name="TIMING" val="|1.5|7.3|8"/>
</p:tagLst>
</file>

<file path=ppt/tags/tag69.xml><?xml version="1.0" encoding="utf-8"?>
<p:tagLst xmlns:a="http://schemas.openxmlformats.org/drawingml/2006/main" xmlns:r="http://schemas.openxmlformats.org/officeDocument/2006/relationships" xmlns:p="http://schemas.openxmlformats.org/presentationml/2006/main">
  <p:tag name="TIMING" val="|1.5|7.3|8"/>
</p:tagLst>
</file>

<file path=ppt/tags/tag70.xml><?xml version="1.0" encoding="utf-8"?>
<p:tagLst xmlns:a="http://schemas.openxmlformats.org/drawingml/2006/main" xmlns:r="http://schemas.openxmlformats.org/officeDocument/2006/relationships" xmlns:p="http://schemas.openxmlformats.org/presentationml/2006/main">
  <p:tag name="TIMING" val="|1.5|7.3|8"/>
</p:tagLst>
</file>

<file path=ppt/tags/tag71.xml><?xml version="1.0" encoding="utf-8"?>
<p:tagLst xmlns:a="http://schemas.openxmlformats.org/drawingml/2006/main" xmlns:r="http://schemas.openxmlformats.org/officeDocument/2006/relationships" xmlns:p="http://schemas.openxmlformats.org/presentationml/2006/main">
  <p:tag name="TIMING" val="|1.5|7.3|8"/>
</p:tagLst>
</file>

<file path=ppt/tags/tag72.xml><?xml version="1.0" encoding="utf-8"?>
<p:tagLst xmlns:a="http://schemas.openxmlformats.org/drawingml/2006/main" xmlns:r="http://schemas.openxmlformats.org/officeDocument/2006/relationships" xmlns:p="http://schemas.openxmlformats.org/presentationml/2006/main">
  <p:tag name="TIMING" val="|1.5|7.3|8"/>
</p:tagLst>
</file>

<file path=ppt/tags/tag73.xml><?xml version="1.0" encoding="utf-8"?>
<p:tagLst xmlns:a="http://schemas.openxmlformats.org/drawingml/2006/main" xmlns:r="http://schemas.openxmlformats.org/officeDocument/2006/relationships" xmlns:p="http://schemas.openxmlformats.org/presentationml/2006/main">
  <p:tag name="TIMING" val="|1.5|7.3|8"/>
</p:tagLst>
</file>

<file path=ppt/tags/tag74.xml><?xml version="1.0" encoding="utf-8"?>
<p:tagLst xmlns:a="http://schemas.openxmlformats.org/drawingml/2006/main" xmlns:r="http://schemas.openxmlformats.org/officeDocument/2006/relationships" xmlns:p="http://schemas.openxmlformats.org/presentationml/2006/main">
  <p:tag name="TIMING" val="|1.5|7.3|8"/>
</p:tagLst>
</file>

<file path=ppt/tags/tag75.xml><?xml version="1.0" encoding="utf-8"?>
<p:tagLst xmlns:a="http://schemas.openxmlformats.org/drawingml/2006/main" xmlns:r="http://schemas.openxmlformats.org/officeDocument/2006/relationships" xmlns:p="http://schemas.openxmlformats.org/presentationml/2006/main">
  <p:tag name="TIMING" val="|1.5|7.3|8"/>
</p:tagLst>
</file>

<file path=ppt/tags/tag76.xml><?xml version="1.0" encoding="utf-8"?>
<p:tagLst xmlns:a="http://schemas.openxmlformats.org/drawingml/2006/main" xmlns:r="http://schemas.openxmlformats.org/officeDocument/2006/relationships" xmlns:p="http://schemas.openxmlformats.org/presentationml/2006/main">
  <p:tag name="TIMING" val="|1.5|7.3|8"/>
</p:tagLst>
</file>

<file path=ppt/tags/tag77.xml><?xml version="1.0" encoding="utf-8"?>
<p:tagLst xmlns:a="http://schemas.openxmlformats.org/drawingml/2006/main" xmlns:r="http://schemas.openxmlformats.org/officeDocument/2006/relationships" xmlns:p="http://schemas.openxmlformats.org/presentationml/2006/main">
  <p:tag name="TIMING" val="|1.5|7.3|8"/>
</p:tagLst>
</file>

<file path=ppt/tags/tag78.xml><?xml version="1.0" encoding="utf-8"?>
<p:tagLst xmlns:a="http://schemas.openxmlformats.org/drawingml/2006/main" xmlns:r="http://schemas.openxmlformats.org/officeDocument/2006/relationships" xmlns:p="http://schemas.openxmlformats.org/presentationml/2006/main">
  <p:tag name="TIMING" val="|1.5|7.3|8"/>
</p:tagLst>
</file>

<file path=ppt/tags/tag79.xml><?xml version="1.0" encoding="utf-8"?>
<p:tagLst xmlns:a="http://schemas.openxmlformats.org/drawingml/2006/main" xmlns:r="http://schemas.openxmlformats.org/officeDocument/2006/relationships" xmlns:p="http://schemas.openxmlformats.org/presentationml/2006/main">
  <p:tag name="TIMING" val="|1.5|7.3|8"/>
</p:tagLst>
</file>

<file path=ppt/tags/tag80.xml><?xml version="1.0" encoding="utf-8"?>
<p:tagLst xmlns:a="http://schemas.openxmlformats.org/drawingml/2006/main" xmlns:r="http://schemas.openxmlformats.org/officeDocument/2006/relationships" xmlns:p="http://schemas.openxmlformats.org/presentationml/2006/main">
  <p:tag name="TIMING" val="|1.5|7.3|8"/>
</p:tagLst>
</file>

<file path=ppt/tags/tag81.xml><?xml version="1.0" encoding="utf-8"?>
<p:tagLst xmlns:a="http://schemas.openxmlformats.org/drawingml/2006/main" xmlns:r="http://schemas.openxmlformats.org/officeDocument/2006/relationships" xmlns:p="http://schemas.openxmlformats.org/presentationml/2006/main">
  <p:tag name="TIMING" val="|1.5|7.3|8"/>
</p:tagLst>
</file>

<file path=ppt/tags/tag82.xml><?xml version="1.0" encoding="utf-8"?>
<p:tagLst xmlns:a="http://schemas.openxmlformats.org/drawingml/2006/main" xmlns:r="http://schemas.openxmlformats.org/officeDocument/2006/relationships" xmlns:p="http://schemas.openxmlformats.org/presentationml/2006/main">
  <p:tag name="TIMING" val="|1.5|7.3|8"/>
</p:tagLst>
</file>

<file path=ppt/tags/tag83.xml><?xml version="1.0" encoding="utf-8"?>
<p:tagLst xmlns:a="http://schemas.openxmlformats.org/drawingml/2006/main" xmlns:r="http://schemas.openxmlformats.org/officeDocument/2006/relationships" xmlns:p="http://schemas.openxmlformats.org/presentationml/2006/main">
  <p:tag name="TIMING" val="|1.5|7.3|8"/>
</p:tagLst>
</file>

<file path=ppt/tags/tag84.xml><?xml version="1.0" encoding="utf-8"?>
<p:tagLst xmlns:a="http://schemas.openxmlformats.org/drawingml/2006/main" xmlns:r="http://schemas.openxmlformats.org/officeDocument/2006/relationships" xmlns:p="http://schemas.openxmlformats.org/presentationml/2006/main">
  <p:tag name="TIMING" val="|1.5|7.3|8"/>
</p:tagLst>
</file>

<file path=ppt/tags/tag85.xml><?xml version="1.0" encoding="utf-8"?>
<p:tagLst xmlns:a="http://schemas.openxmlformats.org/drawingml/2006/main" xmlns:r="http://schemas.openxmlformats.org/officeDocument/2006/relationships" xmlns:p="http://schemas.openxmlformats.org/presentationml/2006/main">
  <p:tag name="TIMING" val="|1.5|7.3|8"/>
</p:tagLst>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7030A0"/>
        </a:solidFill>
        <a:ln>
          <a:noFill/>
        </a:ln>
        <a:effectLst>
          <a:outerShdw blurRad="44450" dist="27940" dir="5400000" algn="ctr">
            <a:srgbClr val="000000">
              <a:alpha val="32000"/>
            </a:srgbClr>
          </a:outerShdw>
        </a:effectLst>
      </a:spPr>
      <a:bodyPr vert="horz" rtlCol="0" anchor="ctr"/>
      <a:lstStyle>
        <a:defPPr algn="ctr">
          <a:defRPr sz="2400" b="1" dirty="0" smtClean="0">
            <a:solidFill>
              <a:schemeClr val="bg1"/>
            </a:solidFill>
            <a:latin typeface="黑体" pitchFamily="49" charset="-122"/>
            <a:ea typeface="黑体" pitchFamily="49" charset="-122"/>
          </a:defRPr>
        </a:defPPr>
      </a:lstStyle>
      <a:style>
        <a:lnRef idx="1">
          <a:schemeClr val="accent1"/>
        </a:lnRef>
        <a:fillRef idx="2">
          <a:schemeClr val="accent1"/>
        </a:fillRef>
        <a:effectRef idx="1">
          <a:schemeClr val="accent1"/>
        </a:effectRef>
        <a:fontRef idx="minor">
          <a:schemeClr val="dk1"/>
        </a:fontRef>
      </a:style>
    </a:spDef>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自定义设计方案">
  <a:themeElements>
    <a:clrScheme name="1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自定义设计方案">
      <a:majorFont>
        <a:latin typeface="Arial"/>
        <a:ea typeface="华文新魏"/>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bodyPr anchor="ctr"/>
      <a:lstStyle>
        <a:defPPr algn="ctr">
          <a:defRPr sz="800" b="1" dirty="0">
            <a:solidFill>
              <a:schemeClr val="tx1"/>
            </a:solidFill>
          </a:defRPr>
        </a:defPPr>
      </a:lstStyle>
      <a:style>
        <a:lnRef idx="1">
          <a:schemeClr val="accent3"/>
        </a:lnRef>
        <a:fillRef idx="3">
          <a:schemeClr val="accent3"/>
        </a:fillRef>
        <a:effectRef idx="2">
          <a:schemeClr val="accent3"/>
        </a:effectRef>
        <a:fontRef idx="minor">
          <a:schemeClr val="lt1"/>
        </a:fontRef>
      </a:style>
    </a:spDef>
    <a:lnDef>
      <a:spPr bwMode="auto">
        <a:xfrm>
          <a:off x="0" y="0"/>
          <a:ext cx="1" cy="1"/>
        </a:xfrm>
        <a:custGeom>
          <a:avLst/>
          <a:gdLst/>
          <a:ahLst/>
          <a:cxnLst/>
          <a:rect l="0" t="0" r="0" b="0"/>
          <a:pathLst/>
        </a:custGeom>
        <a:solidFill>
          <a:srgbClr val="DDDDDD"/>
        </a:solidFill>
        <a:ln w="28575" cap="flat" cmpd="sng" algn="ctr">
          <a:solidFill>
            <a:srgbClr val="92270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000" tIns="46800" rIns="90000" bIns="46800" numCol="1" anchor="ctr"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2400" b="0" i="0" u="none" strike="noStrike" cap="none" normalizeH="0" baseline="0" smtClean="0">
            <a:ln>
              <a:noFill/>
            </a:ln>
            <a:solidFill>
              <a:schemeClr val="tx1"/>
            </a:solidFill>
            <a:effectLst/>
            <a:latin typeface="Arial" charset="0"/>
            <a:ea typeface="黑体" pitchFamily="2" charset="-122"/>
          </a:defRPr>
        </a:defPPr>
      </a:lstStyle>
    </a:lnDef>
  </a:objectDefaults>
  <a:extraClrSchemeLst>
    <a:extraClrScheme>
      <a:clrScheme name="1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4856</TotalTime>
  <Words>13283</Words>
  <Application>Microsoft Macintosh PowerPoint</Application>
  <PresentationFormat>全屏显示(4:3)</PresentationFormat>
  <Paragraphs>1668</Paragraphs>
  <Slides>140</Slides>
  <Notes>118</Notes>
  <HiddenSlides>22</HiddenSlides>
  <MMClips>0</MMClips>
  <ScaleCrop>false</ScaleCrop>
  <HeadingPairs>
    <vt:vector size="8" baseType="variant">
      <vt:variant>
        <vt:lpstr>已用的字体</vt:lpstr>
      </vt:variant>
      <vt:variant>
        <vt:i4>14</vt:i4>
      </vt:variant>
      <vt:variant>
        <vt:lpstr>主题</vt:lpstr>
      </vt:variant>
      <vt:variant>
        <vt:i4>2</vt:i4>
      </vt:variant>
      <vt:variant>
        <vt:lpstr>嵌入 OLE 服务器</vt:lpstr>
      </vt:variant>
      <vt:variant>
        <vt:i4>2</vt:i4>
      </vt:variant>
      <vt:variant>
        <vt:lpstr>幻灯片标题</vt:lpstr>
      </vt:variant>
      <vt:variant>
        <vt:i4>140</vt:i4>
      </vt:variant>
    </vt:vector>
  </HeadingPairs>
  <TitlesOfParts>
    <vt:vector size="158" baseType="lpstr">
      <vt:lpstr>黑体</vt:lpstr>
      <vt:lpstr>宋体</vt:lpstr>
      <vt:lpstr>Microsoft YaHei</vt:lpstr>
      <vt:lpstr>Microsoft YaHei</vt:lpstr>
      <vt:lpstr>Arial Unicode MS</vt:lpstr>
      <vt:lpstr>Heiti SC Light</vt:lpstr>
      <vt:lpstr>Heiti SC Medium</vt:lpstr>
      <vt:lpstr>Arial</vt:lpstr>
      <vt:lpstr>Calibri</vt:lpstr>
      <vt:lpstr>Cambria Math</vt:lpstr>
      <vt:lpstr>Courier New</vt:lpstr>
      <vt:lpstr>Times New Roman</vt:lpstr>
      <vt:lpstr>Verdana</vt:lpstr>
      <vt:lpstr>Wingdings</vt:lpstr>
      <vt:lpstr>Profile</vt:lpstr>
      <vt:lpstr>1_自定义设计方案</vt:lpstr>
      <vt:lpstr>Equation.DSMT4</vt:lpstr>
      <vt:lpstr>Equation</vt:lpstr>
      <vt:lpstr>紧致化计算机视觉系统</vt:lpstr>
      <vt:lpstr>研究动机</vt:lpstr>
      <vt:lpstr>报告提纲</vt:lpstr>
      <vt:lpstr>视觉特征紧凑性 </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概念介绍</vt:lpstr>
      <vt:lpstr>视觉特征紧凑性 </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排序敏感的视觉特征哈希</vt:lpstr>
      <vt:lpstr>代表项目—华为创新研究旗舰项目</vt:lpstr>
      <vt:lpstr>代表项目—腾讯QQ音乐哼唱搜索</vt:lpstr>
      <vt:lpstr>代表项目—滴滴公司AR快速定位</vt:lpstr>
      <vt:lpstr>报告提纲</vt:lpstr>
      <vt:lpstr>汇报提纲</vt:lpstr>
      <vt:lpstr>深度神经网络的发展</vt:lpstr>
      <vt:lpstr>深度神经网络的发展</vt:lpstr>
      <vt:lpstr>深度神经网络在视觉中的应用</vt:lpstr>
      <vt:lpstr>常用的深度神经网络</vt:lpstr>
      <vt:lpstr>常用的深度神经网络</vt:lpstr>
      <vt:lpstr>常用的深度神经网络</vt:lpstr>
      <vt:lpstr>常用的深度神经网络</vt:lpstr>
      <vt:lpstr>常用的深度神经网络</vt:lpstr>
      <vt:lpstr>常用的深度神经网络</vt:lpstr>
      <vt:lpstr>常用的深度神经网络</vt:lpstr>
      <vt:lpstr>深度神经网络的挑战</vt:lpstr>
      <vt:lpstr>深度神经网络的挑战</vt:lpstr>
      <vt:lpstr>汇报提纲</vt:lpstr>
      <vt:lpstr>深度神经网络常用压缩方法</vt:lpstr>
      <vt:lpstr>HashedNets</vt:lpstr>
      <vt:lpstr>PQ</vt:lpstr>
      <vt:lpstr>TTQ</vt:lpstr>
      <vt:lpstr>Data-free</vt:lpstr>
      <vt:lpstr>Deep Compression</vt:lpstr>
      <vt:lpstr>LRD</vt:lpstr>
      <vt:lpstr>Tensorizing NN</vt:lpstr>
      <vt:lpstr>NAS</vt:lpstr>
      <vt:lpstr>MNASNet</vt:lpstr>
      <vt:lpstr>深度神经网络压缩</vt:lpstr>
      <vt:lpstr>深度神经网络压缩</vt:lpstr>
      <vt:lpstr>LRDKT</vt:lpstr>
      <vt:lpstr>预备知识&amp;符号标记</vt:lpstr>
      <vt:lpstr>全局低秩分解</vt:lpstr>
      <vt:lpstr>全局低秩分解</vt:lpstr>
      <vt:lpstr>知识迁移</vt:lpstr>
      <vt:lpstr>实验结果</vt:lpstr>
      <vt:lpstr>实验结果</vt:lpstr>
      <vt:lpstr>实验结果</vt:lpstr>
      <vt:lpstr>实验结果</vt:lpstr>
      <vt:lpstr>实验结果</vt:lpstr>
      <vt:lpstr>实验结果</vt:lpstr>
      <vt:lpstr>实验结果</vt:lpstr>
      <vt:lpstr>实验结果</vt:lpstr>
      <vt:lpstr>实验结果</vt:lpstr>
      <vt:lpstr>实验结果</vt:lpstr>
      <vt:lpstr>实验结果</vt:lpstr>
      <vt:lpstr>实验结果</vt:lpstr>
      <vt:lpstr>实验结果</vt:lpstr>
      <vt:lpstr>深度神经网络压缩</vt:lpstr>
      <vt:lpstr>MCN</vt:lpstr>
      <vt:lpstr>MCN</vt:lpstr>
      <vt:lpstr>实验结果</vt:lpstr>
      <vt:lpstr>汇报提纲</vt:lpstr>
      <vt:lpstr>深度神经网络常用加速方法</vt:lpstr>
      <vt:lpstr>BC</vt:lpstr>
      <vt:lpstr>XNOR-Net</vt:lpstr>
      <vt:lpstr>XNOR-Net</vt:lpstr>
      <vt:lpstr>SSL</vt:lpstr>
      <vt:lpstr>FBS</vt:lpstr>
      <vt:lpstr>L1</vt:lpstr>
      <vt:lpstr>ThiNet</vt:lpstr>
      <vt:lpstr>CP</vt:lpstr>
      <vt:lpstr>CP</vt:lpstr>
      <vt:lpstr>TD</vt:lpstr>
      <vt:lpstr>深度神经网络加速</vt:lpstr>
      <vt:lpstr>深度神经网络加速</vt:lpstr>
      <vt:lpstr>深度神经网络加速</vt:lpstr>
      <vt:lpstr>减少3D卷积核的通道冗余性</vt:lpstr>
      <vt:lpstr>减少空间计算冗余</vt:lpstr>
      <vt:lpstr>减少空间计算冗余</vt:lpstr>
      <vt:lpstr>深度神经网络加速</vt:lpstr>
      <vt:lpstr>实验结果</vt:lpstr>
      <vt:lpstr>实验结果</vt:lpstr>
      <vt:lpstr>实验结果</vt:lpstr>
      <vt:lpstr>深度神经网络加速</vt:lpstr>
      <vt:lpstr>深度神经网络加速</vt:lpstr>
      <vt:lpstr>深度神经网络加速</vt:lpstr>
      <vt:lpstr>全局动态目标函数</vt:lpstr>
      <vt:lpstr>解决NP-hard问题</vt:lpstr>
      <vt:lpstr>解决NP-hard问题</vt:lpstr>
      <vt:lpstr>实验结果</vt:lpstr>
      <vt:lpstr>实验结果</vt:lpstr>
      <vt:lpstr>实验结果</vt:lpstr>
      <vt:lpstr>实验结果</vt:lpstr>
      <vt:lpstr>代表项目--国家重点研发计划（子课题）</vt:lpstr>
      <vt:lpstr>代表项目—华为海思深度学习芯片</vt:lpstr>
      <vt:lpstr>代表项目—华为创新研究旗舰项目</vt:lpstr>
      <vt:lpstr>报告提纲</vt:lpstr>
      <vt:lpstr>深度神经网络加速</vt:lpstr>
      <vt:lpstr>深度神经网络加速</vt:lpstr>
      <vt:lpstr>基于生成对抗的快速弱监督目标检测</vt:lpstr>
      <vt:lpstr>实验结果</vt:lpstr>
      <vt:lpstr>实验结果</vt:lpstr>
      <vt:lpstr>实验结果</vt:lpstr>
      <vt:lpstr>实验结果</vt:lpstr>
      <vt:lpstr>实验结果</vt:lpstr>
      <vt:lpstr>代表项目--教育部装备部联合基金</vt:lpstr>
      <vt:lpstr>感谢</vt:lpstr>
      <vt:lpstr>相关论文</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万人计划“青年拔尖人才”答辩汇报 </dc:title>
  <dc:creator>Microsoft Office 用户</dc:creator>
  <cp:lastModifiedBy>Microsoft Office User</cp:lastModifiedBy>
  <cp:revision>344</cp:revision>
  <cp:lastPrinted>2011-06-08T05:26:08Z</cp:lastPrinted>
  <dcterms:created xsi:type="dcterms:W3CDTF">2017-02-24T04:08:57Z</dcterms:created>
  <dcterms:modified xsi:type="dcterms:W3CDTF">2019-11-09T14:00:54Z</dcterms:modified>
</cp:coreProperties>
</file>