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aveSubsetFonts="1">
  <p:sldMasterIdLst>
    <p:sldMasterId id="2147483648" r:id="rId1"/>
  </p:sldMasterIdLst>
  <p:notesMasterIdLst>
    <p:notesMasterId r:id="rId37"/>
  </p:notesMasterIdLst>
  <p:sldIdLst>
    <p:sldId id="456" r:id="rId2"/>
    <p:sldId id="503" r:id="rId3"/>
    <p:sldId id="532" r:id="rId4"/>
    <p:sldId id="583" r:id="rId5"/>
    <p:sldId id="515" r:id="rId6"/>
    <p:sldId id="516" r:id="rId7"/>
    <p:sldId id="517" r:id="rId8"/>
    <p:sldId id="519" r:id="rId9"/>
    <p:sldId id="520" r:id="rId10"/>
    <p:sldId id="555" r:id="rId11"/>
    <p:sldId id="556" r:id="rId12"/>
    <p:sldId id="585" r:id="rId13"/>
    <p:sldId id="586" r:id="rId14"/>
    <p:sldId id="587" r:id="rId15"/>
    <p:sldId id="607" r:id="rId16"/>
    <p:sldId id="589" r:id="rId17"/>
    <p:sldId id="523" r:id="rId18"/>
    <p:sldId id="590" r:id="rId19"/>
    <p:sldId id="591" r:id="rId20"/>
    <p:sldId id="592" r:id="rId21"/>
    <p:sldId id="593" r:id="rId22"/>
    <p:sldId id="608" r:id="rId23"/>
    <p:sldId id="595" r:id="rId24"/>
    <p:sldId id="596" r:id="rId25"/>
    <p:sldId id="597" r:id="rId26"/>
    <p:sldId id="598" r:id="rId27"/>
    <p:sldId id="609" r:id="rId28"/>
    <p:sldId id="600" r:id="rId29"/>
    <p:sldId id="601" r:id="rId30"/>
    <p:sldId id="602" r:id="rId31"/>
    <p:sldId id="603" r:id="rId32"/>
    <p:sldId id="604" r:id="rId33"/>
    <p:sldId id="605" r:id="rId34"/>
    <p:sldId id="606" r:id="rId35"/>
    <p:sldId id="498" r:id="rId36"/>
  </p:sldIdLst>
  <p:sldSz cx="24371300" cy="13716000"/>
  <p:notesSz cx="6858000" cy="9144000"/>
  <p:defaultTextStyle>
    <a:defPPr>
      <a:defRPr lang="zh-CN"/>
    </a:defPPr>
    <a:lvl1pPr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1pPr>
    <a:lvl2pPr marL="457200" indent="4556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2pPr>
    <a:lvl3pPr marL="914400" indent="9128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3pPr>
    <a:lvl4pPr marL="1371600" indent="13700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4pPr>
    <a:lvl5pPr marL="1828800" indent="1827213" algn="l" defTabSz="1827213" rtl="0" eaLnBrk="0" fontAlgn="base" hangingPunct="0">
      <a:spcBef>
        <a:spcPct val="0"/>
      </a:spcBef>
      <a:spcAft>
        <a:spcPct val="0"/>
      </a:spcAft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5pPr>
    <a:lvl6pPr marL="2286000" algn="l" defTabSz="914400" rtl="0" eaLnBrk="1" latinLnBrk="0" hangingPunct="1"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6pPr>
    <a:lvl7pPr marL="2743200" algn="l" defTabSz="914400" rtl="0" eaLnBrk="1" latinLnBrk="0" hangingPunct="1"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7pPr>
    <a:lvl8pPr marL="3200400" algn="l" defTabSz="914400" rtl="0" eaLnBrk="1" latinLnBrk="0" hangingPunct="1"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8pPr>
    <a:lvl9pPr marL="3657600" algn="l" defTabSz="914400" rtl="0" eaLnBrk="1" latinLnBrk="0" hangingPunct="1">
      <a:defRPr sz="3600" kern="1200">
        <a:solidFill>
          <a:srgbClr val="7F7F7F"/>
        </a:solidFill>
        <a:latin typeface="Helvetica" charset="0"/>
        <a:ea typeface="Helvetica" charset="0"/>
        <a:cs typeface="Helvetica" charset="0"/>
        <a:sym typeface="Helvetica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918" userDrawn="1">
          <p15:clr>
            <a:srgbClr val="A4A3A4"/>
          </p15:clr>
        </p15:guide>
        <p15:guide id="2" pos="7676">
          <p15:clr>
            <a:srgbClr val="A4A3A4"/>
          </p15:clr>
        </p15:guide>
        <p15:guide id="3" pos="872" userDrawn="1">
          <p15:clr>
            <a:srgbClr val="A4A3A4"/>
          </p15:clr>
        </p15:guide>
        <p15:guide id="4" pos="100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00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57A2"/>
    <a:srgbClr val="FFC000"/>
    <a:srgbClr val="37A6E5"/>
    <a:srgbClr val="00A5E3"/>
    <a:srgbClr val="00ABE5"/>
    <a:srgbClr val="403E3F"/>
    <a:srgbClr val="3F403F"/>
    <a:srgbClr val="3F3F3F"/>
    <a:srgbClr val="E52E30"/>
    <a:srgbClr val="FAC1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50" autoAdjust="0"/>
    <p:restoredTop sz="95940" autoAdjust="0"/>
  </p:normalViewPr>
  <p:slideViewPr>
    <p:cSldViewPr>
      <p:cViewPr varScale="1">
        <p:scale>
          <a:sx n="47" d="100"/>
          <a:sy n="47" d="100"/>
        </p:scale>
        <p:origin x="84" y="60"/>
      </p:cViewPr>
      <p:guideLst>
        <p:guide orient="horz" pos="918"/>
        <p:guide pos="7676"/>
        <p:guide pos="872"/>
        <p:guide pos="10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202C538-B18E-2B46-89EE-74773465CC3F}" type="doc">
      <dgm:prSet loTypeId="urn:microsoft.com/office/officeart/2005/8/layout/cycle7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02D3CC9-806C-0E46-B171-EC93F2D7590D}">
      <dgm:prSet phldrT="[Text]" custT="1"/>
      <dgm:spPr/>
      <dgm:t>
        <a:bodyPr/>
        <a:lstStyle/>
        <a:p>
          <a:r>
            <a:rPr lang="en-US" sz="5400" dirty="0" err="1"/>
            <a:t>效率</a:t>
          </a:r>
          <a:endParaRPr lang="en-US" sz="5400" dirty="0"/>
        </a:p>
      </dgm:t>
    </dgm:pt>
    <dgm:pt modelId="{2785F352-68DD-AE4B-A393-B0ADD319271E}" type="parTrans" cxnId="{BE077158-AB08-D549-84B8-F5588BB282C3}">
      <dgm:prSet/>
      <dgm:spPr/>
      <dgm:t>
        <a:bodyPr/>
        <a:lstStyle/>
        <a:p>
          <a:endParaRPr lang="en-US" sz="5400"/>
        </a:p>
      </dgm:t>
    </dgm:pt>
    <dgm:pt modelId="{191C0E2B-6463-9948-807E-25DE3800EE32}" type="sibTrans" cxnId="{BE077158-AB08-D549-84B8-F5588BB282C3}">
      <dgm:prSet custT="1"/>
      <dgm:spPr/>
      <dgm:t>
        <a:bodyPr/>
        <a:lstStyle/>
        <a:p>
          <a:endParaRPr lang="en-US" sz="5400"/>
        </a:p>
      </dgm:t>
    </dgm:pt>
    <dgm:pt modelId="{4AA21EC7-849D-9345-90A0-4F85078189AE}">
      <dgm:prSet phldrT="[Text]" custT="1"/>
      <dgm:spPr/>
      <dgm:t>
        <a:bodyPr/>
        <a:lstStyle/>
        <a:p>
          <a:r>
            <a:rPr lang="en-US" sz="5400" dirty="0" err="1"/>
            <a:t>灵活性</a:t>
          </a:r>
          <a:endParaRPr lang="en-US" sz="5400" dirty="0"/>
        </a:p>
      </dgm:t>
    </dgm:pt>
    <dgm:pt modelId="{F83B4EA0-18F0-C74D-AE99-CBD71B3636B8}" type="parTrans" cxnId="{75194538-3EEC-4E43-93E3-9C5F7291DFA2}">
      <dgm:prSet/>
      <dgm:spPr/>
      <dgm:t>
        <a:bodyPr/>
        <a:lstStyle/>
        <a:p>
          <a:endParaRPr lang="en-US" sz="5400"/>
        </a:p>
      </dgm:t>
    </dgm:pt>
    <dgm:pt modelId="{7CAB9CA5-34A9-BC4F-8160-838233361DA9}" type="sibTrans" cxnId="{75194538-3EEC-4E43-93E3-9C5F7291DFA2}">
      <dgm:prSet custT="1"/>
      <dgm:spPr/>
      <dgm:t>
        <a:bodyPr/>
        <a:lstStyle/>
        <a:p>
          <a:endParaRPr lang="en-US" sz="5400"/>
        </a:p>
      </dgm:t>
    </dgm:pt>
    <dgm:pt modelId="{9A7AF380-2C96-7F49-82A7-A2D71401F698}">
      <dgm:prSet phldrT="[Text]" custT="1"/>
      <dgm:spPr/>
      <dgm:t>
        <a:bodyPr/>
        <a:lstStyle/>
        <a:p>
          <a:r>
            <a:rPr lang="en-US" sz="5400" dirty="0" err="1"/>
            <a:t>性能</a:t>
          </a:r>
          <a:endParaRPr lang="en-US" sz="5400" dirty="0"/>
        </a:p>
      </dgm:t>
    </dgm:pt>
    <dgm:pt modelId="{18D65BE4-3DC0-5546-8F38-6CC7979BEAB5}" type="parTrans" cxnId="{0BA586AB-318E-3743-9107-DA759027CC42}">
      <dgm:prSet/>
      <dgm:spPr/>
      <dgm:t>
        <a:bodyPr/>
        <a:lstStyle/>
        <a:p>
          <a:endParaRPr lang="en-US" sz="5400"/>
        </a:p>
      </dgm:t>
    </dgm:pt>
    <dgm:pt modelId="{26E3C29B-C7D2-B54F-8113-4DDB80765DF9}" type="sibTrans" cxnId="{0BA586AB-318E-3743-9107-DA759027CC42}">
      <dgm:prSet custT="1"/>
      <dgm:spPr/>
      <dgm:t>
        <a:bodyPr/>
        <a:lstStyle/>
        <a:p>
          <a:endParaRPr lang="en-US" sz="5400"/>
        </a:p>
      </dgm:t>
    </dgm:pt>
    <dgm:pt modelId="{2ED0CD81-3BB0-7F4F-BE49-DF4BBBFA9AB0}" type="pres">
      <dgm:prSet presAssocID="{2202C538-B18E-2B46-89EE-74773465CC3F}" presName="Name0" presStyleCnt="0">
        <dgm:presLayoutVars>
          <dgm:dir/>
          <dgm:resizeHandles val="exact"/>
        </dgm:presLayoutVars>
      </dgm:prSet>
      <dgm:spPr/>
    </dgm:pt>
    <dgm:pt modelId="{8ED68764-58A9-674F-86A2-C5C8470E3768}" type="pres">
      <dgm:prSet presAssocID="{B02D3CC9-806C-0E46-B171-EC93F2D7590D}" presName="node" presStyleLbl="node1" presStyleIdx="0" presStyleCnt="3">
        <dgm:presLayoutVars>
          <dgm:bulletEnabled val="1"/>
        </dgm:presLayoutVars>
      </dgm:prSet>
      <dgm:spPr/>
    </dgm:pt>
    <dgm:pt modelId="{3B2DBE91-B025-D146-A54C-896C0ADF222E}" type="pres">
      <dgm:prSet presAssocID="{191C0E2B-6463-9948-807E-25DE3800EE32}" presName="sibTrans" presStyleLbl="sibTrans2D1" presStyleIdx="0" presStyleCnt="3"/>
      <dgm:spPr/>
    </dgm:pt>
    <dgm:pt modelId="{907BDCEA-4F7A-1147-BE99-5308F3044368}" type="pres">
      <dgm:prSet presAssocID="{191C0E2B-6463-9948-807E-25DE3800EE32}" presName="connectorText" presStyleLbl="sibTrans2D1" presStyleIdx="0" presStyleCnt="3"/>
      <dgm:spPr/>
    </dgm:pt>
    <dgm:pt modelId="{D2C0C51B-CC47-B84D-AD1B-2CFCB34878AC}" type="pres">
      <dgm:prSet presAssocID="{4AA21EC7-849D-9345-90A0-4F85078189AE}" presName="node" presStyleLbl="node1" presStyleIdx="1" presStyleCnt="3">
        <dgm:presLayoutVars>
          <dgm:bulletEnabled val="1"/>
        </dgm:presLayoutVars>
      </dgm:prSet>
      <dgm:spPr/>
    </dgm:pt>
    <dgm:pt modelId="{C60970DF-BE0B-434D-8FF2-EC6D2686AF4B}" type="pres">
      <dgm:prSet presAssocID="{7CAB9CA5-34A9-BC4F-8160-838233361DA9}" presName="sibTrans" presStyleLbl="sibTrans2D1" presStyleIdx="1" presStyleCnt="3"/>
      <dgm:spPr/>
    </dgm:pt>
    <dgm:pt modelId="{4847248C-9404-B341-A77D-DAF066D7CADD}" type="pres">
      <dgm:prSet presAssocID="{7CAB9CA5-34A9-BC4F-8160-838233361DA9}" presName="connectorText" presStyleLbl="sibTrans2D1" presStyleIdx="1" presStyleCnt="3"/>
      <dgm:spPr/>
    </dgm:pt>
    <dgm:pt modelId="{3F5132DD-C13E-2E4A-B190-3135DBE05DC5}" type="pres">
      <dgm:prSet presAssocID="{9A7AF380-2C96-7F49-82A7-A2D71401F698}" presName="node" presStyleLbl="node1" presStyleIdx="2" presStyleCnt="3">
        <dgm:presLayoutVars>
          <dgm:bulletEnabled val="1"/>
        </dgm:presLayoutVars>
      </dgm:prSet>
      <dgm:spPr/>
    </dgm:pt>
    <dgm:pt modelId="{1B5F4B95-3EE7-0643-951C-5293CAAACA5A}" type="pres">
      <dgm:prSet presAssocID="{26E3C29B-C7D2-B54F-8113-4DDB80765DF9}" presName="sibTrans" presStyleLbl="sibTrans2D1" presStyleIdx="2" presStyleCnt="3"/>
      <dgm:spPr/>
    </dgm:pt>
    <dgm:pt modelId="{70EB3F22-DE3B-B04C-9B49-45DD13C37E25}" type="pres">
      <dgm:prSet presAssocID="{26E3C29B-C7D2-B54F-8113-4DDB80765DF9}" presName="connectorText" presStyleLbl="sibTrans2D1" presStyleIdx="2" presStyleCnt="3"/>
      <dgm:spPr/>
    </dgm:pt>
  </dgm:ptLst>
  <dgm:cxnLst>
    <dgm:cxn modelId="{BBA2630B-398A-4249-B642-9C77C69AFFA7}" type="presOf" srcId="{191C0E2B-6463-9948-807E-25DE3800EE32}" destId="{3B2DBE91-B025-D146-A54C-896C0ADF222E}" srcOrd="0" destOrd="0" presId="urn:microsoft.com/office/officeart/2005/8/layout/cycle7"/>
    <dgm:cxn modelId="{E300211C-7DE2-464C-A40D-0CB63D9652CD}" type="presOf" srcId="{7CAB9CA5-34A9-BC4F-8160-838233361DA9}" destId="{C60970DF-BE0B-434D-8FF2-EC6D2686AF4B}" srcOrd="0" destOrd="0" presId="urn:microsoft.com/office/officeart/2005/8/layout/cycle7"/>
    <dgm:cxn modelId="{75194538-3EEC-4E43-93E3-9C5F7291DFA2}" srcId="{2202C538-B18E-2B46-89EE-74773465CC3F}" destId="{4AA21EC7-849D-9345-90A0-4F85078189AE}" srcOrd="1" destOrd="0" parTransId="{F83B4EA0-18F0-C74D-AE99-CBD71B3636B8}" sibTransId="{7CAB9CA5-34A9-BC4F-8160-838233361DA9}"/>
    <dgm:cxn modelId="{BE077158-AB08-D549-84B8-F5588BB282C3}" srcId="{2202C538-B18E-2B46-89EE-74773465CC3F}" destId="{B02D3CC9-806C-0E46-B171-EC93F2D7590D}" srcOrd="0" destOrd="0" parTransId="{2785F352-68DD-AE4B-A393-B0ADD319271E}" sibTransId="{191C0E2B-6463-9948-807E-25DE3800EE32}"/>
    <dgm:cxn modelId="{783E2486-7B0D-B349-BF6D-7B8C6EE9575F}" type="presOf" srcId="{26E3C29B-C7D2-B54F-8113-4DDB80765DF9}" destId="{1B5F4B95-3EE7-0643-951C-5293CAAACA5A}" srcOrd="0" destOrd="0" presId="urn:microsoft.com/office/officeart/2005/8/layout/cycle7"/>
    <dgm:cxn modelId="{3782A48A-E5F0-384F-BF4A-369537B1623A}" type="presOf" srcId="{26E3C29B-C7D2-B54F-8113-4DDB80765DF9}" destId="{70EB3F22-DE3B-B04C-9B49-45DD13C37E25}" srcOrd="1" destOrd="0" presId="urn:microsoft.com/office/officeart/2005/8/layout/cycle7"/>
    <dgm:cxn modelId="{6563AA8B-2AF4-844C-A810-98CC6F1D7DAD}" type="presOf" srcId="{9A7AF380-2C96-7F49-82A7-A2D71401F698}" destId="{3F5132DD-C13E-2E4A-B190-3135DBE05DC5}" srcOrd="0" destOrd="0" presId="urn:microsoft.com/office/officeart/2005/8/layout/cycle7"/>
    <dgm:cxn modelId="{455CF593-EDEB-514B-A41E-25D1BC472CEB}" type="presOf" srcId="{7CAB9CA5-34A9-BC4F-8160-838233361DA9}" destId="{4847248C-9404-B341-A77D-DAF066D7CADD}" srcOrd="1" destOrd="0" presId="urn:microsoft.com/office/officeart/2005/8/layout/cycle7"/>
    <dgm:cxn modelId="{0BA586AB-318E-3743-9107-DA759027CC42}" srcId="{2202C538-B18E-2B46-89EE-74773465CC3F}" destId="{9A7AF380-2C96-7F49-82A7-A2D71401F698}" srcOrd="2" destOrd="0" parTransId="{18D65BE4-3DC0-5546-8F38-6CC7979BEAB5}" sibTransId="{26E3C29B-C7D2-B54F-8113-4DDB80765DF9}"/>
    <dgm:cxn modelId="{910CA7C5-CC4D-3B44-9220-B5BF3401F45E}" type="presOf" srcId="{191C0E2B-6463-9948-807E-25DE3800EE32}" destId="{907BDCEA-4F7A-1147-BE99-5308F3044368}" srcOrd="1" destOrd="0" presId="urn:microsoft.com/office/officeart/2005/8/layout/cycle7"/>
    <dgm:cxn modelId="{2F9987C9-E030-0F42-A751-12D4332A70C8}" type="presOf" srcId="{B02D3CC9-806C-0E46-B171-EC93F2D7590D}" destId="{8ED68764-58A9-674F-86A2-C5C8470E3768}" srcOrd="0" destOrd="0" presId="urn:microsoft.com/office/officeart/2005/8/layout/cycle7"/>
    <dgm:cxn modelId="{38A41AD3-62BB-D842-95EC-F42E8AFC8B48}" type="presOf" srcId="{4AA21EC7-849D-9345-90A0-4F85078189AE}" destId="{D2C0C51B-CC47-B84D-AD1B-2CFCB34878AC}" srcOrd="0" destOrd="0" presId="urn:microsoft.com/office/officeart/2005/8/layout/cycle7"/>
    <dgm:cxn modelId="{C4BD6ED8-EDFC-AC49-82FE-A65C94779619}" type="presOf" srcId="{2202C538-B18E-2B46-89EE-74773465CC3F}" destId="{2ED0CD81-3BB0-7F4F-BE49-DF4BBBFA9AB0}" srcOrd="0" destOrd="0" presId="urn:microsoft.com/office/officeart/2005/8/layout/cycle7"/>
    <dgm:cxn modelId="{55F3F382-BCA5-E14F-846C-ED1246700118}" type="presParOf" srcId="{2ED0CD81-3BB0-7F4F-BE49-DF4BBBFA9AB0}" destId="{8ED68764-58A9-674F-86A2-C5C8470E3768}" srcOrd="0" destOrd="0" presId="urn:microsoft.com/office/officeart/2005/8/layout/cycle7"/>
    <dgm:cxn modelId="{ED42F864-B8F7-6648-A738-9D8B6CA5CAF6}" type="presParOf" srcId="{2ED0CD81-3BB0-7F4F-BE49-DF4BBBFA9AB0}" destId="{3B2DBE91-B025-D146-A54C-896C0ADF222E}" srcOrd="1" destOrd="0" presId="urn:microsoft.com/office/officeart/2005/8/layout/cycle7"/>
    <dgm:cxn modelId="{E51E3D48-41F5-8447-99F0-985BD601CD69}" type="presParOf" srcId="{3B2DBE91-B025-D146-A54C-896C0ADF222E}" destId="{907BDCEA-4F7A-1147-BE99-5308F3044368}" srcOrd="0" destOrd="0" presId="urn:microsoft.com/office/officeart/2005/8/layout/cycle7"/>
    <dgm:cxn modelId="{389827E6-5204-7449-BBCA-15EA805AA656}" type="presParOf" srcId="{2ED0CD81-3BB0-7F4F-BE49-DF4BBBFA9AB0}" destId="{D2C0C51B-CC47-B84D-AD1B-2CFCB34878AC}" srcOrd="2" destOrd="0" presId="urn:microsoft.com/office/officeart/2005/8/layout/cycle7"/>
    <dgm:cxn modelId="{83AFF785-8BD0-CE4D-B388-12EBA1E5DFB5}" type="presParOf" srcId="{2ED0CD81-3BB0-7F4F-BE49-DF4BBBFA9AB0}" destId="{C60970DF-BE0B-434D-8FF2-EC6D2686AF4B}" srcOrd="3" destOrd="0" presId="urn:microsoft.com/office/officeart/2005/8/layout/cycle7"/>
    <dgm:cxn modelId="{E5623110-0A61-6249-AA55-985B055C685A}" type="presParOf" srcId="{C60970DF-BE0B-434D-8FF2-EC6D2686AF4B}" destId="{4847248C-9404-B341-A77D-DAF066D7CADD}" srcOrd="0" destOrd="0" presId="urn:microsoft.com/office/officeart/2005/8/layout/cycle7"/>
    <dgm:cxn modelId="{994866BE-D1D8-D343-9D14-DF916AD91970}" type="presParOf" srcId="{2ED0CD81-3BB0-7F4F-BE49-DF4BBBFA9AB0}" destId="{3F5132DD-C13E-2E4A-B190-3135DBE05DC5}" srcOrd="4" destOrd="0" presId="urn:microsoft.com/office/officeart/2005/8/layout/cycle7"/>
    <dgm:cxn modelId="{750AEC4E-A9E4-A841-B4FC-295F190FD7CA}" type="presParOf" srcId="{2ED0CD81-3BB0-7F4F-BE49-DF4BBBFA9AB0}" destId="{1B5F4B95-3EE7-0643-951C-5293CAAACA5A}" srcOrd="5" destOrd="0" presId="urn:microsoft.com/office/officeart/2005/8/layout/cycle7"/>
    <dgm:cxn modelId="{6F54137C-A2CB-6948-8D96-5C3872029768}" type="presParOf" srcId="{1B5F4B95-3EE7-0643-951C-5293CAAACA5A}" destId="{70EB3F22-DE3B-B04C-9B49-45DD13C37E25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D68764-58A9-674F-86A2-C5C8470E3768}">
      <dsp:nvSpPr>
        <dsp:cNvPr id="0" name=""/>
        <dsp:cNvSpPr/>
      </dsp:nvSpPr>
      <dsp:spPr>
        <a:xfrm>
          <a:off x="2736725" y="439406"/>
          <a:ext cx="3311524" cy="1655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 err="1"/>
            <a:t>效率</a:t>
          </a:r>
          <a:endParaRPr lang="en-US" sz="5400" kern="1200" dirty="0"/>
        </a:p>
      </dsp:txBody>
      <dsp:txXfrm>
        <a:off x="2785221" y="487902"/>
        <a:ext cx="3214532" cy="1558770"/>
      </dsp:txXfrm>
    </dsp:sp>
    <dsp:sp modelId="{3B2DBE91-B025-D146-A54C-896C0ADF222E}">
      <dsp:nvSpPr>
        <dsp:cNvPr id="0" name=""/>
        <dsp:cNvSpPr/>
      </dsp:nvSpPr>
      <dsp:spPr>
        <a:xfrm rot="3600000">
          <a:off x="4896411" y="3346645"/>
          <a:ext cx="1727772" cy="579516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400" kern="1200"/>
        </a:p>
      </dsp:txBody>
      <dsp:txXfrm>
        <a:off x="5070266" y="3462548"/>
        <a:ext cx="1380062" cy="347710"/>
      </dsp:txXfrm>
    </dsp:sp>
    <dsp:sp modelId="{D2C0C51B-CC47-B84D-AD1B-2CFCB34878AC}">
      <dsp:nvSpPr>
        <dsp:cNvPr id="0" name=""/>
        <dsp:cNvSpPr/>
      </dsp:nvSpPr>
      <dsp:spPr>
        <a:xfrm>
          <a:off x="5472345" y="5177639"/>
          <a:ext cx="3311524" cy="1655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 err="1"/>
            <a:t>灵活性</a:t>
          </a:r>
          <a:endParaRPr lang="en-US" sz="5400" kern="1200" dirty="0"/>
        </a:p>
      </dsp:txBody>
      <dsp:txXfrm>
        <a:off x="5520841" y="5226135"/>
        <a:ext cx="3214532" cy="1558770"/>
      </dsp:txXfrm>
    </dsp:sp>
    <dsp:sp modelId="{C60970DF-BE0B-434D-8FF2-EC6D2686AF4B}">
      <dsp:nvSpPr>
        <dsp:cNvPr id="0" name=""/>
        <dsp:cNvSpPr/>
      </dsp:nvSpPr>
      <dsp:spPr>
        <a:xfrm rot="10800000">
          <a:off x="3528601" y="5715761"/>
          <a:ext cx="1727772" cy="579516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400" kern="1200"/>
        </a:p>
      </dsp:txBody>
      <dsp:txXfrm rot="10800000">
        <a:off x="3702456" y="5831664"/>
        <a:ext cx="1380062" cy="347710"/>
      </dsp:txXfrm>
    </dsp:sp>
    <dsp:sp modelId="{3F5132DD-C13E-2E4A-B190-3135DBE05DC5}">
      <dsp:nvSpPr>
        <dsp:cNvPr id="0" name=""/>
        <dsp:cNvSpPr/>
      </dsp:nvSpPr>
      <dsp:spPr>
        <a:xfrm>
          <a:off x="1106" y="5177639"/>
          <a:ext cx="3311524" cy="16557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400" kern="1200" dirty="0" err="1"/>
            <a:t>性能</a:t>
          </a:r>
          <a:endParaRPr lang="en-US" sz="5400" kern="1200" dirty="0"/>
        </a:p>
      </dsp:txBody>
      <dsp:txXfrm>
        <a:off x="49602" y="5226135"/>
        <a:ext cx="3214532" cy="1558770"/>
      </dsp:txXfrm>
    </dsp:sp>
    <dsp:sp modelId="{1B5F4B95-3EE7-0643-951C-5293CAAACA5A}">
      <dsp:nvSpPr>
        <dsp:cNvPr id="0" name=""/>
        <dsp:cNvSpPr/>
      </dsp:nvSpPr>
      <dsp:spPr>
        <a:xfrm rot="18000000">
          <a:off x="2160792" y="3346645"/>
          <a:ext cx="1727772" cy="579516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400" kern="1200"/>
        </a:p>
      </dsp:txBody>
      <dsp:txXfrm>
        <a:off x="2334647" y="3462548"/>
        <a:ext cx="1380062" cy="3477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" name="Rectangle 2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noProof="0">
                <a:sym typeface="Lucida Grande" charset="0"/>
              </a:rPr>
              <a:t>Click to edit Master text styles</a:t>
            </a:r>
          </a:p>
          <a:p>
            <a:pPr lvl="1"/>
            <a:r>
              <a:rPr lang="zh-CN" altLang="zh-CN" noProof="0">
                <a:sym typeface="Lucida Grande" charset="0"/>
              </a:rPr>
              <a:t>Second level</a:t>
            </a:r>
          </a:p>
          <a:p>
            <a:pPr lvl="2"/>
            <a:r>
              <a:rPr lang="zh-CN" altLang="zh-CN" noProof="0">
                <a:sym typeface="Lucida Grande" charset="0"/>
              </a:rPr>
              <a:t>Third level</a:t>
            </a:r>
          </a:p>
          <a:p>
            <a:pPr lvl="3"/>
            <a:r>
              <a:rPr lang="zh-CN" altLang="zh-CN" noProof="0">
                <a:sym typeface="Lucida Grande" charset="0"/>
              </a:rPr>
              <a:t>Fourth level</a:t>
            </a:r>
          </a:p>
          <a:p>
            <a:pPr lvl="4"/>
            <a:r>
              <a:rPr lang="zh-CN" altLang="zh-CN" noProof="0">
                <a:sym typeface="Lucida Grande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566585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0"/>
      </a:spcBef>
      <a:spcAft>
        <a:spcPct val="0"/>
      </a:spcAft>
      <a:defRPr sz="2200" kern="1200">
        <a:solidFill>
          <a:srgbClr val="000000"/>
        </a:solidFill>
        <a:latin typeface="Lucida Grande" charset="0"/>
        <a:ea typeface="Lucida Grande" charset="0"/>
        <a:cs typeface="Lucida Grande" charset="0"/>
        <a:sym typeface="Lucida Grande" charset="0"/>
      </a:defRPr>
    </a:lvl1pPr>
    <a:lvl2pPr indent="228600" algn="l" defTabSz="457200" rtl="0" eaLnBrk="0" fontAlgn="base" hangingPunct="0">
      <a:spcBef>
        <a:spcPct val="0"/>
      </a:spcBef>
      <a:spcAft>
        <a:spcPct val="0"/>
      </a:spcAft>
      <a:defRPr sz="2200" kern="1200">
        <a:solidFill>
          <a:srgbClr val="000000"/>
        </a:solidFill>
        <a:latin typeface="Lucida Grande" charset="0"/>
        <a:ea typeface="Lucida Grande" charset="0"/>
        <a:cs typeface="Lucida Grande" charset="0"/>
        <a:sym typeface="Lucida Grande" charset="0"/>
      </a:defRPr>
    </a:lvl2pPr>
    <a:lvl3pPr indent="457200" algn="l" defTabSz="457200" rtl="0" eaLnBrk="0" fontAlgn="base" hangingPunct="0">
      <a:spcBef>
        <a:spcPct val="0"/>
      </a:spcBef>
      <a:spcAft>
        <a:spcPct val="0"/>
      </a:spcAft>
      <a:defRPr sz="2200" kern="1200">
        <a:solidFill>
          <a:srgbClr val="000000"/>
        </a:solidFill>
        <a:latin typeface="Lucida Grande" charset="0"/>
        <a:ea typeface="Lucida Grande" charset="0"/>
        <a:cs typeface="Lucida Grande" charset="0"/>
        <a:sym typeface="Lucida Grande" charset="0"/>
      </a:defRPr>
    </a:lvl3pPr>
    <a:lvl4pPr indent="685800" algn="l" defTabSz="457200" rtl="0" eaLnBrk="0" fontAlgn="base" hangingPunct="0">
      <a:spcBef>
        <a:spcPct val="0"/>
      </a:spcBef>
      <a:spcAft>
        <a:spcPct val="0"/>
      </a:spcAft>
      <a:defRPr sz="2200" kern="1200">
        <a:solidFill>
          <a:srgbClr val="000000"/>
        </a:solidFill>
        <a:latin typeface="Lucida Grande" charset="0"/>
        <a:ea typeface="Lucida Grande" charset="0"/>
        <a:cs typeface="Lucida Grande" charset="0"/>
        <a:sym typeface="Lucida Grande" charset="0"/>
      </a:defRPr>
    </a:lvl4pPr>
    <a:lvl5pPr indent="914400" algn="l" defTabSz="457200" rtl="0" eaLnBrk="0" fontAlgn="base" hangingPunct="0">
      <a:spcBef>
        <a:spcPct val="0"/>
      </a:spcBef>
      <a:spcAft>
        <a:spcPct val="0"/>
      </a:spcAft>
      <a:defRPr sz="2200" kern="1200">
        <a:solidFill>
          <a:srgbClr val="000000"/>
        </a:solidFill>
        <a:latin typeface="Lucida Grande" charset="0"/>
        <a:ea typeface="Lucida Grande" charset="0"/>
        <a:cs typeface="Lucida Grande" charset="0"/>
        <a:sym typeface="Lucida Grande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88675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68046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28466" y="665312"/>
            <a:ext cx="18650071" cy="842789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圆角矩形 2"/>
          <p:cNvSpPr/>
          <p:nvPr userDrawn="1"/>
        </p:nvSpPr>
        <p:spPr>
          <a:xfrm>
            <a:off x="1261301" y="731272"/>
            <a:ext cx="149549" cy="756481"/>
          </a:xfrm>
          <a:prstGeom prst="roundRect">
            <a:avLst/>
          </a:prstGeom>
          <a:solidFill>
            <a:srgbClr val="0E57A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7196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34522" y="-54768"/>
            <a:ext cx="4277208" cy="2575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48201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18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2004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62113" y="3419475"/>
            <a:ext cx="21021675" cy="5705475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662113" y="9178925"/>
            <a:ext cx="21021675" cy="30003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C58C2B-3464-D54C-88B4-2EAEF120757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035301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7613" y="182563"/>
            <a:ext cx="21934487" cy="30178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217613" y="3200400"/>
            <a:ext cx="10890250" cy="10515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2260263" y="3200400"/>
            <a:ext cx="10891837" cy="105156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3A6AF-4E65-5747-B340-BDB605AD0897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39667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77988" y="730250"/>
            <a:ext cx="21021675" cy="26511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677988" y="3362325"/>
            <a:ext cx="10310812" cy="16478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677988" y="5010150"/>
            <a:ext cx="10310812" cy="73691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12338050" y="3362325"/>
            <a:ext cx="10361613" cy="1647825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12338050" y="5010150"/>
            <a:ext cx="10361613" cy="73691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1FCA94-5B7C-BD4A-84F5-87AD8E06F2C0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9648846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7613" y="182563"/>
            <a:ext cx="21934487" cy="30178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E1098-60B7-2844-965E-AECE898DF78F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1676974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668AC0-1F3C-D248-AF4F-D9689772E15E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1784988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77988" y="914400"/>
            <a:ext cx="7861300" cy="3200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361613" y="1974850"/>
            <a:ext cx="12338050" cy="9747250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677988" y="4114800"/>
            <a:ext cx="7861300" cy="7623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5ECC8-794E-0142-8793-6BF09E82F0E9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101999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677988" y="914400"/>
            <a:ext cx="7861300" cy="32004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0361613" y="1974850"/>
            <a:ext cx="12338050" cy="97472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Helvetica" panose="02000603020000020004" pitchFamily="2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677988" y="4114800"/>
            <a:ext cx="7861300" cy="7623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5F870-BEBC-D543-8A00-E3170521BD6A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5127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217613" y="182563"/>
            <a:ext cx="21934487" cy="3017837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217613" y="3200400"/>
            <a:ext cx="21934487" cy="1051560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B8EC09-49D2-0749-9B0F-221AA87A8C17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4044173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7668875" y="182563"/>
            <a:ext cx="5483225" cy="13533437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217613" y="182563"/>
            <a:ext cx="16298862" cy="13533437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1"/>
          <p:cNvSpPr>
            <a:spLocks noGrp="1"/>
          </p:cNvSpPr>
          <p:nvPr>
            <p:ph type="sldNum" sz="quarter" idx="10"/>
          </p:nvPr>
        </p:nvSpPr>
        <p:spPr>
          <a:xfrm>
            <a:off x="21802725" y="666750"/>
            <a:ext cx="703263" cy="730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CFECA-95B7-1942-88B3-72D02CFEF8B4}" type="slidenum">
              <a:rPr lang="zh-CN" altLang="zh-CN"/>
              <a:pPr>
                <a:defRPr/>
              </a:pPr>
              <a:t>‹#›</a:t>
            </a:fld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val="2565914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 kern="1200">
          <a:solidFill>
            <a:srgbClr val="7F7F7F"/>
          </a:solidFill>
          <a:latin typeface="+mj-lt"/>
          <a:ea typeface="+mj-ea"/>
          <a:cs typeface="+mj-cs"/>
          <a:sym typeface="Helvetica" charset="0"/>
        </a:defRPr>
      </a:lvl1pPr>
      <a:lvl2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rgbClr val="7F7F7F"/>
          </a:solidFill>
          <a:latin typeface="Helvetica" panose="02000603020000020004" pitchFamily="2" charset="0"/>
          <a:ea typeface="Helvetica" panose="02000603020000020004" pitchFamily="2" charset="0"/>
          <a:cs typeface="Helvetica" panose="02000603020000020004" pitchFamily="2" charset="0"/>
          <a:sym typeface="Helvetica" charset="0"/>
        </a:defRPr>
      </a:lvl2pPr>
      <a:lvl3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rgbClr val="7F7F7F"/>
          </a:solidFill>
          <a:latin typeface="Helvetica" panose="02000603020000020004" pitchFamily="2" charset="0"/>
          <a:ea typeface="Helvetica" panose="02000603020000020004" pitchFamily="2" charset="0"/>
          <a:cs typeface="Helvetica" panose="02000603020000020004" pitchFamily="2" charset="0"/>
          <a:sym typeface="Helvetica" charset="0"/>
        </a:defRPr>
      </a:lvl3pPr>
      <a:lvl4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rgbClr val="7F7F7F"/>
          </a:solidFill>
          <a:latin typeface="Helvetica" panose="02000603020000020004" pitchFamily="2" charset="0"/>
          <a:ea typeface="Helvetica" panose="02000603020000020004" pitchFamily="2" charset="0"/>
          <a:cs typeface="Helvetica" panose="02000603020000020004" pitchFamily="2" charset="0"/>
          <a:sym typeface="Helvetica" charset="0"/>
        </a:defRPr>
      </a:lvl4pPr>
      <a:lvl5pPr algn="l" defTabSz="1827213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rgbClr val="7F7F7F"/>
          </a:solidFill>
          <a:latin typeface="Helvetica" panose="02000603020000020004" pitchFamily="2" charset="0"/>
          <a:ea typeface="Helvetica" panose="02000603020000020004" pitchFamily="2" charset="0"/>
          <a:cs typeface="Helvetica" panose="02000603020000020004" pitchFamily="2" charset="0"/>
          <a:sym typeface="Helvetica" charset="0"/>
        </a:defRPr>
      </a:lvl5pPr>
      <a:lvl6pPr marL="457200" algn="l" defTabSz="1827213" rtl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rgbClr val="7F7F7F"/>
          </a:solidFill>
          <a:latin typeface="Helvetica" panose="02000603020000020004" pitchFamily="2" charset="0"/>
          <a:ea typeface="Helvetica" panose="02000603020000020004" pitchFamily="2" charset="0"/>
          <a:cs typeface="Helvetica" panose="02000603020000020004" pitchFamily="2" charset="0"/>
          <a:sym typeface="Helvetica" panose="02000603020000020004" pitchFamily="2" charset="0"/>
        </a:defRPr>
      </a:lvl6pPr>
      <a:lvl7pPr marL="914400" algn="l" defTabSz="1827213" rtl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rgbClr val="7F7F7F"/>
          </a:solidFill>
          <a:latin typeface="Helvetica" panose="02000603020000020004" pitchFamily="2" charset="0"/>
          <a:ea typeface="Helvetica" panose="02000603020000020004" pitchFamily="2" charset="0"/>
          <a:cs typeface="Helvetica" panose="02000603020000020004" pitchFamily="2" charset="0"/>
          <a:sym typeface="Helvetica" panose="02000603020000020004" pitchFamily="2" charset="0"/>
        </a:defRPr>
      </a:lvl7pPr>
      <a:lvl8pPr marL="1371600" algn="l" defTabSz="1827213" rtl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rgbClr val="7F7F7F"/>
          </a:solidFill>
          <a:latin typeface="Helvetica" panose="02000603020000020004" pitchFamily="2" charset="0"/>
          <a:ea typeface="Helvetica" panose="02000603020000020004" pitchFamily="2" charset="0"/>
          <a:cs typeface="Helvetica" panose="02000603020000020004" pitchFamily="2" charset="0"/>
          <a:sym typeface="Helvetica" panose="02000603020000020004" pitchFamily="2" charset="0"/>
        </a:defRPr>
      </a:lvl8pPr>
      <a:lvl9pPr marL="1828800" algn="l" defTabSz="1827213" rtl="0" fontAlgn="base" hangingPunct="0">
        <a:lnSpc>
          <a:spcPct val="90000"/>
        </a:lnSpc>
        <a:spcBef>
          <a:spcPct val="0"/>
        </a:spcBef>
        <a:spcAft>
          <a:spcPct val="0"/>
        </a:spcAft>
        <a:defRPr sz="6000">
          <a:solidFill>
            <a:srgbClr val="7F7F7F"/>
          </a:solidFill>
          <a:latin typeface="Helvetica" panose="02000603020000020004" pitchFamily="2" charset="0"/>
          <a:ea typeface="Helvetica" panose="02000603020000020004" pitchFamily="2" charset="0"/>
          <a:cs typeface="Helvetica" panose="02000603020000020004" pitchFamily="2" charset="0"/>
          <a:sym typeface="Helvetica" panose="02000603020000020004" pitchFamily="2" charset="0"/>
        </a:defRPr>
      </a:lvl9pPr>
    </p:titleStyle>
    <p:bodyStyle>
      <a:lvl1pPr marL="455613" indent="-455613" algn="l" defTabSz="1827213" rtl="0" eaLnBrk="0" fontAlgn="base" hangingPunct="0">
        <a:lnSpc>
          <a:spcPct val="90000"/>
        </a:lnSpc>
        <a:spcBef>
          <a:spcPts val="2000"/>
        </a:spcBef>
        <a:spcAft>
          <a:spcPct val="0"/>
        </a:spcAft>
        <a:buSzPct val="100000"/>
        <a:buFont typeface="Arial" charset="0"/>
        <a:buChar char="•"/>
        <a:defRPr sz="4800" kern="1200">
          <a:solidFill>
            <a:srgbClr val="7F7F7F"/>
          </a:solidFill>
          <a:latin typeface="+mn-lt"/>
          <a:ea typeface="+mn-ea"/>
          <a:cs typeface="+mn-cs"/>
          <a:sym typeface="Helvetica" charset="0"/>
        </a:defRPr>
      </a:lvl1pPr>
      <a:lvl2pPr marL="1462088" indent="-549275" algn="l" defTabSz="1827213" rtl="0" eaLnBrk="0" fontAlgn="base" hangingPunct="0">
        <a:lnSpc>
          <a:spcPct val="90000"/>
        </a:lnSpc>
        <a:spcBef>
          <a:spcPts val="2000"/>
        </a:spcBef>
        <a:spcAft>
          <a:spcPct val="0"/>
        </a:spcAft>
        <a:buSzPct val="100000"/>
        <a:buFont typeface="Arial" charset="0"/>
        <a:buChar char="•"/>
        <a:defRPr sz="4800" kern="1200">
          <a:solidFill>
            <a:srgbClr val="7F7F7F"/>
          </a:solidFill>
          <a:latin typeface="+mn-lt"/>
          <a:ea typeface="+mn-ea"/>
          <a:cs typeface="+mn-cs"/>
          <a:sym typeface="Helvetica" charset="0"/>
        </a:defRPr>
      </a:lvl2pPr>
      <a:lvl3pPr marL="2436813" indent="-609600" algn="l" defTabSz="1827213" rtl="0" eaLnBrk="0" fontAlgn="base" hangingPunct="0">
        <a:lnSpc>
          <a:spcPct val="90000"/>
        </a:lnSpc>
        <a:spcBef>
          <a:spcPts val="2000"/>
        </a:spcBef>
        <a:spcAft>
          <a:spcPct val="0"/>
        </a:spcAft>
        <a:buSzPct val="100000"/>
        <a:buFont typeface="Arial" charset="0"/>
        <a:buChar char="•"/>
        <a:defRPr sz="4800" kern="1200">
          <a:solidFill>
            <a:srgbClr val="7F7F7F"/>
          </a:solidFill>
          <a:latin typeface="+mn-lt"/>
          <a:ea typeface="+mn-ea"/>
          <a:cs typeface="+mn-cs"/>
          <a:sym typeface="Helvetica" charset="0"/>
        </a:defRPr>
      </a:lvl3pPr>
      <a:lvl4pPr marL="3427413" indent="-685800" algn="l" defTabSz="1827213" rtl="0" eaLnBrk="0" fontAlgn="base" hangingPunct="0">
        <a:lnSpc>
          <a:spcPct val="90000"/>
        </a:lnSpc>
        <a:spcBef>
          <a:spcPts val="2000"/>
        </a:spcBef>
        <a:spcAft>
          <a:spcPct val="0"/>
        </a:spcAft>
        <a:buSzPct val="100000"/>
        <a:buFont typeface="Arial" charset="0"/>
        <a:buChar char="•"/>
        <a:defRPr sz="4800" kern="1200">
          <a:solidFill>
            <a:srgbClr val="7F7F7F"/>
          </a:solidFill>
          <a:latin typeface="+mn-lt"/>
          <a:ea typeface="+mn-ea"/>
          <a:cs typeface="+mn-cs"/>
          <a:sym typeface="Helvetica" charset="0"/>
        </a:defRPr>
      </a:lvl4pPr>
      <a:lvl5pPr marL="4341813" indent="-685800" algn="l" defTabSz="1827213" rtl="0" eaLnBrk="0" fontAlgn="base" hangingPunct="0">
        <a:lnSpc>
          <a:spcPct val="90000"/>
        </a:lnSpc>
        <a:spcBef>
          <a:spcPts val="2000"/>
        </a:spcBef>
        <a:spcAft>
          <a:spcPct val="0"/>
        </a:spcAft>
        <a:buSzPct val="100000"/>
        <a:buFont typeface="Arial" charset="0"/>
        <a:buChar char="•"/>
        <a:defRPr sz="4800" kern="1200">
          <a:solidFill>
            <a:srgbClr val="7F7F7F"/>
          </a:solidFill>
          <a:latin typeface="+mn-lt"/>
          <a:ea typeface="+mn-ea"/>
          <a:cs typeface="+mn-cs"/>
          <a:sym typeface="Helvetica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347060" y="-181526"/>
            <a:ext cx="25103980" cy="14160033"/>
          </a:xfrm>
          <a:prstGeom prst="rect">
            <a:avLst/>
          </a:prstGeom>
          <a:solidFill>
            <a:srgbClr val="0E57A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en-US" altLang="zh-CN" sz="7196" spc="1199" dirty="0"/>
          </a:p>
          <a:p>
            <a:pPr algn="ctr"/>
            <a:endParaRPr kumimoji="1" lang="en-US" altLang="zh-CN" sz="7196" spc="1199" dirty="0"/>
          </a:p>
          <a:p>
            <a:pPr algn="ctr"/>
            <a:endParaRPr kumimoji="1" lang="en-US" altLang="zh-CN" sz="7196" spc="1199" dirty="0"/>
          </a:p>
          <a:p>
            <a:pPr algn="ctr"/>
            <a:r>
              <a:rPr kumimoji="1" lang="zh-CN" altLang="en-US" sz="7196" spc="1199" dirty="0"/>
              <a:t>张祥雨</a:t>
            </a:r>
            <a:endParaRPr kumimoji="1" lang="en-US" altLang="zh-CN" sz="7196" spc="1199" dirty="0"/>
          </a:p>
          <a:p>
            <a:pPr algn="ctr"/>
            <a:endParaRPr kumimoji="1" lang="en-US" altLang="zh-CN" sz="7196" spc="1199" dirty="0"/>
          </a:p>
          <a:p>
            <a:pPr algn="ctr"/>
            <a:r>
              <a:rPr kumimoji="1" lang="zh-CN" altLang="en-US" sz="7196" spc="1199" dirty="0"/>
              <a:t>旷视研究院</a:t>
            </a:r>
          </a:p>
        </p:txBody>
      </p:sp>
      <p:sp>
        <p:nvSpPr>
          <p:cNvPr id="2" name="标题 1"/>
          <p:cNvSpPr>
            <a:spLocks noGrp="1"/>
          </p:cNvSpPr>
          <p:nvPr>
            <p:ph type="ctrTitle" idx="4294967295"/>
          </p:nvPr>
        </p:nvSpPr>
        <p:spPr>
          <a:xfrm>
            <a:off x="1456458" y="4488410"/>
            <a:ext cx="21458384" cy="2972575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kumimoji="1" lang="zh-CN" altLang="en-US" sz="10000" b="1" dirty="0">
                <a:solidFill>
                  <a:schemeClr val="bg1"/>
                </a:solidFill>
                <a:latin typeface="Microsoft YaHei" charset="-122"/>
                <a:ea typeface="Microsoft YaHei" charset="-122"/>
                <a:cs typeface="Microsoft YaHei" charset="-122"/>
              </a:rPr>
              <a:t>实用化神经网络架构搜索技术</a:t>
            </a:r>
            <a:endParaRPr kumimoji="1" lang="it-IT" altLang="zh-CN" sz="10000" b="1" dirty="0">
              <a:solidFill>
                <a:schemeClr val="bg1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74282" y="161256"/>
            <a:ext cx="6064970" cy="2409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3649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NAS</a:t>
            </a:r>
            <a:r>
              <a:rPr kumimoji="1" lang="zh-CN" altLang="en-US" dirty="0"/>
              <a:t>应用的难点问题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2" y="2465512"/>
            <a:ext cx="20111646" cy="100642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搜索算法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不可能三角：效率、精度和灵活性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复杂业务模型：多数据集、多阶段训练、多约束条件、多评估指标下的搜索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性价比：搜索算法的稳健性、确定性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搜索空间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dirty="0"/>
              <a:t>过于依赖人工先验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dirty="0"/>
              <a:t>平均性能 </a:t>
            </a:r>
            <a:r>
              <a:rPr lang="en-US" altLang="zh-CN" dirty="0"/>
              <a:t>vs </a:t>
            </a:r>
            <a:r>
              <a:rPr lang="zh-CN" altLang="en-US" dirty="0"/>
              <a:t>精度上限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dirty="0"/>
              <a:t>新设计空间、搜索维度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dirty="0"/>
          </a:p>
          <a:p>
            <a:pPr marL="1028700" lvl="1" indent="-571500"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542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Outline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rgbClr val="0E57A2"/>
                </a:solidFill>
              </a:rPr>
              <a:t>实用化神经网络架构搜索技术</a:t>
            </a:r>
            <a:endParaRPr lang="en-US" altLang="zh-CN" sz="4800" dirty="0">
              <a:solidFill>
                <a:srgbClr val="0E57A2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搜索算法</a:t>
            </a:r>
            <a:r>
              <a:rPr lang="en-US" altLang="zh-CN" dirty="0"/>
              <a:t>——SPOS</a:t>
            </a:r>
            <a:r>
              <a:rPr lang="zh-CN" altLang="en-US" dirty="0"/>
              <a:t>系列方法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搜索空间</a:t>
            </a:r>
            <a:r>
              <a:rPr lang="en-US" altLang="zh-CN" dirty="0"/>
              <a:t>——</a:t>
            </a:r>
            <a:r>
              <a:rPr lang="zh-CN" altLang="en-US" dirty="0"/>
              <a:t>更高效的结构采样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动态网络</a:t>
            </a:r>
            <a:r>
              <a:rPr lang="en-US" altLang="zh-CN" dirty="0"/>
              <a:t>——</a:t>
            </a:r>
            <a:r>
              <a:rPr lang="zh-CN" altLang="en-US" dirty="0"/>
              <a:t>实用化模型设计新思路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相关问题</a:t>
            </a:r>
            <a:r>
              <a:rPr lang="en-US" altLang="zh-CN" dirty="0"/>
              <a:t>——</a:t>
            </a:r>
            <a:r>
              <a:rPr lang="zh-CN" altLang="en-US" dirty="0"/>
              <a:t>小批次模型训练与</a:t>
            </a:r>
            <a:r>
              <a:rPr lang="en-US" altLang="zh-CN" dirty="0"/>
              <a:t>BN</a:t>
            </a: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下一步研究方向</a:t>
            </a:r>
            <a:endParaRPr lang="en-US" altLang="zh-CN" sz="4800" dirty="0"/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66302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Outline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实用化神经网络架构搜索技术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rgbClr val="0E57A2"/>
                </a:solidFill>
              </a:rPr>
              <a:t>搜索算法</a:t>
            </a:r>
            <a:r>
              <a:rPr lang="en-US" altLang="zh-CN" dirty="0">
                <a:solidFill>
                  <a:srgbClr val="0E57A2"/>
                </a:solidFill>
              </a:rPr>
              <a:t>——SPOS</a:t>
            </a:r>
            <a:r>
              <a:rPr lang="zh-CN" altLang="en-US" dirty="0">
                <a:solidFill>
                  <a:srgbClr val="0E57A2"/>
                </a:solidFill>
              </a:rPr>
              <a:t>系列方法</a:t>
            </a:r>
            <a:endParaRPr lang="en-US" altLang="zh-CN" dirty="0">
              <a:solidFill>
                <a:srgbClr val="0E57A2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搜索空间</a:t>
            </a:r>
            <a:r>
              <a:rPr lang="en-US" altLang="zh-CN" dirty="0"/>
              <a:t>——</a:t>
            </a:r>
            <a:r>
              <a:rPr lang="zh-CN" altLang="en-US" dirty="0"/>
              <a:t>更高效的结构采样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动态网络</a:t>
            </a:r>
            <a:r>
              <a:rPr lang="en-US" altLang="zh-CN" dirty="0"/>
              <a:t>——</a:t>
            </a:r>
            <a:r>
              <a:rPr lang="zh-CN" altLang="en-US" dirty="0"/>
              <a:t>实用化模型设计新思路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相关问题</a:t>
            </a:r>
            <a:r>
              <a:rPr lang="en-US" altLang="zh-CN" dirty="0"/>
              <a:t>——</a:t>
            </a:r>
            <a:r>
              <a:rPr lang="zh-CN" altLang="en-US" dirty="0"/>
              <a:t>小批次模型训练与</a:t>
            </a:r>
            <a:r>
              <a:rPr lang="en-US" altLang="zh-CN" dirty="0"/>
              <a:t>BN</a:t>
            </a: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下一步研究方向</a:t>
            </a:r>
            <a:endParaRPr lang="en-US" altLang="zh-CN" sz="4800" dirty="0"/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978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实用化模型搜索算法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2" y="2465512"/>
            <a:ext cx="18167430" cy="11726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效率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大数据集、大模型上能否高效搜索？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能否针对不同的速度、资源消耗等限制因素，快速生成满足要求的网络结构？</a:t>
            </a:r>
            <a:endParaRPr lang="en-US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性能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直接搜索 </a:t>
            </a:r>
            <a:r>
              <a:rPr lang="en-US" altLang="zh-CN" dirty="0"/>
              <a:t>vs. </a:t>
            </a:r>
            <a:r>
              <a:rPr lang="zh-CN" altLang="en-US" dirty="0"/>
              <a:t>迁移搜索？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对于超大搜索空间，能否挖掘出高效结构（超越手工设计水平）？</a:t>
            </a:r>
            <a:endParaRPr lang="en-US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灵活性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能否支持“</a:t>
            </a:r>
            <a:r>
              <a:rPr lang="en-US" altLang="zh-CN" dirty="0"/>
              <a:t>hard</a:t>
            </a:r>
            <a:r>
              <a:rPr lang="zh-CN" altLang="en-US" dirty="0"/>
              <a:t> </a:t>
            </a:r>
            <a:r>
              <a:rPr lang="en-US" altLang="zh-CN" dirty="0"/>
              <a:t>constraint</a:t>
            </a:r>
            <a:r>
              <a:rPr lang="zh-CN" altLang="en-US" dirty="0"/>
              <a:t>”？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是否支持多搜索任务、多种限制条件？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能否对需要预训练的任务模型进行搜索？</a:t>
            </a:r>
            <a:endParaRPr lang="en-US" altLang="zh-CN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rgbClr val="C00000"/>
                </a:solidFill>
              </a:rPr>
              <a:t>挑战“不可能三角”</a:t>
            </a:r>
            <a:endParaRPr lang="en-US" altLang="zh-CN" sz="4800" dirty="0">
              <a:solidFill>
                <a:srgbClr val="C00000"/>
              </a:solidFill>
            </a:endParaRP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graphicFrame>
        <p:nvGraphicFramePr>
          <p:cNvPr id="14" name="Diagram 13">
            <a:extLst>
              <a:ext uri="{FF2B5EF4-FFF2-40B4-BE49-F238E27FC236}">
                <a16:creationId xmlns:a16="http://schemas.microsoft.com/office/drawing/2014/main" id="{A88E3682-A0CD-8E4A-93EC-6D71626C067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0742987"/>
              </p:ext>
            </p:extLst>
          </p:nvPr>
        </p:nvGraphicFramePr>
        <p:xfrm>
          <a:off x="14777938" y="4409728"/>
          <a:ext cx="8784976" cy="72728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688020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实用化模型搜索算法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2" y="2465512"/>
            <a:ext cx="1816743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rgbClr val="C00000"/>
                </a:solidFill>
              </a:rPr>
              <a:t>难点：同时兼顾效率、性能和灵活性</a:t>
            </a:r>
            <a:endParaRPr lang="en-US" dirty="0">
              <a:solidFill>
                <a:srgbClr val="C0000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0650BAA-9D91-1D44-9DC3-FC43824DFC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4440" y="3689648"/>
            <a:ext cx="21782420" cy="887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8735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8C31AD-3353-E74A-AE2C-75FF2E1FE5E8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8466" y="665312"/>
            <a:ext cx="18866096" cy="842789"/>
          </a:xfrm>
        </p:spPr>
        <p:txBody>
          <a:bodyPr/>
          <a:lstStyle/>
          <a:p>
            <a:r>
              <a:rPr lang="en-US" altLang="zh-CN" dirty="0"/>
              <a:t>Single Path One-shot NAS (SPOS)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2" y="2465512"/>
            <a:ext cx="18167430" cy="108952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核心设计思想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解耦参数优化和架构优化，</a:t>
            </a:r>
            <a:r>
              <a:rPr lang="zh-CN" altLang="en-US" dirty="0">
                <a:solidFill>
                  <a:srgbClr val="C00000"/>
                </a:solidFill>
              </a:rPr>
              <a:t>提高搜索效率</a:t>
            </a:r>
            <a:endParaRPr lang="en-US" altLang="zh-CN" dirty="0">
              <a:solidFill>
                <a:srgbClr val="C00000"/>
              </a:solidFill>
            </a:endParaRP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dirty="0"/>
          </a:p>
          <a:p>
            <a:pPr lvl="1" indent="0">
              <a:lnSpc>
                <a:spcPct val="150000"/>
              </a:lnSpc>
            </a:pP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使用</a:t>
            </a:r>
            <a:r>
              <a:rPr lang="en-US" altLang="zh-CN" dirty="0"/>
              <a:t>Single</a:t>
            </a:r>
            <a:r>
              <a:rPr lang="zh-CN" altLang="en-US" dirty="0"/>
              <a:t> </a:t>
            </a:r>
            <a:r>
              <a:rPr lang="en-US" altLang="zh-CN" dirty="0"/>
              <a:t>Path</a:t>
            </a:r>
            <a:r>
              <a:rPr lang="zh-CN" altLang="en-US" dirty="0"/>
              <a:t> </a:t>
            </a:r>
            <a:r>
              <a:rPr lang="en-US" altLang="zh-CN" dirty="0" err="1"/>
              <a:t>Supernet</a:t>
            </a:r>
            <a:r>
              <a:rPr lang="zh-CN" altLang="en-US" dirty="0"/>
              <a:t>优化参数，</a:t>
            </a:r>
            <a:r>
              <a:rPr lang="zh-CN" altLang="en-US" dirty="0">
                <a:solidFill>
                  <a:srgbClr val="C00000"/>
                </a:solidFill>
              </a:rPr>
              <a:t>保证高准确度</a:t>
            </a:r>
            <a:endParaRPr lang="en-US" altLang="zh-CN" dirty="0">
              <a:solidFill>
                <a:srgbClr val="C00000"/>
              </a:solidFill>
            </a:endParaRP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使用遗传算法进行架构优化，</a:t>
            </a:r>
            <a:r>
              <a:rPr lang="zh-CN" altLang="en-US" dirty="0">
                <a:solidFill>
                  <a:srgbClr val="C00000"/>
                </a:solidFill>
              </a:rPr>
              <a:t>实现高灵活度</a:t>
            </a:r>
            <a:endParaRPr lang="en-US" altLang="zh-CN" dirty="0">
              <a:solidFill>
                <a:srgbClr val="C00000"/>
              </a:solidFill>
            </a:endParaRPr>
          </a:p>
          <a:p>
            <a:pPr marL="1485900" lvl="2" indent="-5715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dirty="0"/>
              <a:t>支持“</a:t>
            </a:r>
            <a:r>
              <a:rPr lang="en-US" altLang="zh-CN" dirty="0"/>
              <a:t>hard</a:t>
            </a:r>
            <a:r>
              <a:rPr lang="zh-CN" altLang="en-US" dirty="0"/>
              <a:t> </a:t>
            </a:r>
            <a:r>
              <a:rPr lang="en-US" altLang="zh-CN" dirty="0"/>
              <a:t>constraint</a:t>
            </a:r>
            <a:r>
              <a:rPr lang="zh-CN" altLang="en-US" dirty="0"/>
              <a:t>”，无额外超参数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0C94F6F8-EA5D-6448-A377-8B025BBD7764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Single Path One-Shot Neural Architecture Search with Uniform Sampling.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ECCV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2020</a:t>
            </a:r>
            <a:endParaRPr lang="en-US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091B84-7F87-964E-BEDD-C051B5BCB4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0634" y="5057800"/>
            <a:ext cx="4318000" cy="685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3067D4E-5C80-DB49-9DDB-DB158DDD78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4748" y="5999188"/>
            <a:ext cx="4572000" cy="7874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2881D8-AE07-0342-B81A-2B96498754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409786" y="5013350"/>
            <a:ext cx="4546600" cy="7747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392E932-8B16-0B47-B610-291A0773EC2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438428" y="6052429"/>
            <a:ext cx="5041900" cy="660400"/>
          </a:xfrm>
          <a:prstGeom prst="rect">
            <a:avLst/>
          </a:prstGeom>
        </p:spPr>
      </p:pic>
      <p:sp>
        <p:nvSpPr>
          <p:cNvPr id="11" name="Right Arrow 10">
            <a:extLst>
              <a:ext uri="{FF2B5EF4-FFF2-40B4-BE49-F238E27FC236}">
                <a16:creationId xmlns:a16="http://schemas.microsoft.com/office/drawing/2014/main" id="{273DB9E3-02C2-784F-A7FD-0200EF2D451A}"/>
              </a:ext>
            </a:extLst>
          </p:cNvPr>
          <p:cNvSpPr/>
          <p:nvPr/>
        </p:nvSpPr>
        <p:spPr bwMode="auto">
          <a:xfrm>
            <a:off x="9919102" y="5131985"/>
            <a:ext cx="1306851" cy="1312129"/>
          </a:xfrm>
          <a:prstGeom prst="rightArrow">
            <a:avLst/>
          </a:prstGeom>
          <a:solidFill>
            <a:srgbClr val="FFFFFF"/>
          </a:solidFill>
          <a:ln w="12700" cap="flat" cmpd="sng" algn="ctr">
            <a:solidFill>
              <a:srgbClr val="000000"/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5F0138C-ECD1-CF40-A1CD-B4E25BC099F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70590" y="8077067"/>
            <a:ext cx="6083300" cy="6858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7234BC7-C2AE-4C45-953A-19AE48B674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409786" y="11408845"/>
            <a:ext cx="3276600" cy="609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9C962CD-08F4-254E-A3DF-814331F5651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64748" y="11303427"/>
            <a:ext cx="3479800" cy="990600"/>
          </a:xfrm>
          <a:prstGeom prst="rect">
            <a:avLst/>
          </a:prstGeom>
        </p:spPr>
      </p:pic>
      <p:sp>
        <p:nvSpPr>
          <p:cNvPr id="15" name="Right Arrow 14">
            <a:extLst>
              <a:ext uri="{FF2B5EF4-FFF2-40B4-BE49-F238E27FC236}">
                <a16:creationId xmlns:a16="http://schemas.microsoft.com/office/drawing/2014/main" id="{24F97B6C-3C28-A740-A7AC-4AE4178FF49D}"/>
              </a:ext>
            </a:extLst>
          </p:cNvPr>
          <p:cNvSpPr/>
          <p:nvPr/>
        </p:nvSpPr>
        <p:spPr bwMode="auto">
          <a:xfrm>
            <a:off x="9919102" y="11057580"/>
            <a:ext cx="1306851" cy="1312129"/>
          </a:xfrm>
          <a:prstGeom prst="rightArrow">
            <a:avLst/>
          </a:prstGeom>
          <a:solidFill>
            <a:srgbClr val="FFFFFF"/>
          </a:solidFill>
          <a:ln w="12700" cap="flat" cmpd="sng" algn="ctr">
            <a:solidFill>
              <a:srgbClr val="000000"/>
            </a:solidFill>
            <a:prstDash val="solid"/>
            <a:miter lim="4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897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8C31AD-3353-E74A-AE2C-75FF2E1FE5E8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Single Path One-shot NAS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18650071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结构单元搜索</a:t>
            </a: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通道搜索</a:t>
            </a:r>
            <a:endParaRPr lang="en-US" altLang="zh-CN" sz="4800" dirty="0"/>
          </a:p>
          <a:p>
            <a:pPr lvl="1" indent="0">
              <a:lnSpc>
                <a:spcPct val="150000"/>
              </a:lnSpc>
            </a:pP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0C94F6F8-EA5D-6448-A377-8B025BBD7764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i="1" dirty="0">
                <a:latin typeface="CMBX12"/>
              </a:rPr>
              <a:t>Single Path One-Shot Neural Architecture Search with Uniform Sampling.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ECCV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2020</a:t>
            </a:r>
            <a:endParaRPr lang="en-US" altLang="zh-CN" i="1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9FE45A-C965-FA41-8C3A-64188A1DF9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0594" y="3545632"/>
            <a:ext cx="7779523" cy="35515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DC01FC-C866-CB49-B5BC-D41E24BC55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947" y="8174938"/>
            <a:ext cx="7521869" cy="458771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4AAB86-61CF-0B4A-8839-8F1044E67D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916"/>
          <a:stretch/>
        </p:blipFill>
        <p:spPr>
          <a:xfrm>
            <a:off x="13121754" y="4129914"/>
            <a:ext cx="9281599" cy="7336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4062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8C31AD-3353-E74A-AE2C-75FF2E1FE5E8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Single Path One-shot NAS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18650071" cy="8956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混合精度量化搜索</a:t>
            </a: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搜索效率</a:t>
            </a:r>
            <a:endParaRPr lang="en-US" altLang="zh-CN" sz="4800" dirty="0"/>
          </a:p>
          <a:p>
            <a:pPr lvl="1" indent="0">
              <a:lnSpc>
                <a:spcPct val="150000"/>
              </a:lnSpc>
            </a:pP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0C94F6F8-EA5D-6448-A377-8B025BBD7764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i="1" dirty="0">
                <a:latin typeface="CMBX12"/>
              </a:rPr>
              <a:t>Single Path One-Shot Neural Architecture Search with Uniform Sampling.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ECCV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2020</a:t>
            </a:r>
            <a:endParaRPr lang="en-US" altLang="zh-CN" i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EB0D34A-6EFC-B945-B5B9-536BBD9FB0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08586" y="3545632"/>
            <a:ext cx="6684888" cy="458145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C2C30FE-E843-2348-97D5-4349B76A9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77828" y="2780275"/>
            <a:ext cx="7096884" cy="92890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515AB19-CC96-7D42-AB05-450F55378C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37291" y="9201425"/>
            <a:ext cx="8917437" cy="347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428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SPOS</a:t>
            </a:r>
            <a:r>
              <a:rPr lang="zh-CN" altLang="en-US" dirty="0"/>
              <a:t>的扩展</a:t>
            </a:r>
            <a:r>
              <a:rPr lang="en-US" altLang="zh-CN" dirty="0"/>
              <a:t>——</a:t>
            </a:r>
            <a:r>
              <a:rPr lang="en-US" altLang="zh-CN" dirty="0" err="1"/>
              <a:t>DetNAS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18650071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en-US" altLang="zh-CN" sz="4800" dirty="0"/>
              <a:t>Single-pass approach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Pretrain and finetune super net only once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altLang="zh-CN" b="1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altLang="zh-CN" b="1" dirty="0"/>
          </a:p>
          <a:p>
            <a:pPr lvl="1" indent="0">
              <a:lnSpc>
                <a:spcPct val="150000"/>
              </a:lnSpc>
            </a:pP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pic>
        <p:nvPicPr>
          <p:cNvPr id="7" name="Picture 3">
            <a:extLst>
              <a:ext uri="{FF2B5EF4-FFF2-40B4-BE49-F238E27FC236}">
                <a16:creationId xmlns:a16="http://schemas.microsoft.com/office/drawing/2014/main" id="{9883ADED-9044-4B8B-AC22-9E89338E03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4610" y="4553744"/>
            <a:ext cx="18866095" cy="7588596"/>
          </a:xfrm>
          <a:prstGeom prst="rect">
            <a:avLst/>
          </a:prstGeom>
        </p:spPr>
      </p:pic>
      <p:sp>
        <p:nvSpPr>
          <p:cNvPr id="8" name="Rectangle 4">
            <a:extLst>
              <a:ext uri="{FF2B5EF4-FFF2-40B4-BE49-F238E27FC236}">
                <a16:creationId xmlns:a16="http://schemas.microsoft.com/office/drawing/2014/main" id="{487E24A2-148E-4B6A-9D43-42AD6C245226}"/>
              </a:ext>
            </a:extLst>
          </p:cNvPr>
          <p:cNvSpPr/>
          <p:nvPr/>
        </p:nvSpPr>
        <p:spPr>
          <a:xfrm>
            <a:off x="1528466" y="12546632"/>
            <a:ext cx="7558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DetNAS: Neural architecture search on object detection. </a:t>
            </a:r>
            <a:r>
              <a:rPr lang="en-US" i="1" dirty="0" err="1"/>
              <a:t>NeurIPS</a:t>
            </a:r>
            <a:r>
              <a:rPr lang="en-US" i="1" dirty="0"/>
              <a:t> 2019.</a:t>
            </a:r>
          </a:p>
        </p:txBody>
      </p:sp>
    </p:spTree>
    <p:extLst>
      <p:ext uri="{BB962C8B-B14F-4D97-AF65-F5344CB8AC3E}">
        <p14:creationId xmlns:p14="http://schemas.microsoft.com/office/powerpoint/2010/main" val="21565037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SPOS</a:t>
            </a:r>
            <a:r>
              <a:rPr lang="zh-CN" altLang="en-US" dirty="0"/>
              <a:t>的扩展</a:t>
            </a:r>
            <a:r>
              <a:rPr lang="en-US" altLang="zh-CN" dirty="0"/>
              <a:t>——</a:t>
            </a:r>
            <a:r>
              <a:rPr lang="en-US" altLang="zh-CN" dirty="0" err="1"/>
              <a:t>DetNAS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1865007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en-US" altLang="zh-CN" sz="4800" dirty="0"/>
              <a:t>Evolutionary search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Sample &amp; reuse the weights from </a:t>
            </a:r>
            <a:r>
              <a:rPr lang="en-US" altLang="zh-CN" dirty="0" err="1"/>
              <a:t>SuperNet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Very efficient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altLang="zh-CN" b="1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altLang="zh-CN" b="1" dirty="0"/>
          </a:p>
          <a:p>
            <a:pPr lvl="1" indent="0">
              <a:lnSpc>
                <a:spcPct val="150000"/>
              </a:lnSpc>
            </a:pP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487E24A2-148E-4B6A-9D43-42AD6C245226}"/>
              </a:ext>
            </a:extLst>
          </p:cNvPr>
          <p:cNvSpPr/>
          <p:nvPr/>
        </p:nvSpPr>
        <p:spPr>
          <a:xfrm>
            <a:off x="1528466" y="12546632"/>
            <a:ext cx="7558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i="1" dirty="0"/>
              <a:t>DetNAS: Neural architecture search on object detection. </a:t>
            </a:r>
            <a:r>
              <a:rPr lang="en-US" i="1" dirty="0" err="1"/>
              <a:t>NeurIPS</a:t>
            </a:r>
            <a:r>
              <a:rPr lang="en-US" i="1" dirty="0"/>
              <a:t> 2019.</a:t>
            </a:r>
          </a:p>
        </p:txBody>
      </p:sp>
      <p:pic>
        <p:nvPicPr>
          <p:cNvPr id="6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8992FDEB-FD84-4B8A-A90F-DD6A059E95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971" y="5835665"/>
            <a:ext cx="12646962" cy="6347663"/>
          </a:xfrm>
          <a:prstGeom prst="rect">
            <a:avLst/>
          </a:prstGeom>
        </p:spPr>
      </p:pic>
      <p:pic>
        <p:nvPicPr>
          <p:cNvPr id="9" name="Picture 4">
            <a:extLst>
              <a:ext uri="{FF2B5EF4-FFF2-40B4-BE49-F238E27FC236}">
                <a16:creationId xmlns:a16="http://schemas.microsoft.com/office/drawing/2014/main" id="{312A4C18-7F56-4CC1-91C7-5DE2A8CBCC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85850" y="2753544"/>
            <a:ext cx="9433048" cy="8928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724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8C31AD-3353-E74A-AE2C-75FF2E1FE5E8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SPOS</a:t>
            </a:r>
            <a:r>
              <a:rPr kumimoji="1" lang="zh-CN" altLang="en-US" dirty="0"/>
              <a:t>的扩展</a:t>
            </a:r>
            <a:r>
              <a:rPr kumimoji="1" lang="en-US" altLang="zh-CN" dirty="0"/>
              <a:t>——MetaPruning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13990967" cy="52749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使用</a:t>
            </a:r>
            <a:r>
              <a:rPr lang="en-US" altLang="zh-CN" sz="4800" dirty="0"/>
              <a:t>Meta</a:t>
            </a:r>
            <a:r>
              <a:rPr lang="zh-CN" altLang="en-US" sz="4800" dirty="0"/>
              <a:t>网络实现</a:t>
            </a:r>
            <a:r>
              <a:rPr lang="en-US" altLang="zh-CN" sz="4800" dirty="0" err="1"/>
              <a:t>SuperNet</a:t>
            </a:r>
            <a:r>
              <a:rPr lang="zh-CN" altLang="en-US" sz="4800" dirty="0"/>
              <a:t>卷积核的共享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对裁剪空间进行编码，构造</a:t>
            </a:r>
            <a:r>
              <a:rPr lang="en-US" altLang="zh-CN" dirty="0"/>
              <a:t>Meta-</a:t>
            </a:r>
            <a:r>
              <a:rPr lang="en-US" altLang="zh-CN" dirty="0" err="1"/>
              <a:t>Supernet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训练</a:t>
            </a:r>
            <a:r>
              <a:rPr lang="en-US" altLang="zh-CN" dirty="0" err="1"/>
              <a:t>Supernet</a:t>
            </a:r>
            <a:r>
              <a:rPr lang="zh-CN" altLang="en-US" dirty="0"/>
              <a:t>。每次迭代随机采样一个结构，从</a:t>
            </a:r>
            <a:r>
              <a:rPr lang="en-US" altLang="zh-CN" dirty="0" err="1"/>
              <a:t>PruningNet</a:t>
            </a:r>
            <a:r>
              <a:rPr lang="zh-CN" altLang="en-US" dirty="0"/>
              <a:t>中提取相应参数到</a:t>
            </a:r>
            <a:r>
              <a:rPr lang="en-US" altLang="zh-CN" dirty="0"/>
              <a:t>Pruned</a:t>
            </a:r>
            <a:r>
              <a:rPr lang="zh-CN" altLang="en-US" dirty="0"/>
              <a:t> </a:t>
            </a:r>
            <a:r>
              <a:rPr lang="en-US" altLang="zh-CN" dirty="0"/>
              <a:t>Networks</a:t>
            </a:r>
            <a:r>
              <a:rPr lang="zh-CN" altLang="en-US" dirty="0"/>
              <a:t>中进行训练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使用遗传算法选取满足复杂度限制的最优结构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0C94F6F8-EA5D-6448-A377-8B025BBD7764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MetaPruning: Meta Learning for Automatic Neural Network Channel Pruning.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ICCV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2019</a:t>
            </a:r>
            <a:endParaRPr lang="en-US" i="1" dirty="0">
              <a:latin typeface="CMBX12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F51EE4-0AA2-6246-9199-E256D01E51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93962" y="2880442"/>
            <a:ext cx="8136904" cy="81369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29E0F5C-3EA6-2E4C-BECC-ECA57202E9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2642" y="7370601"/>
            <a:ext cx="7632848" cy="5052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82622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8C31AD-3353-E74A-AE2C-75FF2E1FE5E8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SPOS</a:t>
            </a:r>
            <a:r>
              <a:rPr kumimoji="1" lang="zh-CN" altLang="en-US" dirty="0"/>
              <a:t>的扩展</a:t>
            </a:r>
            <a:r>
              <a:rPr kumimoji="1" lang="en-US" altLang="zh-CN" dirty="0"/>
              <a:t>——Resizable Neural Networks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13990967" cy="19286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对各构造块的</a:t>
            </a:r>
            <a:r>
              <a:rPr lang="en-US" altLang="zh-CN" sz="4800" dirty="0"/>
              <a:t>Spatial size</a:t>
            </a:r>
            <a:r>
              <a:rPr lang="zh-CN" altLang="en-US" sz="4800" dirty="0"/>
              <a:t>进行单路径搜索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dirty="0"/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0C94F6F8-EA5D-6448-A377-8B025BBD7764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Resizable Neural Networks. Under review.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083B29D4-F59F-4B01-8298-6DFC199E2D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410" y="4697760"/>
            <a:ext cx="13990967" cy="748588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F0EF8DF9-D97A-4C95-8172-45FB8F0F5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9911" y="6579493"/>
            <a:ext cx="7117251" cy="4920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6384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8C31AD-3353-E74A-AE2C-75FF2E1FE5E8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SPOS</a:t>
            </a:r>
            <a:r>
              <a:rPr kumimoji="1" lang="zh-CN" altLang="en-US" dirty="0"/>
              <a:t>的扩展</a:t>
            </a:r>
            <a:r>
              <a:rPr kumimoji="1" lang="en-US" altLang="zh-CN" dirty="0"/>
              <a:t>——</a:t>
            </a:r>
            <a:r>
              <a:rPr kumimoji="1" lang="zh-CN" altLang="en-US" dirty="0"/>
              <a:t>结构超参联合搜索</a:t>
            </a:r>
            <a:r>
              <a:rPr kumimoji="1" lang="en-US" altLang="zh-CN" dirty="0"/>
              <a:t> 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21911847" cy="3279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利用结构超参（</a:t>
            </a:r>
            <a:r>
              <a:rPr lang="en-US" altLang="zh-CN" sz="4800" dirty="0"/>
              <a:t>channel</a:t>
            </a:r>
            <a:r>
              <a:rPr lang="zh-CN" altLang="en-US" sz="4800" dirty="0"/>
              <a:t>，</a:t>
            </a:r>
            <a:r>
              <a:rPr lang="en-US" altLang="zh-CN" sz="4800" dirty="0"/>
              <a:t>depth</a:t>
            </a:r>
            <a:r>
              <a:rPr lang="zh-CN" altLang="en-US" sz="4800" dirty="0"/>
              <a:t>，</a:t>
            </a:r>
            <a:r>
              <a:rPr lang="en-US" altLang="zh-CN" sz="4800" dirty="0"/>
              <a:t>spatial size</a:t>
            </a:r>
            <a:r>
              <a:rPr lang="zh-CN" altLang="en-US" sz="4800" dirty="0"/>
              <a:t>）的连续性，用</a:t>
            </a:r>
            <a:r>
              <a:rPr lang="en-US" altLang="zh-CN" sz="4800" dirty="0"/>
              <a:t>NES</a:t>
            </a:r>
            <a:r>
              <a:rPr lang="zh-CN" altLang="en-US" sz="4800" dirty="0"/>
              <a:t>梯度估计代替</a:t>
            </a:r>
            <a:r>
              <a:rPr lang="en-US" altLang="zh-CN" sz="4800" dirty="0"/>
              <a:t>SPOS</a:t>
            </a:r>
            <a:r>
              <a:rPr lang="zh-CN" altLang="en-US" sz="4800" dirty="0"/>
              <a:t>的遗传算法，提高搜索效率</a:t>
            </a: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搜索速度大幅超过</a:t>
            </a:r>
            <a:r>
              <a:rPr lang="en-US" altLang="zh-CN" sz="4800" dirty="0"/>
              <a:t>EfficientNet</a:t>
            </a:r>
            <a:endParaRPr lang="en-US" dirty="0"/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0C94F6F8-EA5D-6448-A377-8B025BBD7764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Joint Multi-Dimension Pruning. Under review.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EE842CA-5EF3-4E0B-8E4A-754A4DC1DC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0420" y="6497960"/>
            <a:ext cx="9404747" cy="183686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DF65E3D3-D01E-45AB-869B-9649244E02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09586" y="4550097"/>
            <a:ext cx="12169352" cy="378472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3212DF06-4417-4085-97BC-D741EA6C527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969626" y="8514184"/>
            <a:ext cx="11449272" cy="4808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88057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Outline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实用化神经网络架构搜索技术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搜索算法</a:t>
            </a:r>
            <a:r>
              <a:rPr lang="en-US" altLang="zh-CN" dirty="0">
                <a:solidFill>
                  <a:schemeClr val="tx1"/>
                </a:solidFill>
              </a:rPr>
              <a:t>——SPOS</a:t>
            </a:r>
            <a:r>
              <a:rPr lang="zh-CN" altLang="en-US" dirty="0">
                <a:solidFill>
                  <a:schemeClr val="tx1"/>
                </a:solidFill>
              </a:rPr>
              <a:t>系列方法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rgbClr val="0E57A2"/>
                </a:solidFill>
              </a:rPr>
              <a:t>搜索空间</a:t>
            </a:r>
            <a:r>
              <a:rPr lang="en-US" altLang="zh-CN" dirty="0">
                <a:solidFill>
                  <a:srgbClr val="0E57A2"/>
                </a:solidFill>
              </a:rPr>
              <a:t>——</a:t>
            </a:r>
            <a:r>
              <a:rPr lang="zh-CN" altLang="en-US" dirty="0">
                <a:solidFill>
                  <a:srgbClr val="0E57A2"/>
                </a:solidFill>
              </a:rPr>
              <a:t>更高效的结构采样</a:t>
            </a:r>
            <a:endParaRPr lang="en-US" altLang="zh-CN" dirty="0">
              <a:solidFill>
                <a:srgbClr val="0E57A2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动态网络</a:t>
            </a:r>
            <a:r>
              <a:rPr lang="en-US" altLang="zh-CN" dirty="0"/>
              <a:t>——</a:t>
            </a:r>
            <a:r>
              <a:rPr lang="zh-CN" altLang="en-US" dirty="0"/>
              <a:t>实用化模型设计新思路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相关问题</a:t>
            </a:r>
            <a:r>
              <a:rPr lang="en-US" altLang="zh-CN" dirty="0"/>
              <a:t>——</a:t>
            </a:r>
            <a:r>
              <a:rPr lang="zh-CN" altLang="en-US" dirty="0"/>
              <a:t>小批次模型训练与</a:t>
            </a:r>
            <a:r>
              <a:rPr lang="en-US" altLang="zh-CN" dirty="0"/>
              <a:t>BN</a:t>
            </a: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下一步研究方向</a:t>
            </a:r>
            <a:endParaRPr lang="en-US" altLang="zh-CN" sz="4800" dirty="0"/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5574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高效结构采样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2" y="2465512"/>
            <a:ext cx="1816743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问题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基于单路径采样的算法（如</a:t>
            </a:r>
            <a:r>
              <a:rPr lang="en-US" altLang="zh-CN" dirty="0"/>
              <a:t>SPOS</a:t>
            </a:r>
            <a:r>
              <a:rPr lang="zh-CN" altLang="en-US" dirty="0"/>
              <a:t>）对复杂搜索空间采样效率较低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实用中性能评估的开销很大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解决思路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Progressive Search</a:t>
            </a:r>
            <a:r>
              <a:rPr lang="zh-CN" altLang="en-US" dirty="0"/>
              <a:t>（动态搜索空间建模、裁剪）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轻量化的性能估计方法</a:t>
            </a:r>
            <a:endParaRPr lang="en-US" dirty="0"/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45708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VAENAS——</a:t>
            </a:r>
            <a:r>
              <a:rPr kumimoji="1" lang="zh-CN" altLang="en-US" dirty="0"/>
              <a:t>高效结构采样模型</a:t>
            </a:r>
            <a:br>
              <a:rPr lang="en-US" altLang="zh-CN" dirty="0"/>
            </a:b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19679599" cy="19324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主要思路：使用</a:t>
            </a:r>
            <a:r>
              <a:rPr lang="en-US" altLang="zh-CN" sz="4800" dirty="0"/>
              <a:t>VAE</a:t>
            </a:r>
            <a:r>
              <a:rPr lang="zh-CN" altLang="en-US" sz="4800" dirty="0"/>
              <a:t>动态拟合高性能模型子空间的分布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Update VAE model with feedback from search algorithm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VAENAS: SAMPLING MATTERS IN NEURAL ARCHITECTURE SEARCH. Under review.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FB369A6D-6ABA-4AD7-ABA3-342C61B3F0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971" y="6137920"/>
            <a:ext cx="11944356" cy="4680520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8B936D59-A69F-43E0-9D27-289C8A110A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7518" y="4985792"/>
            <a:ext cx="11481037" cy="7114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6179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VAENAS——</a:t>
            </a:r>
            <a:r>
              <a:rPr kumimoji="1" lang="zh-CN" altLang="en-US" dirty="0"/>
              <a:t>高效结构采样模型</a:t>
            </a:r>
            <a:br>
              <a:rPr lang="en-US" altLang="zh-CN" dirty="0"/>
            </a:b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1" y="2465512"/>
            <a:ext cx="19679599" cy="3871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灵活性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可嵌入大部分基于路径采样的搜索框架中。几乎不影响搜索速度</a:t>
            </a:r>
            <a:endParaRPr lang="en-US" altLang="zh-CN" dirty="0"/>
          </a:p>
          <a:p>
            <a:pPr marL="571500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sz="4800" dirty="0"/>
              <a:t>性能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大幅提升原搜索算法的搜索精度（对于相对复杂的</a:t>
            </a:r>
            <a:r>
              <a:rPr lang="en-US" altLang="zh-CN" dirty="0"/>
              <a:t>cell-based search space</a:t>
            </a:r>
            <a:r>
              <a:rPr lang="zh-CN" altLang="en-US" dirty="0"/>
              <a:t>提升尤为明显）</a:t>
            </a:r>
            <a:endParaRPr lang="en-US" altLang="zh-CN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VAENAS: SAMPLING MATTERS IN NEURAL ARCHITECTURE SEARCH. Under review.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D4993911-194D-4607-A9C0-433A0C3C94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450" y="6858000"/>
            <a:ext cx="10616001" cy="5848163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034C83FD-1C89-439A-9EAC-F8A2B466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88"/>
          <a:stretch/>
        </p:blipFill>
        <p:spPr>
          <a:xfrm>
            <a:off x="12337097" y="7294366"/>
            <a:ext cx="11361492" cy="5025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8496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err="1"/>
              <a:t>AngleNAS</a:t>
            </a:r>
            <a:r>
              <a:rPr kumimoji="1" lang="en-US" altLang="zh-CN" dirty="0"/>
              <a:t>——</a:t>
            </a:r>
            <a:r>
              <a:rPr kumimoji="1" lang="zh-CN" altLang="en-US" dirty="0"/>
              <a:t>高效搜索空间裁剪方法</a:t>
            </a:r>
            <a:br>
              <a:rPr lang="en-US" altLang="zh-CN" dirty="0"/>
            </a:br>
            <a:endParaRPr kumimoji="1"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Hu, </a:t>
            </a:r>
            <a:r>
              <a:rPr lang="en-US" i="1" dirty="0" err="1">
                <a:latin typeface="CMBX12"/>
              </a:rPr>
              <a:t>Yiming</a:t>
            </a:r>
            <a:r>
              <a:rPr lang="en-US" i="1" dirty="0">
                <a:latin typeface="CMBX12"/>
              </a:rPr>
              <a:t>, et al. "Angle-based Search Space Shrinking for Neural Architecture Search." ECCV 2020.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4348FE2-7FDF-4B33-B967-223D21D57FD2}"/>
              </a:ext>
            </a:extLst>
          </p:cNvPr>
          <p:cNvSpPr txBox="1"/>
          <p:nvPr/>
        </p:nvSpPr>
        <p:spPr>
          <a:xfrm>
            <a:off x="809476" y="2465512"/>
            <a:ext cx="20521189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搜索空间裁剪</a:t>
            </a:r>
            <a:endParaRPr lang="en-US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更大的搜索空间并不总是对应更优秀的性能</a:t>
            </a:r>
            <a:endParaRPr lang="en-US" altLang="zh-CN" sz="4800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传统基于</a:t>
            </a:r>
            <a:r>
              <a:rPr lang="en-US" altLang="zh-CN" dirty="0" err="1">
                <a:solidFill>
                  <a:schemeClr val="tx1"/>
                </a:solidFill>
              </a:rPr>
              <a:t>SuperNet</a:t>
            </a:r>
            <a:r>
              <a:rPr lang="zh-CN" altLang="en-US" dirty="0">
                <a:solidFill>
                  <a:schemeClr val="tx1"/>
                </a:solidFill>
              </a:rPr>
              <a:t>精度的子模型评估方法，不仅评估速度较慢，而且受制于</a:t>
            </a:r>
            <a:r>
              <a:rPr lang="en-US" altLang="zh-CN" dirty="0" err="1">
                <a:solidFill>
                  <a:schemeClr val="tx1"/>
                </a:solidFill>
              </a:rPr>
              <a:t>SuperNet</a:t>
            </a:r>
            <a:r>
              <a:rPr lang="zh-CN" altLang="en-US" dirty="0">
                <a:solidFill>
                  <a:schemeClr val="tx1"/>
                </a:solidFill>
              </a:rPr>
              <a:t>路径参数共享的问题，评估准确度不一定高</a:t>
            </a: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02687369-B9D8-4121-8556-FF63A3FB3B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6978" y="6274531"/>
            <a:ext cx="8884939" cy="6682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5081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err="1"/>
              <a:t>AngleNAS</a:t>
            </a:r>
            <a:r>
              <a:rPr kumimoji="1" lang="en-US" altLang="zh-CN" dirty="0"/>
              <a:t>——</a:t>
            </a:r>
            <a:r>
              <a:rPr kumimoji="1" lang="zh-CN" altLang="en-US" dirty="0"/>
              <a:t>高效搜索空间裁剪方法</a:t>
            </a:r>
            <a:br>
              <a:rPr lang="en-US" altLang="zh-CN" dirty="0"/>
            </a:br>
            <a:endParaRPr kumimoji="1"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Hu, </a:t>
            </a:r>
            <a:r>
              <a:rPr lang="en-US" i="1" dirty="0" err="1">
                <a:latin typeface="CMBX12"/>
              </a:rPr>
              <a:t>Yiming</a:t>
            </a:r>
            <a:r>
              <a:rPr lang="en-US" i="1" dirty="0">
                <a:latin typeface="CMBX12"/>
              </a:rPr>
              <a:t>, et al. "Angle-based Search Space Shrinking for Neural Architecture Search." ECCV 2020.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4348FE2-7FDF-4B33-B967-223D21D57FD2}"/>
              </a:ext>
            </a:extLst>
          </p:cNvPr>
          <p:cNvSpPr txBox="1"/>
          <p:nvPr/>
        </p:nvSpPr>
        <p:spPr>
          <a:xfrm>
            <a:off x="809476" y="2465512"/>
            <a:ext cx="20521189" cy="3590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基于角度更新量的子模型性能评估指标</a:t>
            </a:r>
            <a:endParaRPr lang="en-US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基本假设：</a:t>
            </a:r>
            <a:r>
              <a:rPr lang="en-US" altLang="zh-CN" dirty="0" err="1">
                <a:solidFill>
                  <a:schemeClr val="tx1"/>
                </a:solidFill>
              </a:rPr>
              <a:t>SuperNet</a:t>
            </a:r>
            <a:r>
              <a:rPr lang="zh-CN" altLang="en-US" dirty="0">
                <a:solidFill>
                  <a:schemeClr val="tx1"/>
                </a:solidFill>
              </a:rPr>
              <a:t>中某条路径权重的变化程度越大，相应的结构是“好模型”的可能性也越大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支持多路径搜索空间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预测性能的排序相关度超过</a:t>
            </a:r>
            <a:r>
              <a:rPr lang="en-US" altLang="zh-CN" dirty="0" err="1">
                <a:solidFill>
                  <a:schemeClr val="tx1"/>
                </a:solidFill>
              </a:rPr>
              <a:t>SuperNet</a:t>
            </a:r>
            <a:r>
              <a:rPr lang="en-US" altLang="zh-CN" dirty="0">
                <a:solidFill>
                  <a:schemeClr val="tx1"/>
                </a:solidFill>
              </a:rPr>
              <a:t> accuracy</a:t>
            </a:r>
            <a:r>
              <a:rPr lang="zh-CN" altLang="en-US" dirty="0">
                <a:solidFill>
                  <a:schemeClr val="tx1"/>
                </a:solidFill>
              </a:rPr>
              <a:t>，且计算极为轻量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80A5CB9-9F95-4ECB-BBF4-EC38E90C0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8426" y="10386392"/>
            <a:ext cx="11449272" cy="1981604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EB445369-9955-461A-9C56-2CA157B3FD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6738" y="6752693"/>
            <a:ext cx="6768752" cy="158417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FE96C079-6E12-4A14-960D-F50FCC4BB2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20012" y="6255829"/>
            <a:ext cx="10839138" cy="2239224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21D52F86-63A0-4AEC-8920-8924B799B9A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169596" y="9403163"/>
            <a:ext cx="11189554" cy="3277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58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 err="1"/>
              <a:t>AngleNAS</a:t>
            </a:r>
            <a:r>
              <a:rPr kumimoji="1" lang="en-US" altLang="zh-CN" dirty="0"/>
              <a:t>——</a:t>
            </a:r>
            <a:r>
              <a:rPr kumimoji="1" lang="zh-CN" altLang="en-US" dirty="0"/>
              <a:t>高效搜索空间裁剪方法</a:t>
            </a:r>
            <a:br>
              <a:rPr lang="en-US" altLang="zh-CN" dirty="0"/>
            </a:br>
            <a:endParaRPr kumimoji="1"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Hu, </a:t>
            </a:r>
            <a:r>
              <a:rPr lang="en-US" i="1" dirty="0" err="1">
                <a:latin typeface="CMBX12"/>
              </a:rPr>
              <a:t>Yiming</a:t>
            </a:r>
            <a:r>
              <a:rPr lang="en-US" i="1" dirty="0">
                <a:latin typeface="CMBX12"/>
              </a:rPr>
              <a:t>, et al. "Angle-based Search Space Shrinking for Neural Architecture Search." ECCV 2020.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4348FE2-7FDF-4B33-B967-223D21D57FD2}"/>
              </a:ext>
            </a:extLst>
          </p:cNvPr>
          <p:cNvSpPr txBox="1"/>
          <p:nvPr/>
        </p:nvSpPr>
        <p:spPr>
          <a:xfrm>
            <a:off x="809476" y="2465512"/>
            <a:ext cx="20521189" cy="106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多种搜索算法、搜索空间下性能全面提升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2D23470-F6E9-4A8A-A554-0D7E2BB764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378" y="5561856"/>
            <a:ext cx="10669404" cy="482453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CF499121-FA2D-4EE0-9B48-160E079B10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57658" y="4168138"/>
            <a:ext cx="11403943" cy="3409941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9C478438-44C9-422F-B47A-134D3DED0A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17698" y="8177492"/>
            <a:ext cx="10585617" cy="2178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5760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Outline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实用化神经网络架构搜索技术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搜索算法</a:t>
            </a:r>
            <a:r>
              <a:rPr lang="en-US" altLang="zh-CN" dirty="0">
                <a:solidFill>
                  <a:schemeClr val="tx1"/>
                </a:solidFill>
              </a:rPr>
              <a:t>——SPOS</a:t>
            </a:r>
            <a:r>
              <a:rPr lang="zh-CN" altLang="en-US" dirty="0">
                <a:solidFill>
                  <a:schemeClr val="tx1"/>
                </a:solidFill>
              </a:rPr>
              <a:t>系列方法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搜索空间</a:t>
            </a:r>
            <a:r>
              <a:rPr lang="en-US" altLang="zh-CN" dirty="0">
                <a:solidFill>
                  <a:schemeClr val="tx1"/>
                </a:solidFill>
              </a:rPr>
              <a:t>——</a:t>
            </a:r>
            <a:r>
              <a:rPr lang="zh-CN" altLang="en-US" dirty="0">
                <a:solidFill>
                  <a:schemeClr val="tx1"/>
                </a:solidFill>
              </a:rPr>
              <a:t>更高效的结构采样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rgbClr val="0E57A2"/>
                </a:solidFill>
              </a:rPr>
              <a:t>动态网络</a:t>
            </a:r>
            <a:r>
              <a:rPr lang="en-US" altLang="zh-CN" dirty="0">
                <a:solidFill>
                  <a:srgbClr val="0E57A2"/>
                </a:solidFill>
              </a:rPr>
              <a:t>——</a:t>
            </a:r>
            <a:r>
              <a:rPr lang="zh-CN" altLang="en-US" dirty="0">
                <a:solidFill>
                  <a:srgbClr val="0E57A2"/>
                </a:solidFill>
              </a:rPr>
              <a:t>实用化模型设计新思路</a:t>
            </a:r>
            <a:endParaRPr lang="en-US" altLang="zh-CN" dirty="0">
              <a:solidFill>
                <a:srgbClr val="0E57A2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相关问题</a:t>
            </a:r>
            <a:r>
              <a:rPr lang="en-US" altLang="zh-CN" dirty="0"/>
              <a:t>——</a:t>
            </a:r>
            <a:r>
              <a:rPr lang="zh-CN" altLang="en-US" dirty="0"/>
              <a:t>小批次模型训练与</a:t>
            </a:r>
            <a:r>
              <a:rPr lang="en-US" altLang="zh-CN" dirty="0"/>
              <a:t>BN</a:t>
            </a: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下一步研究方向</a:t>
            </a:r>
            <a:endParaRPr lang="en-US" altLang="zh-CN" sz="4800" dirty="0"/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2125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动态模型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786972" y="2465512"/>
            <a:ext cx="1816743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en-US" altLang="zh-CN" sz="4800" dirty="0"/>
              <a:t>“Instance-level NAS”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Dynamic routing 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Dynamic</a:t>
            </a:r>
            <a:r>
              <a:rPr lang="zh-CN" altLang="en-US" dirty="0"/>
              <a:t> </a:t>
            </a:r>
            <a:r>
              <a:rPr lang="en-US" altLang="zh-CN" dirty="0"/>
              <a:t>weight/kernel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Dynamic architecture hyper-parameters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实用意义：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过参数化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参数换性能、空间换时间</a:t>
            </a: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06709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Dynamic routing</a:t>
            </a:r>
            <a:br>
              <a:rPr lang="en-US" altLang="zh-CN" dirty="0"/>
            </a:br>
            <a:endParaRPr kumimoji="1"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Learning Dynamic Routing for Semantic Segmentation. CVPR 2020.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4348FE2-7FDF-4B33-B967-223D21D57FD2}"/>
              </a:ext>
            </a:extLst>
          </p:cNvPr>
          <p:cNvSpPr txBox="1"/>
          <p:nvPr/>
        </p:nvSpPr>
        <p:spPr>
          <a:xfrm>
            <a:off x="809476" y="2465512"/>
            <a:ext cx="20521189" cy="1063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基于动态路由的语义分割网络</a:t>
            </a:r>
            <a:endParaRPr lang="zh-CN" altLang="en-US" dirty="0">
              <a:solidFill>
                <a:schemeClr val="tx1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E8FAA839-F0F9-4B3C-BEAF-7F44FF20CA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79" y="5129808"/>
            <a:ext cx="16681285" cy="3384376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5031459D-7ECE-4764-BBF0-376E385D5A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70226" y="2033464"/>
            <a:ext cx="5976664" cy="10633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01986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Dynamic routing</a:t>
            </a:r>
            <a:br>
              <a:rPr lang="en-US" altLang="zh-CN" dirty="0"/>
            </a:br>
            <a:endParaRPr kumimoji="1"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Learning Dynamic Routing for Semantic Segmentation. CVPR 2020.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4348FE2-7FDF-4B33-B967-223D21D57FD2}"/>
              </a:ext>
            </a:extLst>
          </p:cNvPr>
          <p:cNvSpPr txBox="1"/>
          <p:nvPr/>
        </p:nvSpPr>
        <p:spPr>
          <a:xfrm>
            <a:off x="809476" y="2465512"/>
            <a:ext cx="20521189" cy="2171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同</a:t>
            </a:r>
            <a:r>
              <a:rPr lang="en-US" altLang="zh-CN" sz="4800" dirty="0">
                <a:solidFill>
                  <a:schemeClr val="tx1"/>
                </a:solidFill>
              </a:rPr>
              <a:t>FLOPs</a:t>
            </a:r>
            <a:r>
              <a:rPr lang="zh-CN" altLang="en-US" sz="4800" dirty="0">
                <a:solidFill>
                  <a:schemeClr val="tx1"/>
                </a:solidFill>
              </a:rPr>
              <a:t>下更强的性能（更多的参数）</a:t>
            </a: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rgbClr val="FF0000"/>
                </a:solidFill>
              </a:rPr>
              <a:t>问题：难以</a:t>
            </a:r>
            <a:r>
              <a:rPr lang="en-US" altLang="zh-CN" sz="4800" dirty="0">
                <a:solidFill>
                  <a:srgbClr val="FF0000"/>
                </a:solidFill>
              </a:rPr>
              <a:t>Batch</a:t>
            </a:r>
            <a:r>
              <a:rPr lang="zh-CN" altLang="en-US" sz="4800" dirty="0">
                <a:solidFill>
                  <a:srgbClr val="FF0000"/>
                </a:solidFill>
              </a:rPr>
              <a:t>推理，影响实际速度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516FE5D8-19EA-4E95-9938-39CBB8E0B3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4450" y="5705872"/>
            <a:ext cx="21478200" cy="7056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4183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Dynamic weight</a:t>
            </a:r>
            <a:endParaRPr kumimoji="1"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1888892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 err="1">
                <a:latin typeface="CMBX12"/>
              </a:rPr>
              <a:t>WeightNet</a:t>
            </a:r>
            <a:r>
              <a:rPr lang="en-US" i="1" dirty="0">
                <a:latin typeface="CMBX12"/>
              </a:rPr>
              <a:t>: Revisiting the Design Space of Weight Networks. ECCV 2020.</a:t>
            </a: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4348FE2-7FDF-4B33-B967-223D21D57FD2}"/>
              </a:ext>
            </a:extLst>
          </p:cNvPr>
          <p:cNvSpPr txBox="1"/>
          <p:nvPr/>
        </p:nvSpPr>
        <p:spPr>
          <a:xfrm>
            <a:off x="809476" y="2465512"/>
            <a:ext cx="20521189" cy="6608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en-US" altLang="zh-CN" sz="4800" dirty="0" err="1">
                <a:solidFill>
                  <a:schemeClr val="tx1"/>
                </a:solidFill>
              </a:rPr>
              <a:t>SENet</a:t>
            </a:r>
            <a:r>
              <a:rPr lang="zh-CN" altLang="en-US" sz="4800" dirty="0">
                <a:solidFill>
                  <a:schemeClr val="tx1"/>
                </a:solidFill>
              </a:rPr>
              <a:t>和</a:t>
            </a:r>
            <a:r>
              <a:rPr lang="en-US" altLang="zh-CN" sz="4800" dirty="0" err="1">
                <a:solidFill>
                  <a:schemeClr val="tx1"/>
                </a:solidFill>
              </a:rPr>
              <a:t>CondConv</a:t>
            </a:r>
            <a:r>
              <a:rPr lang="zh-CN" altLang="en-US" sz="4800" dirty="0">
                <a:solidFill>
                  <a:schemeClr val="tx1"/>
                </a:solidFill>
              </a:rPr>
              <a:t>的统一形式</a:t>
            </a: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全面优于已有的动态卷积核模型</a:t>
            </a:r>
            <a:r>
              <a:rPr lang="en-US" altLang="zh-CN" sz="4800" dirty="0">
                <a:solidFill>
                  <a:schemeClr val="tx1"/>
                </a:solidFill>
              </a:rPr>
              <a:t>/</a:t>
            </a:r>
            <a:r>
              <a:rPr lang="zh-CN" altLang="en-US" sz="4800" dirty="0">
                <a:solidFill>
                  <a:schemeClr val="tx1"/>
                </a:solidFill>
              </a:rPr>
              <a:t>通道注意力模型</a:t>
            </a: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1414EE3C-79BD-406B-811F-F82E9B77B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476" y="3473624"/>
            <a:ext cx="10672238" cy="3744416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0E3A09F0-C800-4A61-97CF-69F32B5D4B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09986" y="1984445"/>
            <a:ext cx="7704856" cy="4873555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0B22A910-6EB2-454D-8904-FD6712496C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9634" y="9129291"/>
            <a:ext cx="10344742" cy="383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307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Outline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实用化神经网络架构搜索技术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搜索算法</a:t>
            </a:r>
            <a:r>
              <a:rPr lang="en-US" altLang="zh-CN" dirty="0">
                <a:solidFill>
                  <a:schemeClr val="tx1"/>
                </a:solidFill>
              </a:rPr>
              <a:t>——SPOS</a:t>
            </a:r>
            <a:r>
              <a:rPr lang="zh-CN" altLang="en-US" dirty="0">
                <a:solidFill>
                  <a:schemeClr val="tx1"/>
                </a:solidFill>
              </a:rPr>
              <a:t>系列方法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搜索空间</a:t>
            </a:r>
            <a:r>
              <a:rPr lang="en-US" altLang="zh-CN" dirty="0">
                <a:solidFill>
                  <a:schemeClr val="tx1"/>
                </a:solidFill>
              </a:rPr>
              <a:t>——</a:t>
            </a:r>
            <a:r>
              <a:rPr lang="zh-CN" altLang="en-US" dirty="0">
                <a:solidFill>
                  <a:schemeClr val="tx1"/>
                </a:solidFill>
              </a:rPr>
              <a:t>更高效的结构采样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chemeClr val="tx1"/>
                </a:solidFill>
              </a:rPr>
              <a:t>动态网络</a:t>
            </a:r>
            <a:r>
              <a:rPr lang="en-US" altLang="zh-CN" dirty="0">
                <a:solidFill>
                  <a:schemeClr val="tx1"/>
                </a:solidFill>
              </a:rPr>
              <a:t>——</a:t>
            </a:r>
            <a:r>
              <a:rPr lang="zh-CN" altLang="en-US" dirty="0">
                <a:solidFill>
                  <a:schemeClr val="tx1"/>
                </a:solidFill>
              </a:rPr>
              <a:t>实用化模型设计新思路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>
                <a:solidFill>
                  <a:srgbClr val="0E57A2"/>
                </a:solidFill>
              </a:rPr>
              <a:t>相关问题</a:t>
            </a:r>
            <a:r>
              <a:rPr lang="en-US" altLang="zh-CN" dirty="0">
                <a:solidFill>
                  <a:srgbClr val="0E57A2"/>
                </a:solidFill>
              </a:rPr>
              <a:t>——</a:t>
            </a:r>
            <a:r>
              <a:rPr lang="zh-CN" altLang="en-US" dirty="0">
                <a:solidFill>
                  <a:srgbClr val="0E57A2"/>
                </a:solidFill>
              </a:rPr>
              <a:t>小批次模型训练与</a:t>
            </a:r>
            <a:r>
              <a:rPr lang="en-US" altLang="zh-CN" dirty="0">
                <a:solidFill>
                  <a:srgbClr val="0E57A2"/>
                </a:solidFill>
              </a:rPr>
              <a:t>BN</a:t>
            </a: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下一步研究方向</a:t>
            </a:r>
            <a:endParaRPr lang="en-US" altLang="zh-CN" sz="4800" dirty="0"/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31594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Small batch training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808386" y="2105472"/>
            <a:ext cx="20759718" cy="12003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单路径采样搜索算法中，由于</a:t>
            </a:r>
            <a:r>
              <a:rPr lang="en-US" altLang="zh-CN" sz="4800" dirty="0"/>
              <a:t>batch size</a:t>
            </a:r>
            <a:r>
              <a:rPr lang="zh-CN" altLang="en-US" sz="4800" dirty="0"/>
              <a:t>被不同路径平摊，每个</a:t>
            </a:r>
            <a:r>
              <a:rPr lang="en-US" altLang="zh-CN" sz="4800" dirty="0"/>
              <a:t>OP</a:t>
            </a:r>
            <a:r>
              <a:rPr lang="zh-CN" altLang="en-US" sz="4800" dirty="0"/>
              <a:t>的</a:t>
            </a:r>
            <a:r>
              <a:rPr lang="en-US" altLang="zh-CN" sz="4800" dirty="0"/>
              <a:t>BN</a:t>
            </a:r>
            <a:r>
              <a:rPr lang="zh-CN" altLang="en-US" sz="4800" dirty="0"/>
              <a:t>统计样本数减少，</a:t>
            </a:r>
            <a:r>
              <a:rPr lang="en-US" altLang="zh-CN" sz="4800" dirty="0"/>
              <a:t>BN</a:t>
            </a:r>
            <a:r>
              <a:rPr lang="zh-CN" altLang="en-US" sz="4800" dirty="0"/>
              <a:t>变得不稳定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方案</a:t>
            </a:r>
            <a:r>
              <a:rPr lang="en-US" altLang="zh-CN" sz="4800" dirty="0"/>
              <a:t>1</a:t>
            </a:r>
            <a:r>
              <a:rPr lang="zh-CN" altLang="en-US" sz="4800" dirty="0"/>
              <a:t>：更均匀的采样策略</a:t>
            </a:r>
            <a:endParaRPr lang="en-US" altLang="zh-CN" sz="4800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例如</a:t>
            </a:r>
            <a:r>
              <a:rPr lang="en-US" altLang="zh-CN" dirty="0" err="1"/>
              <a:t>FairNAS</a:t>
            </a:r>
            <a:r>
              <a:rPr lang="zh-CN" altLang="en-US" dirty="0"/>
              <a:t>，绕开小</a:t>
            </a:r>
            <a:r>
              <a:rPr lang="en-US" altLang="zh-CN" dirty="0"/>
              <a:t>batch</a:t>
            </a:r>
            <a:r>
              <a:rPr lang="zh-CN" altLang="en-US" dirty="0"/>
              <a:t>问题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问题：复杂搜索空间不适用。显存要求高。</a:t>
            </a:r>
            <a:endParaRPr lang="en-US" altLang="zh-CN" dirty="0"/>
          </a:p>
          <a:p>
            <a:pPr marL="571500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/>
              <a:t>方案</a:t>
            </a:r>
            <a:r>
              <a:rPr lang="en-US" altLang="zh-CN" sz="4800" dirty="0"/>
              <a:t>2</a:t>
            </a:r>
            <a:r>
              <a:rPr lang="zh-CN" altLang="en-US" sz="4800" dirty="0"/>
              <a:t>：使用实例级</a:t>
            </a:r>
            <a:r>
              <a:rPr lang="en-US" altLang="zh-CN" sz="4800" dirty="0"/>
              <a:t>Normalization</a:t>
            </a:r>
            <a:r>
              <a:rPr lang="zh-CN" altLang="en-US" sz="4800" dirty="0"/>
              <a:t>代替</a:t>
            </a:r>
            <a:r>
              <a:rPr lang="en-US" altLang="zh-CN" sz="4800" dirty="0"/>
              <a:t>BN</a:t>
            </a:r>
            <a:r>
              <a:rPr lang="zh-CN" altLang="en-US" sz="4800" dirty="0"/>
              <a:t>，如</a:t>
            </a:r>
            <a:r>
              <a:rPr lang="en-US" altLang="zh-CN" sz="4800" dirty="0"/>
              <a:t>IN</a:t>
            </a:r>
            <a:r>
              <a:rPr lang="zh-CN" altLang="en-US" sz="4800" dirty="0"/>
              <a:t>、</a:t>
            </a:r>
            <a:r>
              <a:rPr lang="en-US" altLang="zh-CN" sz="4800" dirty="0"/>
              <a:t>LN</a:t>
            </a:r>
            <a:r>
              <a:rPr lang="zh-CN" altLang="en-US" sz="4800" dirty="0"/>
              <a:t>、</a:t>
            </a:r>
            <a:r>
              <a:rPr lang="en-US" altLang="zh-CN" sz="4800" dirty="0"/>
              <a:t>GN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问题：搜索阶段和</a:t>
            </a:r>
            <a:r>
              <a:rPr lang="en-US" altLang="zh-CN" dirty="0"/>
              <a:t>Inference</a:t>
            </a:r>
            <a:r>
              <a:rPr lang="zh-CN" altLang="en-US" dirty="0"/>
              <a:t>阶段网络不一致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 dirty="0"/>
              <a:t>IN</a:t>
            </a:r>
            <a:r>
              <a:rPr lang="zh-CN" altLang="en-US" dirty="0"/>
              <a:t>、</a:t>
            </a:r>
            <a:r>
              <a:rPr lang="en-US" altLang="zh-CN" dirty="0"/>
              <a:t>LN</a:t>
            </a:r>
            <a:r>
              <a:rPr lang="zh-CN" altLang="en-US" dirty="0"/>
              <a:t>、</a:t>
            </a:r>
            <a:r>
              <a:rPr lang="en-US" altLang="zh-CN" dirty="0"/>
              <a:t>GN</a:t>
            </a:r>
            <a:r>
              <a:rPr lang="zh-CN" altLang="en-US" dirty="0"/>
              <a:t>引入</a:t>
            </a:r>
            <a:r>
              <a:rPr lang="en-US" altLang="zh-CN" dirty="0"/>
              <a:t>inference time nonlinearity</a:t>
            </a:r>
            <a:r>
              <a:rPr lang="zh-CN" altLang="en-US" dirty="0"/>
              <a:t>，严重影响推理速度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rgbClr val="FF0000"/>
                </a:solidFill>
              </a:rPr>
              <a:t>方案</a:t>
            </a:r>
            <a:r>
              <a:rPr lang="en-US" altLang="zh-CN" sz="4800" dirty="0">
                <a:solidFill>
                  <a:srgbClr val="FF0000"/>
                </a:solidFill>
              </a:rPr>
              <a:t>3</a:t>
            </a:r>
            <a:r>
              <a:rPr lang="zh-CN" altLang="en-US" sz="4800" dirty="0">
                <a:solidFill>
                  <a:srgbClr val="FF0000"/>
                </a:solidFill>
              </a:rPr>
              <a:t>：使用滑动平均方法稳定</a:t>
            </a:r>
            <a:r>
              <a:rPr lang="en-US" altLang="zh-CN" sz="4800" dirty="0">
                <a:solidFill>
                  <a:srgbClr val="FF0000"/>
                </a:solidFill>
              </a:rPr>
              <a:t>BN</a:t>
            </a:r>
            <a:r>
              <a:rPr lang="zh-CN" altLang="en-US" sz="4800" dirty="0">
                <a:solidFill>
                  <a:srgbClr val="FF0000"/>
                </a:solidFill>
              </a:rPr>
              <a:t>的统计量</a:t>
            </a:r>
            <a:endParaRPr lang="en-US" sz="4800" dirty="0">
              <a:solidFill>
                <a:srgbClr val="FF0000"/>
              </a:solidFill>
            </a:endParaRPr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36228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MABN</a:t>
            </a:r>
            <a:endParaRPr kumimoji="1"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232574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TOWARDS STABILIZING BATCH STATISTICS IN BACKWARD PROPAGATION OF BATCH NORMALIZATION.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ICLR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2020.</a:t>
            </a:r>
            <a:endParaRPr lang="en-US" i="1" dirty="0">
              <a:latin typeface="CMBX12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4348FE2-7FDF-4B33-B967-223D21D57FD2}"/>
              </a:ext>
            </a:extLst>
          </p:cNvPr>
          <p:cNvSpPr txBox="1"/>
          <p:nvPr/>
        </p:nvSpPr>
        <p:spPr>
          <a:xfrm>
            <a:off x="809476" y="2465512"/>
            <a:ext cx="20521189" cy="121433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前传统计量：</a:t>
            </a:r>
            <a:r>
              <a:rPr lang="en-US" altLang="zh-CN" sz="4800" dirty="0">
                <a:solidFill>
                  <a:schemeClr val="tx1"/>
                </a:solidFill>
              </a:rPr>
              <a:t>mean</a:t>
            </a:r>
            <a:r>
              <a:rPr lang="zh-CN" altLang="en-US" sz="4800" dirty="0">
                <a:solidFill>
                  <a:schemeClr val="tx1"/>
                </a:solidFill>
              </a:rPr>
              <a:t>和</a:t>
            </a:r>
            <a:r>
              <a:rPr lang="en-US" altLang="zh-CN" sz="4800" dirty="0">
                <a:solidFill>
                  <a:schemeClr val="tx1"/>
                </a:solidFill>
              </a:rPr>
              <a:t>variance</a:t>
            </a: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en-US" altLang="zh-CN" sz="4800" dirty="0">
                <a:solidFill>
                  <a:schemeClr val="tx1"/>
                </a:solidFill>
              </a:rPr>
              <a:t>BN</a:t>
            </a:r>
            <a:r>
              <a:rPr lang="zh-CN" altLang="en-US" sz="4800" dirty="0">
                <a:solidFill>
                  <a:schemeClr val="tx1"/>
                </a:solidFill>
              </a:rPr>
              <a:t>梯度中同样包含统计量（反传统计量）</a:t>
            </a: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在小</a:t>
            </a:r>
            <a:r>
              <a:rPr lang="en-US" altLang="zh-CN" sz="4800" dirty="0">
                <a:solidFill>
                  <a:schemeClr val="tx1"/>
                </a:solidFill>
              </a:rPr>
              <a:t>batch</a:t>
            </a:r>
            <a:r>
              <a:rPr lang="zh-CN" altLang="en-US" sz="4800" dirty="0">
                <a:solidFill>
                  <a:schemeClr val="tx1"/>
                </a:solidFill>
              </a:rPr>
              <a:t>训练中，分别使用</a:t>
            </a:r>
            <a:r>
              <a:rPr lang="en-US" altLang="zh-CN" sz="4800" dirty="0">
                <a:solidFill>
                  <a:schemeClr val="tx1"/>
                </a:solidFill>
              </a:rPr>
              <a:t>EMA</a:t>
            </a:r>
            <a:r>
              <a:rPr lang="zh-CN" altLang="en-US" sz="4800" dirty="0">
                <a:solidFill>
                  <a:schemeClr val="tx1"/>
                </a:solidFill>
              </a:rPr>
              <a:t>和</a:t>
            </a:r>
            <a:r>
              <a:rPr lang="en-US" altLang="zh-CN" sz="4800" dirty="0">
                <a:solidFill>
                  <a:schemeClr val="tx1"/>
                </a:solidFill>
              </a:rPr>
              <a:t>SMA</a:t>
            </a:r>
            <a:r>
              <a:rPr lang="zh-CN" altLang="en-US" sz="4800" dirty="0">
                <a:solidFill>
                  <a:schemeClr val="tx1"/>
                </a:solidFill>
              </a:rPr>
              <a:t>稳定前传、反传统计量</a:t>
            </a: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将</a:t>
            </a:r>
            <a:r>
              <a:rPr lang="en-US" altLang="zh-CN" sz="4800" dirty="0">
                <a:solidFill>
                  <a:schemeClr val="tx1"/>
                </a:solidFill>
              </a:rPr>
              <a:t>feature centralization</a:t>
            </a:r>
            <a:r>
              <a:rPr lang="zh-CN" altLang="en-US" sz="4800" dirty="0">
                <a:solidFill>
                  <a:schemeClr val="tx1"/>
                </a:solidFill>
              </a:rPr>
              <a:t>转移到</a:t>
            </a:r>
            <a:r>
              <a:rPr lang="en-US" altLang="zh-CN" sz="4800" dirty="0">
                <a:solidFill>
                  <a:schemeClr val="tx1"/>
                </a:solidFill>
              </a:rPr>
              <a:t>weight</a:t>
            </a:r>
            <a:r>
              <a:rPr lang="zh-CN" altLang="en-US" sz="4800" dirty="0">
                <a:solidFill>
                  <a:schemeClr val="tx1"/>
                </a:solidFill>
              </a:rPr>
              <a:t>上，减少统计量个数</a:t>
            </a:r>
            <a:endParaRPr lang="en-US" altLang="zh-CN" sz="48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09DE000-A2B4-4625-B60A-FB60183775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69026" y="5383546"/>
            <a:ext cx="8247452" cy="1368152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B16533CA-C563-4CFD-869F-46EA25CB0E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60914" y="7077444"/>
            <a:ext cx="11131211" cy="150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3482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MABN</a:t>
            </a:r>
            <a:endParaRPr kumimoji="1" lang="zh-CN" alt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73556C5-1A89-4B5D-A402-73B2E8C5D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9" name="矩形 3">
            <a:extLst>
              <a:ext uri="{FF2B5EF4-FFF2-40B4-BE49-F238E27FC236}">
                <a16:creationId xmlns:a16="http://schemas.microsoft.com/office/drawing/2014/main" id="{501173EB-B99C-4725-B5DA-0C9FA18294C0}"/>
              </a:ext>
            </a:extLst>
          </p:cNvPr>
          <p:cNvSpPr/>
          <p:nvPr/>
        </p:nvSpPr>
        <p:spPr>
          <a:xfrm>
            <a:off x="809476" y="13016983"/>
            <a:ext cx="232574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TOWARDS STABILIZING BATCH STATISTICS IN BACKWARD PROPAGATION OF BATCH NORMALIZATION.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ICLR</a:t>
            </a:r>
            <a:r>
              <a:rPr lang="zh-CN" altLang="en-US" i="1" dirty="0">
                <a:latin typeface="CMBX12"/>
              </a:rPr>
              <a:t> </a:t>
            </a:r>
            <a:r>
              <a:rPr lang="en-US" altLang="zh-CN" i="1" dirty="0">
                <a:latin typeface="CMBX12"/>
              </a:rPr>
              <a:t>2020.</a:t>
            </a:r>
            <a:endParaRPr lang="en-US" i="1" dirty="0">
              <a:latin typeface="CMBX12"/>
            </a:endParaRPr>
          </a:p>
        </p:txBody>
      </p:sp>
      <p:sp>
        <p:nvSpPr>
          <p:cNvPr id="4" name="TextBox 4">
            <a:extLst>
              <a:ext uri="{FF2B5EF4-FFF2-40B4-BE49-F238E27FC236}">
                <a16:creationId xmlns:a16="http://schemas.microsoft.com/office/drawing/2014/main" id="{64348FE2-7FDF-4B33-B967-223D21D57FD2}"/>
              </a:ext>
            </a:extLst>
          </p:cNvPr>
          <p:cNvSpPr txBox="1"/>
          <p:nvPr/>
        </p:nvSpPr>
        <p:spPr>
          <a:xfrm>
            <a:off x="809476" y="2465512"/>
            <a:ext cx="20521189" cy="77114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小</a:t>
            </a:r>
            <a:r>
              <a:rPr lang="en-US" altLang="zh-CN" sz="4800" dirty="0">
                <a:solidFill>
                  <a:schemeClr val="tx1"/>
                </a:solidFill>
              </a:rPr>
              <a:t>Batch</a:t>
            </a:r>
            <a:r>
              <a:rPr lang="zh-CN" altLang="en-US" sz="4800" dirty="0">
                <a:solidFill>
                  <a:schemeClr val="tx1"/>
                </a:solidFill>
              </a:rPr>
              <a:t>和大</a:t>
            </a:r>
            <a:r>
              <a:rPr lang="en-US" altLang="zh-CN" sz="4800" dirty="0">
                <a:solidFill>
                  <a:schemeClr val="tx1"/>
                </a:solidFill>
              </a:rPr>
              <a:t>batch</a:t>
            </a:r>
            <a:r>
              <a:rPr lang="zh-CN" altLang="en-US" sz="4800" dirty="0">
                <a:solidFill>
                  <a:schemeClr val="tx1"/>
                </a:solidFill>
              </a:rPr>
              <a:t>的性能几乎持平</a:t>
            </a: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推理速度不下降</a:t>
            </a: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分类、检测、分割上一致验证</a:t>
            </a: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>
              <a:solidFill>
                <a:schemeClr val="tx1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39C05D95-6D69-44DB-8AED-4425637581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402" y="8226152"/>
            <a:ext cx="12486243" cy="416208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5593EAAD-D049-4673-9083-094B51C22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85650" y="2567510"/>
            <a:ext cx="11059535" cy="292233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8129F23A-B8D2-4EF4-80D9-DC0E74415B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83483" y="6447258"/>
            <a:ext cx="5184576" cy="283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489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Outline</a:t>
            </a:r>
            <a:endParaRPr kumimoji="1" lang="zh-CN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实用化神经网络架构搜索技术</a:t>
            </a: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搜索算法</a:t>
            </a:r>
            <a:r>
              <a:rPr lang="en-US" altLang="zh-CN" dirty="0"/>
              <a:t>——SPOS</a:t>
            </a:r>
            <a:r>
              <a:rPr lang="zh-CN" altLang="en-US" dirty="0"/>
              <a:t>系列方法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搜索空间</a:t>
            </a:r>
            <a:r>
              <a:rPr lang="en-US" altLang="zh-CN" dirty="0"/>
              <a:t>——</a:t>
            </a:r>
            <a:r>
              <a:rPr lang="zh-CN" altLang="en-US" dirty="0"/>
              <a:t>更高效的结构采样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动态网络</a:t>
            </a:r>
            <a:r>
              <a:rPr lang="en-US" altLang="zh-CN" dirty="0"/>
              <a:t>——</a:t>
            </a:r>
            <a:r>
              <a:rPr lang="zh-CN" altLang="en-US" dirty="0"/>
              <a:t>实用化模型设计新思路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相关问题</a:t>
            </a:r>
            <a:r>
              <a:rPr lang="en-US" altLang="zh-CN" dirty="0"/>
              <a:t>——</a:t>
            </a:r>
            <a:r>
              <a:rPr lang="zh-CN" altLang="en-US" dirty="0"/>
              <a:t>小批次模型训练与</a:t>
            </a:r>
            <a:r>
              <a:rPr lang="en-US" altLang="zh-CN" dirty="0"/>
              <a:t>BN</a:t>
            </a:r>
          </a:p>
          <a:p>
            <a:pPr marL="1028700" lvl="1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rgbClr val="0E57A2"/>
                </a:solidFill>
              </a:rPr>
              <a:t>下一步研究方向</a:t>
            </a:r>
            <a:endParaRPr lang="en-US" altLang="zh-CN" sz="4800" dirty="0">
              <a:solidFill>
                <a:srgbClr val="0E57A2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18187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下一步研究方向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9233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复杂业务流程下的自动化模型优化方法</a:t>
            </a:r>
            <a:endParaRPr lang="en-US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多来源、多分布、多模态数据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多阶段训练流程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多任务联合优化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多评估指标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endParaRPr lang="en-US" altLang="zh-CN" sz="4800" dirty="0">
              <a:solidFill>
                <a:schemeClr val="tx1"/>
              </a:solidFill>
            </a:endParaRPr>
          </a:p>
          <a:p>
            <a:pPr marL="571500" lvl="1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单点优化 </a:t>
            </a:r>
            <a:r>
              <a:rPr lang="en-US" altLang="zh-CN" sz="4800" dirty="0">
                <a:solidFill>
                  <a:schemeClr val="tx1"/>
                </a:solidFill>
              </a:rPr>
              <a:t>vs </a:t>
            </a:r>
            <a:r>
              <a:rPr lang="zh-CN" altLang="en-US" sz="4800" dirty="0">
                <a:solidFill>
                  <a:schemeClr val="tx1"/>
                </a:solidFill>
              </a:rPr>
              <a:t>全流程优化</a:t>
            </a:r>
            <a:endParaRPr lang="en-US" altLang="zh-CN" sz="48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8029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zh-CN" dirty="0"/>
              <a:t>Stitcher</a:t>
            </a:r>
            <a:r>
              <a:rPr kumimoji="1" lang="zh-CN" altLang="en-US" dirty="0"/>
              <a:t>：数据</a:t>
            </a:r>
            <a:r>
              <a:rPr kumimoji="1" lang="en-US" altLang="zh-CN" dirty="0"/>
              <a:t>+</a:t>
            </a:r>
            <a:r>
              <a:rPr kumimoji="1" lang="zh-CN" altLang="en-US" dirty="0"/>
              <a:t>模型联合优化案例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en-US" altLang="zh-CN" sz="4800" dirty="0">
                <a:solidFill>
                  <a:schemeClr val="tx1"/>
                </a:solidFill>
              </a:rPr>
              <a:t>Feedback-driven data augmentation</a:t>
            </a:r>
            <a:endParaRPr lang="en-US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endParaRPr lang="en-US" altLang="zh-CN" sz="4800" dirty="0"/>
          </a:p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C0B6181-C173-4F1E-BD38-3B2DC3AE7F35}"/>
              </a:ext>
            </a:extLst>
          </p:cNvPr>
          <p:cNvSpPr/>
          <p:nvPr/>
        </p:nvSpPr>
        <p:spPr bwMode="auto">
          <a:xfrm>
            <a:off x="0" y="13016983"/>
            <a:ext cx="24371300" cy="69901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2700" cap="flat" cmpd="sng" algn="ctr">
            <a:noFill/>
            <a:prstDash val="solid"/>
            <a:miter lim="400000"/>
            <a:headEnd type="none" w="med" len="med"/>
            <a:tailEnd type="none" w="med" len="med"/>
          </a:ln>
          <a:effectLst/>
        </p:spPr>
        <p:txBody>
          <a:bodyPr vert="horz" wrap="square" lIns="45720" tIns="45720" rIns="45720" bIns="45720" numCol="1" rtlCol="0" anchor="ctr" anchorCtr="0" compatLnSpc="1">
            <a:prstTxWarp prst="textNoShape">
              <a:avLst/>
            </a:prstTxWarp>
            <a:spAutoFit/>
          </a:bodyPr>
          <a:lstStyle/>
          <a:p>
            <a:pPr marL="0" marR="0" indent="0" algn="l" defTabSz="1827213" rtl="0" eaLnBrk="1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0" i="0" u="none" strike="noStrike" cap="none" normalizeH="0" baseline="0">
              <a:ln>
                <a:noFill/>
              </a:ln>
              <a:solidFill>
                <a:srgbClr val="7F7F7F"/>
              </a:solidFill>
              <a:effectLst/>
              <a:latin typeface="Helvetica" panose="02000603020000020004" pitchFamily="2" charset="0"/>
              <a:ea typeface="Helvetica" panose="02000603020000020004" pitchFamily="2" charset="0"/>
              <a:cs typeface="Helvetica" panose="02000603020000020004" pitchFamily="2" charset="0"/>
              <a:sym typeface="Helvetica" panose="02000603020000020004" pitchFamily="2" charset="0"/>
            </a:endParaRPr>
          </a:p>
        </p:txBody>
      </p:sp>
      <p:sp>
        <p:nvSpPr>
          <p:cNvPr id="7" name="矩形 3">
            <a:extLst>
              <a:ext uri="{FF2B5EF4-FFF2-40B4-BE49-F238E27FC236}">
                <a16:creationId xmlns:a16="http://schemas.microsoft.com/office/drawing/2014/main" id="{B2BD4908-73BB-476F-BC8D-A66F39E9487B}"/>
              </a:ext>
            </a:extLst>
          </p:cNvPr>
          <p:cNvSpPr/>
          <p:nvPr/>
        </p:nvSpPr>
        <p:spPr>
          <a:xfrm>
            <a:off x="809476" y="13016983"/>
            <a:ext cx="2325749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i="1" dirty="0">
                <a:latin typeface="CMBX12"/>
              </a:rPr>
              <a:t>Stitcher: Feedback-driven Data Provider for Object Detection.</a:t>
            </a:r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FC1CB546-7F76-4DF8-9E97-73C817831C6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88578" y="4049688"/>
            <a:ext cx="11130047" cy="3888432"/>
          </a:xfrm>
          <a:prstGeom prst="rect">
            <a:avLst/>
          </a:prstGeom>
        </p:spPr>
      </p:pic>
      <p:pic>
        <p:nvPicPr>
          <p:cNvPr id="9" name="图片 8">
            <a:extLst>
              <a:ext uri="{FF2B5EF4-FFF2-40B4-BE49-F238E27FC236}">
                <a16:creationId xmlns:a16="http://schemas.microsoft.com/office/drawing/2014/main" id="{3265A5D6-0385-4E5C-BA42-FE320F3D2D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4930" y="8556402"/>
            <a:ext cx="12097344" cy="4359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82093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23CC541-8F41-E24E-B4C9-B518183584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dirty="0"/>
              <a:t>下一步研究方向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85692D-205E-0945-BBB6-CA7B57FA6F4F}"/>
              </a:ext>
            </a:extLst>
          </p:cNvPr>
          <p:cNvSpPr txBox="1"/>
          <p:nvPr/>
        </p:nvSpPr>
        <p:spPr>
          <a:xfrm>
            <a:off x="2074210" y="2537520"/>
            <a:ext cx="1601609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lnSpc>
                <a:spcPct val="150000"/>
              </a:lnSpc>
              <a:buFont typeface="Wingdings" pitchFamily="2" charset="2"/>
              <a:buChar char="v"/>
            </a:pPr>
            <a:r>
              <a:rPr lang="zh-CN" altLang="en-US" sz="4800" dirty="0">
                <a:solidFill>
                  <a:schemeClr val="tx1"/>
                </a:solidFill>
              </a:rPr>
              <a:t>自监督、无监督模型搜索</a:t>
            </a:r>
            <a:endParaRPr lang="en-US" altLang="zh-CN" dirty="0">
              <a:solidFill>
                <a:schemeClr val="tx1"/>
              </a:solidFill>
            </a:endParaRPr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zh-CN" altLang="en-US" dirty="0"/>
              <a:t>搜索泛用性结构，避免</a:t>
            </a:r>
            <a:r>
              <a:rPr lang="en-US" altLang="zh-CN" dirty="0"/>
              <a:t>overfit</a:t>
            </a:r>
            <a:r>
              <a:rPr lang="zh-CN" altLang="en-US" dirty="0"/>
              <a:t>特定数据集</a:t>
            </a:r>
            <a:endParaRPr lang="en-US" altLang="zh-CN" dirty="0"/>
          </a:p>
          <a:p>
            <a:pPr marL="1028700" lvl="1" indent="-5715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en-US" altLang="zh-CN"/>
              <a:t>Label-free evaluation metric</a:t>
            </a:r>
            <a:endParaRPr lang="en-US" dirty="0"/>
          </a:p>
          <a:p>
            <a:pPr marL="571500" indent="-571500">
              <a:buFont typeface="Wingdings" pitchFamily="2" charset="2"/>
              <a:buChar char="v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728973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487505" y="-222017"/>
            <a:ext cx="25103980" cy="14160033"/>
          </a:xfrm>
          <a:prstGeom prst="rect">
            <a:avLst/>
          </a:prstGeom>
          <a:solidFill>
            <a:srgbClr val="0E57A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sz="7196" spc="1199" dirty="0"/>
          </a:p>
        </p:txBody>
      </p:sp>
      <p:sp>
        <p:nvSpPr>
          <p:cNvPr id="6" name="标题 8"/>
          <p:cNvSpPr txBox="1">
            <a:spLocks/>
          </p:cNvSpPr>
          <p:nvPr/>
        </p:nvSpPr>
        <p:spPr>
          <a:xfrm>
            <a:off x="-487505" y="5633864"/>
            <a:ext cx="25244425" cy="3449320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18272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kern="1200">
                <a:solidFill>
                  <a:srgbClr val="7F7F7F"/>
                </a:solidFill>
                <a:latin typeface="+mj-lt"/>
                <a:ea typeface="+mj-ea"/>
                <a:cs typeface="+mj-cs"/>
                <a:sym typeface="Helvetica" charset="0"/>
              </a:defRPr>
            </a:lvl1pPr>
            <a:lvl2pPr algn="l" defTabSz="18272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7F7F7F"/>
                </a:solidFill>
                <a:latin typeface="Helvetica" panose="02000603020000020004" pitchFamily="2" charset="0"/>
                <a:ea typeface="Helvetica" panose="02000603020000020004" pitchFamily="2" charset="0"/>
                <a:cs typeface="Helvetica" panose="02000603020000020004" pitchFamily="2" charset="0"/>
                <a:sym typeface="Helvetica" charset="0"/>
              </a:defRPr>
            </a:lvl2pPr>
            <a:lvl3pPr algn="l" defTabSz="18272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7F7F7F"/>
                </a:solidFill>
                <a:latin typeface="Helvetica" panose="02000603020000020004" pitchFamily="2" charset="0"/>
                <a:ea typeface="Helvetica" panose="02000603020000020004" pitchFamily="2" charset="0"/>
                <a:cs typeface="Helvetica" panose="02000603020000020004" pitchFamily="2" charset="0"/>
                <a:sym typeface="Helvetica" charset="0"/>
              </a:defRPr>
            </a:lvl3pPr>
            <a:lvl4pPr algn="l" defTabSz="18272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7F7F7F"/>
                </a:solidFill>
                <a:latin typeface="Helvetica" panose="02000603020000020004" pitchFamily="2" charset="0"/>
                <a:ea typeface="Helvetica" panose="02000603020000020004" pitchFamily="2" charset="0"/>
                <a:cs typeface="Helvetica" panose="02000603020000020004" pitchFamily="2" charset="0"/>
                <a:sym typeface="Helvetica" charset="0"/>
              </a:defRPr>
            </a:lvl4pPr>
            <a:lvl5pPr algn="l" defTabSz="1827213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7F7F7F"/>
                </a:solidFill>
                <a:latin typeface="Helvetica" panose="02000603020000020004" pitchFamily="2" charset="0"/>
                <a:ea typeface="Helvetica" panose="02000603020000020004" pitchFamily="2" charset="0"/>
                <a:cs typeface="Helvetica" panose="02000603020000020004" pitchFamily="2" charset="0"/>
                <a:sym typeface="Helvetica" charset="0"/>
              </a:defRPr>
            </a:lvl5pPr>
            <a:lvl6pPr marL="457200" algn="l" defTabSz="1827213" rtl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7F7F7F"/>
                </a:solidFill>
                <a:latin typeface="Helvetica" panose="02000603020000020004" pitchFamily="2" charset="0"/>
                <a:ea typeface="Helvetica" panose="02000603020000020004" pitchFamily="2" charset="0"/>
                <a:cs typeface="Helvetica" panose="02000603020000020004" pitchFamily="2" charset="0"/>
                <a:sym typeface="Helvetica" panose="02000603020000020004" pitchFamily="2" charset="0"/>
              </a:defRPr>
            </a:lvl6pPr>
            <a:lvl7pPr marL="914400" algn="l" defTabSz="1827213" rtl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7F7F7F"/>
                </a:solidFill>
                <a:latin typeface="Helvetica" panose="02000603020000020004" pitchFamily="2" charset="0"/>
                <a:ea typeface="Helvetica" panose="02000603020000020004" pitchFamily="2" charset="0"/>
                <a:cs typeface="Helvetica" panose="02000603020000020004" pitchFamily="2" charset="0"/>
                <a:sym typeface="Helvetica" panose="02000603020000020004" pitchFamily="2" charset="0"/>
              </a:defRPr>
            </a:lvl7pPr>
            <a:lvl8pPr marL="1371600" algn="l" defTabSz="1827213" rtl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7F7F7F"/>
                </a:solidFill>
                <a:latin typeface="Helvetica" panose="02000603020000020004" pitchFamily="2" charset="0"/>
                <a:ea typeface="Helvetica" panose="02000603020000020004" pitchFamily="2" charset="0"/>
                <a:cs typeface="Helvetica" panose="02000603020000020004" pitchFamily="2" charset="0"/>
                <a:sym typeface="Helvetica" panose="02000603020000020004" pitchFamily="2" charset="0"/>
              </a:defRPr>
            </a:lvl8pPr>
            <a:lvl9pPr marL="1828800" algn="l" defTabSz="1827213" rtl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>
                <a:solidFill>
                  <a:srgbClr val="7F7F7F"/>
                </a:solidFill>
                <a:latin typeface="Helvetica" panose="02000603020000020004" pitchFamily="2" charset="0"/>
                <a:ea typeface="Helvetica" panose="02000603020000020004" pitchFamily="2" charset="0"/>
                <a:cs typeface="Helvetica" panose="02000603020000020004" pitchFamily="2" charset="0"/>
                <a:sym typeface="Helvetica" panose="02000603020000020004" pitchFamily="2" charset="0"/>
              </a:defRPr>
            </a:lvl9pPr>
          </a:lstStyle>
          <a:p>
            <a:pPr algn="ctr">
              <a:lnSpc>
                <a:spcPct val="110000"/>
              </a:lnSpc>
            </a:pPr>
            <a:r>
              <a:rPr kumimoji="1" lang="en-US" altLang="zh-CN" sz="8000" b="1" dirty="0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Thanks</a:t>
            </a:r>
            <a:endParaRPr kumimoji="1" lang="zh-CN" sz="8000" b="1" dirty="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" name="图片 7" descr="20190106-megvii-logo-white-01-0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57258" y="3629940"/>
            <a:ext cx="7056784" cy="280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802384"/>
      </p:ext>
    </p:extLst>
  </p:cSld>
  <p:clrMapOvr>
    <a:masterClrMapping/>
  </p:clrMapOvr>
</p:sld>
</file>

<file path=ppt/theme/theme1.xml><?xml version="1.0" encoding="utf-8"?>
<a:theme xmlns:a="http://schemas.openxmlformats.org/drawingml/2006/main" name="White">
  <a:themeElements>
    <a:clrScheme name="">
      <a:dk1>
        <a:srgbClr val="7F7F7F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FFFFFF"/>
      </a:accent3>
      <a:accent4>
        <a:srgbClr val="6C6C6C"/>
      </a:accent4>
      <a:accent5>
        <a:srgbClr val="AAB8DC"/>
      </a:accent5>
      <a:accent6>
        <a:srgbClr val="007B26"/>
      </a:accent6>
      <a:hlink>
        <a:srgbClr val="0000FF"/>
      </a:hlink>
      <a:folHlink>
        <a:srgbClr val="FF00FF"/>
      </a:folHlink>
    </a:clrScheme>
    <a:fontScheme name="White">
      <a:majorFont>
        <a:latin typeface="Helvetica"/>
        <a:ea typeface="Helvetica"/>
        <a:cs typeface="Helvetica"/>
      </a:majorFont>
      <a:minorFont>
        <a:latin typeface="Helvetica"/>
        <a:ea typeface="Helvetica"/>
        <a:cs typeface="Helvetic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12700" cap="flat" cmpd="sng" algn="ctr">
          <a:solidFill>
            <a:srgbClr val="000000"/>
          </a:solidFill>
          <a:prstDash val="solid"/>
          <a:miter lim="4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20" tIns="45720" rIns="4572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1827213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zh-CN" sz="3600" b="0" i="0" u="none" strike="noStrike" cap="none" normalizeH="0" baseline="0" smtClean="0">
            <a:ln>
              <a:noFill/>
            </a:ln>
            <a:solidFill>
              <a:srgbClr val="7F7F7F"/>
            </a:solidFill>
            <a:effectLst/>
            <a:latin typeface="Helvetica" panose="02000603020000020004" pitchFamily="2" charset="0"/>
            <a:ea typeface="Helvetica" panose="02000603020000020004" pitchFamily="2" charset="0"/>
            <a:cs typeface="Helvetica" panose="02000603020000020004" pitchFamily="2" charset="0"/>
            <a:sym typeface="Helvetica" panose="02000603020000020004" pitchFamily="2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12700" cap="flat" cmpd="sng" algn="ctr">
          <a:solidFill>
            <a:srgbClr val="000000"/>
          </a:solidFill>
          <a:prstDash val="solid"/>
          <a:miter lim="400000"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20" tIns="45720" rIns="45720" bIns="45720" numCol="1" anchor="ctr" anchorCtr="0" compatLnSpc="1">
        <a:prstTxWarp prst="textNoShape">
          <a:avLst/>
        </a:prstTxWarp>
        <a:spAutoFit/>
      </a:bodyPr>
      <a:lstStyle>
        <a:defPPr marL="0" marR="0" indent="0" algn="l" defTabSz="1827213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zh-CN" sz="3600" b="0" i="0" u="none" strike="noStrike" cap="none" normalizeH="0" baseline="0" smtClean="0">
            <a:ln>
              <a:noFill/>
            </a:ln>
            <a:solidFill>
              <a:srgbClr val="7F7F7F"/>
            </a:solidFill>
            <a:effectLst/>
            <a:latin typeface="Helvetica" panose="02000603020000020004" pitchFamily="2" charset="0"/>
            <a:ea typeface="Helvetica" panose="02000603020000020004" pitchFamily="2" charset="0"/>
            <a:cs typeface="Helvetica" panose="02000603020000020004" pitchFamily="2" charset="0"/>
            <a:sym typeface="Helvetica" panose="02000603020000020004" pitchFamily="2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FFFFFF"/>
      </a:accent3>
      <a:accent4>
        <a:srgbClr val="000000"/>
      </a:accent4>
      <a:accent5>
        <a:srgbClr val="AAB8DC"/>
      </a:accent5>
      <a:accent6>
        <a:srgbClr val="007B26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7F7F7F"/>
    </a:dk1>
    <a:lt1>
      <a:srgbClr val="FFFFFF"/>
    </a:lt1>
    <a:dk2>
      <a:srgbClr val="53585F"/>
    </a:dk2>
    <a:lt2>
      <a:srgbClr val="DCDEE0"/>
    </a:lt2>
    <a:accent1>
      <a:srgbClr val="0365C0"/>
    </a:accent1>
    <a:accent2>
      <a:srgbClr val="00882B"/>
    </a:accent2>
    <a:accent3>
      <a:srgbClr val="FFFFFF"/>
    </a:accent3>
    <a:accent4>
      <a:srgbClr val="6C6C6C"/>
    </a:accent4>
    <a:accent5>
      <a:srgbClr val="AAB8DC"/>
    </a:accent5>
    <a:accent6>
      <a:srgbClr val="007B26"/>
    </a:accent6>
    <a:hlink>
      <a:srgbClr val="0000FF"/>
    </a:hlink>
    <a:folHlink>
      <a:srgbClr val="FF00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12975</TotalTime>
  <Words>1425</Words>
  <Application>Microsoft Office PowerPoint</Application>
  <PresentationFormat>自定义</PresentationFormat>
  <Paragraphs>251</Paragraphs>
  <Slides>35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35</vt:i4>
      </vt:variant>
    </vt:vector>
  </HeadingPairs>
  <TitlesOfParts>
    <vt:vector size="44" baseType="lpstr">
      <vt:lpstr>CMBX12</vt:lpstr>
      <vt:lpstr>Lucida Grande</vt:lpstr>
      <vt:lpstr>微软雅黑</vt:lpstr>
      <vt:lpstr>微软雅黑</vt:lpstr>
      <vt:lpstr>Arial</vt:lpstr>
      <vt:lpstr>Courier New</vt:lpstr>
      <vt:lpstr>Helvetica</vt:lpstr>
      <vt:lpstr>Wingdings</vt:lpstr>
      <vt:lpstr>White</vt:lpstr>
      <vt:lpstr>实用化神经网络架构搜索技术</vt:lpstr>
      <vt:lpstr>NAS应用的难点问题</vt:lpstr>
      <vt:lpstr>Outline</vt:lpstr>
      <vt:lpstr>Outline</vt:lpstr>
      <vt:lpstr>实用化模型搜索算法</vt:lpstr>
      <vt:lpstr>实用化模型搜索算法</vt:lpstr>
      <vt:lpstr>Single Path One-shot NAS (SPOS)</vt:lpstr>
      <vt:lpstr>Single Path One-shot NAS</vt:lpstr>
      <vt:lpstr>Single Path One-shot NAS</vt:lpstr>
      <vt:lpstr>SPOS的扩展——DetNAS</vt:lpstr>
      <vt:lpstr>SPOS的扩展——DetNAS</vt:lpstr>
      <vt:lpstr>SPOS的扩展——MetaPruning</vt:lpstr>
      <vt:lpstr>SPOS的扩展——Resizable Neural Networks</vt:lpstr>
      <vt:lpstr>SPOS的扩展——结构超参联合搜索 </vt:lpstr>
      <vt:lpstr>Outline</vt:lpstr>
      <vt:lpstr>高效结构采样</vt:lpstr>
      <vt:lpstr>VAENAS——高效结构采样模型 </vt:lpstr>
      <vt:lpstr>VAENAS——高效结构采样模型 </vt:lpstr>
      <vt:lpstr>AngleNAS——高效搜索空间裁剪方法 </vt:lpstr>
      <vt:lpstr>AngleNAS——高效搜索空间裁剪方法 </vt:lpstr>
      <vt:lpstr>AngleNAS——高效搜索空间裁剪方法 </vt:lpstr>
      <vt:lpstr>Outline</vt:lpstr>
      <vt:lpstr>动态模型</vt:lpstr>
      <vt:lpstr>Dynamic routing </vt:lpstr>
      <vt:lpstr>Dynamic routing </vt:lpstr>
      <vt:lpstr>Dynamic weight</vt:lpstr>
      <vt:lpstr>Outline</vt:lpstr>
      <vt:lpstr>Small batch training</vt:lpstr>
      <vt:lpstr>MABN</vt:lpstr>
      <vt:lpstr>MABN</vt:lpstr>
      <vt:lpstr>Outline</vt:lpstr>
      <vt:lpstr>下一步研究方向</vt:lpstr>
      <vt:lpstr>Stitcher：数据+模型联合优化案例</vt:lpstr>
      <vt:lpstr>下一步研究方向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xzz64</dc:creator>
  <cp:lastModifiedBy>孙 昀</cp:lastModifiedBy>
  <cp:revision>1315</cp:revision>
  <cp:lastPrinted>2017-02-10T05:59:53Z</cp:lastPrinted>
  <dcterms:modified xsi:type="dcterms:W3CDTF">2020-11-13T07:03:05Z</dcterms:modified>
</cp:coreProperties>
</file>