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633" r:id="rId2"/>
    <p:sldId id="634" r:id="rId3"/>
    <p:sldId id="1104" r:id="rId4"/>
    <p:sldId id="804" r:id="rId5"/>
    <p:sldId id="805" r:id="rId6"/>
    <p:sldId id="952" r:id="rId7"/>
    <p:sldId id="1107" r:id="rId8"/>
    <p:sldId id="813" r:id="rId9"/>
    <p:sldId id="1035" r:id="rId10"/>
    <p:sldId id="1115" r:id="rId11"/>
    <p:sldId id="1036" r:id="rId12"/>
    <p:sldId id="1105" r:id="rId13"/>
    <p:sldId id="1108" r:id="rId14"/>
    <p:sldId id="1070" r:id="rId15"/>
    <p:sldId id="1071" r:id="rId16"/>
    <p:sldId id="1072" r:id="rId17"/>
    <p:sldId id="1073" r:id="rId18"/>
    <p:sldId id="1074" r:id="rId19"/>
    <p:sldId id="1075" r:id="rId20"/>
    <p:sldId id="1109" r:id="rId21"/>
    <p:sldId id="1093" r:id="rId22"/>
    <p:sldId id="1094" r:id="rId23"/>
    <p:sldId id="1095" r:id="rId24"/>
    <p:sldId id="1096" r:id="rId25"/>
    <p:sldId id="1097" r:id="rId26"/>
    <p:sldId id="1098" r:id="rId27"/>
    <p:sldId id="1099" r:id="rId28"/>
    <p:sldId id="1110" r:id="rId29"/>
    <p:sldId id="1060" r:id="rId30"/>
    <p:sldId id="1116" r:id="rId31"/>
    <p:sldId id="1066" r:id="rId32"/>
    <p:sldId id="1068" r:id="rId33"/>
    <p:sldId id="1069" r:id="rId34"/>
    <p:sldId id="1112" r:id="rId35"/>
    <p:sldId id="1106" r:id="rId36"/>
    <p:sldId id="608" r:id="rId37"/>
    <p:sldId id="1100" r:id="rId38"/>
    <p:sldId id="1113" r:id="rId39"/>
    <p:sldId id="1114" r:id="rId40"/>
    <p:sldId id="1103" r:id="rId41"/>
  </p:sldIdLst>
  <p:sldSz cx="12192000" cy="6858000"/>
  <p:notesSz cx="6815138" cy="9942513"/>
  <p:defaultTextStyle>
    <a:defPPr>
      <a:defRPr lang="zh-CN"/>
    </a:defPPr>
    <a:lvl1pPr algn="l" rtl="0" eaLnBrk="0" fontAlgn="base" hangingPunct="0">
      <a:lnSpc>
        <a:spcPct val="110000"/>
      </a:lnSpc>
      <a:spcBef>
        <a:spcPct val="20000"/>
      </a:spcBef>
      <a:spcAft>
        <a:spcPct val="0"/>
      </a:spcAft>
      <a:buFont typeface="Wingdings" pitchFamily="2" charset="2"/>
      <a:defRPr b="1" kern="1200">
        <a:solidFill>
          <a:srgbClr val="00008A"/>
        </a:solidFill>
        <a:latin typeface="黑体" pitchFamily="2" charset="-122"/>
        <a:ea typeface="黑体" pitchFamily="2" charset="-122"/>
        <a:cs typeface="+mn-cs"/>
      </a:defRPr>
    </a:lvl1pPr>
    <a:lvl2pPr marL="457200" algn="l" rtl="0" eaLnBrk="0" fontAlgn="base" hangingPunct="0">
      <a:lnSpc>
        <a:spcPct val="110000"/>
      </a:lnSpc>
      <a:spcBef>
        <a:spcPct val="20000"/>
      </a:spcBef>
      <a:spcAft>
        <a:spcPct val="0"/>
      </a:spcAft>
      <a:buFont typeface="Wingdings" pitchFamily="2" charset="2"/>
      <a:defRPr b="1" kern="1200">
        <a:solidFill>
          <a:srgbClr val="00008A"/>
        </a:solidFill>
        <a:latin typeface="黑体" pitchFamily="2" charset="-122"/>
        <a:ea typeface="黑体" pitchFamily="2" charset="-122"/>
        <a:cs typeface="+mn-cs"/>
      </a:defRPr>
    </a:lvl2pPr>
    <a:lvl3pPr marL="914400" algn="l" rtl="0" eaLnBrk="0" fontAlgn="base" hangingPunct="0">
      <a:lnSpc>
        <a:spcPct val="110000"/>
      </a:lnSpc>
      <a:spcBef>
        <a:spcPct val="20000"/>
      </a:spcBef>
      <a:spcAft>
        <a:spcPct val="0"/>
      </a:spcAft>
      <a:buFont typeface="Wingdings" pitchFamily="2" charset="2"/>
      <a:defRPr b="1" kern="1200">
        <a:solidFill>
          <a:srgbClr val="00008A"/>
        </a:solidFill>
        <a:latin typeface="黑体" pitchFamily="2" charset="-122"/>
        <a:ea typeface="黑体" pitchFamily="2" charset="-122"/>
        <a:cs typeface="+mn-cs"/>
      </a:defRPr>
    </a:lvl3pPr>
    <a:lvl4pPr marL="1371600" algn="l" rtl="0" eaLnBrk="0" fontAlgn="base" hangingPunct="0">
      <a:lnSpc>
        <a:spcPct val="110000"/>
      </a:lnSpc>
      <a:spcBef>
        <a:spcPct val="20000"/>
      </a:spcBef>
      <a:spcAft>
        <a:spcPct val="0"/>
      </a:spcAft>
      <a:buFont typeface="Wingdings" pitchFamily="2" charset="2"/>
      <a:defRPr b="1" kern="1200">
        <a:solidFill>
          <a:srgbClr val="00008A"/>
        </a:solidFill>
        <a:latin typeface="黑体" pitchFamily="2" charset="-122"/>
        <a:ea typeface="黑体" pitchFamily="2" charset="-122"/>
        <a:cs typeface="+mn-cs"/>
      </a:defRPr>
    </a:lvl4pPr>
    <a:lvl5pPr marL="1828800" algn="l" rtl="0" eaLnBrk="0" fontAlgn="base" hangingPunct="0">
      <a:lnSpc>
        <a:spcPct val="110000"/>
      </a:lnSpc>
      <a:spcBef>
        <a:spcPct val="20000"/>
      </a:spcBef>
      <a:spcAft>
        <a:spcPct val="0"/>
      </a:spcAft>
      <a:buFont typeface="Wingdings" pitchFamily="2" charset="2"/>
      <a:defRPr b="1" kern="1200">
        <a:solidFill>
          <a:srgbClr val="00008A"/>
        </a:solidFill>
        <a:latin typeface="黑体" pitchFamily="2" charset="-122"/>
        <a:ea typeface="黑体" pitchFamily="2" charset="-122"/>
        <a:cs typeface="+mn-cs"/>
      </a:defRPr>
    </a:lvl5pPr>
    <a:lvl6pPr marL="2286000" algn="l" defTabSz="914400" rtl="0" eaLnBrk="1" latinLnBrk="0" hangingPunct="1">
      <a:defRPr b="1" kern="1200">
        <a:solidFill>
          <a:srgbClr val="00008A"/>
        </a:solidFill>
        <a:latin typeface="黑体" pitchFamily="2" charset="-122"/>
        <a:ea typeface="黑体" pitchFamily="2" charset="-122"/>
        <a:cs typeface="+mn-cs"/>
      </a:defRPr>
    </a:lvl6pPr>
    <a:lvl7pPr marL="2743200" algn="l" defTabSz="914400" rtl="0" eaLnBrk="1" latinLnBrk="0" hangingPunct="1">
      <a:defRPr b="1" kern="1200">
        <a:solidFill>
          <a:srgbClr val="00008A"/>
        </a:solidFill>
        <a:latin typeface="黑体" pitchFamily="2" charset="-122"/>
        <a:ea typeface="黑体" pitchFamily="2" charset="-122"/>
        <a:cs typeface="+mn-cs"/>
      </a:defRPr>
    </a:lvl7pPr>
    <a:lvl8pPr marL="3200400" algn="l" defTabSz="914400" rtl="0" eaLnBrk="1" latinLnBrk="0" hangingPunct="1">
      <a:defRPr b="1" kern="1200">
        <a:solidFill>
          <a:srgbClr val="00008A"/>
        </a:solidFill>
        <a:latin typeface="黑体" pitchFamily="2" charset="-122"/>
        <a:ea typeface="黑体" pitchFamily="2" charset="-122"/>
        <a:cs typeface="+mn-cs"/>
      </a:defRPr>
    </a:lvl8pPr>
    <a:lvl9pPr marL="3657600" algn="l" defTabSz="914400" rtl="0" eaLnBrk="1" latinLnBrk="0" hangingPunct="1">
      <a:defRPr b="1" kern="1200">
        <a:solidFill>
          <a:srgbClr val="00008A"/>
        </a:solidFill>
        <a:latin typeface="黑体" pitchFamily="2" charset="-122"/>
        <a:ea typeface="黑体"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EEFFF"/>
    <a:srgbClr val="0000FF"/>
    <a:srgbClr val="B67EFF"/>
    <a:srgbClr val="AA9DF9"/>
    <a:srgbClr val="B391CD"/>
    <a:srgbClr val="FFFF66"/>
    <a:srgbClr val="7D0D20"/>
    <a:srgbClr val="7030A0"/>
    <a:srgbClr val="1A62E4"/>
    <a:srgbClr val="90FF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50" autoAdjust="0"/>
    <p:restoredTop sz="84101" autoAdjust="0"/>
  </p:normalViewPr>
  <p:slideViewPr>
    <p:cSldViewPr>
      <p:cViewPr varScale="1">
        <p:scale>
          <a:sx n="65" d="100"/>
          <a:sy n="65" d="100"/>
        </p:scale>
        <p:origin x="1317" y="45"/>
      </p:cViewPr>
      <p:guideLst>
        <p:guide orient="horz" pos="2160"/>
        <p:guide pos="3840"/>
      </p:guideLst>
    </p:cSldViewPr>
  </p:slideViewPr>
  <p:outlineViewPr>
    <p:cViewPr>
      <p:scale>
        <a:sx n="33" d="100"/>
        <a:sy n="33" d="100"/>
      </p:scale>
      <p:origin x="0" y="-3834"/>
    </p:cViewPr>
  </p:outlineViewPr>
  <p:notesTextViewPr>
    <p:cViewPr>
      <p:scale>
        <a:sx n="3" d="2"/>
        <a:sy n="3" d="2"/>
      </p:scale>
      <p:origin x="0" y="0"/>
    </p:cViewPr>
  </p:notesTextViewPr>
  <p:sorterViewPr>
    <p:cViewPr>
      <p:scale>
        <a:sx n="100" d="100"/>
        <a:sy n="100" d="100"/>
      </p:scale>
      <p:origin x="0" y="716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52750" cy="496888"/>
          </a:xfrm>
          <a:prstGeom prst="rect">
            <a:avLst/>
          </a:prstGeom>
        </p:spPr>
        <p:txBody>
          <a:bodyPr vert="horz" lIns="91440" tIns="45720" rIns="91440" bIns="45720" rtlCol="0"/>
          <a:lstStyle>
            <a:lvl1pPr algn="l">
              <a:defRPr sz="1200">
                <a:latin typeface="黑体" pitchFamily="2" charset="-122"/>
                <a:ea typeface="黑体" pitchFamily="2" charset="-122"/>
              </a:defRPr>
            </a:lvl1pPr>
          </a:lstStyle>
          <a:p>
            <a:pPr>
              <a:defRPr/>
            </a:pPr>
            <a:endParaRPr lang="zh-CN" altLang="en-US"/>
          </a:p>
        </p:txBody>
      </p:sp>
      <p:sp>
        <p:nvSpPr>
          <p:cNvPr id="3" name="日期占位符 2"/>
          <p:cNvSpPr>
            <a:spLocks noGrp="1"/>
          </p:cNvSpPr>
          <p:nvPr>
            <p:ph type="dt" idx="1"/>
          </p:nvPr>
        </p:nvSpPr>
        <p:spPr>
          <a:xfrm>
            <a:off x="3860800" y="0"/>
            <a:ext cx="2952750" cy="496888"/>
          </a:xfrm>
          <a:prstGeom prst="rect">
            <a:avLst/>
          </a:prstGeom>
        </p:spPr>
        <p:txBody>
          <a:bodyPr vert="horz" lIns="91440" tIns="45720" rIns="91440" bIns="45720" rtlCol="0"/>
          <a:lstStyle>
            <a:lvl1pPr algn="r">
              <a:defRPr sz="1200">
                <a:latin typeface="黑体" pitchFamily="2" charset="-122"/>
                <a:ea typeface="黑体" pitchFamily="2" charset="-122"/>
              </a:defRPr>
            </a:lvl1pPr>
          </a:lstStyle>
          <a:p>
            <a:pPr>
              <a:defRPr/>
            </a:pPr>
            <a:fld id="{FA3C9333-1C95-466C-B134-A7BBB7E9F7FE}" type="datetimeFigureOut">
              <a:rPr lang="zh-CN" altLang="en-US"/>
              <a:pPr>
                <a:defRPr/>
              </a:pPr>
              <a:t>2019/4/16</a:t>
            </a:fld>
            <a:endParaRPr lang="zh-CN" altLang="en-US"/>
          </a:p>
        </p:txBody>
      </p:sp>
      <p:sp>
        <p:nvSpPr>
          <p:cNvPr id="4" name="幻灯片图像占位符 3"/>
          <p:cNvSpPr>
            <a:spLocks noGrp="1" noRot="1" noChangeAspect="1"/>
          </p:cNvSpPr>
          <p:nvPr>
            <p:ph type="sldImg" idx="2"/>
          </p:nvPr>
        </p:nvSpPr>
        <p:spPr>
          <a:xfrm>
            <a:off x="95250" y="746125"/>
            <a:ext cx="6626225" cy="372745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1038" y="4722813"/>
            <a:ext cx="5453062" cy="4473575"/>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9444038"/>
            <a:ext cx="2952750" cy="496887"/>
          </a:xfrm>
          <a:prstGeom prst="rect">
            <a:avLst/>
          </a:prstGeom>
        </p:spPr>
        <p:txBody>
          <a:bodyPr vert="horz" lIns="91440" tIns="45720" rIns="91440" bIns="45720" rtlCol="0" anchor="b"/>
          <a:lstStyle>
            <a:lvl1pPr algn="l">
              <a:defRPr sz="1200">
                <a:latin typeface="黑体" pitchFamily="2" charset="-122"/>
                <a:ea typeface="黑体" pitchFamily="2" charset="-122"/>
              </a:defRPr>
            </a:lvl1pPr>
          </a:lstStyle>
          <a:p>
            <a:pPr>
              <a:defRPr/>
            </a:pPr>
            <a:endParaRPr lang="zh-CN" altLang="en-US"/>
          </a:p>
        </p:txBody>
      </p:sp>
      <p:sp>
        <p:nvSpPr>
          <p:cNvPr id="7" name="灯片编号占位符 6"/>
          <p:cNvSpPr>
            <a:spLocks noGrp="1"/>
          </p:cNvSpPr>
          <p:nvPr>
            <p:ph type="sldNum" sz="quarter" idx="5"/>
          </p:nvPr>
        </p:nvSpPr>
        <p:spPr>
          <a:xfrm>
            <a:off x="3860800" y="9444038"/>
            <a:ext cx="2952750" cy="496887"/>
          </a:xfrm>
          <a:prstGeom prst="rect">
            <a:avLst/>
          </a:prstGeom>
        </p:spPr>
        <p:txBody>
          <a:bodyPr vert="horz" lIns="91440" tIns="45720" rIns="91440" bIns="45720" rtlCol="0" anchor="b"/>
          <a:lstStyle>
            <a:lvl1pPr algn="r">
              <a:defRPr sz="1200">
                <a:latin typeface="黑体" pitchFamily="2" charset="-122"/>
                <a:ea typeface="黑体" pitchFamily="2" charset="-122"/>
              </a:defRPr>
            </a:lvl1pPr>
          </a:lstStyle>
          <a:p>
            <a:pPr>
              <a:defRPr/>
            </a:pPr>
            <a:fld id="{F639C96A-68CB-4965-B9AD-E4615F30A3AE}" type="slidenum">
              <a:rPr lang="zh-CN" altLang="en-US"/>
              <a:pPr>
                <a:defRPr/>
              </a:pPr>
              <a:t>‹#›</a:t>
            </a:fld>
            <a:endParaRPr lang="zh-CN" altLang="en-US"/>
          </a:p>
        </p:txBody>
      </p:sp>
    </p:spTree>
    <p:extLst>
      <p:ext uri="{BB962C8B-B14F-4D97-AF65-F5344CB8AC3E}">
        <p14:creationId xmlns:p14="http://schemas.microsoft.com/office/powerpoint/2010/main" val="32927575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a:t>
            </a:fld>
            <a:endParaRPr lang="zh-CN" altLang="en-US"/>
          </a:p>
        </p:txBody>
      </p:sp>
    </p:spTree>
    <p:extLst>
      <p:ext uri="{BB962C8B-B14F-4D97-AF65-F5344CB8AC3E}">
        <p14:creationId xmlns:p14="http://schemas.microsoft.com/office/powerpoint/2010/main" val="4095126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a:t>
            </a:fld>
            <a:endParaRPr lang="zh-CN" altLang="en-US"/>
          </a:p>
        </p:txBody>
      </p:sp>
    </p:spTree>
    <p:extLst>
      <p:ext uri="{BB962C8B-B14F-4D97-AF65-F5344CB8AC3E}">
        <p14:creationId xmlns:p14="http://schemas.microsoft.com/office/powerpoint/2010/main" val="928316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dirty="0"/>
              <a:t>The brief history of Deep Learning</a:t>
            </a:r>
            <a:r>
              <a:rPr lang="en-US" altLang="zh-CN" baseline="0" dirty="0"/>
              <a:t> is shown as follows: In 2006, Hinton published a paper in Science, it is about using deep </a:t>
            </a:r>
            <a:r>
              <a:rPr lang="en-US" altLang="zh-CN" baseline="0" dirty="0" err="1"/>
              <a:t>autoencoder</a:t>
            </a:r>
            <a:r>
              <a:rPr lang="en-US" altLang="zh-CN" baseline="0" dirty="0"/>
              <a:t> for dimensionality reduction, which draw much attention. In the following years, many people turned to deal with representation learning, including various RBMs and </a:t>
            </a:r>
            <a:r>
              <a:rPr lang="en-US" altLang="zh-CN" baseline="0" dirty="0" err="1"/>
              <a:t>autoencoders</a:t>
            </a:r>
            <a:r>
              <a:rPr lang="en-US" altLang="zh-CN" baseline="0" dirty="0"/>
              <a:t>. In 2012, Hinton and his team </a:t>
            </a:r>
            <a:r>
              <a:rPr lang="en-US" altLang="zh-CN" sz="1200" b="0" i="0" kern="1200" dirty="0">
                <a:solidFill>
                  <a:schemeClr val="tx1"/>
                </a:solidFill>
                <a:effectLst/>
                <a:latin typeface="+mn-lt"/>
                <a:ea typeface="+mn-ea"/>
                <a:cs typeface="+mn-cs"/>
              </a:rPr>
              <a:t>participated in the competition of </a:t>
            </a:r>
            <a:r>
              <a:rPr lang="en-US" altLang="zh-CN" sz="1200" b="0" i="0" kern="1200" dirty="0" err="1">
                <a:solidFill>
                  <a:schemeClr val="tx1"/>
                </a:solidFill>
                <a:effectLst/>
                <a:latin typeface="+mn-lt"/>
                <a:ea typeface="+mn-ea"/>
                <a:cs typeface="+mn-cs"/>
              </a:rPr>
              <a:t>ImageNet</a:t>
            </a:r>
            <a:r>
              <a:rPr lang="en-US" altLang="zh-CN" sz="1200" b="0" i="0" kern="1200" dirty="0">
                <a:solidFill>
                  <a:schemeClr val="tx1"/>
                </a:solidFill>
                <a:effectLst/>
                <a:latin typeface="+mn-lt"/>
                <a:ea typeface="+mn-ea"/>
                <a:cs typeface="+mn-cs"/>
              </a:rPr>
              <a:t>, and achieved</a:t>
            </a:r>
            <a:r>
              <a:rPr lang="en-US" altLang="zh-CN" sz="1200" b="0" i="0" kern="1200" baseline="0" dirty="0">
                <a:solidFill>
                  <a:schemeClr val="tx1"/>
                </a:solidFill>
                <a:effectLst/>
                <a:latin typeface="+mn-lt"/>
                <a:ea typeface="+mn-ea"/>
                <a:cs typeface="+mn-cs"/>
              </a:rPr>
              <a:t> 85% classification accuracy using convolutional neural networks, which is 11% higher than non-deep leaning methods. In the following years, people applied CNN to various visual tasks, and achieved state-of-the-art performance. Since CNN is mainly used for static image processing, RNN as a sequential method has been used in various video processing applications since 2015. In recent years, reinforcement learning is used for various task, such as Go, object detection.</a:t>
            </a:r>
          </a:p>
          <a:p>
            <a:endParaRPr lang="en-US" altLang="zh-CN" sz="1200" b="0" i="0" kern="1200" baseline="0" dirty="0">
              <a:solidFill>
                <a:schemeClr val="tx1"/>
              </a:solidFill>
              <a:effectLst/>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4</a:t>
            </a:fld>
            <a:endParaRPr lang="zh-CN" altLang="en-US"/>
          </a:p>
        </p:txBody>
      </p:sp>
    </p:spTree>
    <p:extLst>
      <p:ext uri="{BB962C8B-B14F-4D97-AF65-F5344CB8AC3E}">
        <p14:creationId xmlns:p14="http://schemas.microsoft.com/office/powerpoint/2010/main" val="12945007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dirty="0"/>
              <a:t>Dl</a:t>
            </a:r>
            <a:r>
              <a:rPr lang="en-US" altLang="zh-CN" baseline="0" dirty="0"/>
              <a:t> has made great progresses recently, DL based methods have </a:t>
            </a:r>
            <a:r>
              <a:rPr lang="en-US" altLang="zh-CN" sz="1200" dirty="0">
                <a:solidFill>
                  <a:srgbClr val="0000FF"/>
                </a:solidFill>
                <a:latin typeface="Calibri" panose="020F0502020204030204" pitchFamily="34" charset="0"/>
                <a:ea typeface="黑体" pitchFamily="49" charset="-122"/>
              </a:rPr>
              <a:t>almost conquered fundamental CV tasks, some of them even achieve better performance than humans. For Image classification, the well known residual</a:t>
            </a:r>
            <a:r>
              <a:rPr lang="en-US" altLang="zh-CN" sz="1200" baseline="0" dirty="0">
                <a:solidFill>
                  <a:srgbClr val="0000FF"/>
                </a:solidFill>
                <a:latin typeface="Calibri" panose="020F0502020204030204" pitchFamily="34" charset="0"/>
                <a:ea typeface="黑体" pitchFamily="49" charset="-122"/>
              </a:rPr>
              <a:t> network has achieved 95% top-5 accuracy. For unconstrained face recognition, many CNN based methods have achieved over 99% accuracy. For action recognition, the best performance is over 95%.</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5</a:t>
            </a:fld>
            <a:endParaRPr lang="zh-CN" altLang="en-US"/>
          </a:p>
        </p:txBody>
      </p:sp>
    </p:spTree>
    <p:extLst>
      <p:ext uri="{BB962C8B-B14F-4D97-AF65-F5344CB8AC3E}">
        <p14:creationId xmlns:p14="http://schemas.microsoft.com/office/powerpoint/2010/main" val="227226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indent="0">
              <a:lnSpc>
                <a:spcPct val="100000"/>
              </a:lnSpc>
              <a:spcBef>
                <a:spcPts val="600"/>
              </a:spcBef>
              <a:buFont typeface="Arial" panose="020B0604020202020204" pitchFamily="34" charset="0"/>
              <a:buNone/>
            </a:pPr>
            <a:r>
              <a:rPr lang="en-US" altLang="zh-CN" dirty="0"/>
              <a:t>But </a:t>
            </a:r>
            <a:r>
              <a:rPr lang="en-US" altLang="zh-CN" sz="1200" dirty="0">
                <a:solidFill>
                  <a:srgbClr val="0000FF"/>
                </a:solidFill>
                <a:latin typeface="Calibri" panose="020F0502020204030204" pitchFamily="34" charset="0"/>
                <a:ea typeface="黑体" pitchFamily="49" charset="-122"/>
              </a:rPr>
              <a:t>unlike human visual system, even the best DL models still cannot safely guide a blind person to cross an intersection.</a:t>
            </a:r>
            <a:r>
              <a:rPr lang="en-US" altLang="zh-CN" sz="1200" baseline="0" dirty="0">
                <a:solidFill>
                  <a:srgbClr val="0000FF"/>
                </a:solidFill>
                <a:latin typeface="Calibri" panose="020F0502020204030204" pitchFamily="34" charset="0"/>
                <a:ea typeface="黑体" pitchFamily="49" charset="-122"/>
              </a:rPr>
              <a:t> Actually, the DL algorithms </a:t>
            </a:r>
            <a:r>
              <a:rPr lang="en-US" altLang="zh-CN" sz="1200" dirty="0">
                <a:solidFill>
                  <a:srgbClr val="FFFF00"/>
                </a:solidFill>
                <a:latin typeface="Calibri" panose="020F0502020204030204" pitchFamily="34" charset="0"/>
                <a:cs typeface="Calibri" panose="020F0502020204030204" pitchFamily="34" charset="0"/>
              </a:rPr>
              <a:t>cannot accurately recognize surrounding persons and cars, and cannot well understand textual instructions based on visual information.</a:t>
            </a:r>
            <a:r>
              <a:rPr lang="en-US" altLang="zh-CN" sz="1200" baseline="0" dirty="0">
                <a:solidFill>
                  <a:srgbClr val="FFFF00"/>
                </a:solidFill>
                <a:latin typeface="Calibri" panose="020F0502020204030204" pitchFamily="34" charset="0"/>
                <a:cs typeface="Calibri" panose="020F0502020204030204" pitchFamily="34" charset="0"/>
              </a:rPr>
              <a:t> T</a:t>
            </a:r>
            <a:r>
              <a:rPr lang="en-US" altLang="zh-CN" sz="1200" baseline="0" dirty="0">
                <a:solidFill>
                  <a:srgbClr val="0000FF"/>
                </a:solidFill>
                <a:latin typeface="Calibri" panose="020F0502020204030204" pitchFamily="34" charset="0"/>
                <a:ea typeface="黑体" pitchFamily="49" charset="-122"/>
              </a:rPr>
              <a:t>here exists big performance gap between DL models and human visual system in practice.</a:t>
            </a:r>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6</a:t>
            </a:fld>
            <a:endParaRPr lang="zh-CN" altLang="en-US"/>
          </a:p>
        </p:txBody>
      </p:sp>
    </p:spTree>
    <p:extLst>
      <p:ext uri="{BB962C8B-B14F-4D97-AF65-F5344CB8AC3E}">
        <p14:creationId xmlns:p14="http://schemas.microsoft.com/office/powerpoint/2010/main" val="36144614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200" baseline="0" dirty="0">
                <a:solidFill>
                  <a:srgbClr val="0000FF"/>
                </a:solidFill>
                <a:latin typeface="Calibri" panose="020F0502020204030204" pitchFamily="34" charset="0"/>
                <a:ea typeface="黑体" pitchFamily="49" charset="-122"/>
              </a:rPr>
              <a:t>We argue the major reason accounting for the performance gap is that, the DL models cannot efficiently and effectively process the acquired information as human visual system does.  In hu</a:t>
            </a:r>
            <a:r>
              <a:rPr lang="en-US" altLang="zh-CN" sz="1200" dirty="0">
                <a:solidFill>
                  <a:srgbClr val="FF0000"/>
                </a:solidFill>
                <a:latin typeface="Calibri" panose="020F0502020204030204" pitchFamily="34" charset="0"/>
                <a:cs typeface="Calibri" panose="020F0502020204030204" pitchFamily="34" charset="0"/>
              </a:rPr>
              <a:t>man visual system, these exist both </a:t>
            </a:r>
            <a:r>
              <a:rPr lang="en-US" altLang="zh-CN" sz="1200" dirty="0" err="1">
                <a:solidFill>
                  <a:srgbClr val="FF0000"/>
                </a:solidFill>
                <a:latin typeface="Calibri" panose="020F0502020204030204" pitchFamily="34" charset="0"/>
                <a:cs typeface="Calibri" panose="020F0502020204030204" pitchFamily="34" charset="0"/>
              </a:rPr>
              <a:t>f</a:t>
            </a:r>
            <a:r>
              <a:rPr lang="en-US" altLang="zh-CN" b="0" dirty="0" err="1">
                <a:solidFill>
                  <a:srgbClr val="FF0000"/>
                </a:solidFill>
                <a:latin typeface="Calibri" panose="020F0502020204030204" pitchFamily="34" charset="0"/>
                <a:ea typeface="黑体" panose="02010609060101010101" pitchFamily="49" charset="-122"/>
              </a:rPr>
              <a:t>eedforward</a:t>
            </a:r>
            <a:r>
              <a:rPr lang="en-US" altLang="zh-CN" b="0" dirty="0">
                <a:solidFill>
                  <a:srgbClr val="FF0000"/>
                </a:solidFill>
                <a:latin typeface="Calibri" panose="020F0502020204030204" pitchFamily="34" charset="0"/>
                <a:ea typeface="黑体" panose="02010609060101010101" pitchFamily="49" charset="-122"/>
              </a:rPr>
              <a:t> and feedback connections between neurons, as well as various cognitive mechanisms.</a:t>
            </a:r>
            <a:r>
              <a:rPr lang="en-US" altLang="zh-CN" b="0" baseline="0" dirty="0">
                <a:solidFill>
                  <a:srgbClr val="FF0000"/>
                </a:solidFill>
                <a:latin typeface="Calibri" panose="020F0502020204030204" pitchFamily="34" charset="0"/>
                <a:ea typeface="黑体" panose="02010609060101010101" pitchFamily="49" charset="-122"/>
              </a:rPr>
              <a:t> But in DL models, they only roughly simulate </a:t>
            </a:r>
            <a:r>
              <a:rPr lang="en-US" altLang="zh-CN" b="0" baseline="0" dirty="0" err="1">
                <a:solidFill>
                  <a:srgbClr val="FF0000"/>
                </a:solidFill>
                <a:latin typeface="Calibri" panose="020F0502020204030204" pitchFamily="34" charset="0"/>
                <a:ea typeface="黑体" panose="02010609060101010101" pitchFamily="49" charset="-122"/>
              </a:rPr>
              <a:t>feedforward</a:t>
            </a:r>
            <a:r>
              <a:rPr lang="en-US" altLang="zh-CN" b="0" baseline="0" dirty="0">
                <a:solidFill>
                  <a:srgbClr val="FF0000"/>
                </a:solidFill>
                <a:latin typeface="Calibri" panose="020F0502020204030204" pitchFamily="34" charset="0"/>
                <a:ea typeface="黑体" panose="02010609060101010101" pitchFamily="49" charset="-122"/>
              </a:rPr>
              <a:t> and horizontal recurrent connections. H</a:t>
            </a:r>
            <a:r>
              <a:rPr lang="en-US" altLang="zh-CN" sz="1200" baseline="0" dirty="0">
                <a:solidFill>
                  <a:srgbClr val="0000FF"/>
                </a:solidFill>
                <a:latin typeface="Calibri" panose="020F0502020204030204" pitchFamily="34" charset="0"/>
                <a:ea typeface="黑体" pitchFamily="49" charset="-122"/>
              </a:rPr>
              <a:t>u</a:t>
            </a:r>
            <a:r>
              <a:rPr lang="en-US" altLang="zh-CN" sz="1200" dirty="0">
                <a:solidFill>
                  <a:srgbClr val="FF0000"/>
                </a:solidFill>
                <a:latin typeface="Calibri" panose="020F0502020204030204" pitchFamily="34" charset="0"/>
                <a:cs typeface="Calibri" panose="020F0502020204030204" pitchFamily="34" charset="0"/>
              </a:rPr>
              <a:t>man visual system</a:t>
            </a:r>
            <a:r>
              <a:rPr lang="en-US" altLang="zh-CN" sz="1200" baseline="0" dirty="0">
                <a:solidFill>
                  <a:srgbClr val="FF0000"/>
                </a:solidFill>
                <a:latin typeface="Calibri" panose="020F0502020204030204" pitchFamily="34" charset="0"/>
                <a:cs typeface="Calibri" panose="020F0502020204030204" pitchFamily="34" charset="0"/>
              </a:rPr>
              <a:t> can w</a:t>
            </a:r>
            <a:r>
              <a:rPr lang="en-US" altLang="zh-CN" b="0" dirty="0">
                <a:solidFill>
                  <a:srgbClr val="FF0000"/>
                </a:solidFill>
                <a:latin typeface="Calibri" panose="020F0502020204030204" pitchFamily="34" charset="0"/>
                <a:ea typeface="黑体" panose="02010609060101010101" pitchFamily="49" charset="-122"/>
              </a:rPr>
              <a:t>ell generalize to real-world tasks with various variations of factor to real-world tasks with various variations of factor, but DL</a:t>
            </a:r>
            <a:r>
              <a:rPr lang="en-US" altLang="zh-CN" b="0" baseline="0" dirty="0">
                <a:solidFill>
                  <a:srgbClr val="FF0000"/>
                </a:solidFill>
                <a:latin typeface="Calibri" panose="020F0502020204030204" pitchFamily="34" charset="0"/>
                <a:ea typeface="黑体" panose="02010609060101010101" pitchFamily="49" charset="-122"/>
              </a:rPr>
              <a:t> models do not and </a:t>
            </a:r>
            <a:r>
              <a:rPr lang="en-US" altLang="zh-CN" sz="1200" b="0" dirty="0">
                <a:solidFill>
                  <a:srgbClr val="000000"/>
                </a:solidFill>
                <a:latin typeface="Calibri" panose="020F0502020204030204" pitchFamily="34" charset="0"/>
                <a:ea typeface="黑体" panose="02010609060101010101" pitchFamily="49" charset="-122"/>
              </a:rPr>
              <a:t>cannot well generalize to real scenarios with complex tasks.</a:t>
            </a: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en-US" dirty="0">
              <a:solidFill>
                <a:srgbClr val="FF0000"/>
              </a:solidFill>
              <a:latin typeface="Calibri" panose="020F0502020204030204" pitchFamily="34" charset="0"/>
              <a:ea typeface="黑体" panose="02010609060101010101" pitchFamily="49" charset="-122"/>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zh-CN" b="0" baseline="0" dirty="0">
              <a:solidFill>
                <a:srgbClr val="FF0000"/>
              </a:solidFill>
              <a:latin typeface="Calibri" panose="020F0502020204030204" pitchFamily="34" charset="0"/>
              <a:ea typeface="黑体" panose="02010609060101010101" pitchFamily="49" charset="-122"/>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en-US" dirty="0">
              <a:solidFill>
                <a:srgbClr val="FF0000"/>
              </a:solidFill>
              <a:latin typeface="Calibri" panose="020F0502020204030204" pitchFamily="34" charset="0"/>
              <a:ea typeface="黑体" panose="02010609060101010101" pitchFamily="49" charset="-122"/>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en-US" sz="1200" dirty="0">
              <a:solidFill>
                <a:srgbClr val="FF0000"/>
              </a:solidFill>
              <a:latin typeface="Calibri" panose="020F0502020204030204" pitchFamily="34" charset="0"/>
              <a:cs typeface="Calibri" panose="020F0502020204030204"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en-US" sz="1200" dirty="0">
              <a:solidFill>
                <a:schemeClr val="tx1"/>
              </a:solidFill>
              <a:latin typeface="Calibri" panose="020F0502020204030204" pitchFamily="34" charset="0"/>
              <a:cs typeface="Calibri" panose="020F0502020204030204" pitchFamily="34" charset="0"/>
            </a:endParaRPr>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7</a:t>
            </a:fld>
            <a:endParaRPr lang="zh-CN" altLang="en-US"/>
          </a:p>
        </p:txBody>
      </p:sp>
    </p:spTree>
    <p:extLst>
      <p:ext uri="{BB962C8B-B14F-4D97-AF65-F5344CB8AC3E}">
        <p14:creationId xmlns:p14="http://schemas.microsoft.com/office/powerpoint/2010/main" val="28816585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algn="l">
              <a:lnSpc>
                <a:spcPct val="100000"/>
              </a:lnSpc>
              <a:spcBef>
                <a:spcPct val="0"/>
              </a:spcBef>
              <a:buFontTx/>
              <a:buNone/>
            </a:pPr>
            <a:r>
              <a:rPr lang="en-US" altLang="zh-CN" dirty="0"/>
              <a:t>To deal with this issues</a:t>
            </a:r>
            <a:r>
              <a:rPr lang="en-US" altLang="zh-CN" baseline="0" dirty="0"/>
              <a:t>, we can improve the DL algorithms by first </a:t>
            </a:r>
            <a:r>
              <a:rPr lang="en-US" altLang="zh-CN" sz="1200" dirty="0">
                <a:solidFill>
                  <a:srgbClr val="FF0000"/>
                </a:solidFill>
                <a:latin typeface="Calibri" panose="020F0502020204030204" pitchFamily="34" charset="0"/>
                <a:ea typeface="黑体" panose="02010609060101010101" pitchFamily="49" charset="-122"/>
              </a:rPr>
              <a:t>modeling</a:t>
            </a:r>
            <a:r>
              <a:rPr lang="en-US" altLang="zh-CN" sz="1200" dirty="0">
                <a:solidFill>
                  <a:srgbClr val="0000FF"/>
                </a:solidFill>
                <a:latin typeface="Calibri" panose="020F0502020204030204" pitchFamily="34" charset="0"/>
                <a:ea typeface="黑体" panose="02010609060101010101" pitchFamily="49" charset="-122"/>
              </a:rPr>
              <a:t> </a:t>
            </a:r>
            <a:r>
              <a:rPr lang="en-US" altLang="zh-CN" sz="1200" dirty="0">
                <a:solidFill>
                  <a:srgbClr val="FF0000"/>
                </a:solidFill>
                <a:latin typeface="Calibri" panose="020F0502020204030204" pitchFamily="34" charset="0"/>
                <a:ea typeface="黑体" panose="02010609060101010101" pitchFamily="49" charset="-122"/>
              </a:rPr>
              <a:t>cognitive mechanisms in</a:t>
            </a:r>
            <a:r>
              <a:rPr lang="en-US" altLang="zh-CN" sz="1200" baseline="0" dirty="0">
                <a:solidFill>
                  <a:srgbClr val="FF0000"/>
                </a:solidFill>
                <a:latin typeface="Calibri" panose="020F0502020204030204" pitchFamily="34" charset="0"/>
                <a:ea typeface="黑体" panose="02010609060101010101" pitchFamily="49" charset="-122"/>
              </a:rPr>
              <a:t> human visual system, e.g., </a:t>
            </a:r>
            <a:r>
              <a:rPr lang="en-US" altLang="zh-CN" sz="1200" dirty="0">
                <a:solidFill>
                  <a:srgbClr val="FF0000"/>
                </a:solidFill>
                <a:latin typeface="Calibri" panose="020F0502020204030204" pitchFamily="34" charset="0"/>
                <a:ea typeface="黑体" panose="02010609060101010101" pitchFamily="49" charset="-122"/>
              </a:rPr>
              <a:t>cross-layer connection, visual attention and memory.</a:t>
            </a:r>
            <a:r>
              <a:rPr lang="en-US" altLang="zh-CN" sz="1200" baseline="0" dirty="0">
                <a:solidFill>
                  <a:srgbClr val="FF0000"/>
                </a:solidFill>
                <a:latin typeface="Calibri" panose="020F0502020204030204" pitchFamily="34" charset="0"/>
                <a:ea typeface="黑体" panose="02010609060101010101" pitchFamily="49" charset="-122"/>
              </a:rPr>
              <a:t> And then i</a:t>
            </a:r>
            <a:r>
              <a:rPr lang="en-US" altLang="zh-CN" sz="1200" dirty="0">
                <a:solidFill>
                  <a:srgbClr val="FF0000"/>
                </a:solidFill>
                <a:latin typeface="Calibri" panose="020F0502020204030204" pitchFamily="34" charset="0"/>
                <a:ea typeface="黑体" panose="02010609060101010101" pitchFamily="49" charset="-122"/>
              </a:rPr>
              <a:t>mplementing more complex</a:t>
            </a:r>
            <a:r>
              <a:rPr lang="en-US" altLang="zh-CN" sz="1200" b="0" dirty="0">
                <a:solidFill>
                  <a:srgbClr val="000000"/>
                </a:solidFill>
                <a:latin typeface="Calibri" panose="020F0502020204030204" pitchFamily="34" charset="0"/>
                <a:ea typeface="黑体" panose="02010609060101010101" pitchFamily="49" charset="-122"/>
              </a:rPr>
              <a:t> </a:t>
            </a:r>
            <a:r>
              <a:rPr lang="en-US" altLang="zh-CN" sz="1200" dirty="0">
                <a:solidFill>
                  <a:srgbClr val="FF0000"/>
                </a:solidFill>
                <a:latin typeface="Calibri" panose="020F0502020204030204" pitchFamily="34" charset="0"/>
                <a:ea typeface="黑体" panose="02010609060101010101" pitchFamily="49" charset="-122"/>
              </a:rPr>
              <a:t>cognitive function, e.g., few-shot generalization</a:t>
            </a:r>
            <a:r>
              <a:rPr lang="zh-CN" altLang="en-US" sz="1200" dirty="0">
                <a:solidFill>
                  <a:srgbClr val="FF0000"/>
                </a:solidFill>
                <a:latin typeface="Calibri" panose="020F0502020204030204" pitchFamily="34" charset="0"/>
                <a:ea typeface="黑体" panose="02010609060101010101" pitchFamily="49" charset="-122"/>
              </a:rPr>
              <a:t>、</a:t>
            </a:r>
            <a:r>
              <a:rPr lang="en-US" altLang="zh-CN" sz="1200" dirty="0">
                <a:solidFill>
                  <a:srgbClr val="FF0000"/>
                </a:solidFill>
                <a:latin typeface="Calibri" panose="020F0502020204030204" pitchFamily="34" charset="0"/>
                <a:ea typeface="黑体" panose="02010609060101010101" pitchFamily="49" charset="-122"/>
              </a:rPr>
              <a:t>knowledge learning and reasoning.</a:t>
            </a:r>
            <a:endParaRPr lang="zh-CN" altLang="en-US" sz="1200" dirty="0">
              <a:solidFill>
                <a:srgbClr val="FF0000"/>
              </a:solidFill>
              <a:latin typeface="Calibri" panose="020F0502020204030204" pitchFamily="34" charset="0"/>
              <a:ea typeface="黑体" panose="02010609060101010101" pitchFamily="49" charset="-122"/>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zh-CN" sz="1200" dirty="0">
              <a:solidFill>
                <a:srgbClr val="FF0000"/>
              </a:solidFill>
              <a:latin typeface="Calibri" panose="020F0502020204030204" pitchFamily="34" charset="0"/>
              <a:ea typeface="黑体" panose="02010609060101010101" pitchFamily="49" charset="-122"/>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8</a:t>
            </a:fld>
            <a:endParaRPr lang="zh-CN" altLang="en-US"/>
          </a:p>
        </p:txBody>
      </p:sp>
    </p:spTree>
    <p:extLst>
      <p:ext uri="{BB962C8B-B14F-4D97-AF65-F5344CB8AC3E}">
        <p14:creationId xmlns:p14="http://schemas.microsoft.com/office/powerpoint/2010/main" val="3029363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dirty="0"/>
              <a:t>All of those</a:t>
            </a:r>
            <a:r>
              <a:rPr lang="en-US" altLang="zh-CN" baseline="0" dirty="0"/>
              <a:t> brain-inspired models can be called as </a:t>
            </a:r>
            <a:r>
              <a:rPr lang="en-US" altLang="zh-CN" sz="1200" dirty="0">
                <a:solidFill>
                  <a:srgbClr val="FF0000"/>
                </a:solidFill>
                <a:latin typeface="Calibri" panose="020F0502020204030204" pitchFamily="34" charset="0"/>
                <a:ea typeface="黑体" panose="02010609060101010101" pitchFamily="49" charset="-122"/>
              </a:rPr>
              <a:t>Deep Cognitive Networks.</a:t>
            </a:r>
            <a:r>
              <a:rPr lang="en-US" altLang="zh-CN" sz="1200" baseline="0" dirty="0">
                <a:solidFill>
                  <a:srgbClr val="FF0000"/>
                </a:solidFill>
                <a:latin typeface="Calibri" panose="020F0502020204030204" pitchFamily="34" charset="0"/>
                <a:ea typeface="黑体" panose="02010609060101010101" pitchFamily="49" charset="-122"/>
              </a:rPr>
              <a:t> They </a:t>
            </a:r>
            <a:r>
              <a:rPr lang="en-US" altLang="zh-CN" sz="1200" dirty="0">
                <a:solidFill>
                  <a:srgbClr val="0000FF"/>
                </a:solidFill>
                <a:latin typeface="Calibri" panose="020F0502020204030204" pitchFamily="34" charset="0"/>
                <a:ea typeface="黑体" panose="02010609060101010101" pitchFamily="49" charset="-122"/>
              </a:rPr>
              <a:t>model human cognitive mechanisms in terms of </a:t>
            </a:r>
            <a:r>
              <a:rPr lang="en-US" altLang="zh-CN" sz="1200" dirty="0">
                <a:solidFill>
                  <a:srgbClr val="FF0000"/>
                </a:solidFill>
                <a:latin typeface="Calibri" panose="020F0502020204030204" pitchFamily="34" charset="0"/>
                <a:ea typeface="黑体" panose="02010609060101010101" pitchFamily="49" charset="-122"/>
              </a:rPr>
              <a:t>visual attention and memory</a:t>
            </a:r>
            <a:r>
              <a:rPr lang="en-US" altLang="zh-CN" sz="1200" dirty="0">
                <a:solidFill>
                  <a:srgbClr val="0000FF"/>
                </a:solidFill>
                <a:latin typeface="Calibri" panose="020F0502020204030204" pitchFamily="34" charset="0"/>
                <a:ea typeface="黑体" panose="02010609060101010101" pitchFamily="49" charset="-122"/>
              </a:rPr>
              <a:t>, and have the ability of </a:t>
            </a:r>
            <a:r>
              <a:rPr lang="en-US" altLang="zh-CN" sz="1200" dirty="0">
                <a:solidFill>
                  <a:srgbClr val="FF0000"/>
                </a:solidFill>
                <a:latin typeface="Calibri" panose="020F0502020204030204" pitchFamily="34" charset="0"/>
                <a:ea typeface="黑体" panose="02010609060101010101" pitchFamily="49" charset="-122"/>
              </a:rPr>
              <a:t>knowledge learning and reasoning.</a:t>
            </a:r>
            <a:endParaRPr lang="zh-CN" altLang="en-US" sz="1200" dirty="0">
              <a:solidFill>
                <a:srgbClr val="FF0000"/>
              </a:solidFill>
              <a:latin typeface="Calibri" panose="020F0502020204030204" pitchFamily="34" charset="0"/>
              <a:ea typeface="黑体" panose="02010609060101010101" pitchFamily="49" charset="-122"/>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9</a:t>
            </a:fld>
            <a:endParaRPr lang="zh-CN" altLang="en-US"/>
          </a:p>
        </p:txBody>
      </p:sp>
    </p:spTree>
    <p:extLst>
      <p:ext uri="{BB962C8B-B14F-4D97-AF65-F5344CB8AC3E}">
        <p14:creationId xmlns:p14="http://schemas.microsoft.com/office/powerpoint/2010/main" val="3879516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dirty="0"/>
              <a:t>Some researchers have</a:t>
            </a:r>
            <a:r>
              <a:rPr lang="en-US" altLang="zh-CN" baseline="0" dirty="0"/>
              <a:t> organized related</a:t>
            </a:r>
            <a:r>
              <a:rPr lang="en-US" altLang="zh-CN" dirty="0"/>
              <a:t> workshops</a:t>
            </a:r>
            <a:r>
              <a:rPr lang="en-US" altLang="zh-CN" baseline="0" dirty="0"/>
              <a:t> in top conferences like NIPS and ICML in recent years. Most of them focus on the model of various cognitive mechanisms like attention, memory and reasoning.</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10</a:t>
            </a:fld>
            <a:endParaRPr lang="zh-CN" altLang="en-US"/>
          </a:p>
        </p:txBody>
      </p:sp>
    </p:spTree>
    <p:extLst>
      <p:ext uri="{BB962C8B-B14F-4D97-AF65-F5344CB8AC3E}">
        <p14:creationId xmlns:p14="http://schemas.microsoft.com/office/powerpoint/2010/main" val="4004118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lvl="0" indent="0" algn="just" eaLnBrk="1" fontAlgn="auto" hangingPunct="1">
              <a:lnSpc>
                <a:spcPct val="100000"/>
              </a:lnSpc>
              <a:spcBef>
                <a:spcPct val="0"/>
              </a:spcBef>
              <a:spcAft>
                <a:spcPts val="0"/>
              </a:spcAft>
              <a:buFont typeface="Wingdings" pitchFamily="2" charset="2"/>
              <a:buNone/>
              <a:defRPr/>
            </a:pPr>
            <a:r>
              <a:rPr lang="en-US" altLang="zh-CN" dirty="0"/>
              <a:t>Some </a:t>
            </a:r>
            <a:r>
              <a:rPr lang="en-US" altLang="zh-CN" baseline="0" dirty="0"/>
              <a:t>work has made the attempt to model cognitive mechanisms such as visual attention, memory and reasoning. For attention, they usually predict saliency maps for all the candidates and then sum their weighted features as features of attended information in a recurrent manner. For memory, they usually use external matrices as memory items which can be updated, read and written. But it should be noted that 1) </a:t>
            </a:r>
            <a:r>
              <a:rPr lang="en-US" altLang="zh-CN" sz="1200" b="0" kern="0" dirty="0">
                <a:solidFill>
                  <a:srgbClr val="FFFFFF"/>
                </a:solidFill>
                <a:latin typeface="Calibri" panose="020F0502020204030204" pitchFamily="34" charset="0"/>
              </a:rPr>
              <a:t>deep cognitive networks are still </a:t>
            </a:r>
            <a:r>
              <a:rPr lang="en-US" altLang="zh-CN" sz="1200" kern="0" dirty="0">
                <a:solidFill>
                  <a:srgbClr val="FFFF00"/>
                </a:solidFill>
                <a:latin typeface="Calibri" panose="020F0502020204030204" pitchFamily="34" charset="0"/>
              </a:rPr>
              <a:t>not well investigated</a:t>
            </a:r>
            <a:r>
              <a:rPr lang="en-US" altLang="zh-CN" sz="1200" b="0" kern="0" dirty="0">
                <a:solidFill>
                  <a:srgbClr val="FFFFFF"/>
                </a:solidFill>
                <a:latin typeface="Calibri" panose="020F0502020204030204" pitchFamily="34" charset="0"/>
              </a:rPr>
              <a:t>, and the related research is at its </a:t>
            </a:r>
            <a:r>
              <a:rPr lang="en-US" altLang="zh-CN" sz="1200" kern="0" dirty="0">
                <a:solidFill>
                  <a:srgbClr val="FFFF00"/>
                </a:solidFill>
                <a:latin typeface="Calibri" panose="020F0502020204030204" pitchFamily="34" charset="0"/>
              </a:rPr>
              <a:t>initial stage; 2) t</a:t>
            </a:r>
            <a:r>
              <a:rPr lang="en-US" altLang="zh-CN" sz="1200" b="0" kern="0" dirty="0">
                <a:solidFill>
                  <a:srgbClr val="FFFFFF"/>
                </a:solidFill>
                <a:latin typeface="Calibri" panose="020F0502020204030204" pitchFamily="34" charset="0"/>
              </a:rPr>
              <a:t>here is still a </a:t>
            </a:r>
            <a:r>
              <a:rPr lang="en-US" altLang="zh-CN" sz="1200" kern="0" dirty="0">
                <a:solidFill>
                  <a:srgbClr val="FFFF00"/>
                </a:solidFill>
                <a:latin typeface="Calibri" panose="020F0502020204030204" pitchFamily="34" charset="0"/>
              </a:rPr>
              <a:t>large performance gap </a:t>
            </a:r>
            <a:r>
              <a:rPr lang="en-US" altLang="zh-CN" sz="1200" b="0" kern="0" dirty="0">
                <a:solidFill>
                  <a:srgbClr val="FFFFFF"/>
                </a:solidFill>
                <a:latin typeface="Calibri" panose="020F0502020204030204" pitchFamily="34" charset="0"/>
              </a:rPr>
              <a:t>between the human cognitive mechanism and deep models.</a:t>
            </a:r>
            <a:endParaRPr lang="en-US" altLang="zh-CN" sz="1200" b="0" kern="0" dirty="0">
              <a:solidFill>
                <a:srgbClr val="FFFF00"/>
              </a:solidFill>
              <a:latin typeface="Calibri" panose="020F0502020204030204"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11</a:t>
            </a:fld>
            <a:endParaRPr lang="zh-CN" altLang="en-US"/>
          </a:p>
        </p:txBody>
      </p:sp>
    </p:spTree>
    <p:extLst>
      <p:ext uri="{BB962C8B-B14F-4D97-AF65-F5344CB8AC3E}">
        <p14:creationId xmlns:p14="http://schemas.microsoft.com/office/powerpoint/2010/main" val="37693723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12</a:t>
            </a:fld>
            <a:endParaRPr lang="zh-CN" altLang="en-US"/>
          </a:p>
        </p:txBody>
      </p:sp>
    </p:spTree>
    <p:extLst>
      <p:ext uri="{BB962C8B-B14F-4D97-AF65-F5344CB8AC3E}">
        <p14:creationId xmlns:p14="http://schemas.microsoft.com/office/powerpoint/2010/main" val="14546505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13</a:t>
            </a:fld>
            <a:endParaRPr lang="zh-CN" altLang="en-US"/>
          </a:p>
        </p:txBody>
      </p:sp>
    </p:spTree>
    <p:extLst>
      <p:ext uri="{BB962C8B-B14F-4D97-AF65-F5344CB8AC3E}">
        <p14:creationId xmlns:p14="http://schemas.microsoft.com/office/powerpoint/2010/main" val="10510044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The task of image and sentence matching refers to measuring the visual-semantic similarity between an image and a sentence. It has been widely applied to the application of image-sentence cross-modal retrieval, e.g., given an image</a:t>
            </a:r>
          </a:p>
          <a:p>
            <a:r>
              <a:rPr lang="en-US" altLang="zh-CN" sz="1200" b="0" i="0" u="none" strike="noStrike" kern="1200" baseline="0" dirty="0">
                <a:solidFill>
                  <a:schemeClr val="tx1"/>
                </a:solidFill>
                <a:latin typeface="+mn-lt"/>
                <a:ea typeface="+mn-ea"/>
                <a:cs typeface="+mn-cs"/>
              </a:rPr>
              <a:t>query to find similar sentences, namely image annotation, and given a sentence query to retrieve matched images. The key challenge of such a cross-modal matching task is how to accurately measure the image-sentence similarity.</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14</a:t>
            </a:fld>
            <a:endParaRPr lang="zh-CN" altLang="en-US"/>
          </a:p>
        </p:txBody>
      </p:sp>
    </p:spTree>
    <p:extLst>
      <p:ext uri="{BB962C8B-B14F-4D97-AF65-F5344CB8AC3E}">
        <p14:creationId xmlns:p14="http://schemas.microsoft.com/office/powerpoint/2010/main" val="15093000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lvl="1" indent="0" algn="l" defTabSz="914400" rtl="0" eaLnBrk="0" fontAlgn="base" latinLnBrk="0" hangingPunct="0">
              <a:lnSpc>
                <a:spcPct val="100000"/>
              </a:lnSpc>
              <a:spcBef>
                <a:spcPct val="30000"/>
              </a:spcBef>
              <a:spcAft>
                <a:spcPct val="0"/>
              </a:spcAft>
              <a:buClrTx/>
              <a:buSzTx/>
              <a:buFontTx/>
              <a:buNone/>
              <a:tabLst/>
              <a:defRPr/>
            </a:pPr>
            <a:r>
              <a:rPr lang="en-US" altLang="zh-CN" sz="1200" b="0" i="0" u="none" strike="noStrike" kern="1200" baseline="0" dirty="0">
                <a:solidFill>
                  <a:schemeClr val="tx1"/>
                </a:solidFill>
                <a:latin typeface="+mn-lt"/>
                <a:ea typeface="+mn-ea"/>
                <a:cs typeface="+mn-cs"/>
              </a:rPr>
              <a:t>Various methods have been proposed for this problem, most methods usually extract global representations for image and sentence, and then associate them using either a structured objective or a canonical correlation objective [40, 20]. But they ignore the fact that the global similarity commonly arises from a complex aggregation of local similarities between image-sentence instances (objects in an image and words in a sentence). So </a:t>
            </a: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using </a:t>
            </a:r>
            <a:r>
              <a:rPr lang="en-US" altLang="zh-CN" sz="2400" b="0" kern="0" noProof="1">
                <a:solidFill>
                  <a:srgbClr val="FFFF00"/>
                </a:solidFill>
                <a:latin typeface="Calibri" panose="020F0502020204030204" pitchFamily="34" charset="0"/>
                <a:ea typeface="黑体" panose="02010609060101010101" pitchFamily="49" charset="-122"/>
                <a:cs typeface="Calibri" panose="020F0502020204030204" pitchFamily="34" charset="0"/>
              </a:rPr>
              <a:t>Global</a:t>
            </a: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 image features might be inappropriate.</a:t>
            </a:r>
          </a:p>
          <a:p>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15</a:t>
            </a:fld>
            <a:endParaRPr lang="zh-CN" altLang="en-US"/>
          </a:p>
        </p:txBody>
      </p:sp>
    </p:spTree>
    <p:extLst>
      <p:ext uri="{BB962C8B-B14F-4D97-AF65-F5344CB8AC3E}">
        <p14:creationId xmlns:p14="http://schemas.microsoft.com/office/powerpoint/2010/main" val="132667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dirty="0"/>
              <a:t>Taking a pair</a:t>
            </a:r>
            <a:r>
              <a:rPr lang="en-US" altLang="zh-CN" baseline="0" dirty="0"/>
              <a:t> of image and sentence for example, the image includes multiple instances from its local regions. The sentence also contains many instance represented by its words. During the association between image and sentence, only image region and word sharing the same semantic meaning can be really associated, i.e., vegetable. While other regions are words can be regarded as </a:t>
            </a:r>
            <a:r>
              <a:rPr lang="en-US" altLang="zh-CN" sz="1200" b="0" kern="0" noProof="1">
                <a:solidFill>
                  <a:srgbClr val="FFFF00"/>
                </a:solidFill>
                <a:latin typeface="Calibri" panose="020F0502020204030204" pitchFamily="34" charset="0"/>
                <a:ea typeface="黑体" panose="02010609060101010101" pitchFamily="49" charset="-122"/>
                <a:cs typeface="Calibri" panose="020F0502020204030204" pitchFamily="34" charset="0"/>
              </a:rPr>
              <a:t>redundant information.</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16</a:t>
            </a:fld>
            <a:endParaRPr lang="zh-CN" altLang="en-US"/>
          </a:p>
        </p:txBody>
      </p:sp>
    </p:spTree>
    <p:extLst>
      <p:ext uri="{BB962C8B-B14F-4D97-AF65-F5344CB8AC3E}">
        <p14:creationId xmlns:p14="http://schemas.microsoft.com/office/powerpoint/2010/main" val="2407714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To associate</a:t>
            </a:r>
            <a:r>
              <a:rPr lang="en-US" altLang="zh-CN" sz="2400" b="0" kern="0" baseline="0" noProof="1">
                <a:solidFill>
                  <a:prstClr val="white"/>
                </a:solidFill>
                <a:latin typeface="Calibri" panose="020F0502020204030204" pitchFamily="34" charset="0"/>
                <a:ea typeface="黑体" panose="02010609060101010101" pitchFamily="49" charset="-122"/>
                <a:cs typeface="Calibri" panose="020F0502020204030204" pitchFamily="34" charset="0"/>
              </a:rPr>
              <a:t> o</a:t>
            </a: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nly </a:t>
            </a:r>
            <a:r>
              <a:rPr lang="en-US" altLang="zh-CN" sz="2400" b="0" kern="0" noProof="1">
                <a:solidFill>
                  <a:srgbClr val="FFFF00"/>
                </a:solidFill>
                <a:latin typeface="Calibri" panose="020F0502020204030204" pitchFamily="34" charset="0"/>
                <a:ea typeface="黑体" panose="02010609060101010101" pitchFamily="49" charset="-122"/>
                <a:cs typeface="Calibri" panose="020F0502020204030204" pitchFamily="34" charset="0"/>
              </a:rPr>
              <a:t>partial semantic instances,</a:t>
            </a:r>
            <a:r>
              <a:rPr lang="en-US" altLang="zh-CN" sz="2400" b="0" kern="0" baseline="0" noProof="1">
                <a:solidFill>
                  <a:srgbClr val="FFFF00"/>
                </a:solidFill>
                <a:latin typeface="Calibri" panose="020F0502020204030204" pitchFamily="34" charset="0"/>
                <a:ea typeface="黑体" panose="02010609060101010101" pitchFamily="49" charset="-122"/>
                <a:cs typeface="Calibri" panose="020F0502020204030204" pitchFamily="34" charset="0"/>
              </a:rPr>
              <a:t> we propose the </a:t>
            </a:r>
            <a:r>
              <a:rPr lang="en-US" altLang="zh-CN" sz="1200" b="0" dirty="0">
                <a:solidFill>
                  <a:srgbClr val="FF0000"/>
                </a:solidFill>
                <a:ea typeface="微软雅黑" pitchFamily="34" charset="-122"/>
              </a:rPr>
              <a:t>instance-aware matching, which </a:t>
            </a:r>
            <a:r>
              <a:rPr lang="en-US" altLang="zh-CN" sz="1200" b="0" i="0" u="none" strike="noStrike" kern="1200" baseline="0" dirty="0">
                <a:solidFill>
                  <a:schemeClr val="tx1"/>
                </a:solidFill>
                <a:latin typeface="+mn-lt"/>
                <a:ea typeface="+mn-ea"/>
                <a:cs typeface="+mn-cs"/>
              </a:rPr>
              <a:t>can recurrently select salient pairs of image-sentence instances, and then measure and aggregate their local similarities within several</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200" b="0" i="0" u="none" strike="noStrike" kern="1200" baseline="0" dirty="0" err="1">
                <a:solidFill>
                  <a:schemeClr val="tx1"/>
                </a:solidFill>
                <a:latin typeface="+mn-lt"/>
                <a:ea typeface="+mn-ea"/>
                <a:cs typeface="+mn-cs"/>
              </a:rPr>
              <a:t>timesteps</a:t>
            </a:r>
            <a:r>
              <a:rPr lang="en-US" altLang="zh-CN" sz="1200" b="0" i="0" u="none" strike="noStrike" kern="1200" baseline="0" dirty="0">
                <a:solidFill>
                  <a:schemeClr val="tx1"/>
                </a:solidFill>
                <a:latin typeface="+mn-lt"/>
                <a:ea typeface="+mn-ea"/>
                <a:cs typeface="+mn-cs"/>
              </a:rPr>
              <a:t>. As shown in Figure, the model first </a:t>
            </a:r>
            <a:r>
              <a:rPr lang="en-US" altLang="zh-CN" kern="0" dirty="0">
                <a:solidFill>
                  <a:srgbClr val="FF0000"/>
                </a:solidFill>
                <a:latin typeface="Calibri" pitchFamily="34" charset="0"/>
                <a:ea typeface="黑体" panose="02010609060101010101" pitchFamily="49" charset="-122"/>
                <a:cs typeface="Calibri" panose="020F0502020204030204" pitchFamily="34" charset="0"/>
              </a:rPr>
              <a:t>selectively attends to </a:t>
            </a:r>
            <a:r>
              <a:rPr lang="en-US" altLang="zh-CN" kern="0" dirty="0">
                <a:solidFill>
                  <a:srgbClr val="000000"/>
                </a:solidFill>
                <a:latin typeface="Calibri" pitchFamily="34" charset="0"/>
                <a:ea typeface="黑体" panose="02010609060101010101" pitchFamily="49" charset="-122"/>
                <a:cs typeface="Calibri" panose="020F0502020204030204" pitchFamily="34" charset="0"/>
              </a:rPr>
              <a:t>image-sentence instances (marked by colored boxes) by</a:t>
            </a:r>
            <a:r>
              <a:rPr lang="en-US" altLang="zh-CN" kern="0" baseline="0" dirty="0">
                <a:solidFill>
                  <a:srgbClr val="000000"/>
                </a:solidFill>
                <a:latin typeface="Calibri" pitchFamily="34" charset="0"/>
                <a:ea typeface="黑体" panose="02010609060101010101" pitchFamily="49" charset="-122"/>
                <a:cs typeface="Calibri" panose="020F0502020204030204" pitchFamily="34" charset="0"/>
              </a:rPr>
              <a:t> </a:t>
            </a:r>
            <a:r>
              <a:rPr lang="en-US" altLang="zh-CN" sz="1200" b="0" i="0" u="none" strike="noStrike" kern="1200" baseline="0" dirty="0">
                <a:solidFill>
                  <a:schemeClr val="tx1"/>
                </a:solidFill>
                <a:latin typeface="+mn-lt"/>
                <a:ea typeface="+mn-ea"/>
                <a:cs typeface="+mn-cs"/>
              </a:rPr>
              <a:t>a multimodal context-modulated attention, and then </a:t>
            </a:r>
            <a:r>
              <a:rPr lang="en-US" altLang="zh-CN" kern="0" dirty="0">
                <a:solidFill>
                  <a:srgbClr val="000000"/>
                </a:solidFill>
                <a:latin typeface="Calibri" pitchFamily="34" charset="0"/>
                <a:ea typeface="黑体" panose="02010609060101010101" pitchFamily="49" charset="-122"/>
                <a:cs typeface="Calibri" panose="020F0502020204030204" pitchFamily="34" charset="0"/>
              </a:rPr>
              <a:t>sequentially measures </a:t>
            </a:r>
            <a:r>
              <a:rPr lang="en-US" altLang="zh-CN" kern="0" dirty="0">
                <a:solidFill>
                  <a:srgbClr val="FF0000"/>
                </a:solidFill>
                <a:latin typeface="Calibri" pitchFamily="34" charset="0"/>
                <a:ea typeface="黑体" panose="02010609060101010101" pitchFamily="49" charset="-122"/>
                <a:cs typeface="Calibri" panose="020F0502020204030204" pitchFamily="34" charset="0"/>
              </a:rPr>
              <a:t>local similarities </a:t>
            </a:r>
            <a:r>
              <a:rPr lang="en-US" altLang="zh-CN" kern="0" dirty="0">
                <a:solidFill>
                  <a:srgbClr val="000000"/>
                </a:solidFill>
                <a:latin typeface="Calibri" pitchFamily="34" charset="0"/>
                <a:ea typeface="黑体" panose="02010609060101010101" pitchFamily="49" charset="-122"/>
                <a:cs typeface="Calibri" panose="020F0502020204030204" pitchFamily="34" charset="0"/>
              </a:rPr>
              <a:t>of pairwise instances, and finally </a:t>
            </a:r>
            <a:r>
              <a:rPr lang="en-US" altLang="zh-CN" kern="0" dirty="0">
                <a:solidFill>
                  <a:srgbClr val="FF0000"/>
                </a:solidFill>
                <a:latin typeface="Calibri" pitchFamily="34" charset="0"/>
                <a:ea typeface="黑体" panose="02010609060101010101" pitchFamily="49" charset="-122"/>
                <a:cs typeface="Calibri" panose="020F0502020204030204" pitchFamily="34" charset="0"/>
              </a:rPr>
              <a:t>fuses all the similarities</a:t>
            </a:r>
            <a:r>
              <a:rPr lang="en-US" altLang="zh-CN" kern="0" dirty="0">
                <a:solidFill>
                  <a:srgbClr val="000000"/>
                </a:solidFill>
                <a:latin typeface="Calibri" pitchFamily="34" charset="0"/>
                <a:ea typeface="黑体" panose="02010609060101010101" pitchFamily="49" charset="-122"/>
                <a:cs typeface="Calibri" panose="020F0502020204030204" pitchFamily="34" charset="0"/>
              </a:rPr>
              <a:t> to obtain the global matching score.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zh-CN" kern="0" dirty="0">
              <a:solidFill>
                <a:srgbClr val="000000"/>
              </a:solidFill>
              <a:latin typeface="Calibri" pitchFamily="34" charset="0"/>
              <a:ea typeface="黑体" panose="02010609060101010101" pitchFamily="49" charset="-122"/>
              <a:cs typeface="Calibri" panose="020F0502020204030204" pitchFamily="34" charset="0"/>
            </a:endParaRPr>
          </a:p>
          <a:p>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17</a:t>
            </a:fld>
            <a:endParaRPr lang="zh-CN" altLang="en-US"/>
          </a:p>
        </p:txBody>
      </p:sp>
    </p:spTree>
    <p:extLst>
      <p:ext uri="{BB962C8B-B14F-4D97-AF65-F5344CB8AC3E}">
        <p14:creationId xmlns:p14="http://schemas.microsoft.com/office/powerpoint/2010/main" val="19288481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200" b="0" i="0" u="none" strike="noStrike" kern="1200" baseline="0" dirty="0">
                <a:solidFill>
                  <a:schemeClr val="tx1"/>
                </a:solidFill>
                <a:latin typeface="+mn-lt"/>
                <a:ea typeface="+mn-ea"/>
                <a:cs typeface="+mn-cs"/>
              </a:rPr>
              <a:t>We compare our model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-LSTMs with several recent state-of-the-art methods on the Flickr30k and Microsoft COCO datasets in Tables 1 and 2, respectively. We can find that model can achieve much better performance than all the compared methods on both datasets. When comparing among all the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-LSTMs, we can conclude as follows. 1) Our attention scheme is effective, since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a:t>
            </a:r>
            <a:r>
              <a:rPr lang="en-US" altLang="zh-CN" sz="1200" b="0" i="0" u="none" strike="noStrike" kern="1200" baseline="0" dirty="0" err="1">
                <a:solidFill>
                  <a:schemeClr val="tx1"/>
                </a:solidFill>
                <a:latin typeface="+mn-lt"/>
                <a:ea typeface="+mn-ea"/>
                <a:cs typeface="+mn-cs"/>
              </a:rPr>
              <a:t>att</a:t>
            </a:r>
            <a:r>
              <a:rPr lang="en-US" altLang="zh-CN" sz="1200" b="0" i="0" u="none" strike="noStrike" kern="1200" baseline="0" dirty="0">
                <a:solidFill>
                  <a:schemeClr val="tx1"/>
                </a:solidFill>
                <a:latin typeface="+mn-lt"/>
                <a:ea typeface="+mn-ea"/>
                <a:cs typeface="+mn-cs"/>
              </a:rPr>
              <a:t> consistently outperforms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-LSTM-mean on both datasets. 2) Using global context to modulate the attentional procedure is very useful, since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 greatly outperforms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a:t>
            </a:r>
            <a:r>
              <a:rPr lang="en-US" altLang="zh-CN" sz="1200" b="0" i="0" u="none" strike="noStrike" kern="1200" baseline="0" dirty="0" err="1">
                <a:solidFill>
                  <a:schemeClr val="tx1"/>
                </a:solidFill>
                <a:latin typeface="+mn-lt"/>
                <a:ea typeface="+mn-ea"/>
                <a:cs typeface="+mn-cs"/>
              </a:rPr>
              <a:t>att</a:t>
            </a:r>
            <a:r>
              <a:rPr lang="en-US" altLang="zh-CN" sz="1200" b="0" i="0" u="none" strike="noStrike" kern="1200" baseline="0" dirty="0">
                <a:solidFill>
                  <a:schemeClr val="tx1"/>
                </a:solidFill>
                <a:latin typeface="+mn-lt"/>
                <a:ea typeface="+mn-ea"/>
                <a:cs typeface="+mn-cs"/>
              </a:rPr>
              <a:t> with respect to all evaluation criterions. We also show </a:t>
            </a:r>
            <a:r>
              <a:rPr lang="en-US" altLang="zh-CN" sz="1200" b="0" dirty="0">
                <a:solidFill>
                  <a:srgbClr val="000000"/>
                </a:solidFill>
                <a:latin typeface="+mn-lt"/>
                <a:ea typeface="宋体" charset="-122"/>
                <a:cs typeface="Times New Roman" panose="02020603050405020304" pitchFamily="18" charset="0"/>
              </a:rPr>
              <a:t>averaged attention maps at three different </a:t>
            </a:r>
            <a:r>
              <a:rPr lang="en-US" altLang="zh-CN" sz="1200" b="0" dirty="0" err="1">
                <a:solidFill>
                  <a:srgbClr val="000000"/>
                </a:solidFill>
                <a:latin typeface="+mn-lt"/>
                <a:ea typeface="宋体" charset="-122"/>
                <a:cs typeface="Times New Roman" panose="02020603050405020304" pitchFamily="18" charset="0"/>
              </a:rPr>
              <a:t>timesteps</a:t>
            </a:r>
            <a:r>
              <a:rPr lang="en-US" altLang="zh-CN" sz="1200" b="0" dirty="0">
                <a:solidFill>
                  <a:srgbClr val="000000"/>
                </a:solidFill>
                <a:latin typeface="+mn-lt"/>
                <a:ea typeface="宋体" charset="-122"/>
                <a:cs typeface="Times New Roman" panose="02020603050405020304" pitchFamily="18" charset="0"/>
              </a:rPr>
              <a:t>,</a:t>
            </a:r>
            <a:r>
              <a:rPr lang="en-US" altLang="zh-CN" sz="1200" b="0" baseline="0" dirty="0">
                <a:solidFill>
                  <a:srgbClr val="000000"/>
                </a:solidFill>
                <a:latin typeface="+mn-lt"/>
                <a:ea typeface="宋体" charset="-122"/>
                <a:cs typeface="Times New Roman" panose="02020603050405020304" pitchFamily="18" charset="0"/>
              </a:rPr>
              <a:t> which focus on central and surround parts in the first two steps, respectively.</a:t>
            </a:r>
            <a:endParaRPr lang="zh-CN" altLang="en-US" sz="1200" b="0" dirty="0">
              <a:solidFill>
                <a:srgbClr val="000000"/>
              </a:solidFill>
              <a:latin typeface="+mn-lt"/>
              <a:ea typeface="宋体" charset="-122"/>
              <a:cs typeface="Times New Roman" panose="02020603050405020304" pitchFamily="18" charset="0"/>
            </a:endParaRPr>
          </a:p>
          <a:p>
            <a:endParaRPr lang="en-US" altLang="zh-CN" sz="1200" b="0" i="0" u="none" strike="noStrike" kern="1200" baseline="0" dirty="0">
              <a:solidFill>
                <a:schemeClr val="tx1"/>
              </a:solidFill>
              <a:latin typeface="+mn-lt"/>
              <a:ea typeface="+mn-ea"/>
              <a:cs typeface="+mn-cs"/>
            </a:endParaRPr>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18</a:t>
            </a:fld>
            <a:endParaRPr lang="zh-CN" altLang="en-US"/>
          </a:p>
        </p:txBody>
      </p:sp>
    </p:spTree>
    <p:extLst>
      <p:ext uri="{BB962C8B-B14F-4D97-AF65-F5344CB8AC3E}">
        <p14:creationId xmlns:p14="http://schemas.microsoft.com/office/powerpoint/2010/main" val="21707283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To qualitatively validate the effectiveness of using global context, we compare the resulting instance-aware saliency maps of images generated by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a:t>
            </a:r>
            <a:r>
              <a:rPr lang="en-US" altLang="zh-CN" sz="1200" b="0" i="0" u="none" strike="noStrike" kern="1200" baseline="0" dirty="0" err="1">
                <a:solidFill>
                  <a:schemeClr val="tx1"/>
                </a:solidFill>
                <a:latin typeface="+mn-lt"/>
                <a:ea typeface="+mn-ea"/>
                <a:cs typeface="+mn-cs"/>
              </a:rPr>
              <a:t>att</a:t>
            </a:r>
            <a:r>
              <a:rPr lang="en-US" altLang="zh-CN" sz="1200" b="0" i="0" u="none" strike="noStrike" kern="1200" baseline="0" dirty="0">
                <a:solidFill>
                  <a:schemeClr val="tx1"/>
                </a:solidFill>
                <a:latin typeface="+mn-lt"/>
                <a:ea typeface="+mn-ea"/>
                <a:cs typeface="+mn-cs"/>
              </a:rPr>
              <a:t> and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 in Figure. The first one use global context while the second does not. Without the aid of global context,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a:t>
            </a:r>
            <a:r>
              <a:rPr lang="en-US" altLang="zh-CN" sz="1200" b="0" i="0" u="none" strike="noStrike" kern="1200" baseline="0" dirty="0" err="1">
                <a:solidFill>
                  <a:schemeClr val="tx1"/>
                </a:solidFill>
                <a:latin typeface="+mn-lt"/>
                <a:ea typeface="+mn-ea"/>
                <a:cs typeface="+mn-cs"/>
              </a:rPr>
              <a:t>att</a:t>
            </a:r>
            <a:r>
              <a:rPr lang="en-US" altLang="zh-CN" sz="1200" b="0" i="0" u="none" strike="noStrike" kern="1200" baseline="0" dirty="0">
                <a:solidFill>
                  <a:schemeClr val="tx1"/>
                </a:solidFill>
                <a:latin typeface="+mn-lt"/>
                <a:ea typeface="+mn-ea"/>
                <a:cs typeface="+mn-cs"/>
              </a:rPr>
              <a:t> cannot produce accurate dynamical saliency maps as those of </a:t>
            </a:r>
            <a:r>
              <a:rPr lang="en-US" altLang="zh-CN" sz="1200" b="0" i="0" u="none" strike="noStrike" kern="1200" baseline="0" dirty="0" err="1">
                <a:solidFill>
                  <a:schemeClr val="tx1"/>
                </a:solidFill>
                <a:latin typeface="+mn-lt"/>
                <a:ea typeface="+mn-ea"/>
                <a:cs typeface="+mn-cs"/>
              </a:rPr>
              <a:t>sm</a:t>
            </a:r>
            <a:r>
              <a:rPr lang="en-US" altLang="zh-CN" sz="1200" b="0" i="0" u="none" strike="noStrike" kern="1200" baseline="0" dirty="0">
                <a:solidFill>
                  <a:schemeClr val="tx1"/>
                </a:solidFill>
                <a:latin typeface="+mn-lt"/>
                <a:ea typeface="+mn-ea"/>
                <a:cs typeface="+mn-cs"/>
              </a:rPr>
              <a:t>-LSTM. In particular, it cannot well attend to semantically meaningful instances such as “dog” and “cow”</a:t>
            </a:r>
          </a:p>
          <a:p>
            <a:r>
              <a:rPr lang="en-US" altLang="zh-CN" sz="1200" b="0" i="0" u="none" strike="noStrike" kern="1200" baseline="0" dirty="0">
                <a:solidFill>
                  <a:schemeClr val="tx1"/>
                </a:solidFill>
                <a:latin typeface="+mn-lt"/>
                <a:ea typeface="+mn-ea"/>
                <a:cs typeface="+mn-cs"/>
              </a:rPr>
              <a:t>in the first and last images, respectively. These evidences show that global context modulation can be helpful for more accurate instance selection.</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19</a:t>
            </a:fld>
            <a:endParaRPr lang="zh-CN" altLang="en-US"/>
          </a:p>
        </p:txBody>
      </p:sp>
    </p:spTree>
    <p:extLst>
      <p:ext uri="{BB962C8B-B14F-4D97-AF65-F5344CB8AC3E}">
        <p14:creationId xmlns:p14="http://schemas.microsoft.com/office/powerpoint/2010/main" val="36665189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20</a:t>
            </a:fld>
            <a:endParaRPr lang="zh-CN" altLang="en-US"/>
          </a:p>
        </p:txBody>
      </p:sp>
    </p:spTree>
    <p:extLst>
      <p:ext uri="{BB962C8B-B14F-4D97-AF65-F5344CB8AC3E}">
        <p14:creationId xmlns:p14="http://schemas.microsoft.com/office/powerpoint/2010/main" val="1520203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Describing videos with natural sentences automatically also called video captioning is very important for bridging vision and language, which is also a very challenging problem in computer vision. It has plenty of practical applications,</a:t>
            </a:r>
          </a:p>
          <a:p>
            <a:r>
              <a:rPr lang="en-US" altLang="zh-CN" sz="1200" b="0" i="0" u="none" strike="noStrike" kern="1200" baseline="0" dirty="0">
                <a:solidFill>
                  <a:schemeClr val="tx1"/>
                </a:solidFill>
                <a:latin typeface="+mn-lt"/>
                <a:ea typeface="+mn-ea"/>
                <a:cs typeface="+mn-cs"/>
              </a:rPr>
              <a:t>e.g., human-robot interaction, video indexing and describing videos for the visually impaired. The task has two major challenges: 1) learn an effective mapping from visual sequence space to language space, and 2) the long-term visual-textual dependency modelling.</a:t>
            </a:r>
          </a:p>
          <a:p>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21</a:t>
            </a:fld>
            <a:endParaRPr lang="zh-CN" altLang="en-US"/>
          </a:p>
        </p:txBody>
      </p:sp>
    </p:spTree>
    <p:extLst>
      <p:ext uri="{BB962C8B-B14F-4D97-AF65-F5344CB8AC3E}">
        <p14:creationId xmlns:p14="http://schemas.microsoft.com/office/powerpoint/2010/main" val="18204460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dirty="0"/>
              <a:t>Considering</a:t>
            </a:r>
            <a:r>
              <a:rPr lang="en-US" altLang="zh-CN" baseline="0" dirty="0"/>
              <a:t> that 1) LSTM does not work well when the sequence is very long, 2) neural memory models have shown great potential to long-term dependency modelling, 3) visual working memory is one of the key factors to guide eye movements for humans, </a:t>
            </a:r>
            <a:r>
              <a:rPr lang="en-US" altLang="zh-CN" sz="1200" b="0" i="0" u="none" strike="noStrike" kern="1200" baseline="0" dirty="0">
                <a:solidFill>
                  <a:schemeClr val="tx1"/>
                </a:solidFill>
                <a:latin typeface="+mn-lt"/>
                <a:ea typeface="+mn-ea"/>
                <a:cs typeface="+mn-cs"/>
              </a:rPr>
              <a:t>we propose a Multimodal Memory Model (M3) to describe videos, which builds a visual and textual shared memory to model the long-term visual-textual dependency and further guide global visual attention on described targets.</a:t>
            </a:r>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22</a:t>
            </a:fld>
            <a:endParaRPr lang="zh-CN" altLang="en-US"/>
          </a:p>
        </p:txBody>
      </p:sp>
    </p:spTree>
    <p:extLst>
      <p:ext uri="{BB962C8B-B14F-4D97-AF65-F5344CB8AC3E}">
        <p14:creationId xmlns:p14="http://schemas.microsoft.com/office/powerpoint/2010/main" val="27244302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Figure shows the overall framework, which consists of three key components: (1) CNN based video encoder first extracts video frame/clip features using </a:t>
            </a:r>
            <a:r>
              <a:rPr lang="en-US" altLang="zh-CN" sz="1200" b="0" i="0" u="none" strike="noStrike" kern="1200" baseline="0" dirty="0" err="1">
                <a:solidFill>
                  <a:schemeClr val="tx1"/>
                </a:solidFill>
                <a:latin typeface="+mn-lt"/>
                <a:ea typeface="+mn-ea"/>
                <a:cs typeface="+mn-cs"/>
              </a:rPr>
              <a:t>pretrained</a:t>
            </a:r>
            <a:r>
              <a:rPr lang="en-US" altLang="zh-CN" sz="1200" b="0" i="0" u="none" strike="noStrike" kern="1200" baseline="0" dirty="0">
                <a:solidFill>
                  <a:schemeClr val="tx1"/>
                </a:solidFill>
                <a:latin typeface="+mn-lt"/>
                <a:ea typeface="+mn-ea"/>
                <a:cs typeface="+mn-cs"/>
              </a:rPr>
              <a:t> 2D/3D CNNs. (2) LSTM based text decoder models the sentence generation with a LSTM-RNN architecture, which predicts the current word conditioned on not only previous hidden representation but also the content read from the multimodal. (3) Multimodal memory contains a memory matrix to interact with video and sentence, e.g., write hidden representation from the LSTM decoder to memory, and read memory contents for the decoder memory.</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23</a:t>
            </a:fld>
            <a:endParaRPr lang="zh-CN" altLang="en-US"/>
          </a:p>
        </p:txBody>
      </p:sp>
    </p:spTree>
    <p:extLst>
      <p:ext uri="{BB962C8B-B14F-4D97-AF65-F5344CB8AC3E}">
        <p14:creationId xmlns:p14="http://schemas.microsoft.com/office/powerpoint/2010/main" val="3936080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In our model, we consider using pre-trained 2D CNNs to extract appearance features of videos, and pre-trained 3D CNNs to obtain motion features of videos since the temporal dynamics is very important for video understanding.</a:t>
            </a:r>
          </a:p>
          <a:p>
            <a:r>
              <a:rPr lang="en-US" altLang="zh-CN" sz="1200" b="0" i="0" u="none" strike="noStrike" kern="1200" baseline="0" dirty="0">
                <a:solidFill>
                  <a:schemeClr val="tx1"/>
                </a:solidFill>
                <a:latin typeface="+mn-lt"/>
                <a:ea typeface="+mn-ea"/>
                <a:cs typeface="+mn-cs"/>
              </a:rPr>
              <a:t>Similar to previous work, we use a LSTM network as our language model to model the syntactic structure of sentence, which can deal with input word sequences of arbitrary length by simply setting the start and end tags. The LSTM network has the similar architecture as a standard RNN, except for the hidden unit is replaced by a LSTM memory cell unit.</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24</a:t>
            </a:fld>
            <a:endParaRPr lang="zh-CN" altLang="en-US"/>
          </a:p>
        </p:txBody>
      </p:sp>
    </p:spTree>
    <p:extLst>
      <p:ext uri="{BB962C8B-B14F-4D97-AF65-F5344CB8AC3E}">
        <p14:creationId xmlns:p14="http://schemas.microsoft.com/office/powerpoint/2010/main" val="37103257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Our multimodal memory is a </a:t>
            </a:r>
            <a:r>
              <a:rPr lang="en-US" altLang="zh-CN" sz="1200" b="0" i="0" u="none" strike="noStrike" kern="1200" baseline="0" dirty="0" err="1">
                <a:solidFill>
                  <a:schemeClr val="tx1"/>
                </a:solidFill>
                <a:latin typeface="+mn-lt"/>
                <a:ea typeface="+mn-ea"/>
                <a:cs typeface="+mn-cs"/>
              </a:rPr>
              <a:t>NxM</a:t>
            </a:r>
            <a:r>
              <a:rPr lang="en-US" altLang="zh-CN" sz="1200" b="0" i="0" u="none" strike="noStrike" kern="1200" baseline="0" dirty="0">
                <a:solidFill>
                  <a:schemeClr val="tx1"/>
                </a:solidFill>
                <a:latin typeface="+mn-lt"/>
                <a:ea typeface="+mn-ea"/>
                <a:cs typeface="+mn-cs"/>
              </a:rPr>
              <a:t> matrix, where N denotes the number of memory locations and M denotes the vector length of each location. The memory interacts with the LSTM-based language model and CNN based</a:t>
            </a:r>
          </a:p>
          <a:p>
            <a:r>
              <a:rPr lang="en-US" altLang="zh-CN" sz="1200" b="0" i="0" u="none" strike="noStrike" kern="1200" baseline="0" dirty="0">
                <a:solidFill>
                  <a:schemeClr val="tx1"/>
                </a:solidFill>
                <a:latin typeface="+mn-lt"/>
                <a:ea typeface="+mn-ea"/>
                <a:cs typeface="+mn-cs"/>
              </a:rPr>
              <a:t>visual model via selective read and write operations. As shown in Figure, during each step of sentence prediction, the hidden representation in LSTM-based language model is first written into the multimodal memory, and the memory contents will be read out to guide a visual attention scheme to select relevant visual information. Then, the selected visual information is written into the memory, which will be further read out for language modelling.</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25</a:t>
            </a:fld>
            <a:endParaRPr lang="zh-CN" altLang="en-US"/>
          </a:p>
        </p:txBody>
      </p:sp>
    </p:spTree>
    <p:extLst>
      <p:ext uri="{BB962C8B-B14F-4D97-AF65-F5344CB8AC3E}">
        <p14:creationId xmlns:p14="http://schemas.microsoft.com/office/powerpoint/2010/main" val="2897725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lvl="1" indent="0" algn="l" defTabSz="914400" rtl="0" eaLnBrk="0" fontAlgn="base" latinLnBrk="0" hangingPunct="0">
              <a:lnSpc>
                <a:spcPct val="100000"/>
              </a:lnSpc>
              <a:spcBef>
                <a:spcPct val="30000"/>
              </a:spcBef>
              <a:spcAft>
                <a:spcPct val="0"/>
              </a:spcAft>
              <a:buClrTx/>
              <a:buSzTx/>
              <a:buFontTx/>
              <a:buNone/>
              <a:tabLst/>
              <a:defRPr/>
            </a:pPr>
            <a:r>
              <a:rPr lang="en-US" altLang="zh-CN" dirty="0"/>
              <a:t>We make comparison with </a:t>
            </a:r>
            <a:r>
              <a:rPr lang="en-US" altLang="zh-CN" b="0" dirty="0"/>
              <a:t>the </a:t>
            </a:r>
            <a:r>
              <a:rPr lang="en-US" altLang="zh-CN" sz="1200" b="0" dirty="0">
                <a:solidFill>
                  <a:srgbClr val="FF0000"/>
                </a:solidFill>
                <a:ea typeface="微软雅黑" pitchFamily="34" charset="-122"/>
              </a:rPr>
              <a:t>state-of-the-art methods on two datasets of MSVD and MS-VTT, we achieve the best performance on both datasets.</a:t>
            </a:r>
            <a:r>
              <a:rPr lang="en-US" altLang="zh-CN" sz="1200" b="0" baseline="0" dirty="0">
                <a:solidFill>
                  <a:srgbClr val="FF0000"/>
                </a:solidFill>
                <a:ea typeface="微软雅黑" pitchFamily="34" charset="-122"/>
              </a:rPr>
              <a:t> We demonstrate that our </a:t>
            </a:r>
            <a:r>
              <a:rPr lang="en-US" altLang="zh-CN" sz="12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multimodal memory is effective on modelling long-term</a:t>
            </a:r>
            <a:r>
              <a:rPr lang="en-US" altLang="zh-CN" sz="1200" b="0" kern="0" baseline="0" noProof="1">
                <a:solidFill>
                  <a:prstClr val="white"/>
                </a:solidFill>
                <a:latin typeface="Calibri" panose="020F0502020204030204" pitchFamily="34" charset="0"/>
                <a:ea typeface="黑体" panose="02010609060101010101" pitchFamily="49" charset="-122"/>
                <a:cs typeface="Calibri" panose="020F0502020204030204" pitchFamily="34" charset="0"/>
              </a:rPr>
              <a:t> temporal dependency and is </a:t>
            </a:r>
            <a:r>
              <a:rPr lang="en-US" altLang="zh-CN" sz="26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robust to different visual features.</a:t>
            </a: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b="0"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26</a:t>
            </a:fld>
            <a:endParaRPr lang="zh-CN" altLang="en-US"/>
          </a:p>
        </p:txBody>
      </p:sp>
    </p:spTree>
    <p:extLst>
      <p:ext uri="{BB962C8B-B14F-4D97-AF65-F5344CB8AC3E}">
        <p14:creationId xmlns:p14="http://schemas.microsoft.com/office/powerpoint/2010/main" val="28797796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Figure illustrates some descriptions generated by SA, our M3-google and human-annotated ground truth on the test set of MSVD. Our M3-google can generate more relevant object terms than SA. For example, compared with the words “men” and ”soccer ball” generated by SA-google in the third video, the words “people” and “basketball” generated by M3-google are more precise to express the video content.</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27</a:t>
            </a:fld>
            <a:endParaRPr lang="zh-CN" altLang="en-US"/>
          </a:p>
        </p:txBody>
      </p:sp>
    </p:spTree>
    <p:extLst>
      <p:ext uri="{BB962C8B-B14F-4D97-AF65-F5344CB8AC3E}">
        <p14:creationId xmlns:p14="http://schemas.microsoft.com/office/powerpoint/2010/main" val="28939510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28</a:t>
            </a:fld>
            <a:endParaRPr lang="zh-CN" altLang="en-US"/>
          </a:p>
        </p:txBody>
      </p:sp>
    </p:spTree>
    <p:extLst>
      <p:ext uri="{BB962C8B-B14F-4D97-AF65-F5344CB8AC3E}">
        <p14:creationId xmlns:p14="http://schemas.microsoft.com/office/powerpoint/2010/main" val="24968042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Visual attention is mainly dominated by “goals” from our mind in a top-down manner, especially in the case of object detection. Cognitive science explains this mechanism in the “Biased Competition Theory” : human visual cortex would be enhanced by top-down stimuli, and non-relevant neurons will be suppressed in feedback loops when searching for objects. This process actually contains the selectivity of neuron activations.</a:t>
            </a:r>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dirty="0"/>
              <a:t>中文理解：认知神经科学中的偏向竞争理论是这样解释选择性注意机制的，人类视觉系统在接收到输入信息是会进行初步猜测，形成一种自上而下的期望，视觉皮层区会被这种期望以自上而下的刺激调控，最后与目标无关的神经在反馈迭代中被抑制。所有这些东西启发我们获得了一个</a:t>
            </a:r>
            <a:r>
              <a:rPr lang="en-US" altLang="zh-CN" dirty="0"/>
              <a:t>idea: </a:t>
            </a:r>
            <a:r>
              <a:rPr lang="zh-CN" altLang="en-US" dirty="0">
                <a:latin typeface="黑体" panose="02010609060101010101" pitchFamily="49" charset="-122"/>
                <a:ea typeface="黑体" panose="02010609060101010101" pitchFamily="49" charset="-122"/>
              </a:rPr>
              <a:t>既然</a:t>
            </a:r>
            <a:r>
              <a:rPr lang="en-US" altLang="zh-CN" dirty="0">
                <a:latin typeface="黑体" panose="02010609060101010101" pitchFamily="49" charset="-122"/>
                <a:ea typeface="黑体" panose="02010609060101010101" pitchFamily="49" charset="-122"/>
              </a:rPr>
              <a:t>CNNs</a:t>
            </a:r>
            <a:r>
              <a:rPr lang="zh-CN" altLang="en-US" dirty="0">
                <a:latin typeface="黑体" panose="02010609060101010101" pitchFamily="49" charset="-122"/>
                <a:ea typeface="黑体" panose="02010609060101010101" pitchFamily="49" charset="-122"/>
              </a:rPr>
              <a:t>能够识别图片中的目标物，那它应该知道目标物在哪</a:t>
            </a:r>
            <a:endParaRPr lang="zh-CN" altLang="en-US" dirty="0"/>
          </a:p>
          <a:p>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29</a:t>
            </a:fld>
            <a:endParaRPr lang="zh-CN" altLang="en-US"/>
          </a:p>
        </p:txBody>
      </p:sp>
    </p:spTree>
    <p:extLst>
      <p:ext uri="{BB962C8B-B14F-4D97-AF65-F5344CB8AC3E}">
        <p14:creationId xmlns:p14="http://schemas.microsoft.com/office/powerpoint/2010/main" val="3510554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In neurobiology, classic theories like object binding and selective attention show that top-down feedback conveys attentional signals to the sensory area of visual cortex and supplies the criteria to select neurons that most relevant to a specific task, and lateral inhibition can further modulate the feedback signals by creating competition among neurons, which leads to enhanced visual contrast and better perception of interested objects. This attention mechanism is inspiring to model both stimulus-driven and goal-oriented visual attention, and it is noted that no strong supervised information, e.g., object segmentation mask, is needed.</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30</a:t>
            </a:fld>
            <a:endParaRPr lang="zh-CN" altLang="en-US"/>
          </a:p>
        </p:txBody>
      </p:sp>
    </p:spTree>
    <p:extLst>
      <p:ext uri="{BB962C8B-B14F-4D97-AF65-F5344CB8AC3E}">
        <p14:creationId xmlns:p14="http://schemas.microsoft.com/office/powerpoint/2010/main" val="13222208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A simple pipeline for object localization and segmentation via the proposed Feedback CNN model. (a)(b)(c) When given an input image, the proposed Feedback CNN is designed to utilize both bottom-up image inputs and top-down semantic labels to infer the hidden neuron activations. (d)(e)(f)(g) Salient areas captured in the visualization and energy maps by feedback often correspond to related target objects. And based on these maps, objects can be easily localized and segmented from the input image. </a:t>
            </a:r>
          </a:p>
          <a:p>
            <a:r>
              <a:rPr lang="en-US" altLang="zh-CN" sz="1200" b="0" i="0" u="none" strike="noStrike" kern="1200" baseline="0" dirty="0">
                <a:solidFill>
                  <a:schemeClr val="tx1"/>
                </a:solidFill>
                <a:latin typeface="+mn-lt"/>
                <a:ea typeface="+mn-ea"/>
                <a:cs typeface="+mn-cs"/>
              </a:rPr>
              <a:t>In feedback CNN, we introduce latent gate-variables to control the effects of hidden neurons, then we formulate the feedback selection as an optimization problem, and then we enhance it by modeling the lateral inhibition.</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31</a:t>
            </a:fld>
            <a:endParaRPr lang="zh-CN" altLang="en-US"/>
          </a:p>
        </p:txBody>
      </p:sp>
    </p:spTree>
    <p:extLst>
      <p:ext uri="{BB962C8B-B14F-4D97-AF65-F5344CB8AC3E}">
        <p14:creationId xmlns:p14="http://schemas.microsoft.com/office/powerpoint/2010/main" val="19342536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sz="1200" b="0" i="0" u="none" strike="noStrike" kern="1200" baseline="0" dirty="0">
                <a:solidFill>
                  <a:schemeClr val="tx1"/>
                </a:solidFill>
                <a:latin typeface="+mn-lt"/>
                <a:ea typeface="+mn-ea"/>
                <a:cs typeface="+mn-cs"/>
              </a:rPr>
              <a:t>we formulate the feedback computation as an optimization problem and we develop two new algorithms to solve it, i.e., Feedback Selective Pruning (FSP) and Feedback Recovering (FR), focusing on different aspects. </a:t>
            </a:r>
          </a:p>
          <a:p>
            <a:r>
              <a:rPr lang="en-US" altLang="zh-CN" sz="1200" b="0" i="0" u="none" strike="noStrike" kern="1200" baseline="0" dirty="0">
                <a:solidFill>
                  <a:schemeClr val="tx1"/>
                </a:solidFill>
                <a:latin typeface="+mn-lt"/>
                <a:ea typeface="+mn-ea"/>
                <a:cs typeface="+mn-cs"/>
              </a:rPr>
              <a:t>Left figure: Visualizations by running the FR and FSP. (a)(d) The same input image for FR and FSP. (b)(c) Visualization of gradient maps via running FR for elephant and zebra respectively. (e)(f) Visualization of gradient maps via running FSP for elephant and zebra respectively.</a:t>
            </a:r>
          </a:p>
          <a:p>
            <a:r>
              <a:rPr lang="en-US" altLang="zh-CN" sz="1200" b="0" i="0" u="none" strike="noStrike" kern="1200" baseline="0" dirty="0">
                <a:solidFill>
                  <a:schemeClr val="tx1"/>
                </a:solidFill>
                <a:latin typeface="+mn-lt"/>
                <a:ea typeface="+mn-ea"/>
                <a:cs typeface="+mn-cs"/>
              </a:rPr>
              <a:t>Right figure: Results generated by combining both FR and FSP. (a) Input images. (b)(c) Merged energy maps and visualization maps by running FR separately on neurons selected by FSP. (d)(e) Energy and visualization maps by running FR simultaneously on neurons selected by FSP.</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32</a:t>
            </a:fld>
            <a:endParaRPr lang="zh-CN" altLang="en-US"/>
          </a:p>
        </p:txBody>
      </p:sp>
    </p:spTree>
    <p:extLst>
      <p:ext uri="{BB962C8B-B14F-4D97-AF65-F5344CB8AC3E}">
        <p14:creationId xmlns:p14="http://schemas.microsoft.com/office/powerpoint/2010/main" val="38170336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33</a:t>
            </a:fld>
            <a:endParaRPr lang="zh-CN" altLang="en-US"/>
          </a:p>
        </p:txBody>
      </p:sp>
    </p:spTree>
    <p:extLst>
      <p:ext uri="{BB962C8B-B14F-4D97-AF65-F5344CB8AC3E}">
        <p14:creationId xmlns:p14="http://schemas.microsoft.com/office/powerpoint/2010/main" val="19315379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r>
              <a:rPr lang="en-US" altLang="zh-CN" dirty="0"/>
              <a:t>From the table,</a:t>
            </a:r>
            <a:r>
              <a:rPr lang="en-US" altLang="zh-CN" baseline="0" dirty="0"/>
              <a:t> </a:t>
            </a:r>
            <a:r>
              <a:rPr lang="en-US" altLang="zh-CN" sz="1200" b="0" i="0" u="none" strike="noStrike" kern="1200" baseline="0" dirty="0">
                <a:solidFill>
                  <a:schemeClr val="tx1"/>
                </a:solidFill>
                <a:latin typeface="+mn-lt"/>
                <a:ea typeface="+mn-ea"/>
                <a:cs typeface="+mn-cs"/>
              </a:rPr>
              <a:t>our method significantly outperforms the traditional approaches. Compared with supervised methods, LICNN achieves much better performance than LEGS and is comparable with MC and MDF. Note that our method is merely based on a pre-trained VGG classifier which only requires the image-level class labels. In contrast, LEGS, MC and MDF strongly rely on the manually labeled segmentation masks of salient objects for model learning.</a:t>
            </a:r>
          </a:p>
          <a:p>
            <a:r>
              <a:rPr lang="en-US" altLang="zh-CN" sz="1200" b="0" i="0" u="none" strike="noStrike" kern="1200" baseline="0" dirty="0">
                <a:solidFill>
                  <a:schemeClr val="tx1"/>
                </a:solidFill>
                <a:latin typeface="+mn-lt"/>
                <a:ea typeface="+mn-ea"/>
                <a:cs typeface="+mn-cs"/>
              </a:rPr>
              <a:t>Moreover, a visual comparison between LEGS, MC, MDF and LICNN is presented in Fig. LICNN performs much better in difficult cases, e.g., low contrast between objects and background.</a:t>
            </a: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34</a:t>
            </a:fld>
            <a:endParaRPr lang="zh-CN" altLang="en-US"/>
          </a:p>
        </p:txBody>
      </p:sp>
    </p:spTree>
    <p:extLst>
      <p:ext uri="{BB962C8B-B14F-4D97-AF65-F5344CB8AC3E}">
        <p14:creationId xmlns:p14="http://schemas.microsoft.com/office/powerpoint/2010/main" val="4699600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35</a:t>
            </a:fld>
            <a:endParaRPr lang="zh-CN" altLang="en-US"/>
          </a:p>
        </p:txBody>
      </p:sp>
    </p:spTree>
    <p:extLst>
      <p:ext uri="{BB962C8B-B14F-4D97-AF65-F5344CB8AC3E}">
        <p14:creationId xmlns:p14="http://schemas.microsoft.com/office/powerpoint/2010/main" val="40012746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36</a:t>
            </a:fld>
            <a:endParaRPr lang="zh-CN" altLang="en-US"/>
          </a:p>
        </p:txBody>
      </p:sp>
    </p:spTree>
    <p:extLst>
      <p:ext uri="{BB962C8B-B14F-4D97-AF65-F5344CB8AC3E}">
        <p14:creationId xmlns:p14="http://schemas.microsoft.com/office/powerpoint/2010/main" val="40486083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37</a:t>
            </a:fld>
            <a:endParaRPr lang="zh-CN" altLang="en-US"/>
          </a:p>
        </p:txBody>
      </p:sp>
    </p:spTree>
    <p:extLst>
      <p:ext uri="{BB962C8B-B14F-4D97-AF65-F5344CB8AC3E}">
        <p14:creationId xmlns:p14="http://schemas.microsoft.com/office/powerpoint/2010/main" val="12629713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38</a:t>
            </a:fld>
            <a:endParaRPr lang="zh-CN" altLang="en-US"/>
          </a:p>
        </p:txBody>
      </p:sp>
    </p:spTree>
    <p:extLst>
      <p:ext uri="{BB962C8B-B14F-4D97-AF65-F5344CB8AC3E}">
        <p14:creationId xmlns:p14="http://schemas.microsoft.com/office/powerpoint/2010/main" val="8704236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5250" y="746125"/>
            <a:ext cx="6626225" cy="3727450"/>
          </a:xfrm>
        </p:spPr>
      </p:sp>
      <p:sp>
        <p:nvSpPr>
          <p:cNvPr id="3" name="备注占位符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zh-CN" dirty="0"/>
          </a:p>
        </p:txBody>
      </p:sp>
      <p:sp>
        <p:nvSpPr>
          <p:cNvPr id="4" name="灯片编号占位符 3"/>
          <p:cNvSpPr>
            <a:spLocks noGrp="1"/>
          </p:cNvSpPr>
          <p:nvPr>
            <p:ph type="sldNum" sz="quarter" idx="10"/>
          </p:nvPr>
        </p:nvSpPr>
        <p:spPr/>
        <p:txBody>
          <a:bodyPr/>
          <a:lstStyle/>
          <a:p>
            <a:pPr>
              <a:defRPr/>
            </a:pPr>
            <a:fld id="{F639C96A-68CB-4965-B9AD-E4615F30A3AE}" type="slidenum">
              <a:rPr lang="zh-CN" altLang="en-US" smtClean="0"/>
              <a:pPr>
                <a:defRPr/>
              </a:pPr>
              <a:t>39</a:t>
            </a:fld>
            <a:endParaRPr lang="zh-CN" altLang="en-US"/>
          </a:p>
        </p:txBody>
      </p:sp>
    </p:spTree>
    <p:extLst>
      <p:ext uri="{BB962C8B-B14F-4D97-AF65-F5344CB8AC3E}">
        <p14:creationId xmlns:p14="http://schemas.microsoft.com/office/powerpoint/2010/main" val="268280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4148AE9F-978A-4981-AECA-7B4AC74DAD15}"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41664100-4CBE-4675-BD0D-740274B17218}"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5A343DB5-A454-47F1-9910-301A9D53BA98}"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2AC8445B-9FC4-4B76-90F7-29DAF5518E1F}"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137EF2E3-DB6F-4025-8F0E-9146580B4941}"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BB82F565-F3E1-4982-80C4-238AA354704B}"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FEF7E86E-BBF0-4708-A770-0C9BFC2A4732}"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A28517D8-BE51-42BA-ADE2-FB8B9403117B}"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68123D97-FFB9-4457-A0A4-97FD7F6D7C21}"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77CB9716-08C2-47B0-AB6E-2B9D75B0068B}"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D32AB65-7154-45B5-86C2-B8BC62810E2A}"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lnSpc>
                <a:spcPct val="100000"/>
              </a:lnSpc>
              <a:spcBef>
                <a:spcPct val="0"/>
              </a:spcBef>
              <a:buFontTx/>
              <a:buNone/>
              <a:defRPr sz="1400" b="0">
                <a:solidFill>
                  <a:schemeClr val="tx1"/>
                </a:solidFill>
                <a:latin typeface="Arial" pitchFamily="34" charset="0"/>
                <a:ea typeface="宋体" pitchFamily="2" charset="-122"/>
              </a:defRPr>
            </a:lvl1pPr>
          </a:lstStyle>
          <a:p>
            <a:pPr>
              <a:defRPr/>
            </a:pPr>
            <a:endParaRPr lang="en-US" altLang="zh-C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lnSpc>
                <a:spcPct val="100000"/>
              </a:lnSpc>
              <a:spcBef>
                <a:spcPct val="0"/>
              </a:spcBef>
              <a:buFontTx/>
              <a:buNone/>
              <a:defRPr sz="1400" b="0">
                <a:solidFill>
                  <a:schemeClr val="tx1"/>
                </a:solidFill>
                <a:latin typeface="Arial" pitchFamily="34" charset="0"/>
                <a:ea typeface="宋体" pitchFamily="2" charset="-122"/>
              </a:defRPr>
            </a:lvl1pPr>
          </a:lstStyle>
          <a:p>
            <a:pPr>
              <a:defRPr/>
            </a:pPr>
            <a:endParaRPr lang="en-US" altLang="zh-C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lnSpc>
                <a:spcPct val="100000"/>
              </a:lnSpc>
              <a:spcBef>
                <a:spcPct val="0"/>
              </a:spcBef>
              <a:buFontTx/>
              <a:buNone/>
              <a:defRPr sz="1400" b="0">
                <a:solidFill>
                  <a:schemeClr val="tx1"/>
                </a:solidFill>
                <a:latin typeface="Arial" pitchFamily="34" charset="0"/>
                <a:ea typeface="宋体" pitchFamily="2" charset="-122"/>
              </a:defRPr>
            </a:lvl1pPr>
          </a:lstStyle>
          <a:p>
            <a:pPr>
              <a:defRPr/>
            </a:pPr>
            <a:fld id="{B7A79B92-1D07-4CC1-8AF5-FC2BA2A7255F}"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7.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80.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1.emf"/><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1.png"/><Relationship Id="rId11" Type="http://schemas.openxmlformats.org/officeDocument/2006/relationships/image" Target="../media/image36.jpeg"/><Relationship Id="rId5" Type="http://schemas.openxmlformats.org/officeDocument/2006/relationships/image" Target="../media/image29.png"/><Relationship Id="rId10" Type="http://schemas.openxmlformats.org/officeDocument/2006/relationships/image" Target="../media/image35.png"/><Relationship Id="rId4" Type="http://schemas.openxmlformats.org/officeDocument/2006/relationships/image" Target="../media/image30.jpeg"/><Relationship Id="rId9" Type="http://schemas.openxmlformats.org/officeDocument/2006/relationships/image" Target="../media/image34.pn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png"/><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1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7.png"/><Relationship Id="rId3" Type="http://schemas.openxmlformats.org/officeDocument/2006/relationships/image" Target="../media/image68.png"/><Relationship Id="rId7" Type="http://schemas.openxmlformats.org/officeDocument/2006/relationships/image" Target="../media/image71.png"/><Relationship Id="rId12" Type="http://schemas.openxmlformats.org/officeDocument/2006/relationships/image" Target="../media/image7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70.png"/><Relationship Id="rId11" Type="http://schemas.openxmlformats.org/officeDocument/2006/relationships/image" Target="../media/image75.png"/><Relationship Id="rId5" Type="http://schemas.openxmlformats.org/officeDocument/2006/relationships/image" Target="../media/image69.png"/><Relationship Id="rId10" Type="http://schemas.openxmlformats.org/officeDocument/2006/relationships/image" Target="../media/image74.png"/><Relationship Id="rId4" Type="http://schemas.openxmlformats.org/officeDocument/2006/relationships/image" Target="../media/image59.png"/><Relationship Id="rId9" Type="http://schemas.openxmlformats.org/officeDocument/2006/relationships/image" Target="../media/image73.png"/><Relationship Id="rId14" Type="http://schemas.openxmlformats.org/officeDocument/2006/relationships/image" Target="../media/image78.png"/></Relationships>
</file>

<file path=ppt/slides/_rels/slide1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80.png"/><Relationship Id="rId4" Type="http://schemas.openxmlformats.org/officeDocument/2006/relationships/image" Target="../media/image720.png"/></Relationships>
</file>

<file path=ppt/slides/_rels/slide18.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1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slideLayout" Target="../slideLayouts/slideLayout2.xml"/><Relationship Id="rId7" Type="http://schemas.openxmlformats.org/officeDocument/2006/relationships/image" Target="../media/image86.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85.emf"/><Relationship Id="rId5" Type="http://schemas.openxmlformats.org/officeDocument/2006/relationships/image" Target="../media/image84.png"/><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89.png"/></Relationships>
</file>

<file path=ppt/slides/_rels/slide23.xml.rels><?xml version="1.0" encoding="UTF-8" standalone="yes"?>
<Relationships xmlns="http://schemas.openxmlformats.org/package/2006/relationships"><Relationship Id="rId8" Type="http://schemas.openxmlformats.org/officeDocument/2006/relationships/image" Target="../media/image91.emf"/><Relationship Id="rId13" Type="http://schemas.openxmlformats.org/officeDocument/2006/relationships/image" Target="../media/image128.png"/><Relationship Id="rId18" Type="http://schemas.openxmlformats.org/officeDocument/2006/relationships/image" Target="../media/image133.png"/><Relationship Id="rId26" Type="http://schemas.openxmlformats.org/officeDocument/2006/relationships/image" Target="../media/image141.png"/><Relationship Id="rId3" Type="http://schemas.openxmlformats.org/officeDocument/2006/relationships/image" Target="../media/image90.emf"/><Relationship Id="rId21" Type="http://schemas.openxmlformats.org/officeDocument/2006/relationships/image" Target="../media/image136.png"/><Relationship Id="rId7" Type="http://schemas.openxmlformats.org/officeDocument/2006/relationships/image" Target="../media/image122.png"/><Relationship Id="rId12" Type="http://schemas.openxmlformats.org/officeDocument/2006/relationships/image" Target="../media/image127.png"/><Relationship Id="rId17" Type="http://schemas.openxmlformats.org/officeDocument/2006/relationships/image" Target="../media/image132.png"/><Relationship Id="rId25" Type="http://schemas.openxmlformats.org/officeDocument/2006/relationships/image" Target="../media/image140.png"/><Relationship Id="rId2" Type="http://schemas.openxmlformats.org/officeDocument/2006/relationships/notesSlide" Target="../notesSlides/notesSlide22.xml"/><Relationship Id="rId16" Type="http://schemas.openxmlformats.org/officeDocument/2006/relationships/image" Target="../media/image131.png"/><Relationship Id="rId20" Type="http://schemas.openxmlformats.org/officeDocument/2006/relationships/image" Target="../media/image135.png"/><Relationship Id="rId29" Type="http://schemas.openxmlformats.org/officeDocument/2006/relationships/image" Target="../media/image144.png"/><Relationship Id="rId1" Type="http://schemas.openxmlformats.org/officeDocument/2006/relationships/slideLayout" Target="../slideLayouts/slideLayout2.xml"/><Relationship Id="rId6" Type="http://schemas.openxmlformats.org/officeDocument/2006/relationships/image" Target="../media/image1210.png"/><Relationship Id="rId11" Type="http://schemas.openxmlformats.org/officeDocument/2006/relationships/image" Target="../media/image126.png"/><Relationship Id="rId24" Type="http://schemas.openxmlformats.org/officeDocument/2006/relationships/image" Target="../media/image139.png"/><Relationship Id="rId32" Type="http://schemas.openxmlformats.org/officeDocument/2006/relationships/image" Target="../media/image147.png"/><Relationship Id="rId5" Type="http://schemas.openxmlformats.org/officeDocument/2006/relationships/image" Target="../media/image1200.png"/><Relationship Id="rId15" Type="http://schemas.openxmlformats.org/officeDocument/2006/relationships/image" Target="../media/image130.png"/><Relationship Id="rId23" Type="http://schemas.openxmlformats.org/officeDocument/2006/relationships/image" Target="../media/image138.png"/><Relationship Id="rId28" Type="http://schemas.openxmlformats.org/officeDocument/2006/relationships/image" Target="../media/image143.png"/><Relationship Id="rId10" Type="http://schemas.openxmlformats.org/officeDocument/2006/relationships/image" Target="../media/image125.png"/><Relationship Id="rId19" Type="http://schemas.openxmlformats.org/officeDocument/2006/relationships/image" Target="../media/image134.png"/><Relationship Id="rId31" Type="http://schemas.openxmlformats.org/officeDocument/2006/relationships/image" Target="../media/image146.png"/><Relationship Id="rId4" Type="http://schemas.openxmlformats.org/officeDocument/2006/relationships/image" Target="../media/image1190.png"/><Relationship Id="rId9" Type="http://schemas.openxmlformats.org/officeDocument/2006/relationships/image" Target="../media/image124.png"/><Relationship Id="rId14" Type="http://schemas.openxmlformats.org/officeDocument/2006/relationships/image" Target="../media/image129.png"/><Relationship Id="rId22" Type="http://schemas.openxmlformats.org/officeDocument/2006/relationships/image" Target="../media/image137.png"/><Relationship Id="rId27" Type="http://schemas.openxmlformats.org/officeDocument/2006/relationships/image" Target="../media/image142.png"/><Relationship Id="rId30" Type="http://schemas.openxmlformats.org/officeDocument/2006/relationships/image" Target="../media/image145.png"/></Relationships>
</file>

<file path=ppt/slides/_rels/slide2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s>
</file>

<file path=ppt/slides/_rels/slide25.xml.rels><?xml version="1.0" encoding="UTF-8" standalone="yes"?>
<Relationships xmlns="http://schemas.openxmlformats.org/package/2006/relationships"><Relationship Id="rId3" Type="http://schemas.openxmlformats.org/officeDocument/2006/relationships/image" Target="../media/image152.png"/><Relationship Id="rId7" Type="http://schemas.openxmlformats.org/officeDocument/2006/relationships/image" Target="../media/image154.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53.png"/><Relationship Id="rId5" Type="http://schemas.openxmlformats.org/officeDocument/2006/relationships/image" Target="../media/image132.png"/><Relationship Id="rId4" Type="http://schemas.openxmlformats.org/officeDocument/2006/relationships/image" Target="../media/image131.png"/></Relationships>
</file>

<file path=ppt/slides/_rels/slide2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97.png"/></Relationships>
</file>

<file path=ppt/slides/_rels/slide2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99.png"/></Relationships>
</file>

<file path=ppt/slides/_rels/slide3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01.png"/></Relationships>
</file>

<file path=ppt/slides/_rels/slide31.xml.rels><?xml version="1.0" encoding="UTF-8" standalone="yes"?>
<Relationships xmlns="http://schemas.openxmlformats.org/package/2006/relationships"><Relationship Id="rId3" Type="http://schemas.openxmlformats.org/officeDocument/2006/relationships/image" Target="../media/image102.png"/><Relationship Id="rId7" Type="http://schemas.openxmlformats.org/officeDocument/2006/relationships/image" Target="../media/image10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05.png"/><Relationship Id="rId5" Type="http://schemas.openxmlformats.org/officeDocument/2006/relationships/image" Target="../media/image104.png"/><Relationship Id="rId4" Type="http://schemas.openxmlformats.org/officeDocument/2006/relationships/image" Target="../media/image103.png"/></Relationships>
</file>

<file path=ppt/slides/_rels/slide32.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33.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12.png"/><Relationship Id="rId5" Type="http://schemas.openxmlformats.org/officeDocument/2006/relationships/image" Target="../media/image111.png"/><Relationship Id="rId4" Type="http://schemas.openxmlformats.org/officeDocument/2006/relationships/image" Target="../media/image110.png"/></Relationships>
</file>

<file path=ppt/slides/_rels/slide34.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14.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17.png"/></Relationships>
</file>

<file path=ppt/slides/_rels/slide39.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image" Target="../media/image120.jpeg"/><Relationship Id="rId7" Type="http://schemas.openxmlformats.org/officeDocument/2006/relationships/image" Target="../media/image123.jpg"/><Relationship Id="rId12" Type="http://schemas.openxmlformats.org/officeDocument/2006/relationships/image" Target="../media/image151.jpg"/><Relationship Id="rId2" Type="http://schemas.openxmlformats.org/officeDocument/2006/relationships/image" Target="../media/image119.jpeg"/><Relationship Id="rId1" Type="http://schemas.openxmlformats.org/officeDocument/2006/relationships/slideLayout" Target="../slideLayouts/slideLayout7.xml"/><Relationship Id="rId6" Type="http://schemas.openxmlformats.org/officeDocument/2006/relationships/image" Target="../media/image122.jpg"/><Relationship Id="rId11" Type="http://schemas.openxmlformats.org/officeDocument/2006/relationships/image" Target="../media/image150.jpg"/><Relationship Id="rId5" Type="http://schemas.openxmlformats.org/officeDocument/2006/relationships/image" Target="../media/image121.jpeg"/><Relationship Id="rId10" Type="http://schemas.openxmlformats.org/officeDocument/2006/relationships/image" Target="../media/image149.JPG"/><Relationship Id="rId4" Type="http://schemas.openxmlformats.org/officeDocument/2006/relationships/slide" Target="slide24.xml"/><Relationship Id="rId9" Type="http://schemas.openxmlformats.org/officeDocument/2006/relationships/image" Target="../media/image1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040721" y="1916832"/>
            <a:ext cx="10038551" cy="1562472"/>
          </a:xfrm>
        </p:spPr>
        <p:txBody>
          <a:bodyPr>
            <a:normAutofit/>
          </a:bodyPr>
          <a:lstStyle/>
          <a:p>
            <a:r>
              <a:rPr lang="en-US" altLang="zh-CN" sz="4000" b="1" dirty="0">
                <a:solidFill>
                  <a:srgbClr val="FF0000"/>
                </a:solidFill>
                <a:ea typeface="微软雅黑" pitchFamily="34" charset="-122"/>
                <a:cs typeface="Times New Roman" panose="02020603050405020304" pitchFamily="18" charset="0"/>
              </a:rPr>
              <a:t>Deep Cognitive Networks and Their Visual Applications</a:t>
            </a:r>
            <a:endParaRPr lang="zh-CN" altLang="en-US" sz="4000" dirty="0">
              <a:solidFill>
                <a:schemeClr val="tx1"/>
              </a:solidFill>
              <a:cs typeface="Times New Roman" panose="02020603050405020304" pitchFamily="18" charset="0"/>
            </a:endParaRPr>
          </a:p>
        </p:txBody>
      </p:sp>
      <p:sp>
        <p:nvSpPr>
          <p:cNvPr id="3" name="副标题 2"/>
          <p:cNvSpPr>
            <a:spLocks noGrp="1"/>
          </p:cNvSpPr>
          <p:nvPr>
            <p:ph type="subTitle" idx="1"/>
          </p:nvPr>
        </p:nvSpPr>
        <p:spPr>
          <a:xfrm>
            <a:off x="2022014" y="4077072"/>
            <a:ext cx="8077169" cy="2304256"/>
          </a:xfrm>
        </p:spPr>
        <p:txBody>
          <a:bodyPr>
            <a:normAutofit fontScale="55000" lnSpcReduction="20000"/>
          </a:bodyPr>
          <a:lstStyle/>
          <a:p>
            <a:r>
              <a:rPr lang="en-US" altLang="zh-CN" sz="5100" b="1" dirty="0">
                <a:solidFill>
                  <a:srgbClr val="0000FF"/>
                </a:solidFill>
                <a:ea typeface="黑体" panose="02010609060101010101" pitchFamily="49" charset="-122"/>
                <a:cs typeface="Times New Roman" panose="02020603050405020304" pitchFamily="18" charset="0"/>
              </a:rPr>
              <a:t>Liang Wang</a:t>
            </a:r>
          </a:p>
          <a:p>
            <a:r>
              <a:rPr lang="en-US" altLang="zh-CN" sz="2400" b="1" dirty="0">
                <a:solidFill>
                  <a:srgbClr val="7030A0"/>
                </a:solidFill>
              </a:rPr>
              <a:t>   </a:t>
            </a:r>
          </a:p>
          <a:p>
            <a:r>
              <a:rPr lang="en-US" altLang="zh-CN" sz="3300" dirty="0">
                <a:solidFill>
                  <a:srgbClr val="0000FF"/>
                </a:solidFill>
                <a:ea typeface="黑体" panose="02010609060101010101" pitchFamily="49" charset="-122"/>
                <a:cs typeface="Times New Roman" panose="02020603050405020304" pitchFamily="18" charset="0"/>
              </a:rPr>
              <a:t>Center for Research on Intelligent Perception and Computing (CRIPAC)</a:t>
            </a:r>
          </a:p>
          <a:p>
            <a:r>
              <a:rPr lang="en-US" altLang="zh-CN" sz="3300" dirty="0">
                <a:solidFill>
                  <a:srgbClr val="0000FF"/>
                </a:solidFill>
                <a:ea typeface="黑体" panose="02010609060101010101" pitchFamily="49" charset="-122"/>
                <a:cs typeface="Times New Roman" panose="02020603050405020304" pitchFamily="18" charset="0"/>
              </a:rPr>
              <a:t>National Laboratory of Pattern Recognition (NLPR)</a:t>
            </a:r>
          </a:p>
          <a:p>
            <a:r>
              <a:rPr lang="en-US" altLang="zh-CN" sz="3300" dirty="0">
                <a:solidFill>
                  <a:srgbClr val="0000FF"/>
                </a:solidFill>
                <a:ea typeface="黑体" panose="02010609060101010101" pitchFamily="49" charset="-122"/>
                <a:cs typeface="Times New Roman" panose="02020603050405020304" pitchFamily="18" charset="0"/>
              </a:rPr>
              <a:t>Institute of Automation, Chinese Academy of Sciences (CASIA)</a:t>
            </a:r>
          </a:p>
          <a:p>
            <a:endParaRPr lang="en-US" altLang="zh-CN" sz="3300" dirty="0">
              <a:solidFill>
                <a:srgbClr val="7030A0"/>
              </a:solidFill>
              <a:ea typeface="黑体" panose="02010609060101010101" pitchFamily="49" charset="-122"/>
              <a:cs typeface="Times New Roman" panose="02020603050405020304" pitchFamily="18" charset="0"/>
            </a:endParaRPr>
          </a:p>
          <a:p>
            <a:r>
              <a:rPr lang="en-US" altLang="zh-CN" sz="3300" dirty="0">
                <a:solidFill>
                  <a:srgbClr val="0000FF"/>
                </a:solidFill>
                <a:ea typeface="黑体" panose="02010609060101010101" pitchFamily="49" charset="-122"/>
                <a:cs typeface="Times New Roman" panose="02020603050405020304" pitchFamily="18" charset="0"/>
              </a:rPr>
              <a:t>April 16, 2019</a:t>
            </a:r>
          </a:p>
        </p:txBody>
      </p:sp>
      <p:grpSp>
        <p:nvGrpSpPr>
          <p:cNvPr id="18" name="组合 17"/>
          <p:cNvGrpSpPr/>
          <p:nvPr/>
        </p:nvGrpSpPr>
        <p:grpSpPr>
          <a:xfrm>
            <a:off x="1487488" y="102739"/>
            <a:ext cx="2418027" cy="720260"/>
            <a:chOff x="268023" y="102739"/>
            <a:chExt cx="2418027" cy="720260"/>
          </a:xfrm>
        </p:grpSpPr>
        <p:pic>
          <p:nvPicPr>
            <p:cNvPr id="19" name="图片 1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6766" y="390999"/>
              <a:ext cx="1939284" cy="432000"/>
            </a:xfrm>
            <a:prstGeom prst="rect">
              <a:avLst/>
            </a:prstGeom>
          </p:spPr>
        </p:pic>
        <p:pic>
          <p:nvPicPr>
            <p:cNvPr id="21" name="图片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68023" y="102739"/>
              <a:ext cx="380599" cy="720000"/>
            </a:xfrm>
            <a:prstGeom prst="rect">
              <a:avLst/>
            </a:prstGeom>
          </p:spPr>
        </p:pic>
        <p:pic>
          <p:nvPicPr>
            <p:cNvPr id="22" name="图片 2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46766" y="176040"/>
              <a:ext cx="902686" cy="144000"/>
            </a:xfrm>
            <a:prstGeom prst="rect">
              <a:avLst/>
            </a:prstGeom>
          </p:spPr>
        </p:pic>
      </p:grpSp>
      <p:grpSp>
        <p:nvGrpSpPr>
          <p:cNvPr id="23" name="组合 22"/>
          <p:cNvGrpSpPr/>
          <p:nvPr/>
        </p:nvGrpSpPr>
        <p:grpSpPr>
          <a:xfrm>
            <a:off x="7830001" y="62780"/>
            <a:ext cx="2946519" cy="796892"/>
            <a:chOff x="6495095" y="62780"/>
            <a:chExt cx="3001180" cy="796892"/>
          </a:xfrm>
        </p:grpSpPr>
        <p:pic>
          <p:nvPicPr>
            <p:cNvPr id="24" name="Picture 2" descr="http://www.bjb.cas.cn/ddjs/cxwh/bszs/200406/W020100510403615767533.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6495095" y="6278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25" name="文本框 24"/>
            <p:cNvSpPr txBox="1"/>
            <p:nvPr userDrawn="1"/>
          </p:nvSpPr>
          <p:spPr>
            <a:xfrm>
              <a:off x="7197507" y="396981"/>
              <a:ext cx="2298768" cy="462691"/>
            </a:xfrm>
            <a:prstGeom prst="rect">
              <a:avLst/>
            </a:prstGeom>
            <a:noFill/>
          </p:spPr>
          <p:txBody>
            <a:bodyPr wrap="none" rtlCol="0">
              <a:spAutoFit/>
            </a:bodyPr>
            <a:lstStyle/>
            <a:p>
              <a:pPr>
                <a:lnSpc>
                  <a:spcPts val="1300"/>
                </a:lnSpc>
              </a:pPr>
              <a:r>
                <a:rPr lang="en-US" altLang="zh-CN" sz="1200" b="0" dirty="0">
                  <a:ln w="0"/>
                  <a:solidFill>
                    <a:srgbClr val="0070C0"/>
                  </a:solidFill>
                  <a:effectLst>
                    <a:outerShdw blurRad="38100" dist="19050" dir="2700000" algn="tl" rotWithShape="0">
                      <a:srgbClr val="000000">
                        <a:alpha val="40000"/>
                      </a:srgbClr>
                    </a:outerShdw>
                  </a:effectLst>
                  <a:latin typeface="+mj-lt"/>
                </a:rPr>
                <a:t>Institute of Automation</a:t>
              </a:r>
            </a:p>
            <a:p>
              <a:pPr>
                <a:lnSpc>
                  <a:spcPts val="1300"/>
                </a:lnSpc>
              </a:pPr>
              <a:r>
                <a:rPr lang="en-US" altLang="zh-CN" sz="1200" b="0" dirty="0">
                  <a:ln w="0"/>
                  <a:solidFill>
                    <a:srgbClr val="0070C0"/>
                  </a:solidFill>
                  <a:effectLst>
                    <a:outerShdw blurRad="38100" dist="19050" dir="2700000" algn="tl" rotWithShape="0">
                      <a:srgbClr val="000000">
                        <a:alpha val="40000"/>
                      </a:srgbClr>
                    </a:outerShdw>
                  </a:effectLst>
                  <a:latin typeface="+mj-lt"/>
                </a:rPr>
                <a:t>Chinese Academy of Sciences</a:t>
              </a:r>
              <a:endParaRPr lang="zh-CN" altLang="en-US" sz="1200" b="0" dirty="0">
                <a:ln w="0"/>
                <a:solidFill>
                  <a:srgbClr val="0070C0"/>
                </a:solidFill>
                <a:effectLst>
                  <a:outerShdw blurRad="38100" dist="19050" dir="2700000" algn="tl" rotWithShape="0">
                    <a:srgbClr val="000000">
                      <a:alpha val="40000"/>
                    </a:srgbClr>
                  </a:outerShdw>
                </a:effectLst>
                <a:latin typeface="+mj-lt"/>
              </a:endParaRPr>
            </a:p>
          </p:txBody>
        </p:sp>
        <p:sp>
          <p:nvSpPr>
            <p:cNvPr id="26" name="文本框 25"/>
            <p:cNvSpPr txBox="1"/>
            <p:nvPr userDrawn="1"/>
          </p:nvSpPr>
          <p:spPr>
            <a:xfrm>
              <a:off x="7197507" y="166406"/>
              <a:ext cx="1912265" cy="276999"/>
            </a:xfrm>
            <a:prstGeom prst="rect">
              <a:avLst/>
            </a:prstGeom>
            <a:noFill/>
          </p:spPr>
          <p:txBody>
            <a:bodyPr wrap="none" rtlCol="0">
              <a:spAutoFit/>
            </a:bodyPr>
            <a:lstStyle/>
            <a:p>
              <a:pPr>
                <a:lnSpc>
                  <a:spcPct val="100000"/>
                </a:lnSpc>
                <a:spcAft>
                  <a:spcPts val="300"/>
                </a:spcAft>
              </a:pPr>
              <a:r>
                <a:rPr lang="zh-CN" altLang="en-US" sz="1200" dirty="0">
                  <a:ln w="0"/>
                  <a:solidFill>
                    <a:srgbClr val="0070C0"/>
                  </a:solidFill>
                  <a:effectLst>
                    <a:outerShdw blurRad="38100" dist="19050" dir="2700000" algn="tl" rotWithShape="0">
                      <a:srgbClr val="000000">
                        <a:alpha val="40000"/>
                      </a:srgbClr>
                    </a:outerShdw>
                  </a:effectLst>
                  <a:latin typeface="微软雅黑" panose="020B0503020204020204" pitchFamily="34" charset="-122"/>
                </a:rPr>
                <a:t>中国科学院自动化研究所</a:t>
              </a:r>
              <a:endParaRPr lang="en-US" altLang="zh-CN" sz="1200" dirty="0">
                <a:ln w="0"/>
                <a:solidFill>
                  <a:srgbClr val="0070C0"/>
                </a:solidFill>
                <a:effectLst>
                  <a:outerShdw blurRad="38100" dist="19050" dir="2700000" algn="tl" rotWithShape="0">
                    <a:srgbClr val="000000">
                      <a:alpha val="40000"/>
                    </a:srgbClr>
                  </a:outerShdw>
                </a:effectLst>
                <a:latin typeface="微软雅黑" panose="020B0503020204020204" pitchFamily="34" charset="-122"/>
              </a:endParaRPr>
            </a:p>
          </p:txBody>
        </p:sp>
      </p:grpSp>
      <p:grpSp>
        <p:nvGrpSpPr>
          <p:cNvPr id="27" name="组合 26"/>
          <p:cNvGrpSpPr/>
          <p:nvPr/>
        </p:nvGrpSpPr>
        <p:grpSpPr>
          <a:xfrm>
            <a:off x="4260970" y="124985"/>
            <a:ext cx="3148075" cy="748935"/>
            <a:chOff x="2995157" y="124984"/>
            <a:chExt cx="3148075" cy="748935"/>
          </a:xfrm>
        </p:grpSpPr>
        <p:pic>
          <p:nvPicPr>
            <p:cNvPr id="28" name="Picture 2" descr="http://www.cis.pku.edu.cn/vision/CV09/img/nlpr_.gif"/>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2995157" y="124984"/>
              <a:ext cx="1627826" cy="720000"/>
            </a:xfrm>
            <a:prstGeom prst="rect">
              <a:avLst/>
            </a:prstGeom>
            <a:noFill/>
            <a:extLst>
              <a:ext uri="{909E8E84-426E-40DD-AFC4-6F175D3DCCD1}">
                <a14:hiddenFill xmlns:a14="http://schemas.microsoft.com/office/drawing/2010/main">
                  <a:solidFill>
                    <a:srgbClr val="FFFFFF"/>
                  </a:solidFill>
                </a14:hiddenFill>
              </a:ext>
            </a:extLst>
          </p:spPr>
        </p:pic>
        <p:grpSp>
          <p:nvGrpSpPr>
            <p:cNvPr id="29" name="组合 28"/>
            <p:cNvGrpSpPr/>
            <p:nvPr userDrawn="1"/>
          </p:nvGrpSpPr>
          <p:grpSpPr>
            <a:xfrm>
              <a:off x="4265795" y="166405"/>
              <a:ext cx="1877437" cy="693267"/>
              <a:chOff x="4468991" y="166405"/>
              <a:chExt cx="1877437" cy="693267"/>
            </a:xfrm>
          </p:grpSpPr>
          <p:sp>
            <p:nvSpPr>
              <p:cNvPr id="31" name="文本框 30"/>
              <p:cNvSpPr txBox="1"/>
              <p:nvPr userDrawn="1"/>
            </p:nvSpPr>
            <p:spPr>
              <a:xfrm>
                <a:off x="4481735" y="396981"/>
                <a:ext cx="1641411" cy="462691"/>
              </a:xfrm>
              <a:prstGeom prst="rect">
                <a:avLst/>
              </a:prstGeom>
              <a:noFill/>
            </p:spPr>
            <p:txBody>
              <a:bodyPr wrap="none" rtlCol="0">
                <a:spAutoFit/>
              </a:bodyPr>
              <a:lstStyle/>
              <a:p>
                <a:pPr>
                  <a:lnSpc>
                    <a:spcPts val="1300"/>
                  </a:lnSpc>
                </a:pPr>
                <a:r>
                  <a:rPr lang="en-US" altLang="zh-CN" sz="1200" b="0" dirty="0">
                    <a:ln w="0"/>
                    <a:solidFill>
                      <a:srgbClr val="0070C0"/>
                    </a:solidFill>
                    <a:effectLst>
                      <a:outerShdw blurRad="38100" dist="19050" dir="2700000" algn="tl" rotWithShape="0">
                        <a:srgbClr val="000000">
                          <a:alpha val="40000"/>
                        </a:srgbClr>
                      </a:outerShdw>
                    </a:effectLst>
                    <a:latin typeface="微软雅黑" panose="020B0503020204020204" pitchFamily="34" charset="-122"/>
                  </a:rPr>
                  <a:t>National Lab of </a:t>
                </a:r>
              </a:p>
              <a:p>
                <a:pPr>
                  <a:lnSpc>
                    <a:spcPts val="1300"/>
                  </a:lnSpc>
                </a:pPr>
                <a:r>
                  <a:rPr lang="en-US" altLang="zh-CN" sz="1200" b="0" dirty="0">
                    <a:ln w="0"/>
                    <a:solidFill>
                      <a:srgbClr val="0070C0"/>
                    </a:solidFill>
                    <a:effectLst>
                      <a:outerShdw blurRad="38100" dist="19050" dir="2700000" algn="tl" rotWithShape="0">
                        <a:srgbClr val="000000">
                          <a:alpha val="40000"/>
                        </a:srgbClr>
                      </a:outerShdw>
                    </a:effectLst>
                    <a:latin typeface="微软雅黑" panose="020B0503020204020204" pitchFamily="34" charset="-122"/>
                  </a:rPr>
                  <a:t>Pattern Recognition</a:t>
                </a:r>
                <a:endParaRPr lang="zh-CN" altLang="en-US" sz="1200" b="0" dirty="0">
                  <a:ln w="0"/>
                  <a:solidFill>
                    <a:srgbClr val="0070C0"/>
                  </a:solidFill>
                  <a:effectLst>
                    <a:outerShdw blurRad="38100" dist="19050" dir="2700000" algn="tl" rotWithShape="0">
                      <a:srgbClr val="000000">
                        <a:alpha val="40000"/>
                      </a:srgbClr>
                    </a:outerShdw>
                  </a:effectLst>
                  <a:latin typeface="微软雅黑" panose="020B0503020204020204" pitchFamily="34" charset="-122"/>
                </a:endParaRPr>
              </a:p>
            </p:txBody>
          </p:sp>
          <p:sp>
            <p:nvSpPr>
              <p:cNvPr id="32" name="文本框 31"/>
              <p:cNvSpPr txBox="1"/>
              <p:nvPr userDrawn="1"/>
            </p:nvSpPr>
            <p:spPr>
              <a:xfrm>
                <a:off x="4468991" y="166405"/>
                <a:ext cx="1877437" cy="276999"/>
              </a:xfrm>
              <a:prstGeom prst="rect">
                <a:avLst/>
              </a:prstGeom>
              <a:noFill/>
            </p:spPr>
            <p:txBody>
              <a:bodyPr wrap="none" rtlCol="0">
                <a:spAutoFit/>
              </a:bodyPr>
              <a:lstStyle/>
              <a:p>
                <a:pPr>
                  <a:lnSpc>
                    <a:spcPct val="100000"/>
                  </a:lnSpc>
                  <a:spcAft>
                    <a:spcPts val="300"/>
                  </a:spcAft>
                </a:pPr>
                <a:r>
                  <a:rPr lang="zh-CN" altLang="en-US" sz="1200" dirty="0">
                    <a:ln w="0"/>
                    <a:solidFill>
                      <a:srgbClr val="0070C0"/>
                    </a:solidFill>
                    <a:effectLst>
                      <a:outerShdw blurRad="38100" dist="19050" dir="2700000" algn="tl" rotWithShape="0">
                        <a:srgbClr val="000000">
                          <a:alpha val="40000"/>
                        </a:srgbClr>
                      </a:outerShdw>
                    </a:effectLst>
                    <a:latin typeface="微软雅黑" panose="020B0503020204020204" pitchFamily="34" charset="-122"/>
                  </a:rPr>
                  <a:t>模式识别国家重点实验室</a:t>
                </a:r>
                <a:endParaRPr lang="en-US" altLang="zh-CN" sz="1200" dirty="0">
                  <a:ln w="0"/>
                  <a:solidFill>
                    <a:srgbClr val="0070C0"/>
                  </a:solidFill>
                  <a:effectLst>
                    <a:outerShdw blurRad="38100" dist="19050" dir="2700000" algn="tl" rotWithShape="0">
                      <a:srgbClr val="000000">
                        <a:alpha val="40000"/>
                      </a:srgbClr>
                    </a:outerShdw>
                  </a:effectLst>
                  <a:latin typeface="微软雅黑" panose="020B0503020204020204" pitchFamily="34" charset="-122"/>
                </a:endParaRPr>
              </a:p>
            </p:txBody>
          </p:sp>
        </p:grpSp>
        <p:sp>
          <p:nvSpPr>
            <p:cNvPr id="30" name="矩形 29"/>
            <p:cNvSpPr/>
            <p:nvPr userDrawn="1"/>
          </p:nvSpPr>
          <p:spPr>
            <a:xfrm>
              <a:off x="3266662" y="822739"/>
              <a:ext cx="300037" cy="511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latin typeface="微软雅黑" panose="020B0503020204020204" pitchFamily="34" charset="-122"/>
              </a:endParaRPr>
            </a:p>
          </p:txBody>
        </p:sp>
      </p:grpSp>
    </p:spTree>
    <p:extLst>
      <p:ext uri="{BB962C8B-B14F-4D97-AF65-F5344CB8AC3E}">
        <p14:creationId xmlns:p14="http://schemas.microsoft.com/office/powerpoint/2010/main" val="871261434"/>
      </p:ext>
    </p:extLst>
  </p:cSld>
  <p:clrMapOvr>
    <a:masterClrMapping/>
  </p:clrMapOvr>
  <mc:AlternateContent xmlns:mc="http://schemas.openxmlformats.org/markup-compatibility/2006" xmlns:p14="http://schemas.microsoft.com/office/powerpoint/2010/main">
    <mc:Choice Requires="p14">
      <p:transition spd="slow" p14:dur="2000" advTm="3891"/>
    </mc:Choice>
    <mc:Fallback xmlns="">
      <p:transition spd="slow" advTm="389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0"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Outline</a:t>
            </a:r>
            <a:endParaRPr lang="zh-CN" altLang="en-US" sz="4000" b="1" dirty="0">
              <a:solidFill>
                <a:srgbClr val="FF0000"/>
              </a:solidFill>
              <a:ea typeface="微软雅黑" pitchFamily="34" charset="-122"/>
            </a:endParaRPr>
          </a:p>
        </p:txBody>
      </p:sp>
      <p:sp>
        <p:nvSpPr>
          <p:cNvPr id="12" name="内容占位符 2"/>
          <p:cNvSpPr txBox="1">
            <a:spLocks/>
          </p:cNvSpPr>
          <p:nvPr/>
        </p:nvSpPr>
        <p:spPr bwMode="auto">
          <a:xfrm>
            <a:off x="623392" y="1155644"/>
            <a:ext cx="9865096" cy="5399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285750" indent="-285750" algn="just" eaLnBrk="0" hangingPunct="0">
              <a:lnSpc>
                <a:spcPct val="130000"/>
              </a:lnSpc>
              <a:spcBef>
                <a:spcPct val="20000"/>
              </a:spcBef>
              <a:buFont typeface="Wingdings" pitchFamily="2" charset="2"/>
              <a:buChar char="Ø"/>
              <a:defRPr/>
            </a:pPr>
            <a:r>
              <a:rPr lang="en-US" altLang="zh-CN" b="0" dirty="0">
                <a:solidFill>
                  <a:srgbClr val="00008A"/>
                </a:solidFill>
                <a:latin typeface="+mj-lt"/>
                <a:ea typeface="黑体" pitchFamily="2" charset="-122"/>
              </a:rPr>
              <a:t>Background and Challenges</a:t>
            </a:r>
          </a:p>
          <a:p>
            <a:pPr marL="285750" indent="-285750" algn="just" eaLnBrk="0" hangingPunct="0">
              <a:lnSpc>
                <a:spcPct val="130000"/>
              </a:lnSpc>
              <a:spcBef>
                <a:spcPct val="20000"/>
              </a:spcBef>
              <a:buFont typeface="Wingdings" pitchFamily="2" charset="2"/>
              <a:buChar char="Ø"/>
              <a:defRPr/>
            </a:pPr>
            <a:r>
              <a:rPr lang="en-US" altLang="zh-CN" b="0" dirty="0">
                <a:solidFill>
                  <a:srgbClr val="00008A"/>
                </a:solidFill>
                <a:latin typeface="+mj-lt"/>
                <a:ea typeface="黑体" pitchFamily="2" charset="-122"/>
              </a:rPr>
              <a:t>Our Recent Work</a:t>
            </a:r>
          </a:p>
          <a:p>
            <a:pPr marL="285750" indent="-285750" algn="just" eaLnBrk="0" hangingPunct="0">
              <a:lnSpc>
                <a:spcPct val="130000"/>
              </a:lnSpc>
              <a:spcBef>
                <a:spcPct val="20000"/>
              </a:spcBef>
              <a:buFont typeface="Wingdings" pitchFamily="2" charset="2"/>
              <a:buChar char="Ø"/>
              <a:defRPr/>
            </a:pPr>
            <a:r>
              <a:rPr lang="en-US" altLang="zh-CN" b="0" dirty="0">
                <a:solidFill>
                  <a:srgbClr val="00008A"/>
                </a:solidFill>
                <a:latin typeface="+mj-lt"/>
                <a:ea typeface="黑体" pitchFamily="2" charset="-122"/>
              </a:rPr>
              <a:t>Conclusions and Future Work</a:t>
            </a:r>
          </a:p>
        </p:txBody>
      </p:sp>
    </p:spTree>
    <p:extLst>
      <p:ext uri="{BB962C8B-B14F-4D97-AF65-F5344CB8AC3E}">
        <p14:creationId xmlns:p14="http://schemas.microsoft.com/office/powerpoint/2010/main" val="1761796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0"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Outline</a:t>
            </a:r>
            <a:endParaRPr lang="zh-CN" altLang="en-US" sz="4000" b="1" dirty="0">
              <a:solidFill>
                <a:srgbClr val="FF0000"/>
              </a:solidFill>
              <a:ea typeface="微软雅黑" pitchFamily="34" charset="-122"/>
            </a:endParaRPr>
          </a:p>
        </p:txBody>
      </p:sp>
      <p:sp>
        <p:nvSpPr>
          <p:cNvPr id="12" name="内容占位符 2"/>
          <p:cNvSpPr txBox="1">
            <a:spLocks/>
          </p:cNvSpPr>
          <p:nvPr/>
        </p:nvSpPr>
        <p:spPr bwMode="auto">
          <a:xfrm>
            <a:off x="623392" y="1155644"/>
            <a:ext cx="9865096" cy="5399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285750" indent="-285750" algn="just" eaLnBrk="0" hangingPunct="0">
              <a:lnSpc>
                <a:spcPct val="130000"/>
              </a:lnSpc>
              <a:spcBef>
                <a:spcPct val="20000"/>
              </a:spcBef>
              <a:buFont typeface="Wingdings" pitchFamily="2" charset="2"/>
              <a:buChar char="Ø"/>
              <a:defRPr/>
            </a:pPr>
            <a:r>
              <a:rPr lang="en-US" altLang="zh-CN" b="0" dirty="0">
                <a:solidFill>
                  <a:srgbClr val="FF0000"/>
                </a:solidFill>
                <a:latin typeface="+mj-lt"/>
                <a:ea typeface="黑体" pitchFamily="2" charset="-122"/>
              </a:rPr>
              <a:t>Background and Challenges</a:t>
            </a:r>
          </a:p>
          <a:p>
            <a:pPr marL="285750" indent="-285750" algn="just" eaLnBrk="0" hangingPunct="0">
              <a:lnSpc>
                <a:spcPct val="130000"/>
              </a:lnSpc>
              <a:spcBef>
                <a:spcPct val="20000"/>
              </a:spcBef>
              <a:buFont typeface="Wingdings" pitchFamily="2" charset="2"/>
              <a:buChar char="Ø"/>
              <a:defRPr/>
            </a:pPr>
            <a:r>
              <a:rPr lang="en-US" altLang="zh-CN" b="0" dirty="0">
                <a:solidFill>
                  <a:srgbClr val="00008A"/>
                </a:solidFill>
                <a:latin typeface="+mj-lt"/>
                <a:ea typeface="黑体" pitchFamily="2" charset="-122"/>
              </a:rPr>
              <a:t>Our Recent Work</a:t>
            </a:r>
          </a:p>
          <a:p>
            <a:pPr marL="285750" indent="-285750" algn="just" eaLnBrk="0" hangingPunct="0">
              <a:lnSpc>
                <a:spcPct val="130000"/>
              </a:lnSpc>
              <a:spcBef>
                <a:spcPct val="20000"/>
              </a:spcBef>
              <a:buFont typeface="Wingdings" pitchFamily="2" charset="2"/>
              <a:buChar char="Ø"/>
              <a:defRPr/>
            </a:pPr>
            <a:r>
              <a:rPr lang="en-US" altLang="zh-CN" b="0" dirty="0">
                <a:solidFill>
                  <a:srgbClr val="00008A"/>
                </a:solidFill>
                <a:latin typeface="+mj-lt"/>
                <a:ea typeface="黑体" pitchFamily="2" charset="-122"/>
              </a:rPr>
              <a:t>Conclusions and Future Work</a:t>
            </a:r>
          </a:p>
        </p:txBody>
      </p:sp>
    </p:spTree>
    <p:extLst>
      <p:ext uri="{BB962C8B-B14F-4D97-AF65-F5344CB8AC3E}">
        <p14:creationId xmlns:p14="http://schemas.microsoft.com/office/powerpoint/2010/main" val="2584256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524000" y="-243408"/>
            <a:ext cx="9144000" cy="1143000"/>
          </a:xfrm>
        </p:spPr>
        <p:txBody>
          <a:bodyPr/>
          <a:lstStyle/>
          <a:p>
            <a:r>
              <a:rPr lang="en-US" altLang="zh-CN" sz="3900" b="1" dirty="0">
                <a:solidFill>
                  <a:srgbClr val="FF0000"/>
                </a:solidFill>
                <a:ea typeface="微软雅黑" pitchFamily="34" charset="-122"/>
              </a:rPr>
              <a:t>Rapid Development of DL</a:t>
            </a:r>
            <a:endParaRPr lang="zh-CN" altLang="en-US" sz="3900" b="1" dirty="0">
              <a:solidFill>
                <a:srgbClr val="FF0000"/>
              </a:solidFill>
              <a:ea typeface="微软雅黑" pitchFamily="34" charset="-122"/>
            </a:endParaRPr>
          </a:p>
        </p:txBody>
      </p:sp>
      <p:grpSp>
        <p:nvGrpSpPr>
          <p:cNvPr id="9" name="组合 8"/>
          <p:cNvGrpSpPr/>
          <p:nvPr/>
        </p:nvGrpSpPr>
        <p:grpSpPr>
          <a:xfrm>
            <a:off x="1484148" y="1995043"/>
            <a:ext cx="2091572" cy="1743335"/>
            <a:chOff x="104533" y="908720"/>
            <a:chExt cx="2821843" cy="2411858"/>
          </a:xfrm>
        </p:grpSpPr>
        <p:grpSp>
          <p:nvGrpSpPr>
            <p:cNvPr id="11" name="组合 10"/>
            <p:cNvGrpSpPr/>
            <p:nvPr/>
          </p:nvGrpSpPr>
          <p:grpSpPr>
            <a:xfrm>
              <a:off x="104533" y="908720"/>
              <a:ext cx="2821842" cy="2229766"/>
              <a:chOff x="172671" y="904201"/>
              <a:chExt cx="2821842" cy="2229766"/>
            </a:xfrm>
          </p:grpSpPr>
          <p:pic>
            <p:nvPicPr>
              <p:cNvPr id="13" name="Picture 3"/>
              <p:cNvPicPr>
                <a:picLocks noChangeAspect="1" noChangeArrowheads="1"/>
              </p:cNvPicPr>
              <p:nvPr/>
            </p:nvPicPr>
            <p:blipFill>
              <a:blip r:embed="rId3" cstate="print"/>
              <a:srcRect/>
              <a:stretch>
                <a:fillRect/>
              </a:stretch>
            </p:blipFill>
            <p:spPr bwMode="auto">
              <a:xfrm>
                <a:off x="172671" y="1264242"/>
                <a:ext cx="2821842" cy="1869725"/>
              </a:xfrm>
              <a:prstGeom prst="rect">
                <a:avLst/>
              </a:prstGeom>
              <a:noFill/>
              <a:ln w="9525">
                <a:noFill/>
                <a:miter lim="800000"/>
                <a:headEnd/>
                <a:tailEnd/>
              </a:ln>
            </p:spPr>
          </p:pic>
          <p:sp>
            <p:nvSpPr>
              <p:cNvPr id="14" name="TextBox 7"/>
              <p:cNvSpPr txBox="1"/>
              <p:nvPr/>
            </p:nvSpPr>
            <p:spPr>
              <a:xfrm>
                <a:off x="172671" y="904201"/>
                <a:ext cx="2818874" cy="468380"/>
              </a:xfrm>
              <a:prstGeom prst="rect">
                <a:avLst/>
              </a:prstGeom>
              <a:solidFill>
                <a:srgbClr val="FFFF00"/>
              </a:solidFill>
            </p:spPr>
            <p:txBody>
              <a:bodyPr wrap="square" rtlCol="0">
                <a:spAutoFit/>
              </a:bodyPr>
              <a:lstStyle/>
              <a:p>
                <a:pPr algn="ctr" eaLnBrk="1" fontAlgn="auto" hangingPunct="1">
                  <a:lnSpc>
                    <a:spcPct val="100000"/>
                  </a:lnSpc>
                  <a:spcBef>
                    <a:spcPct val="0"/>
                  </a:spcBef>
                  <a:spcAft>
                    <a:spcPts val="0"/>
                  </a:spcAft>
                  <a:defRPr/>
                </a:pPr>
                <a:r>
                  <a:rPr lang="en-US" altLang="zh-CN" sz="1600" b="0" kern="0" dirty="0">
                    <a:solidFill>
                      <a:srgbClr val="000000"/>
                    </a:solidFill>
                    <a:latin typeface="Calibri" panose="020F0502020204030204" pitchFamily="34" charset="0"/>
                    <a:ea typeface="黑体" panose="02010609060101010101" pitchFamily="49" charset="-122"/>
                  </a:rPr>
                  <a:t>Breakthrough</a:t>
                </a:r>
                <a:endParaRPr lang="zh-CN" altLang="en-US" sz="1600" b="0" kern="0" dirty="0">
                  <a:solidFill>
                    <a:srgbClr val="000000"/>
                  </a:solidFill>
                  <a:latin typeface="Calibri" panose="020F0502020204030204" pitchFamily="34" charset="0"/>
                  <a:ea typeface="黑体" panose="02010609060101010101" pitchFamily="49" charset="-122"/>
                </a:endParaRPr>
              </a:p>
            </p:txBody>
          </p:sp>
        </p:grpSp>
        <p:sp>
          <p:nvSpPr>
            <p:cNvPr id="12" name="矩形 11"/>
            <p:cNvSpPr/>
            <p:nvPr/>
          </p:nvSpPr>
          <p:spPr>
            <a:xfrm>
              <a:off x="107503" y="908720"/>
              <a:ext cx="2818873" cy="2411858"/>
            </a:xfrm>
            <a:prstGeom prst="rect">
              <a:avLst/>
            </a:prstGeom>
            <a:noFill/>
            <a:ln w="25400" cap="flat" cmpd="sng" algn="ctr">
              <a:solidFill>
                <a:srgbClr val="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FFFFFF"/>
                </a:solidFill>
                <a:latin typeface="Arial" panose="020B0604020202020204"/>
                <a:ea typeface="黑体" panose="02010609060101010101" pitchFamily="49" charset="-122"/>
              </a:endParaRPr>
            </a:p>
          </p:txBody>
        </p:sp>
      </p:grpSp>
      <p:grpSp>
        <p:nvGrpSpPr>
          <p:cNvPr id="15" name="组合 14"/>
          <p:cNvGrpSpPr/>
          <p:nvPr/>
        </p:nvGrpSpPr>
        <p:grpSpPr>
          <a:xfrm>
            <a:off x="4451800" y="1988841"/>
            <a:ext cx="2508296" cy="1743335"/>
            <a:chOff x="2911352" y="902518"/>
            <a:chExt cx="2774055" cy="2411858"/>
          </a:xfrm>
        </p:grpSpPr>
        <p:pic>
          <p:nvPicPr>
            <p:cNvPr id="16"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r="38516"/>
            <a:stretch/>
          </p:blipFill>
          <p:spPr bwMode="auto">
            <a:xfrm>
              <a:off x="2924523" y="1340768"/>
              <a:ext cx="2760884" cy="1935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0"/>
            <p:cNvSpPr txBox="1"/>
            <p:nvPr/>
          </p:nvSpPr>
          <p:spPr>
            <a:xfrm>
              <a:off x="2947285" y="908720"/>
              <a:ext cx="2712855" cy="468381"/>
            </a:xfrm>
            <a:prstGeom prst="rect">
              <a:avLst/>
            </a:prstGeom>
            <a:solidFill>
              <a:srgbClr val="FFFF00"/>
            </a:solidFill>
          </p:spPr>
          <p:txBody>
            <a:bodyPr wrap="square" rtlCol="0">
              <a:spAutoFit/>
            </a:bodyPr>
            <a:lstStyle/>
            <a:p>
              <a:pPr algn="ctr" eaLnBrk="1" fontAlgn="auto" hangingPunct="1">
                <a:lnSpc>
                  <a:spcPct val="100000"/>
                </a:lnSpc>
                <a:spcBef>
                  <a:spcPct val="0"/>
                </a:spcBef>
                <a:spcAft>
                  <a:spcPts val="0"/>
                </a:spcAft>
                <a:defRPr/>
              </a:pPr>
              <a:r>
                <a:rPr lang="en-US" altLang="zh-CN" sz="1600" b="0" kern="0" dirty="0" err="1">
                  <a:solidFill>
                    <a:srgbClr val="000000"/>
                  </a:solidFill>
                  <a:latin typeface="Calibri" panose="020F0502020204030204" pitchFamily="34" charset="0"/>
                  <a:ea typeface="黑体" panose="02010609060101010101" pitchFamily="49" charset="-122"/>
                </a:rPr>
                <a:t>ImageNet</a:t>
              </a:r>
              <a:r>
                <a:rPr lang="en-US" altLang="zh-CN" sz="1600" b="0" kern="0" dirty="0">
                  <a:solidFill>
                    <a:srgbClr val="000000"/>
                  </a:solidFill>
                  <a:latin typeface="Calibri" panose="020F0502020204030204" pitchFamily="34" charset="0"/>
                  <a:ea typeface="黑体" panose="02010609060101010101" pitchFamily="49" charset="-122"/>
                </a:rPr>
                <a:t>:</a:t>
              </a:r>
              <a:r>
                <a:rPr lang="en-US" altLang="zh-CN" sz="1600" b="0" kern="0" dirty="0">
                  <a:solidFill>
                    <a:srgbClr val="C00000"/>
                  </a:solidFill>
                  <a:latin typeface="Calibri" panose="020F0502020204030204" pitchFamily="34" charset="0"/>
                  <a:ea typeface="黑体" panose="02010609060101010101" pitchFamily="49" charset="-122"/>
                </a:rPr>
                <a:t> </a:t>
              </a:r>
              <a:r>
                <a:rPr lang="en-US" altLang="zh-CN" sz="1600" b="0" kern="0" dirty="0">
                  <a:solidFill>
                    <a:srgbClr val="000000"/>
                  </a:solidFill>
                  <a:latin typeface="Calibri" panose="020F0502020204030204" pitchFamily="34" charset="0"/>
                  <a:ea typeface="宋体" panose="02010600030101010101" pitchFamily="2" charset="-122"/>
                </a:rPr>
                <a:t>74% vs. </a:t>
              </a:r>
              <a:r>
                <a:rPr lang="en-US" altLang="zh-CN" sz="1600" b="0" kern="0" dirty="0">
                  <a:solidFill>
                    <a:srgbClr val="FF0000"/>
                  </a:solidFill>
                  <a:latin typeface="Calibri" panose="020F0502020204030204" pitchFamily="34" charset="0"/>
                  <a:ea typeface="宋体" panose="02010600030101010101" pitchFamily="2" charset="-122"/>
                </a:rPr>
                <a:t>85%</a:t>
              </a:r>
              <a:endParaRPr lang="zh-CN" altLang="en-US" sz="1600" b="0" kern="0" dirty="0">
                <a:solidFill>
                  <a:srgbClr val="FF0000"/>
                </a:solidFill>
                <a:latin typeface="Calibri" panose="020F0502020204030204" pitchFamily="34" charset="0"/>
                <a:ea typeface="宋体" panose="02010600030101010101" pitchFamily="2" charset="-122"/>
              </a:endParaRPr>
            </a:p>
          </p:txBody>
        </p:sp>
        <p:sp>
          <p:nvSpPr>
            <p:cNvPr id="18" name="矩形 17"/>
            <p:cNvSpPr/>
            <p:nvPr/>
          </p:nvSpPr>
          <p:spPr>
            <a:xfrm>
              <a:off x="2911352" y="902518"/>
              <a:ext cx="2748788" cy="2411858"/>
            </a:xfrm>
            <a:prstGeom prst="rect">
              <a:avLst/>
            </a:prstGeom>
            <a:noFill/>
            <a:ln w="25400" cap="flat" cmpd="sng" algn="ctr">
              <a:solidFill>
                <a:srgbClr val="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FFFFFF"/>
                </a:solidFill>
                <a:latin typeface="Arial" panose="020B0604020202020204"/>
                <a:ea typeface="黑体" panose="02010609060101010101" pitchFamily="49" charset="-122"/>
              </a:endParaRPr>
            </a:p>
          </p:txBody>
        </p:sp>
      </p:grpSp>
      <p:sp>
        <p:nvSpPr>
          <p:cNvPr id="19" name="燕尾形箭头 18"/>
          <p:cNvSpPr/>
          <p:nvPr/>
        </p:nvSpPr>
        <p:spPr>
          <a:xfrm>
            <a:off x="464767" y="3933056"/>
            <a:ext cx="10955841" cy="576064"/>
          </a:xfrm>
          <a:prstGeom prst="notchedRightArrow">
            <a:avLst>
              <a:gd name="adj1" fmla="val 50000"/>
              <a:gd name="adj2" fmla="val 40403"/>
            </a:avLst>
          </a:prstGeom>
          <a:gradFill flip="none" rotWithShape="1">
            <a:gsLst>
              <a:gs pos="0">
                <a:srgbClr val="FFFFFF"/>
              </a:gs>
              <a:gs pos="50000">
                <a:srgbClr val="333399"/>
              </a:gs>
              <a:gs pos="100000">
                <a:srgbClr val="C00000"/>
              </a:gs>
            </a:gsLst>
            <a:lin ang="0" scaled="1"/>
            <a:tileRect/>
          </a:gradFill>
          <a:ln w="25400" cap="flat" cmpd="sng" algn="ctr">
            <a:solidFill>
              <a:srgbClr val="FFFFFF"/>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FFFFFF"/>
              </a:solidFill>
              <a:latin typeface="Arial" panose="020B0604020202020204"/>
              <a:ea typeface="黑体" panose="02010609060101010101" pitchFamily="49" charset="-122"/>
            </a:endParaRPr>
          </a:p>
        </p:txBody>
      </p:sp>
      <p:grpSp>
        <p:nvGrpSpPr>
          <p:cNvPr id="20" name="组合 19"/>
          <p:cNvGrpSpPr/>
          <p:nvPr/>
        </p:nvGrpSpPr>
        <p:grpSpPr>
          <a:xfrm>
            <a:off x="1565905" y="4156178"/>
            <a:ext cx="755335" cy="568967"/>
            <a:chOff x="717236" y="3573016"/>
            <a:chExt cx="759847" cy="568967"/>
          </a:xfrm>
        </p:grpSpPr>
        <p:sp>
          <p:nvSpPr>
            <p:cNvPr id="21" name="椭圆 20"/>
            <p:cNvSpPr/>
            <p:nvPr/>
          </p:nvSpPr>
          <p:spPr>
            <a:xfrm>
              <a:off x="989504" y="3573016"/>
              <a:ext cx="144016" cy="144016"/>
            </a:xfrm>
            <a:prstGeom prst="ellipse">
              <a:avLst/>
            </a:prstGeom>
            <a:solidFill>
              <a:srgbClr val="FFFF00"/>
            </a:solidFill>
            <a:ln w="25400" cap="flat" cmpd="sng" algn="ctr">
              <a:solidFill>
                <a:srgbClr val="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FFFFFF"/>
                </a:solidFill>
                <a:latin typeface="Arial" panose="020B0604020202020204"/>
                <a:ea typeface="黑体" panose="02010609060101010101" pitchFamily="49" charset="-122"/>
              </a:endParaRPr>
            </a:p>
          </p:txBody>
        </p:sp>
        <p:sp>
          <p:nvSpPr>
            <p:cNvPr id="22" name="TextBox 15"/>
            <p:cNvSpPr txBox="1"/>
            <p:nvPr/>
          </p:nvSpPr>
          <p:spPr>
            <a:xfrm>
              <a:off x="717236" y="3741873"/>
              <a:ext cx="759847" cy="400110"/>
            </a:xfrm>
            <a:prstGeom prst="rect">
              <a:avLst/>
            </a:prstGeom>
            <a:noFill/>
          </p:spPr>
          <p:txBody>
            <a:bodyPr wrap="none" rtlCol="0">
              <a:spAutoFit/>
            </a:bodyPr>
            <a:lstStyle/>
            <a:p>
              <a:pPr eaLnBrk="1" fontAlgn="auto" hangingPunct="1">
                <a:lnSpc>
                  <a:spcPct val="100000"/>
                </a:lnSpc>
                <a:spcBef>
                  <a:spcPct val="0"/>
                </a:spcBef>
                <a:spcAft>
                  <a:spcPts val="0"/>
                </a:spcAft>
                <a:defRPr/>
              </a:pPr>
              <a:r>
                <a:rPr lang="en-US" altLang="zh-CN" sz="2000" b="0" kern="0" dirty="0">
                  <a:solidFill>
                    <a:srgbClr val="000000"/>
                  </a:solidFill>
                  <a:latin typeface="Arial" panose="020B0604020202020204" pitchFamily="34" charset="0"/>
                  <a:ea typeface="宋体" panose="02010600030101010101" pitchFamily="2" charset="-122"/>
                </a:rPr>
                <a:t>2006</a:t>
              </a:r>
              <a:endParaRPr lang="zh-CN" altLang="en-US" sz="2000" b="0" kern="0" dirty="0">
                <a:solidFill>
                  <a:srgbClr val="000000"/>
                </a:solidFill>
                <a:latin typeface="Arial" panose="020B0604020202020204" pitchFamily="34" charset="0"/>
                <a:ea typeface="宋体" panose="02010600030101010101" pitchFamily="2" charset="-122"/>
              </a:endParaRPr>
            </a:p>
          </p:txBody>
        </p:sp>
      </p:grpSp>
      <p:grpSp>
        <p:nvGrpSpPr>
          <p:cNvPr id="23" name="组合 22"/>
          <p:cNvGrpSpPr/>
          <p:nvPr/>
        </p:nvGrpSpPr>
        <p:grpSpPr>
          <a:xfrm>
            <a:off x="5505526" y="4156178"/>
            <a:ext cx="755335" cy="568967"/>
            <a:chOff x="4139952" y="3573016"/>
            <a:chExt cx="759847" cy="568967"/>
          </a:xfrm>
        </p:grpSpPr>
        <p:sp>
          <p:nvSpPr>
            <p:cNvPr id="24" name="椭圆 23"/>
            <p:cNvSpPr/>
            <p:nvPr/>
          </p:nvSpPr>
          <p:spPr>
            <a:xfrm>
              <a:off x="4445888" y="3573016"/>
              <a:ext cx="144016" cy="144016"/>
            </a:xfrm>
            <a:prstGeom prst="ellipse">
              <a:avLst/>
            </a:prstGeom>
            <a:solidFill>
              <a:srgbClr val="FFFF00"/>
            </a:solidFill>
            <a:ln w="25400" cap="flat" cmpd="sng" algn="ctr">
              <a:solidFill>
                <a:srgbClr val="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FFFFFF"/>
                </a:solidFill>
                <a:latin typeface="Arial" panose="020B0604020202020204"/>
                <a:ea typeface="黑体" panose="02010609060101010101" pitchFamily="49" charset="-122"/>
              </a:endParaRPr>
            </a:p>
          </p:txBody>
        </p:sp>
        <p:sp>
          <p:nvSpPr>
            <p:cNvPr id="25" name="TextBox 18"/>
            <p:cNvSpPr txBox="1"/>
            <p:nvPr/>
          </p:nvSpPr>
          <p:spPr>
            <a:xfrm>
              <a:off x="4139952" y="3741873"/>
              <a:ext cx="759847" cy="400110"/>
            </a:xfrm>
            <a:prstGeom prst="rect">
              <a:avLst/>
            </a:prstGeom>
            <a:noFill/>
          </p:spPr>
          <p:txBody>
            <a:bodyPr wrap="none" rtlCol="0">
              <a:spAutoFit/>
            </a:bodyPr>
            <a:lstStyle/>
            <a:p>
              <a:pPr eaLnBrk="1" fontAlgn="auto" hangingPunct="1">
                <a:lnSpc>
                  <a:spcPct val="100000"/>
                </a:lnSpc>
                <a:spcBef>
                  <a:spcPct val="0"/>
                </a:spcBef>
                <a:spcAft>
                  <a:spcPts val="0"/>
                </a:spcAft>
                <a:defRPr/>
              </a:pPr>
              <a:r>
                <a:rPr lang="en-US" altLang="zh-CN" sz="2000" b="0" kern="0" dirty="0">
                  <a:solidFill>
                    <a:srgbClr val="000000"/>
                  </a:solidFill>
                  <a:latin typeface="Arial" panose="020B0604020202020204" pitchFamily="34" charset="0"/>
                  <a:ea typeface="宋体" panose="02010600030101010101" pitchFamily="2" charset="-122"/>
                </a:rPr>
                <a:t>2012</a:t>
              </a:r>
              <a:endParaRPr lang="zh-CN" altLang="en-US" sz="2000" b="0" kern="0" dirty="0">
                <a:solidFill>
                  <a:srgbClr val="000000"/>
                </a:solidFill>
                <a:latin typeface="Arial" panose="020B0604020202020204" pitchFamily="34" charset="0"/>
                <a:ea typeface="宋体" panose="02010600030101010101" pitchFamily="2" charset="-122"/>
              </a:endParaRPr>
            </a:p>
          </p:txBody>
        </p:sp>
      </p:grpSp>
      <p:grpSp>
        <p:nvGrpSpPr>
          <p:cNvPr id="26" name="组合 25"/>
          <p:cNvGrpSpPr/>
          <p:nvPr/>
        </p:nvGrpSpPr>
        <p:grpSpPr>
          <a:xfrm>
            <a:off x="7682151" y="4156178"/>
            <a:ext cx="755335" cy="568967"/>
            <a:chOff x="5660140" y="3573016"/>
            <a:chExt cx="759847" cy="568967"/>
          </a:xfrm>
        </p:grpSpPr>
        <p:sp>
          <p:nvSpPr>
            <p:cNvPr id="27" name="椭圆 26"/>
            <p:cNvSpPr/>
            <p:nvPr/>
          </p:nvSpPr>
          <p:spPr>
            <a:xfrm>
              <a:off x="6030064" y="3573016"/>
              <a:ext cx="144016" cy="144016"/>
            </a:xfrm>
            <a:prstGeom prst="ellipse">
              <a:avLst/>
            </a:prstGeom>
            <a:solidFill>
              <a:srgbClr val="FFFF00"/>
            </a:solidFill>
            <a:ln w="25400" cap="flat" cmpd="sng" algn="ctr">
              <a:solidFill>
                <a:srgbClr val="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FFFFFF"/>
                </a:solidFill>
                <a:latin typeface="Arial" panose="020B0604020202020204"/>
                <a:ea typeface="黑体" panose="02010609060101010101" pitchFamily="49" charset="-122"/>
              </a:endParaRPr>
            </a:p>
          </p:txBody>
        </p:sp>
        <p:sp>
          <p:nvSpPr>
            <p:cNvPr id="28" name="TextBox 21"/>
            <p:cNvSpPr txBox="1"/>
            <p:nvPr/>
          </p:nvSpPr>
          <p:spPr>
            <a:xfrm>
              <a:off x="5660140" y="3741873"/>
              <a:ext cx="759847" cy="400110"/>
            </a:xfrm>
            <a:prstGeom prst="rect">
              <a:avLst/>
            </a:prstGeom>
            <a:noFill/>
          </p:spPr>
          <p:txBody>
            <a:bodyPr wrap="none" rtlCol="0">
              <a:spAutoFit/>
            </a:bodyPr>
            <a:lstStyle/>
            <a:p>
              <a:pPr eaLnBrk="1" fontAlgn="auto" hangingPunct="1">
                <a:lnSpc>
                  <a:spcPct val="100000"/>
                </a:lnSpc>
                <a:spcBef>
                  <a:spcPct val="0"/>
                </a:spcBef>
                <a:spcAft>
                  <a:spcPts val="0"/>
                </a:spcAft>
                <a:defRPr/>
              </a:pPr>
              <a:r>
                <a:rPr lang="en-US" altLang="zh-CN" sz="2000" b="0" kern="0" dirty="0">
                  <a:solidFill>
                    <a:srgbClr val="000000"/>
                  </a:solidFill>
                  <a:latin typeface="Arial" panose="020B0604020202020204" pitchFamily="34" charset="0"/>
                  <a:ea typeface="宋体" panose="02010600030101010101" pitchFamily="2" charset="-122"/>
                </a:rPr>
                <a:t>2015</a:t>
              </a:r>
              <a:endParaRPr lang="zh-CN" altLang="en-US" sz="2000" b="0" kern="0" dirty="0">
                <a:solidFill>
                  <a:srgbClr val="000000"/>
                </a:solidFill>
                <a:latin typeface="Arial" panose="020B0604020202020204" pitchFamily="34" charset="0"/>
                <a:ea typeface="宋体" panose="02010600030101010101" pitchFamily="2" charset="-122"/>
              </a:endParaRPr>
            </a:p>
          </p:txBody>
        </p:sp>
      </p:grpSp>
      <p:cxnSp>
        <p:nvCxnSpPr>
          <p:cNvPr id="29" name="直接箭头连接符 28"/>
          <p:cNvCxnSpPr/>
          <p:nvPr/>
        </p:nvCxnSpPr>
        <p:spPr>
          <a:xfrm flipH="1">
            <a:off x="1957402" y="3524666"/>
            <a:ext cx="132350" cy="491752"/>
          </a:xfrm>
          <a:prstGeom prst="straightConnector1">
            <a:avLst/>
          </a:prstGeom>
          <a:noFill/>
          <a:ln w="57150" cap="flat" cmpd="sng" algn="ctr">
            <a:solidFill>
              <a:srgbClr val="C00000"/>
            </a:solidFill>
            <a:prstDash val="solid"/>
            <a:tailEnd type="arrow"/>
          </a:ln>
          <a:effectLst/>
        </p:spPr>
      </p:cxnSp>
      <p:sp>
        <p:nvSpPr>
          <p:cNvPr id="30" name="右大括号 29"/>
          <p:cNvSpPr/>
          <p:nvPr/>
        </p:nvSpPr>
        <p:spPr>
          <a:xfrm rot="5400000">
            <a:off x="3749847" y="2834639"/>
            <a:ext cx="247082" cy="3831973"/>
          </a:xfrm>
          <a:prstGeom prst="rightBrace">
            <a:avLst>
              <a:gd name="adj1" fmla="val 174991"/>
              <a:gd name="adj2" fmla="val 55543"/>
            </a:avLst>
          </a:prstGeom>
          <a:noFill/>
          <a:ln w="5715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000000"/>
              </a:solidFill>
              <a:latin typeface="Arial" panose="020B0604020202020204"/>
              <a:ea typeface="黑体" panose="02010609060101010101" pitchFamily="49" charset="-122"/>
            </a:endParaRPr>
          </a:p>
        </p:txBody>
      </p:sp>
      <p:cxnSp>
        <p:nvCxnSpPr>
          <p:cNvPr id="31" name="直接箭头连接符 30"/>
          <p:cNvCxnSpPr/>
          <p:nvPr/>
        </p:nvCxnSpPr>
        <p:spPr>
          <a:xfrm>
            <a:off x="5789374" y="3524666"/>
            <a:ext cx="89912" cy="461710"/>
          </a:xfrm>
          <a:prstGeom prst="straightConnector1">
            <a:avLst/>
          </a:prstGeom>
          <a:noFill/>
          <a:ln w="57150" cap="flat" cmpd="sng" algn="ctr">
            <a:solidFill>
              <a:srgbClr val="C00000"/>
            </a:solidFill>
            <a:prstDash val="solid"/>
            <a:tailEnd type="arrow"/>
          </a:ln>
          <a:effectLst/>
        </p:spPr>
      </p:cxnSp>
      <p:grpSp>
        <p:nvGrpSpPr>
          <p:cNvPr id="32" name="组合 31"/>
          <p:cNvGrpSpPr/>
          <p:nvPr/>
        </p:nvGrpSpPr>
        <p:grpSpPr>
          <a:xfrm>
            <a:off x="8035854" y="1995882"/>
            <a:ext cx="2533006" cy="1751925"/>
            <a:chOff x="5796136" y="909881"/>
            <a:chExt cx="3195404" cy="2423742"/>
          </a:xfrm>
        </p:grpSpPr>
        <p:pic>
          <p:nvPicPr>
            <p:cNvPr id="33"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384" y="980728"/>
              <a:ext cx="2796315" cy="1479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12384" y="2116195"/>
              <a:ext cx="2796315" cy="1204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 name="矩形 34"/>
            <p:cNvSpPr/>
            <p:nvPr/>
          </p:nvSpPr>
          <p:spPr>
            <a:xfrm>
              <a:off x="5816339" y="1988841"/>
              <a:ext cx="3077029" cy="351286"/>
            </a:xfrm>
            <a:prstGeom prst="rect">
              <a:avLst/>
            </a:prstGeom>
            <a:solidFill>
              <a:srgbClr val="FFFFFF"/>
            </a:solidFill>
          </p:spPr>
          <p:txBody>
            <a:bodyPr wrap="square">
              <a:spAutoFit/>
            </a:bodyPr>
            <a:lstStyle/>
            <a:p>
              <a:pPr algn="ctr" eaLnBrk="1" fontAlgn="auto" hangingPunct="1">
                <a:lnSpc>
                  <a:spcPct val="100000"/>
                </a:lnSpc>
                <a:spcBef>
                  <a:spcPct val="0"/>
                </a:spcBef>
                <a:spcAft>
                  <a:spcPts val="0"/>
                </a:spcAft>
                <a:defRPr/>
              </a:pPr>
              <a:r>
                <a:rPr lang="en-US" altLang="zh-CN" sz="1050" b="0" kern="0" dirty="0">
                  <a:solidFill>
                    <a:srgbClr val="0000FF"/>
                  </a:solidFill>
                  <a:latin typeface="Calibri" panose="020F0502020204030204" pitchFamily="34" charset="0"/>
                  <a:ea typeface="宋体" panose="02010600030101010101" pitchFamily="2" charset="-122"/>
                  <a:cs typeface="Times New Roman" panose="02020603050405020304" pitchFamily="18" charset="0"/>
                </a:rPr>
                <a:t>Activity recognition</a:t>
              </a:r>
              <a:r>
                <a:rPr lang="en-US" altLang="zh-CN" sz="1050" b="0" kern="0" dirty="0">
                  <a:solidFill>
                    <a:prstClr val="black"/>
                  </a:solidFill>
                  <a:latin typeface="Calibri" panose="020F0502020204030204" pitchFamily="34" charset="0"/>
                  <a:ea typeface="宋体" panose="02010600030101010101" pitchFamily="2" charset="-122"/>
                  <a:cs typeface="Times New Roman" panose="02020603050405020304" pitchFamily="18" charset="0"/>
                </a:rPr>
                <a:t>, CVPR2015</a:t>
              </a:r>
              <a:endParaRPr lang="en-US" altLang="zh-CN" sz="1050" b="0" kern="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36" name="矩形 35"/>
            <p:cNvSpPr/>
            <p:nvPr/>
          </p:nvSpPr>
          <p:spPr>
            <a:xfrm>
              <a:off x="6023960" y="2954514"/>
              <a:ext cx="2585688" cy="353979"/>
            </a:xfrm>
            <a:prstGeom prst="rect">
              <a:avLst/>
            </a:prstGeom>
            <a:solidFill>
              <a:srgbClr val="FFFFFF"/>
            </a:solidFill>
          </p:spPr>
          <p:txBody>
            <a:bodyPr wrap="square">
              <a:spAutoFit/>
            </a:bodyPr>
            <a:lstStyle/>
            <a:p>
              <a:pPr algn="ctr" eaLnBrk="1" fontAlgn="auto" hangingPunct="1">
                <a:lnSpc>
                  <a:spcPct val="100000"/>
                </a:lnSpc>
                <a:spcBef>
                  <a:spcPct val="0"/>
                </a:spcBef>
                <a:spcAft>
                  <a:spcPts val="0"/>
                </a:spcAft>
                <a:defRPr/>
              </a:pPr>
              <a:r>
                <a:rPr lang="en-US" altLang="zh-CN" sz="1050" b="0" kern="0" dirty="0">
                  <a:solidFill>
                    <a:srgbClr val="0000FF"/>
                  </a:solidFill>
                  <a:latin typeface="Calibri" panose="020F0502020204030204" pitchFamily="34" charset="0"/>
                  <a:ea typeface="宋体" panose="02010600030101010101" pitchFamily="2" charset="-122"/>
                  <a:cs typeface="Times New Roman" panose="02020603050405020304" pitchFamily="18" charset="0"/>
                </a:rPr>
                <a:t>Video caption</a:t>
              </a:r>
              <a:r>
                <a:rPr lang="en-US" altLang="zh-CN" sz="1050" b="0" kern="0" dirty="0">
                  <a:solidFill>
                    <a:prstClr val="black"/>
                  </a:solidFill>
                  <a:latin typeface="Calibri" panose="020F0502020204030204" pitchFamily="34" charset="0"/>
                  <a:ea typeface="宋体" panose="02010600030101010101" pitchFamily="2" charset="-122"/>
                  <a:cs typeface="Times New Roman" panose="02020603050405020304" pitchFamily="18" charset="0"/>
                </a:rPr>
                <a:t>, CVPR2015</a:t>
              </a:r>
              <a:endParaRPr lang="en-US" altLang="zh-CN" sz="1050" b="0" kern="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37" name="TextBox 30"/>
            <p:cNvSpPr txBox="1"/>
            <p:nvPr/>
          </p:nvSpPr>
          <p:spPr>
            <a:xfrm>
              <a:off x="5808492" y="909881"/>
              <a:ext cx="3183048" cy="468380"/>
            </a:xfrm>
            <a:prstGeom prst="rect">
              <a:avLst/>
            </a:prstGeom>
            <a:solidFill>
              <a:srgbClr val="FFFF00"/>
            </a:solidFill>
          </p:spPr>
          <p:txBody>
            <a:bodyPr wrap="square" rtlCol="0">
              <a:spAutoFit/>
            </a:bodyPr>
            <a:lstStyle/>
            <a:p>
              <a:pPr algn="ctr" eaLnBrk="1" fontAlgn="auto" hangingPunct="1">
                <a:lnSpc>
                  <a:spcPct val="100000"/>
                </a:lnSpc>
                <a:spcBef>
                  <a:spcPct val="0"/>
                </a:spcBef>
                <a:spcAft>
                  <a:spcPts val="0"/>
                </a:spcAft>
                <a:defRPr/>
              </a:pPr>
              <a:r>
                <a:rPr lang="en-US" altLang="zh-CN" sz="1600" b="0" kern="0" dirty="0">
                  <a:solidFill>
                    <a:srgbClr val="000000"/>
                  </a:solidFill>
                  <a:latin typeface="Calibri" panose="020F0502020204030204" pitchFamily="34" charset="0"/>
                  <a:ea typeface="黑体" panose="02010609060101010101" pitchFamily="49" charset="-122"/>
                  <a:cs typeface="Times New Roman" panose="02020603050405020304" pitchFamily="18" charset="0"/>
                </a:rPr>
                <a:t>Recurrent Neural Networks</a:t>
              </a:r>
              <a:endParaRPr lang="zh-CN" altLang="en-US" sz="1600" b="0" kern="0" dirty="0">
                <a:solidFill>
                  <a:srgbClr val="000000"/>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38" name="矩形 37"/>
            <p:cNvSpPr/>
            <p:nvPr/>
          </p:nvSpPr>
          <p:spPr>
            <a:xfrm>
              <a:off x="5796136" y="910266"/>
              <a:ext cx="3195404" cy="2423357"/>
            </a:xfrm>
            <a:prstGeom prst="rect">
              <a:avLst/>
            </a:prstGeom>
            <a:noFill/>
            <a:ln w="25400" cap="flat" cmpd="sng" algn="ctr">
              <a:solidFill>
                <a:srgbClr val="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FFFFFF"/>
                </a:solidFill>
                <a:latin typeface="Times New Roman" panose="02020603050405020304" pitchFamily="18" charset="0"/>
                <a:ea typeface="黑体" panose="02010609060101010101" pitchFamily="49" charset="-122"/>
                <a:cs typeface="Times New Roman" panose="02020603050405020304" pitchFamily="18" charset="0"/>
              </a:endParaRPr>
            </a:p>
          </p:txBody>
        </p:sp>
      </p:grpSp>
      <p:grpSp>
        <p:nvGrpSpPr>
          <p:cNvPr id="39" name="组合 38"/>
          <p:cNvGrpSpPr/>
          <p:nvPr/>
        </p:nvGrpSpPr>
        <p:grpSpPr>
          <a:xfrm>
            <a:off x="1559496" y="4941168"/>
            <a:ext cx="2975370" cy="1683011"/>
            <a:chOff x="132753" y="4206650"/>
            <a:chExt cx="3998452" cy="2275510"/>
          </a:xfrm>
        </p:grpSpPr>
        <p:pic>
          <p:nvPicPr>
            <p:cNvPr id="40" name="Picture 3"/>
            <p:cNvPicPr>
              <a:picLocks noChangeAspect="1" noChangeArrowheads="1"/>
            </p:cNvPicPr>
            <p:nvPr/>
          </p:nvPicPr>
          <p:blipFill>
            <a:blip r:embed="rId7" cstate="print"/>
            <a:srcRect/>
            <a:stretch>
              <a:fillRect/>
            </a:stretch>
          </p:blipFill>
          <p:spPr bwMode="auto">
            <a:xfrm>
              <a:off x="1331640" y="4599246"/>
              <a:ext cx="1584320" cy="1349606"/>
            </a:xfrm>
            <a:prstGeom prst="rect">
              <a:avLst/>
            </a:prstGeom>
            <a:noFill/>
            <a:ln w="9525">
              <a:noFill/>
              <a:miter lim="800000"/>
              <a:headEnd/>
              <a:tailEnd/>
            </a:ln>
          </p:spPr>
        </p:pic>
        <p:pic>
          <p:nvPicPr>
            <p:cNvPr id="41" name="Picture 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5733" y="5845437"/>
              <a:ext cx="2732886" cy="636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Picture 2"/>
            <p:cNvPicPr>
              <a:picLocks noChangeAspect="1" noChangeArrowheads="1"/>
            </p:cNvPicPr>
            <p:nvPr/>
          </p:nvPicPr>
          <p:blipFill>
            <a:blip r:embed="rId9" cstate="print"/>
            <a:srcRect/>
            <a:stretch>
              <a:fillRect/>
            </a:stretch>
          </p:blipFill>
          <p:spPr bwMode="auto">
            <a:xfrm>
              <a:off x="132753" y="4582575"/>
              <a:ext cx="1213614" cy="1457363"/>
            </a:xfrm>
            <a:prstGeom prst="rect">
              <a:avLst/>
            </a:prstGeom>
            <a:noFill/>
            <a:ln w="9525">
              <a:noFill/>
              <a:miter lim="800000"/>
              <a:headEnd/>
              <a:tailEnd/>
            </a:ln>
          </p:spPr>
        </p:pic>
        <p:pic>
          <p:nvPicPr>
            <p:cNvPr id="46" name="Picture 3"/>
            <p:cNvPicPr>
              <a:picLocks noChangeAspect="1" noChangeArrowheads="1"/>
            </p:cNvPicPr>
            <p:nvPr/>
          </p:nvPicPr>
          <p:blipFill>
            <a:blip r:embed="rId10" cstate="print"/>
            <a:srcRect/>
            <a:stretch>
              <a:fillRect/>
            </a:stretch>
          </p:blipFill>
          <p:spPr bwMode="auto">
            <a:xfrm>
              <a:off x="2705935" y="5542893"/>
              <a:ext cx="1343806" cy="884444"/>
            </a:xfrm>
            <a:prstGeom prst="rect">
              <a:avLst/>
            </a:prstGeom>
            <a:noFill/>
            <a:ln w="9525">
              <a:noFill/>
              <a:miter lim="800000"/>
              <a:headEnd/>
              <a:tailEnd/>
            </a:ln>
          </p:spPr>
        </p:pic>
        <p:pic>
          <p:nvPicPr>
            <p:cNvPr id="47" name="Picture 4"/>
            <p:cNvPicPr>
              <a:picLocks noChangeAspect="1" noChangeArrowheads="1"/>
            </p:cNvPicPr>
            <p:nvPr/>
          </p:nvPicPr>
          <p:blipFill>
            <a:blip r:embed="rId11" cstate="print"/>
            <a:srcRect/>
            <a:stretch>
              <a:fillRect/>
            </a:stretch>
          </p:blipFill>
          <p:spPr bwMode="auto">
            <a:xfrm>
              <a:off x="2694274" y="4647094"/>
              <a:ext cx="1355467" cy="870138"/>
            </a:xfrm>
            <a:prstGeom prst="rect">
              <a:avLst/>
            </a:prstGeom>
            <a:noFill/>
            <a:ln w="9525">
              <a:noFill/>
              <a:miter lim="800000"/>
              <a:headEnd/>
              <a:tailEnd/>
            </a:ln>
          </p:spPr>
        </p:pic>
        <p:sp>
          <p:nvSpPr>
            <p:cNvPr id="48" name="TextBox 38"/>
            <p:cNvSpPr txBox="1"/>
            <p:nvPr/>
          </p:nvSpPr>
          <p:spPr>
            <a:xfrm>
              <a:off x="175733" y="4222249"/>
              <a:ext cx="3955471" cy="457741"/>
            </a:xfrm>
            <a:prstGeom prst="rect">
              <a:avLst/>
            </a:prstGeom>
            <a:solidFill>
              <a:srgbClr val="FFFF00"/>
            </a:solidFill>
          </p:spPr>
          <p:txBody>
            <a:bodyPr wrap="square" rtlCol="0">
              <a:spAutoFit/>
            </a:bodyPr>
            <a:lstStyle/>
            <a:p>
              <a:pPr algn="ctr" eaLnBrk="1" fontAlgn="auto" hangingPunct="1">
                <a:lnSpc>
                  <a:spcPct val="100000"/>
                </a:lnSpc>
                <a:spcBef>
                  <a:spcPct val="0"/>
                </a:spcBef>
                <a:spcAft>
                  <a:spcPts val="0"/>
                </a:spcAft>
                <a:defRPr/>
              </a:pPr>
              <a:r>
                <a:rPr lang="en-US" altLang="zh-CN" sz="1600" b="0" kern="0" dirty="0">
                  <a:solidFill>
                    <a:srgbClr val="000000"/>
                  </a:solidFill>
                  <a:latin typeface="Calibri" panose="020F0502020204030204" pitchFamily="34" charset="0"/>
                  <a:ea typeface="黑体" panose="02010609060101010101" pitchFamily="49" charset="-122"/>
                </a:rPr>
                <a:t>Representation Learning</a:t>
              </a:r>
              <a:endParaRPr lang="zh-CN" altLang="en-US" sz="1600" b="0" kern="0" dirty="0">
                <a:solidFill>
                  <a:srgbClr val="000000"/>
                </a:solidFill>
                <a:latin typeface="Calibri" panose="020F0502020204030204" pitchFamily="34" charset="0"/>
                <a:ea typeface="黑体" panose="02010609060101010101" pitchFamily="49" charset="-122"/>
              </a:endParaRPr>
            </a:p>
          </p:txBody>
        </p:sp>
        <p:sp>
          <p:nvSpPr>
            <p:cNvPr id="49" name="矩形 48"/>
            <p:cNvSpPr/>
            <p:nvPr/>
          </p:nvSpPr>
          <p:spPr>
            <a:xfrm>
              <a:off x="175735" y="4206650"/>
              <a:ext cx="3955470" cy="2275510"/>
            </a:xfrm>
            <a:prstGeom prst="rect">
              <a:avLst/>
            </a:prstGeom>
            <a:noFill/>
            <a:ln w="25400" cap="flat" cmpd="sng" algn="ctr">
              <a:solidFill>
                <a:srgbClr val="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FFFFFF"/>
                </a:solidFill>
                <a:latin typeface="Arial" panose="020B0604020202020204"/>
                <a:ea typeface="黑体" panose="02010609060101010101" pitchFamily="49" charset="-122"/>
              </a:endParaRPr>
            </a:p>
          </p:txBody>
        </p:sp>
      </p:grpSp>
      <p:sp>
        <p:nvSpPr>
          <p:cNvPr id="50" name="右大括号 49"/>
          <p:cNvSpPr/>
          <p:nvPr/>
        </p:nvSpPr>
        <p:spPr>
          <a:xfrm rot="5400000">
            <a:off x="6790209" y="3768165"/>
            <a:ext cx="247068" cy="1964912"/>
          </a:xfrm>
          <a:prstGeom prst="rightBrace">
            <a:avLst>
              <a:gd name="adj1" fmla="val 174991"/>
              <a:gd name="adj2" fmla="val 23027"/>
            </a:avLst>
          </a:prstGeom>
          <a:noFill/>
          <a:ln w="5715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000000"/>
              </a:solidFill>
              <a:latin typeface="Times New Roman" panose="02020603050405020304" pitchFamily="18" charset="0"/>
              <a:ea typeface="黑体" panose="02010609060101010101" pitchFamily="49" charset="-122"/>
              <a:cs typeface="Times New Roman" panose="02020603050405020304" pitchFamily="18" charset="0"/>
            </a:endParaRPr>
          </a:p>
        </p:txBody>
      </p:sp>
      <p:grpSp>
        <p:nvGrpSpPr>
          <p:cNvPr id="51" name="组合 50"/>
          <p:cNvGrpSpPr/>
          <p:nvPr/>
        </p:nvGrpSpPr>
        <p:grpSpPr>
          <a:xfrm>
            <a:off x="5087888" y="4931166"/>
            <a:ext cx="2808312" cy="1738194"/>
            <a:chOff x="4624841" y="4221088"/>
            <a:chExt cx="4133849" cy="2350120"/>
          </a:xfrm>
        </p:grpSpPr>
        <p:grpSp>
          <p:nvGrpSpPr>
            <p:cNvPr id="52" name="组合 51"/>
            <p:cNvGrpSpPr/>
            <p:nvPr/>
          </p:nvGrpSpPr>
          <p:grpSpPr>
            <a:xfrm>
              <a:off x="4843990" y="4653136"/>
              <a:ext cx="3616441" cy="993275"/>
              <a:chOff x="231292" y="1307849"/>
              <a:chExt cx="5169664" cy="1877295"/>
            </a:xfrm>
          </p:grpSpPr>
          <p:pic>
            <p:nvPicPr>
              <p:cNvPr id="59" name="Picture 3"/>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31292" y="1307849"/>
                <a:ext cx="5169664" cy="1407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矩形 59"/>
              <p:cNvSpPr/>
              <p:nvPr/>
            </p:nvSpPr>
            <p:spPr>
              <a:xfrm>
                <a:off x="1581493" y="2555957"/>
                <a:ext cx="3495585" cy="629187"/>
              </a:xfrm>
              <a:prstGeom prst="rect">
                <a:avLst/>
              </a:prstGeom>
            </p:spPr>
            <p:txBody>
              <a:bodyPr wrap="square">
                <a:spAutoFit/>
              </a:bodyPr>
              <a:lstStyle/>
              <a:p>
                <a:pPr eaLnBrk="1" fontAlgn="auto" hangingPunct="1">
                  <a:lnSpc>
                    <a:spcPct val="100000"/>
                  </a:lnSpc>
                  <a:spcBef>
                    <a:spcPct val="0"/>
                  </a:spcBef>
                  <a:spcAft>
                    <a:spcPts val="0"/>
                  </a:spcAft>
                  <a:defRPr/>
                </a:pPr>
                <a:r>
                  <a:rPr lang="en-US" altLang="zh-CN" sz="1000" b="0" kern="0" dirty="0" err="1">
                    <a:solidFill>
                      <a:srgbClr val="0000FF"/>
                    </a:solidFill>
                    <a:latin typeface="Times New Roman" panose="02020603050405020304" pitchFamily="18" charset="0"/>
                    <a:ea typeface="宋体" panose="02010600030101010101" pitchFamily="2" charset="-122"/>
                    <a:cs typeface="Times New Roman" panose="02020603050405020304" pitchFamily="18" charset="0"/>
                  </a:rPr>
                  <a:t>DeepFace</a:t>
                </a:r>
                <a:r>
                  <a:rPr lang="en-US" altLang="zh-CN" sz="1000" b="0" kern="0"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 CVPR2014</a:t>
                </a:r>
              </a:p>
            </p:txBody>
          </p:sp>
        </p:grpSp>
        <p:grpSp>
          <p:nvGrpSpPr>
            <p:cNvPr id="53" name="组合 52"/>
            <p:cNvGrpSpPr/>
            <p:nvPr/>
          </p:nvGrpSpPr>
          <p:grpSpPr>
            <a:xfrm>
              <a:off x="4843990" y="5588022"/>
              <a:ext cx="3674466" cy="983186"/>
              <a:chOff x="17231" y="4872344"/>
              <a:chExt cx="6180930" cy="2003756"/>
            </a:xfrm>
          </p:grpSpPr>
          <p:pic>
            <p:nvPicPr>
              <p:cNvPr id="57" name="Picture 8"/>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7231" y="4872344"/>
                <a:ext cx="5702206" cy="1461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 name="矩形 57"/>
              <p:cNvSpPr/>
              <p:nvPr/>
            </p:nvSpPr>
            <p:spPr>
              <a:xfrm>
                <a:off x="281905" y="6197638"/>
                <a:ext cx="5916256" cy="678462"/>
              </a:xfrm>
              <a:prstGeom prst="rect">
                <a:avLst/>
              </a:prstGeom>
            </p:spPr>
            <p:txBody>
              <a:bodyPr wrap="square">
                <a:spAutoFit/>
              </a:bodyPr>
              <a:lstStyle/>
              <a:p>
                <a:pPr algn="ctr" eaLnBrk="1" fontAlgn="auto" hangingPunct="1">
                  <a:lnSpc>
                    <a:spcPct val="100000"/>
                  </a:lnSpc>
                  <a:spcBef>
                    <a:spcPct val="0"/>
                  </a:spcBef>
                  <a:spcAft>
                    <a:spcPts val="0"/>
                  </a:spcAft>
                  <a:defRPr/>
                </a:pPr>
                <a:r>
                  <a:rPr lang="en-US" altLang="zh-CN" sz="1000" b="0" kern="0" dirty="0">
                    <a:solidFill>
                      <a:srgbClr val="0000FF"/>
                    </a:solidFill>
                    <a:latin typeface="Times New Roman" panose="02020603050405020304" pitchFamily="18" charset="0"/>
                    <a:ea typeface="宋体" panose="02010600030101010101" pitchFamily="2" charset="-122"/>
                    <a:cs typeface="Times New Roman" panose="02020603050405020304" pitchFamily="18" charset="0"/>
                  </a:rPr>
                  <a:t>RCNN for detection</a:t>
                </a:r>
                <a:r>
                  <a:rPr lang="en-US" altLang="zh-CN" sz="1000" b="0" kern="0"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 CVPR2014</a:t>
                </a:r>
                <a:endParaRPr lang="en-US" altLang="zh-CN" sz="1000" b="0" kern="0" dirty="0">
                  <a:solidFill>
                    <a:srgbClr val="FF0000"/>
                  </a:solidFill>
                  <a:latin typeface="Times New Roman" panose="02020603050405020304" pitchFamily="18" charset="0"/>
                  <a:ea typeface="宋体" panose="02010600030101010101" pitchFamily="2" charset="-122"/>
                  <a:cs typeface="Times New Roman" panose="02020603050405020304" pitchFamily="18" charset="0"/>
                </a:endParaRPr>
              </a:p>
            </p:txBody>
          </p:sp>
        </p:grpSp>
        <mc:AlternateContent xmlns:mc="http://schemas.openxmlformats.org/markup-compatibility/2006" xmlns:a14="http://schemas.microsoft.com/office/drawing/2010/main">
          <mc:Choice Requires="a14">
            <p:sp>
              <p:nvSpPr>
                <p:cNvPr id="54" name="矩形 53"/>
                <p:cNvSpPr/>
                <p:nvPr/>
              </p:nvSpPr>
              <p:spPr>
                <a:xfrm>
                  <a:off x="7944800" y="5673168"/>
                  <a:ext cx="792087" cy="457741"/>
                </a:xfrm>
                <a:prstGeom prst="rect">
                  <a:avLst/>
                </a:prstGeom>
              </p:spPr>
              <p:txBody>
                <a:bodyPr wrap="square">
                  <a:spAutoFit/>
                </a:bodyPr>
                <a:lstStyle/>
                <a:p>
                  <a:pPr eaLnBrk="1" fontAlgn="auto" hangingPunct="1">
                    <a:lnSpc>
                      <a:spcPct val="100000"/>
                    </a:lnSpc>
                    <a:spcBef>
                      <a:spcPct val="0"/>
                    </a:spcBef>
                    <a:spcAft>
                      <a:spcPts val="0"/>
                    </a:spcAft>
                    <a:defRPr/>
                  </a:pPr>
                  <a14:m>
                    <m:oMathPara xmlns:m="http://schemas.openxmlformats.org/officeDocument/2006/math">
                      <m:oMathParaPr>
                        <m:jc m:val="centerGroup"/>
                      </m:oMathParaPr>
                      <m:oMath xmlns:m="http://schemas.openxmlformats.org/officeDocument/2006/math">
                        <m:r>
                          <a:rPr lang="en-US" altLang="zh-CN" sz="1600" b="0" i="1" kern="0">
                            <a:solidFill>
                              <a:srgbClr val="000000"/>
                            </a:solidFill>
                            <a:latin typeface="Cambria Math"/>
                            <a:ea typeface="Cambria Math"/>
                          </a:rPr>
                          <m:t>∙∙∙</m:t>
                        </m:r>
                      </m:oMath>
                    </m:oMathPara>
                  </a14:m>
                  <a:endParaRPr lang="en-US" altLang="zh-CN" sz="1600" b="0" kern="0" dirty="0">
                    <a:solidFill>
                      <a:srgbClr val="000000"/>
                    </a:solidFill>
                    <a:latin typeface="Times New Roman" panose="02020603050405020304" pitchFamily="18" charset="0"/>
                    <a:ea typeface="宋体" panose="02010600030101010101" pitchFamily="2" charset="-122"/>
                    <a:cs typeface="Times New Roman" panose="02020603050405020304" pitchFamily="18" charset="0"/>
                  </a:endParaRPr>
                </a:p>
              </p:txBody>
            </p:sp>
          </mc:Choice>
          <mc:Fallback xmlns="">
            <p:sp>
              <p:nvSpPr>
                <p:cNvPr id="50" name="矩形 49"/>
                <p:cNvSpPr>
                  <a:spLocks noRot="1" noChangeAspect="1" noMove="1" noResize="1" noEditPoints="1" noAdjustHandles="1" noChangeArrowheads="1" noChangeShapeType="1" noTextEdit="1"/>
                </p:cNvSpPr>
                <p:nvPr/>
              </p:nvSpPr>
              <p:spPr>
                <a:xfrm>
                  <a:off x="7944800" y="5673168"/>
                  <a:ext cx="792087" cy="457741"/>
                </a:xfrm>
                <a:prstGeom prst="rect">
                  <a:avLst/>
                </a:prstGeom>
                <a:blipFill rotWithShape="0">
                  <a:blip r:embed="rId14"/>
                  <a:stretch>
                    <a:fillRect/>
                  </a:stretch>
                </a:blipFill>
              </p:spPr>
              <p:txBody>
                <a:bodyPr/>
                <a:lstStyle/>
                <a:p>
                  <a:r>
                    <a:rPr lang="zh-CN" altLang="en-US">
                      <a:noFill/>
                    </a:rPr>
                    <a:t> </a:t>
                  </a:r>
                </a:p>
              </p:txBody>
            </p:sp>
          </mc:Fallback>
        </mc:AlternateContent>
        <p:sp>
          <p:nvSpPr>
            <p:cNvPr id="55" name="TextBox 45"/>
            <p:cNvSpPr txBox="1"/>
            <p:nvPr/>
          </p:nvSpPr>
          <p:spPr>
            <a:xfrm>
              <a:off x="4624841" y="4221088"/>
              <a:ext cx="4112046" cy="457741"/>
            </a:xfrm>
            <a:prstGeom prst="rect">
              <a:avLst/>
            </a:prstGeom>
            <a:solidFill>
              <a:srgbClr val="FFFF00"/>
            </a:solidFill>
          </p:spPr>
          <p:txBody>
            <a:bodyPr wrap="square" rtlCol="0">
              <a:spAutoFit/>
            </a:bodyPr>
            <a:lstStyle/>
            <a:p>
              <a:pPr algn="ctr" eaLnBrk="1" fontAlgn="auto" hangingPunct="1">
                <a:lnSpc>
                  <a:spcPct val="100000"/>
                </a:lnSpc>
                <a:spcBef>
                  <a:spcPct val="0"/>
                </a:spcBef>
                <a:spcAft>
                  <a:spcPts val="0"/>
                </a:spcAft>
                <a:defRPr/>
              </a:pPr>
              <a:r>
                <a:rPr lang="en-US" altLang="zh-CN" sz="1600" b="0" kern="0" dirty="0">
                  <a:solidFill>
                    <a:srgbClr val="000000"/>
                  </a:solidFill>
                  <a:latin typeface="Calibri" panose="020F0502020204030204" pitchFamily="34" charset="0"/>
                  <a:ea typeface="黑体" panose="02010609060101010101" pitchFamily="49" charset="-122"/>
                  <a:cs typeface="Times New Roman" panose="02020603050405020304" pitchFamily="18" charset="0"/>
                </a:rPr>
                <a:t>Convolutional Neural Networks</a:t>
              </a:r>
              <a:endParaRPr lang="zh-CN" altLang="en-US" sz="1600" b="0" kern="0" dirty="0">
                <a:solidFill>
                  <a:srgbClr val="000000"/>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56" name="矩形 55"/>
            <p:cNvSpPr/>
            <p:nvPr/>
          </p:nvSpPr>
          <p:spPr>
            <a:xfrm>
              <a:off x="4632039" y="4224165"/>
              <a:ext cx="4126651" cy="2275510"/>
            </a:xfrm>
            <a:prstGeom prst="rect">
              <a:avLst/>
            </a:prstGeom>
            <a:noFill/>
            <a:ln w="25400" cap="flat" cmpd="sng" algn="ctr">
              <a:solidFill>
                <a:srgbClr val="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FFFFFF"/>
                </a:solidFill>
                <a:latin typeface="Times New Roman" panose="02020603050405020304" pitchFamily="18" charset="0"/>
                <a:ea typeface="黑体" panose="02010609060101010101" pitchFamily="49" charset="-122"/>
                <a:cs typeface="Times New Roman" panose="02020603050405020304" pitchFamily="18" charset="0"/>
              </a:endParaRPr>
            </a:p>
          </p:txBody>
        </p:sp>
      </p:grpSp>
      <p:sp>
        <p:nvSpPr>
          <p:cNvPr id="61" name="右大括号 60"/>
          <p:cNvSpPr/>
          <p:nvPr/>
        </p:nvSpPr>
        <p:spPr>
          <a:xfrm rot="16200000">
            <a:off x="9395425" y="2533272"/>
            <a:ext cx="175989" cy="2730217"/>
          </a:xfrm>
          <a:prstGeom prst="rightBrace">
            <a:avLst>
              <a:gd name="adj1" fmla="val 174991"/>
              <a:gd name="adj2" fmla="val 48939"/>
            </a:avLst>
          </a:prstGeom>
          <a:noFill/>
          <a:ln w="5715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000000"/>
              </a:solidFill>
              <a:latin typeface="Arial" panose="020B0604020202020204"/>
              <a:ea typeface="黑体" panose="02010609060101010101" pitchFamily="49" charset="-122"/>
            </a:endParaRPr>
          </a:p>
        </p:txBody>
      </p:sp>
      <p:sp>
        <p:nvSpPr>
          <p:cNvPr id="62" name="矩形 61"/>
          <p:cNvSpPr/>
          <p:nvPr/>
        </p:nvSpPr>
        <p:spPr>
          <a:xfrm>
            <a:off x="524702" y="890718"/>
            <a:ext cx="11040151" cy="954107"/>
          </a:xfrm>
          <a:prstGeom prst="rect">
            <a:avLst/>
          </a:prstGeom>
          <a:noFill/>
        </p:spPr>
        <p:txBody>
          <a:bodyPr wrap="square">
            <a:spAutoFit/>
          </a:bodyPr>
          <a:lstStyle/>
          <a:p>
            <a:pPr algn="just">
              <a:lnSpc>
                <a:spcPct val="100000"/>
              </a:lnSpc>
              <a:spcBef>
                <a:spcPct val="0"/>
              </a:spcBef>
            </a:pPr>
            <a:r>
              <a:rPr lang="en-US" altLang="zh-CN" sz="2800" dirty="0">
                <a:solidFill>
                  <a:srgbClr val="0000FF"/>
                </a:solidFill>
                <a:latin typeface="Calibri" panose="020F0502020204030204" pitchFamily="34" charset="0"/>
                <a:ea typeface="黑体" panose="02010609060101010101" pitchFamily="49" charset="-122"/>
              </a:rPr>
              <a:t>Deep learning (DL) has achieved great success in various areas including computer vision (CV) and natural language processing (NLP)</a:t>
            </a:r>
            <a:endParaRPr lang="zh-CN" altLang="en-US" sz="2800" dirty="0">
              <a:solidFill>
                <a:srgbClr val="0000FF"/>
              </a:solidFill>
              <a:latin typeface="Calibri" panose="020F0502020204030204" pitchFamily="34" charset="0"/>
              <a:ea typeface="黑体" panose="02010609060101010101" pitchFamily="49" charset="-122"/>
            </a:endParaRPr>
          </a:p>
        </p:txBody>
      </p:sp>
      <p:sp>
        <p:nvSpPr>
          <p:cNvPr id="64" name="右大括号 63"/>
          <p:cNvSpPr/>
          <p:nvPr/>
        </p:nvSpPr>
        <p:spPr>
          <a:xfrm rot="5400000">
            <a:off x="9236462" y="3448678"/>
            <a:ext cx="280170" cy="2655930"/>
          </a:xfrm>
          <a:prstGeom prst="rightBrace">
            <a:avLst>
              <a:gd name="adj1" fmla="val 174991"/>
              <a:gd name="adj2" fmla="val 55543"/>
            </a:avLst>
          </a:prstGeom>
          <a:noFill/>
          <a:ln w="5715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000000"/>
              </a:solidFill>
              <a:latin typeface="Arial" panose="020B0604020202020204"/>
              <a:ea typeface="黑体" panose="02010609060101010101" pitchFamily="49" charset="-122"/>
            </a:endParaRPr>
          </a:p>
        </p:txBody>
      </p:sp>
      <p:grpSp>
        <p:nvGrpSpPr>
          <p:cNvPr id="5" name="组合 4"/>
          <p:cNvGrpSpPr/>
          <p:nvPr/>
        </p:nvGrpSpPr>
        <p:grpSpPr>
          <a:xfrm>
            <a:off x="8478197" y="4931167"/>
            <a:ext cx="2226315" cy="1695961"/>
            <a:chOff x="6532494" y="4371683"/>
            <a:chExt cx="2226315" cy="1695961"/>
          </a:xfrm>
        </p:grpSpPr>
        <p:pic>
          <p:nvPicPr>
            <p:cNvPr id="2" name="图片 1"/>
            <p:cNvPicPr>
              <a:picLocks noChangeAspect="1"/>
            </p:cNvPicPr>
            <p:nvPr/>
          </p:nvPicPr>
          <p:blipFill>
            <a:blip r:embed="rId15"/>
            <a:stretch>
              <a:fillRect/>
            </a:stretch>
          </p:blipFill>
          <p:spPr>
            <a:xfrm>
              <a:off x="6915681" y="4732577"/>
              <a:ext cx="1459939" cy="1335067"/>
            </a:xfrm>
            <a:prstGeom prst="rect">
              <a:avLst/>
            </a:prstGeom>
          </p:spPr>
        </p:pic>
        <p:sp>
          <p:nvSpPr>
            <p:cNvPr id="4" name="矩形 3"/>
            <p:cNvSpPr/>
            <p:nvPr/>
          </p:nvSpPr>
          <p:spPr>
            <a:xfrm>
              <a:off x="6532494" y="4371683"/>
              <a:ext cx="2226315" cy="16810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65" name="TextBox 45"/>
            <p:cNvSpPr txBox="1"/>
            <p:nvPr/>
          </p:nvSpPr>
          <p:spPr>
            <a:xfrm>
              <a:off x="6547306" y="4390156"/>
              <a:ext cx="2199349" cy="338554"/>
            </a:xfrm>
            <a:prstGeom prst="rect">
              <a:avLst/>
            </a:prstGeom>
            <a:solidFill>
              <a:srgbClr val="FFFF00"/>
            </a:solidFill>
          </p:spPr>
          <p:txBody>
            <a:bodyPr wrap="square" rtlCol="0">
              <a:spAutoFit/>
            </a:bodyPr>
            <a:lstStyle/>
            <a:p>
              <a:pPr algn="ctr" eaLnBrk="1" fontAlgn="auto" hangingPunct="1">
                <a:lnSpc>
                  <a:spcPct val="100000"/>
                </a:lnSpc>
                <a:spcBef>
                  <a:spcPct val="0"/>
                </a:spcBef>
                <a:spcAft>
                  <a:spcPts val="0"/>
                </a:spcAft>
                <a:defRPr/>
              </a:pPr>
              <a:r>
                <a:rPr lang="en-US" altLang="zh-CN" sz="1600" b="0" kern="0" dirty="0">
                  <a:solidFill>
                    <a:srgbClr val="000000"/>
                  </a:solidFill>
                  <a:latin typeface="Calibri" panose="020F0502020204030204" pitchFamily="34" charset="0"/>
                  <a:ea typeface="黑体" panose="02010609060101010101" pitchFamily="49" charset="-122"/>
                  <a:cs typeface="Times New Roman" panose="02020603050405020304" pitchFamily="18" charset="0"/>
                </a:rPr>
                <a:t>Reinforcement Learning</a:t>
              </a:r>
              <a:endParaRPr lang="zh-CN" altLang="en-US" sz="1600" b="0" kern="0" dirty="0">
                <a:solidFill>
                  <a:srgbClr val="000000"/>
                </a:solidFill>
                <a:latin typeface="Calibri" panose="020F0502020204030204" pitchFamily="34" charset="0"/>
                <a:ea typeface="黑体" panose="02010609060101010101" pitchFamily="49" charset="-122"/>
                <a:cs typeface="Times New Roman" panose="02020603050405020304" pitchFamily="18" charset="0"/>
              </a:endParaRPr>
            </a:p>
          </p:txBody>
        </p:sp>
      </p:grpSp>
      <p:sp>
        <p:nvSpPr>
          <p:cNvPr id="63"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Tree>
    <p:extLst>
      <p:ext uri="{BB962C8B-B14F-4D97-AF65-F5344CB8AC3E}">
        <p14:creationId xmlns:p14="http://schemas.microsoft.com/office/powerpoint/2010/main" val="2842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Wide Applications of DL</a:t>
            </a:r>
            <a:endParaRPr lang="zh-CN" altLang="en-US" sz="4000" b="1" dirty="0">
              <a:solidFill>
                <a:srgbClr val="FF0000"/>
              </a:solidFill>
              <a:ea typeface="微软雅黑" pitchFamily="34" charset="-122"/>
            </a:endParaRPr>
          </a:p>
        </p:txBody>
      </p:sp>
      <p:grpSp>
        <p:nvGrpSpPr>
          <p:cNvPr id="9" name="组合 8"/>
          <p:cNvGrpSpPr/>
          <p:nvPr/>
        </p:nvGrpSpPr>
        <p:grpSpPr>
          <a:xfrm>
            <a:off x="2189714" y="4355181"/>
            <a:ext cx="3619225" cy="2098155"/>
            <a:chOff x="409485" y="4846789"/>
            <a:chExt cx="3619225" cy="2098155"/>
          </a:xfrm>
        </p:grpSpPr>
        <p:pic>
          <p:nvPicPr>
            <p:cNvPr id="36" name="图片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9485" y="4846789"/>
              <a:ext cx="2406508" cy="2089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文本框 3"/>
            <p:cNvSpPr txBox="1">
              <a:spLocks noChangeArrowheads="1"/>
            </p:cNvSpPr>
            <p:nvPr/>
          </p:nvSpPr>
          <p:spPr bwMode="auto">
            <a:xfrm>
              <a:off x="2870457" y="5775393"/>
              <a:ext cx="1158253"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黑体" panose="02010609060101010101" pitchFamily="49" charset="-122"/>
                </a:defRPr>
              </a:lvl1pPr>
              <a:lvl2pPr marL="742950" indent="-285750">
                <a:spcBef>
                  <a:spcPct val="20000"/>
                </a:spcBef>
                <a:buChar char="–"/>
                <a:defRPr sz="2800">
                  <a:solidFill>
                    <a:schemeClr val="tx1"/>
                  </a:solidFill>
                  <a:latin typeface="Arial" panose="020B0604020202020204" pitchFamily="34" charset="0"/>
                  <a:ea typeface="黑体" panose="02010609060101010101" pitchFamily="49" charset="-122"/>
                </a:defRPr>
              </a:lvl2pPr>
              <a:lvl3pPr marL="1143000" indent="-228600">
                <a:spcBef>
                  <a:spcPct val="20000"/>
                </a:spcBef>
                <a:buChar char="•"/>
                <a:defRPr sz="2400">
                  <a:solidFill>
                    <a:schemeClr val="tx1"/>
                  </a:solidFill>
                  <a:latin typeface="Arial" panose="020B0604020202020204" pitchFamily="34" charset="0"/>
                  <a:ea typeface="黑体" panose="02010609060101010101" pitchFamily="49" charset="-122"/>
                </a:defRPr>
              </a:lvl3pPr>
              <a:lvl4pPr marL="1600200" indent="-228600">
                <a:spcBef>
                  <a:spcPct val="20000"/>
                </a:spcBef>
                <a:buChar char="–"/>
                <a:defRPr sz="2000">
                  <a:solidFill>
                    <a:schemeClr val="tx1"/>
                  </a:solidFill>
                  <a:latin typeface="Arial" panose="020B0604020202020204" pitchFamily="34" charset="0"/>
                  <a:ea typeface="黑体" panose="02010609060101010101" pitchFamily="49" charset="-122"/>
                </a:defRPr>
              </a:lvl4pPr>
              <a:lvl5pPr marL="2057400" indent="-228600">
                <a:spcBef>
                  <a:spcPct val="20000"/>
                </a:spcBef>
                <a:buChar char="»"/>
                <a:defRPr sz="2000">
                  <a:solidFill>
                    <a:schemeClr val="tx1"/>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9pPr>
            </a:lstStyle>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85.9% 2013</a:t>
              </a:r>
            </a:p>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88.0% 2014</a:t>
              </a:r>
            </a:p>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91.4% 2015</a:t>
              </a:r>
            </a:p>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94.3% 2016</a:t>
              </a:r>
            </a:p>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96.2% 2017</a:t>
              </a:r>
              <a:endParaRPr lang="zh-CN" altLang="en-US" sz="14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p:txBody>
        </p:sp>
      </p:grpSp>
      <p:sp>
        <p:nvSpPr>
          <p:cNvPr id="28" name="文本框 27"/>
          <p:cNvSpPr txBox="1"/>
          <p:nvPr/>
        </p:nvSpPr>
        <p:spPr>
          <a:xfrm>
            <a:off x="283979" y="4973897"/>
            <a:ext cx="1712817" cy="1107996"/>
          </a:xfrm>
          <a:prstGeom prst="rect">
            <a:avLst/>
          </a:prstGeom>
          <a:noFill/>
        </p:spPr>
        <p:txBody>
          <a:bodyPr wrap="square" rtlCol="0">
            <a:spAutoFit/>
          </a:bodyPr>
          <a:lstStyle/>
          <a:p>
            <a:r>
              <a:rPr lang="en-US" altLang="zh-CN" sz="2000" b="0" dirty="0">
                <a:latin typeface="Calibri" panose="020F0502020204030204" pitchFamily="34" charset="0"/>
              </a:rPr>
              <a:t>Action recognition and detection</a:t>
            </a:r>
            <a:endParaRPr lang="zh-CN" altLang="en-US" sz="2000" b="0" dirty="0">
              <a:latin typeface="Calibri" panose="020F0502020204030204" pitchFamily="34" charset="0"/>
            </a:endParaRPr>
          </a:p>
        </p:txBody>
      </p:sp>
      <p:grpSp>
        <p:nvGrpSpPr>
          <p:cNvPr id="3" name="组合 2"/>
          <p:cNvGrpSpPr/>
          <p:nvPr/>
        </p:nvGrpSpPr>
        <p:grpSpPr>
          <a:xfrm>
            <a:off x="1974850" y="1820266"/>
            <a:ext cx="4697214" cy="2202221"/>
            <a:chOff x="251520" y="1994298"/>
            <a:chExt cx="4697214" cy="2202221"/>
          </a:xfrm>
        </p:grpSpPr>
        <p:pic>
          <p:nvPicPr>
            <p:cNvPr id="3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994298"/>
              <a:ext cx="4697214" cy="217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2869698" y="2988189"/>
              <a:ext cx="2056853" cy="11585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panose="020F0502020204030204" pitchFamily="34" charset="0"/>
              </a:endParaRPr>
            </a:p>
          </p:txBody>
        </p:sp>
        <p:sp>
          <p:nvSpPr>
            <p:cNvPr id="16" name="文本框 3"/>
            <p:cNvSpPr txBox="1">
              <a:spLocks noChangeArrowheads="1"/>
            </p:cNvSpPr>
            <p:nvPr/>
          </p:nvSpPr>
          <p:spPr bwMode="auto">
            <a:xfrm>
              <a:off x="2784500" y="3026968"/>
              <a:ext cx="2112212"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黑体" panose="02010609060101010101" pitchFamily="49" charset="-122"/>
                </a:defRPr>
              </a:lvl1pPr>
              <a:lvl2pPr marL="742950" indent="-285750">
                <a:spcBef>
                  <a:spcPct val="20000"/>
                </a:spcBef>
                <a:buChar char="–"/>
                <a:defRPr sz="2800">
                  <a:solidFill>
                    <a:schemeClr val="tx1"/>
                  </a:solidFill>
                  <a:latin typeface="Arial" panose="020B0604020202020204" pitchFamily="34" charset="0"/>
                  <a:ea typeface="黑体" panose="02010609060101010101" pitchFamily="49" charset="-122"/>
                </a:defRPr>
              </a:lvl2pPr>
              <a:lvl3pPr marL="1143000" indent="-228600">
                <a:spcBef>
                  <a:spcPct val="20000"/>
                </a:spcBef>
                <a:buChar char="•"/>
                <a:defRPr sz="2400">
                  <a:solidFill>
                    <a:schemeClr val="tx1"/>
                  </a:solidFill>
                  <a:latin typeface="Arial" panose="020B0604020202020204" pitchFamily="34" charset="0"/>
                  <a:ea typeface="黑体" panose="02010609060101010101" pitchFamily="49" charset="-122"/>
                </a:defRPr>
              </a:lvl3pPr>
              <a:lvl4pPr marL="1600200" indent="-228600">
                <a:spcBef>
                  <a:spcPct val="20000"/>
                </a:spcBef>
                <a:buChar char="–"/>
                <a:defRPr sz="2000">
                  <a:solidFill>
                    <a:schemeClr val="tx1"/>
                  </a:solidFill>
                  <a:latin typeface="Arial" panose="020B0604020202020204" pitchFamily="34" charset="0"/>
                  <a:ea typeface="黑体" panose="02010609060101010101" pitchFamily="49" charset="-122"/>
                </a:defRPr>
              </a:lvl4pPr>
              <a:lvl5pPr marL="2057400" indent="-228600">
                <a:spcBef>
                  <a:spcPct val="20000"/>
                </a:spcBef>
                <a:buChar char="»"/>
                <a:defRPr sz="2000">
                  <a:solidFill>
                    <a:schemeClr val="tx1"/>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9pPr>
            </a:lstStyle>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85%  2012</a:t>
              </a:r>
            </a:p>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89%  2013</a:t>
              </a:r>
            </a:p>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93%  2014</a:t>
              </a:r>
            </a:p>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95%  2015</a:t>
              </a:r>
            </a:p>
            <a:p>
              <a:pPr>
                <a:lnSpc>
                  <a:spcPct val="100000"/>
                </a:lnSpc>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97%  2016</a:t>
              </a:r>
              <a:endParaRPr lang="zh-CN" altLang="en-US" sz="14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p:txBody>
        </p:sp>
      </p:grpSp>
      <p:sp>
        <p:nvSpPr>
          <p:cNvPr id="20" name="矩形 6"/>
          <p:cNvSpPr>
            <a:spLocks noChangeArrowheads="1"/>
          </p:cNvSpPr>
          <p:nvPr/>
        </p:nvSpPr>
        <p:spPr bwMode="auto">
          <a:xfrm>
            <a:off x="557460" y="833586"/>
            <a:ext cx="1125615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itchFamily="18" charset="0"/>
                <a:ea typeface="宋体" charset="-122"/>
              </a:defRPr>
            </a:lvl1pPr>
            <a:lvl2pPr marL="742950" indent="-285750" eaLnBrk="0" hangingPunct="0">
              <a:defRPr kumimoji="1" sz="2400">
                <a:solidFill>
                  <a:schemeClr val="tx1"/>
                </a:solidFill>
                <a:latin typeface="Times New Roman" pitchFamily="18" charset="0"/>
                <a:ea typeface="宋体" charset="-122"/>
              </a:defRPr>
            </a:lvl2pPr>
            <a:lvl3pPr marL="1143000" indent="-228600" eaLnBrk="0" hangingPunct="0">
              <a:defRPr kumimoji="1" sz="2400">
                <a:solidFill>
                  <a:schemeClr val="tx1"/>
                </a:solidFill>
                <a:latin typeface="Times New Roman" pitchFamily="18" charset="0"/>
                <a:ea typeface="宋体" charset="-122"/>
              </a:defRPr>
            </a:lvl3pPr>
            <a:lvl4pPr marL="1600200" indent="-228600" eaLnBrk="0" hangingPunct="0">
              <a:defRPr kumimoji="1" sz="2400">
                <a:solidFill>
                  <a:schemeClr val="tx1"/>
                </a:solidFill>
                <a:latin typeface="Times New Roman" pitchFamily="18" charset="0"/>
                <a:ea typeface="宋体" charset="-122"/>
              </a:defRPr>
            </a:lvl4pPr>
            <a:lvl5pPr marL="2057400" indent="-228600" eaLnBrk="0" hangingPunct="0">
              <a:defRPr kumimoji="1" sz="2400">
                <a:solidFill>
                  <a:schemeClr val="tx1"/>
                </a:solidFill>
                <a:latin typeface="Times New Roman" pitchFamily="18" charset="0"/>
                <a:ea typeface="宋体"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charset="-122"/>
              </a:defRPr>
            </a:lvl9pPr>
          </a:lstStyle>
          <a:p>
            <a:pPr eaLnBrk="1" hangingPunct="1">
              <a:lnSpc>
                <a:spcPct val="100000"/>
              </a:lnSpc>
              <a:spcBef>
                <a:spcPct val="0"/>
              </a:spcBef>
              <a:buFontTx/>
              <a:buNone/>
            </a:pPr>
            <a:r>
              <a:rPr lang="en-US" altLang="zh-CN" sz="2800" dirty="0">
                <a:solidFill>
                  <a:srgbClr val="0000FF"/>
                </a:solidFill>
                <a:latin typeface="Calibri" panose="020F0502020204030204" pitchFamily="34" charset="0"/>
                <a:ea typeface="黑体" pitchFamily="49" charset="-122"/>
              </a:rPr>
              <a:t>DL algorithms have been widely applied to various tasks, some of them achieve better performance than humans</a:t>
            </a:r>
            <a:endParaRPr lang="zh-CN" altLang="en-US" sz="2800" b="0" dirty="0">
              <a:solidFill>
                <a:srgbClr val="0000FF"/>
              </a:solidFill>
              <a:latin typeface="Calibri" panose="020F0502020204030204" pitchFamily="34" charset="0"/>
              <a:ea typeface="黑体" panose="02010609060101010101" pitchFamily="49" charset="-122"/>
            </a:endParaRPr>
          </a:p>
        </p:txBody>
      </p:sp>
      <p:sp>
        <p:nvSpPr>
          <p:cNvPr id="25" name="文本框 24"/>
          <p:cNvSpPr txBox="1"/>
          <p:nvPr/>
        </p:nvSpPr>
        <p:spPr>
          <a:xfrm>
            <a:off x="343749" y="2275247"/>
            <a:ext cx="1946213" cy="1446550"/>
          </a:xfrm>
          <a:prstGeom prst="rect">
            <a:avLst/>
          </a:prstGeom>
          <a:noFill/>
        </p:spPr>
        <p:txBody>
          <a:bodyPr wrap="square" rtlCol="0">
            <a:spAutoFit/>
          </a:bodyPr>
          <a:lstStyle/>
          <a:p>
            <a:r>
              <a:rPr lang="en-US" altLang="zh-CN" sz="2000" b="0" dirty="0">
                <a:latin typeface="Calibri" panose="020F0502020204030204" pitchFamily="34" charset="0"/>
              </a:rPr>
              <a:t>Image classification, detection, segmentation</a:t>
            </a:r>
            <a:endParaRPr lang="zh-CN" altLang="en-US" sz="2000" b="0" dirty="0">
              <a:latin typeface="Calibri" panose="020F0502020204030204" pitchFamily="34" charset="0"/>
            </a:endParaRPr>
          </a:p>
        </p:txBody>
      </p:sp>
      <p:sp>
        <p:nvSpPr>
          <p:cNvPr id="30" name="文本框 29"/>
          <p:cNvSpPr txBox="1"/>
          <p:nvPr/>
        </p:nvSpPr>
        <p:spPr>
          <a:xfrm>
            <a:off x="6384032" y="4985300"/>
            <a:ext cx="2086357" cy="1107996"/>
          </a:xfrm>
          <a:prstGeom prst="rect">
            <a:avLst/>
          </a:prstGeom>
          <a:noFill/>
        </p:spPr>
        <p:txBody>
          <a:bodyPr wrap="square" rtlCol="0">
            <a:spAutoFit/>
          </a:bodyPr>
          <a:lstStyle/>
          <a:p>
            <a:r>
              <a:rPr lang="en-US" altLang="zh-CN" sz="2000" b="0" dirty="0">
                <a:latin typeface="Calibri" panose="020F0502020204030204" pitchFamily="34" charset="0"/>
              </a:rPr>
              <a:t>Scene classification and understanding</a:t>
            </a:r>
            <a:endParaRPr lang="zh-CN" altLang="en-US" sz="2000" b="0" dirty="0">
              <a:latin typeface="Calibri" panose="020F0502020204030204" pitchFamily="34" charset="0"/>
            </a:endParaRPr>
          </a:p>
        </p:txBody>
      </p:sp>
      <p:sp>
        <p:nvSpPr>
          <p:cNvPr id="32" name="文本框 31"/>
          <p:cNvSpPr txBox="1"/>
          <p:nvPr/>
        </p:nvSpPr>
        <p:spPr>
          <a:xfrm>
            <a:off x="6384032" y="2621468"/>
            <a:ext cx="1944216" cy="769441"/>
          </a:xfrm>
          <a:prstGeom prst="rect">
            <a:avLst/>
          </a:prstGeom>
          <a:noFill/>
        </p:spPr>
        <p:txBody>
          <a:bodyPr wrap="square" rtlCol="0">
            <a:spAutoFit/>
          </a:bodyPr>
          <a:lstStyle/>
          <a:p>
            <a:r>
              <a:rPr lang="en-US" altLang="zh-CN" sz="2000" b="0" dirty="0">
                <a:latin typeface="Calibri" panose="020F0502020204030204" pitchFamily="34" charset="0"/>
              </a:rPr>
              <a:t>Face recognition and detection</a:t>
            </a:r>
            <a:endParaRPr lang="zh-CN" altLang="en-US" sz="2000" b="0" dirty="0">
              <a:latin typeface="Calibri" panose="020F0502020204030204" pitchFamily="34" charset="0"/>
            </a:endParaRPr>
          </a:p>
        </p:txBody>
      </p:sp>
      <p:pic>
        <p:nvPicPr>
          <p:cNvPr id="26" name="图片 25"/>
          <p:cNvPicPr>
            <a:picLocks noChangeAspect="1"/>
          </p:cNvPicPr>
          <p:nvPr/>
        </p:nvPicPr>
        <p:blipFill rotWithShape="1">
          <a:blip r:embed="rId5"/>
          <a:srcRect t="21328" b="2109"/>
          <a:stretch/>
        </p:blipFill>
        <p:spPr>
          <a:xfrm>
            <a:off x="8404250" y="1780138"/>
            <a:ext cx="2544280" cy="2207030"/>
          </a:xfrm>
          <a:prstGeom prst="rect">
            <a:avLst/>
          </a:prstGeom>
        </p:spPr>
      </p:pic>
      <p:sp>
        <p:nvSpPr>
          <p:cNvPr id="27" name="文本框 77"/>
          <p:cNvSpPr txBox="1">
            <a:spLocks noChangeArrowheads="1"/>
          </p:cNvSpPr>
          <p:nvPr/>
        </p:nvSpPr>
        <p:spPr bwMode="auto">
          <a:xfrm>
            <a:off x="10947149" y="2996952"/>
            <a:ext cx="904415" cy="1028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黑体" panose="02010609060101010101" pitchFamily="49" charset="-122"/>
              </a:defRPr>
            </a:lvl1pPr>
            <a:lvl2pPr marL="742950" indent="-285750">
              <a:spcBef>
                <a:spcPct val="20000"/>
              </a:spcBef>
              <a:buChar char="–"/>
              <a:defRPr sz="2800">
                <a:solidFill>
                  <a:schemeClr val="tx1"/>
                </a:solidFill>
                <a:latin typeface="Arial" panose="020B0604020202020204" pitchFamily="34" charset="0"/>
                <a:ea typeface="黑体" panose="02010609060101010101" pitchFamily="49" charset="-122"/>
              </a:defRPr>
            </a:lvl2pPr>
            <a:lvl3pPr marL="1143000" indent="-228600">
              <a:spcBef>
                <a:spcPct val="20000"/>
              </a:spcBef>
              <a:buChar char="•"/>
              <a:defRPr sz="2400">
                <a:solidFill>
                  <a:schemeClr val="tx1"/>
                </a:solidFill>
                <a:latin typeface="Arial" panose="020B0604020202020204" pitchFamily="34" charset="0"/>
                <a:ea typeface="黑体" panose="02010609060101010101" pitchFamily="49" charset="-122"/>
              </a:defRPr>
            </a:lvl3pPr>
            <a:lvl4pPr marL="1600200" indent="-228600">
              <a:spcBef>
                <a:spcPct val="20000"/>
              </a:spcBef>
              <a:buChar char="–"/>
              <a:defRPr sz="2000">
                <a:solidFill>
                  <a:schemeClr val="tx1"/>
                </a:solidFill>
                <a:latin typeface="Arial" panose="020B0604020202020204" pitchFamily="34" charset="0"/>
                <a:ea typeface="黑体" panose="02010609060101010101" pitchFamily="49" charset="-122"/>
              </a:defRPr>
            </a:lvl4pPr>
            <a:lvl5pPr marL="2057400" indent="-228600">
              <a:spcBef>
                <a:spcPct val="20000"/>
              </a:spcBef>
              <a:buChar char="»"/>
              <a:defRPr sz="2000">
                <a:solidFill>
                  <a:schemeClr val="tx1"/>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9pPr>
          </a:lstStyle>
          <a:p>
            <a:pPr>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92% 2014</a:t>
            </a:r>
          </a:p>
          <a:p>
            <a:pPr>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95% 2015</a:t>
            </a:r>
          </a:p>
          <a:p>
            <a:pPr>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97% 2016</a:t>
            </a:r>
          </a:p>
          <a:p>
            <a:pPr>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99% 2017</a:t>
            </a:r>
          </a:p>
        </p:txBody>
      </p:sp>
      <p:pic>
        <p:nvPicPr>
          <p:cNvPr id="29" name="图片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408365" y="4417242"/>
            <a:ext cx="2500834" cy="206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文本框 76"/>
          <p:cNvSpPr txBox="1">
            <a:spLocks noChangeArrowheads="1"/>
          </p:cNvSpPr>
          <p:nvPr/>
        </p:nvSpPr>
        <p:spPr bwMode="auto">
          <a:xfrm>
            <a:off x="10909199" y="5949280"/>
            <a:ext cx="904415" cy="554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黑体" panose="02010609060101010101" pitchFamily="49" charset="-122"/>
              </a:defRPr>
            </a:lvl1pPr>
            <a:lvl2pPr marL="742950" indent="-285750">
              <a:spcBef>
                <a:spcPct val="20000"/>
              </a:spcBef>
              <a:buChar char="–"/>
              <a:defRPr sz="2800">
                <a:solidFill>
                  <a:schemeClr val="tx1"/>
                </a:solidFill>
                <a:latin typeface="Arial" panose="020B0604020202020204" pitchFamily="34" charset="0"/>
                <a:ea typeface="黑体" panose="02010609060101010101" pitchFamily="49" charset="-122"/>
              </a:defRPr>
            </a:lvl2pPr>
            <a:lvl3pPr marL="1143000" indent="-228600">
              <a:spcBef>
                <a:spcPct val="20000"/>
              </a:spcBef>
              <a:buChar char="•"/>
              <a:defRPr sz="2400">
                <a:solidFill>
                  <a:schemeClr val="tx1"/>
                </a:solidFill>
                <a:latin typeface="Arial" panose="020B0604020202020204" pitchFamily="34" charset="0"/>
                <a:ea typeface="黑体" panose="02010609060101010101" pitchFamily="49" charset="-122"/>
              </a:defRPr>
            </a:lvl3pPr>
            <a:lvl4pPr marL="1600200" indent="-228600">
              <a:spcBef>
                <a:spcPct val="20000"/>
              </a:spcBef>
              <a:buChar char="–"/>
              <a:defRPr sz="2000">
                <a:solidFill>
                  <a:schemeClr val="tx1"/>
                </a:solidFill>
                <a:latin typeface="Arial" panose="020B0604020202020204" pitchFamily="34" charset="0"/>
                <a:ea typeface="黑体" panose="02010609060101010101" pitchFamily="49" charset="-122"/>
              </a:defRPr>
            </a:lvl4pPr>
            <a:lvl5pPr marL="2057400" indent="-228600">
              <a:spcBef>
                <a:spcPct val="20000"/>
              </a:spcBef>
              <a:buChar char="»"/>
              <a:defRPr sz="2000">
                <a:solidFill>
                  <a:schemeClr val="tx1"/>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黑体" panose="02010609060101010101" pitchFamily="49" charset="-122"/>
              </a:defRPr>
            </a:lvl9pPr>
          </a:lstStyle>
          <a:p>
            <a:pPr>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83% 2016</a:t>
            </a:r>
          </a:p>
          <a:p>
            <a:pPr>
              <a:spcBef>
                <a:spcPct val="0"/>
              </a:spcBef>
              <a:buFontTx/>
              <a:buNone/>
            </a:pPr>
            <a:r>
              <a:rPr lang="en-US" altLang="zh-CN" sz="1400" dirty="0">
                <a:solidFill>
                  <a:srgbClr val="FF0000"/>
                </a:solidFill>
                <a:latin typeface="Calibri" panose="020F0502020204030204" pitchFamily="34" charset="0"/>
                <a:ea typeface="宋体" panose="02010600030101010101" pitchFamily="2" charset="-122"/>
                <a:cs typeface="Times New Roman" panose="02020603050405020304" pitchFamily="18" charset="0"/>
              </a:rPr>
              <a:t>87% 2017</a:t>
            </a:r>
            <a:endParaRPr lang="zh-CN" altLang="en-US" sz="14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21"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4" name="文本框 3"/>
          <p:cNvSpPr txBox="1"/>
          <p:nvPr/>
        </p:nvSpPr>
        <p:spPr>
          <a:xfrm>
            <a:off x="7227478" y="6528679"/>
            <a:ext cx="4987647" cy="329321"/>
          </a:xfrm>
          <a:prstGeom prst="rect">
            <a:avLst/>
          </a:prstGeom>
          <a:noFill/>
        </p:spPr>
        <p:txBody>
          <a:bodyPr wrap="none" rtlCol="0">
            <a:spAutoFit/>
          </a:bodyPr>
          <a:lstStyle/>
          <a:p>
            <a:r>
              <a:rPr lang="en-US" altLang="zh-CN" sz="1400" b="0" dirty="0">
                <a:solidFill>
                  <a:schemeClr val="tx1"/>
                </a:solidFill>
                <a:latin typeface="Calibri" panose="020F0502020204030204" pitchFamily="34" charset="0"/>
              </a:rPr>
              <a:t>[Deng et al., CVPR09, </a:t>
            </a:r>
            <a:r>
              <a:rPr lang="en-US" altLang="zh-CN" sz="1400" b="0" dirty="0" err="1">
                <a:solidFill>
                  <a:schemeClr val="tx1"/>
                </a:solidFill>
                <a:latin typeface="Calibri" panose="020F0502020204030204" pitchFamily="34" charset="0"/>
              </a:rPr>
              <a:t>Krizhevsky</a:t>
            </a:r>
            <a:r>
              <a:rPr lang="en-US" altLang="zh-CN" sz="1400" b="0" dirty="0">
                <a:solidFill>
                  <a:schemeClr val="tx1"/>
                </a:solidFill>
                <a:latin typeface="Calibri" panose="020F0502020204030204" pitchFamily="34" charset="0"/>
              </a:rPr>
              <a:t> et al., NIPS12, </a:t>
            </a:r>
            <a:r>
              <a:rPr lang="en-US" altLang="zh-CN" sz="1400" b="0" dirty="0" err="1">
                <a:solidFill>
                  <a:schemeClr val="tx1"/>
                </a:solidFill>
                <a:latin typeface="Calibri" panose="020F0502020204030204" pitchFamily="34" charset="0"/>
              </a:rPr>
              <a:t>Simonyan</a:t>
            </a:r>
            <a:r>
              <a:rPr lang="en-US" altLang="zh-CN" sz="1400" b="0" dirty="0">
                <a:solidFill>
                  <a:schemeClr val="tx1"/>
                </a:solidFill>
                <a:latin typeface="Calibri" panose="020F0502020204030204" pitchFamily="34" charset="0"/>
              </a:rPr>
              <a:t>, NIPS14]</a:t>
            </a:r>
            <a:endParaRPr lang="zh-CN" altLang="en-US" sz="14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2348790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Problems in Real Scenarios</a:t>
            </a:r>
            <a:endParaRPr lang="zh-CN" altLang="en-US" sz="4000" b="1" dirty="0">
              <a:solidFill>
                <a:srgbClr val="FF0000"/>
              </a:solidFill>
              <a:ea typeface="微软雅黑" pitchFamily="34" charset="-122"/>
            </a:endParaRPr>
          </a:p>
        </p:txBody>
      </p:sp>
      <p:sp>
        <p:nvSpPr>
          <p:cNvPr id="20" name="矩形 6"/>
          <p:cNvSpPr>
            <a:spLocks noChangeArrowheads="1"/>
          </p:cNvSpPr>
          <p:nvPr/>
        </p:nvSpPr>
        <p:spPr bwMode="auto">
          <a:xfrm>
            <a:off x="377468" y="860585"/>
            <a:ext cx="11335156"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itchFamily="18" charset="0"/>
                <a:ea typeface="宋体" charset="-122"/>
              </a:defRPr>
            </a:lvl1pPr>
            <a:lvl2pPr marL="742950" indent="-285750" eaLnBrk="0" hangingPunct="0">
              <a:defRPr kumimoji="1" sz="2400">
                <a:solidFill>
                  <a:schemeClr val="tx1"/>
                </a:solidFill>
                <a:latin typeface="Times New Roman" pitchFamily="18" charset="0"/>
                <a:ea typeface="宋体" charset="-122"/>
              </a:defRPr>
            </a:lvl2pPr>
            <a:lvl3pPr marL="1143000" indent="-228600" eaLnBrk="0" hangingPunct="0">
              <a:defRPr kumimoji="1" sz="2400">
                <a:solidFill>
                  <a:schemeClr val="tx1"/>
                </a:solidFill>
                <a:latin typeface="Times New Roman" pitchFamily="18" charset="0"/>
                <a:ea typeface="宋体" charset="-122"/>
              </a:defRPr>
            </a:lvl3pPr>
            <a:lvl4pPr marL="1600200" indent="-228600" eaLnBrk="0" hangingPunct="0">
              <a:defRPr kumimoji="1" sz="2400">
                <a:solidFill>
                  <a:schemeClr val="tx1"/>
                </a:solidFill>
                <a:latin typeface="Times New Roman" pitchFamily="18" charset="0"/>
                <a:ea typeface="宋体" charset="-122"/>
              </a:defRPr>
            </a:lvl4pPr>
            <a:lvl5pPr marL="2057400" indent="-228600" eaLnBrk="0" hangingPunct="0">
              <a:defRPr kumimoji="1" sz="2400">
                <a:solidFill>
                  <a:schemeClr val="tx1"/>
                </a:solidFill>
                <a:latin typeface="Times New Roman" pitchFamily="18" charset="0"/>
                <a:ea typeface="宋体"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charset="-122"/>
              </a:defRPr>
            </a:lvl9pPr>
          </a:lstStyle>
          <a:p>
            <a:pPr eaLnBrk="1" hangingPunct="1">
              <a:lnSpc>
                <a:spcPct val="100000"/>
              </a:lnSpc>
              <a:spcBef>
                <a:spcPct val="0"/>
              </a:spcBef>
              <a:buFontTx/>
              <a:buNone/>
            </a:pPr>
            <a:r>
              <a:rPr lang="en-US" altLang="zh-CN" sz="2800" dirty="0">
                <a:solidFill>
                  <a:srgbClr val="0000FF"/>
                </a:solidFill>
                <a:latin typeface="Calibri" panose="020F0502020204030204" pitchFamily="34" charset="0"/>
                <a:ea typeface="黑体" pitchFamily="49" charset="-122"/>
              </a:rPr>
              <a:t>But unlike human visual system, even the best DL models still cannot safely guide a blind person to cross an intersection </a:t>
            </a:r>
            <a:endParaRPr lang="zh-CN" altLang="en-US" sz="2800" b="0" dirty="0">
              <a:solidFill>
                <a:srgbClr val="0000FF"/>
              </a:solidFill>
              <a:latin typeface="Calibri" panose="020F0502020204030204" pitchFamily="34" charset="0"/>
              <a:ea typeface="黑体" panose="02010609060101010101" pitchFamily="49" charset="-122"/>
            </a:endParaRPr>
          </a:p>
        </p:txBody>
      </p:sp>
      <p:sp>
        <p:nvSpPr>
          <p:cNvPr id="1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pic>
        <p:nvPicPr>
          <p:cNvPr id="1028" name="Picture 4" descr="https://timgsa.baidu.com/timg?image&amp;quality=80&amp;size=b9999_10000&amp;sec=1529600150531&amp;di=b479398195598de3be5580a0fb4cca2b&amp;imgtype=0&amp;src=http%3A%2F%2Fimgsrc.baidu.com%2Fimage%2Fc0%253Dshijue1%252C0%252C0%252C294%252C40%2Fsign%3D030ffc362234349b600b66c6a1837fbb%2F023b5bb5c9ea15ce10f1fd25bc003af33a87b2fa.jpg">
            <a:extLst>
              <a:ext uri="{FF2B5EF4-FFF2-40B4-BE49-F238E27FC236}">
                <a16:creationId xmlns:a16="http://schemas.microsoft.com/office/drawing/2014/main" id="{E497BFE5-F499-4FED-B4DE-F8533CF5AC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111" b="17450"/>
          <a:stretch/>
        </p:blipFill>
        <p:spPr bwMode="auto">
          <a:xfrm>
            <a:off x="996752" y="1914390"/>
            <a:ext cx="10427840" cy="4775812"/>
          </a:xfrm>
          <a:prstGeom prst="rect">
            <a:avLst/>
          </a:prstGeom>
          <a:noFill/>
          <a:extLst>
            <a:ext uri="{909E8E84-426E-40DD-AFC4-6F175D3DCCD1}">
              <a14:hiddenFill xmlns:a14="http://schemas.microsoft.com/office/drawing/2010/main">
                <a:solidFill>
                  <a:srgbClr val="FFFFFF"/>
                </a:solidFill>
              </a14:hiddenFill>
            </a:ext>
          </a:extLst>
        </p:spPr>
      </p:pic>
      <p:pic>
        <p:nvPicPr>
          <p:cNvPr id="5" name="图片 4"/>
          <p:cNvPicPr>
            <a:picLocks noChangeAspect="1"/>
          </p:cNvPicPr>
          <p:nvPr/>
        </p:nvPicPr>
        <p:blipFill>
          <a:blip r:embed="rId4"/>
          <a:stretch>
            <a:fillRect/>
          </a:stretch>
        </p:blipFill>
        <p:spPr>
          <a:xfrm>
            <a:off x="1156124" y="2106487"/>
            <a:ext cx="1187197" cy="1390073"/>
          </a:xfrm>
          <a:prstGeom prst="rect">
            <a:avLst/>
          </a:prstGeom>
        </p:spPr>
      </p:pic>
      <p:sp>
        <p:nvSpPr>
          <p:cNvPr id="3" name="圆角矩形 2"/>
          <p:cNvSpPr/>
          <p:nvPr/>
        </p:nvSpPr>
        <p:spPr>
          <a:xfrm>
            <a:off x="2491468" y="2106487"/>
            <a:ext cx="8703780" cy="1390073"/>
          </a:xfrm>
          <a:prstGeom prst="roundRect">
            <a:avLst>
              <a:gd name="adj" fmla="val 15222"/>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00000"/>
              </a:lnSpc>
              <a:spcBef>
                <a:spcPts val="600"/>
              </a:spcBef>
              <a:buFont typeface="Arial" panose="020B0604020202020204" pitchFamily="34" charset="0"/>
              <a:buChar char="•"/>
            </a:pPr>
            <a:r>
              <a:rPr lang="en-US" altLang="zh-CN" sz="2400" dirty="0">
                <a:solidFill>
                  <a:srgbClr val="FFFF00"/>
                </a:solidFill>
                <a:latin typeface="Calibri" panose="020F0502020204030204" pitchFamily="34" charset="0"/>
                <a:cs typeface="Calibri" panose="020F0502020204030204" pitchFamily="34" charset="0"/>
              </a:rPr>
              <a:t>Cannot accurately recognize surrounding persons and cars</a:t>
            </a:r>
          </a:p>
          <a:p>
            <a:pPr marL="342900" indent="-342900">
              <a:lnSpc>
                <a:spcPct val="100000"/>
              </a:lnSpc>
              <a:spcBef>
                <a:spcPts val="600"/>
              </a:spcBef>
              <a:buFont typeface="Arial" panose="020B0604020202020204" pitchFamily="34" charset="0"/>
              <a:buChar char="•"/>
            </a:pPr>
            <a:r>
              <a:rPr lang="en-US" altLang="zh-CN" sz="2400" dirty="0">
                <a:solidFill>
                  <a:srgbClr val="FFFF00"/>
                </a:solidFill>
                <a:latin typeface="Calibri" panose="020F0502020204030204" pitchFamily="34" charset="0"/>
                <a:cs typeface="Calibri" panose="020F0502020204030204" pitchFamily="34" charset="0"/>
              </a:rPr>
              <a:t>Cannot well understand textual instructions based on visual information </a:t>
            </a:r>
            <a:endParaRPr lang="zh-CN" altLang="en-US" sz="2400" dirty="0">
              <a:solidFill>
                <a:srgbClr val="FFFF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00122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于号 1"/>
          <p:cNvSpPr/>
          <p:nvPr/>
        </p:nvSpPr>
        <p:spPr>
          <a:xfrm>
            <a:off x="5240740" y="2666509"/>
            <a:ext cx="1192913" cy="309745"/>
          </a:xfrm>
          <a:prstGeom prst="mathEqual">
            <a:avLst>
              <a:gd name="adj1" fmla="val 23520"/>
              <a:gd name="adj2" fmla="val 3943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Major Reasons</a:t>
            </a:r>
            <a:endParaRPr lang="zh-CN" altLang="en-US" sz="4000" b="1" dirty="0">
              <a:solidFill>
                <a:srgbClr val="FF0000"/>
              </a:solidFill>
              <a:ea typeface="微软雅黑" pitchFamily="34" charset="-122"/>
            </a:endParaRPr>
          </a:p>
        </p:txBody>
      </p:sp>
      <p:sp>
        <p:nvSpPr>
          <p:cNvPr id="20" name="矩形 6"/>
          <p:cNvSpPr>
            <a:spLocks noChangeArrowheads="1"/>
          </p:cNvSpPr>
          <p:nvPr/>
        </p:nvSpPr>
        <p:spPr bwMode="auto">
          <a:xfrm>
            <a:off x="377468" y="860585"/>
            <a:ext cx="116231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itchFamily="18" charset="0"/>
                <a:ea typeface="宋体" charset="-122"/>
              </a:defRPr>
            </a:lvl1pPr>
            <a:lvl2pPr marL="742950" indent="-285750" eaLnBrk="0" hangingPunct="0">
              <a:defRPr kumimoji="1" sz="2400">
                <a:solidFill>
                  <a:schemeClr val="tx1"/>
                </a:solidFill>
                <a:latin typeface="Times New Roman" pitchFamily="18" charset="0"/>
                <a:ea typeface="宋体" charset="-122"/>
              </a:defRPr>
            </a:lvl2pPr>
            <a:lvl3pPr marL="1143000" indent="-228600" eaLnBrk="0" hangingPunct="0">
              <a:defRPr kumimoji="1" sz="2400">
                <a:solidFill>
                  <a:schemeClr val="tx1"/>
                </a:solidFill>
                <a:latin typeface="Times New Roman" pitchFamily="18" charset="0"/>
                <a:ea typeface="宋体" charset="-122"/>
              </a:defRPr>
            </a:lvl3pPr>
            <a:lvl4pPr marL="1600200" indent="-228600" eaLnBrk="0" hangingPunct="0">
              <a:defRPr kumimoji="1" sz="2400">
                <a:solidFill>
                  <a:schemeClr val="tx1"/>
                </a:solidFill>
                <a:latin typeface="Times New Roman" pitchFamily="18" charset="0"/>
                <a:ea typeface="宋体" charset="-122"/>
              </a:defRPr>
            </a:lvl4pPr>
            <a:lvl5pPr marL="2057400" indent="-228600" eaLnBrk="0" hangingPunct="0">
              <a:defRPr kumimoji="1" sz="2400">
                <a:solidFill>
                  <a:schemeClr val="tx1"/>
                </a:solidFill>
                <a:latin typeface="Times New Roman" pitchFamily="18" charset="0"/>
                <a:ea typeface="宋体"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charset="-122"/>
              </a:defRPr>
            </a:lvl9pPr>
          </a:lstStyle>
          <a:p>
            <a:pPr eaLnBrk="1" hangingPunct="1">
              <a:lnSpc>
                <a:spcPct val="100000"/>
              </a:lnSpc>
              <a:spcBef>
                <a:spcPct val="0"/>
              </a:spcBef>
              <a:buFontTx/>
              <a:buNone/>
            </a:pPr>
            <a:r>
              <a:rPr lang="en-US" altLang="zh-CN" sz="2800" dirty="0">
                <a:solidFill>
                  <a:srgbClr val="0000FF"/>
                </a:solidFill>
                <a:latin typeface="Calibri" panose="020F0502020204030204" pitchFamily="34" charset="0"/>
                <a:ea typeface="黑体" pitchFamily="49" charset="-122"/>
              </a:rPr>
              <a:t>DL models and human cognitive system might process acquired information in quite different ways</a:t>
            </a:r>
            <a:endParaRPr lang="zh-CN" altLang="en-US" sz="2800" b="0" dirty="0">
              <a:solidFill>
                <a:srgbClr val="0000FF"/>
              </a:solidFill>
              <a:latin typeface="Calibri" panose="020F0502020204030204" pitchFamily="34" charset="0"/>
              <a:ea typeface="黑体" panose="02010609060101010101" pitchFamily="49" charset="-122"/>
            </a:endParaRPr>
          </a:p>
        </p:txBody>
      </p:sp>
      <p:sp>
        <p:nvSpPr>
          <p:cNvPr id="1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3" name="椭圆 2"/>
          <p:cNvSpPr/>
          <p:nvPr/>
        </p:nvSpPr>
        <p:spPr>
          <a:xfrm>
            <a:off x="175231" y="3187618"/>
            <a:ext cx="1556645" cy="1695156"/>
          </a:xfrm>
          <a:prstGeom prst="ellipse">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F0000"/>
                </a:solidFill>
                <a:latin typeface="Calibri" panose="020F0502020204030204" pitchFamily="34" charset="0"/>
                <a:cs typeface="Calibri" panose="020F0502020204030204" pitchFamily="34" charset="0"/>
              </a:rPr>
              <a:t>Human visual system</a:t>
            </a:r>
            <a:endParaRPr lang="zh-CN" altLang="en-US" sz="2400" dirty="0">
              <a:solidFill>
                <a:srgbClr val="FF0000"/>
              </a:solidFill>
              <a:latin typeface="Calibri" panose="020F0502020204030204" pitchFamily="34" charset="0"/>
              <a:cs typeface="Calibri" panose="020F0502020204030204" pitchFamily="34" charset="0"/>
            </a:endParaRPr>
          </a:p>
        </p:txBody>
      </p:sp>
      <p:sp>
        <p:nvSpPr>
          <p:cNvPr id="4" name="右箭头 3"/>
          <p:cNvSpPr/>
          <p:nvPr/>
        </p:nvSpPr>
        <p:spPr>
          <a:xfrm rot="18987504">
            <a:off x="1574226" y="3036445"/>
            <a:ext cx="592556" cy="370162"/>
          </a:xfrm>
          <a:prstGeom prst="rightArrow">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FF0000"/>
              </a:solidFill>
              <a:latin typeface="Calibri" panose="020F0502020204030204" pitchFamily="34" charset="0"/>
              <a:cs typeface="Calibri" panose="020F0502020204030204" pitchFamily="34" charset="0"/>
            </a:endParaRPr>
          </a:p>
        </p:txBody>
      </p:sp>
      <p:sp>
        <p:nvSpPr>
          <p:cNvPr id="13" name="右箭头 12"/>
          <p:cNvSpPr/>
          <p:nvPr/>
        </p:nvSpPr>
        <p:spPr>
          <a:xfrm rot="1779348">
            <a:off x="1619572" y="4586698"/>
            <a:ext cx="592556" cy="370162"/>
          </a:xfrm>
          <a:prstGeom prst="rightArrow">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FF0000"/>
              </a:solidFill>
              <a:latin typeface="Calibri" panose="020F0502020204030204" pitchFamily="34" charset="0"/>
              <a:cs typeface="Calibri" panose="020F0502020204030204" pitchFamily="34" charset="0"/>
            </a:endParaRPr>
          </a:p>
        </p:txBody>
      </p:sp>
      <p:sp>
        <p:nvSpPr>
          <p:cNvPr id="14" name="右箭头 13"/>
          <p:cNvSpPr/>
          <p:nvPr/>
        </p:nvSpPr>
        <p:spPr>
          <a:xfrm rot="12927556">
            <a:off x="9843513" y="3098795"/>
            <a:ext cx="592556" cy="370162"/>
          </a:xfrm>
          <a:prstGeom prst="rightArrow">
            <a:avLst/>
          </a:prstGeom>
          <a:noFill/>
          <a:ln w="3810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FF0000"/>
              </a:solidFill>
              <a:latin typeface="Calibri" panose="020F0502020204030204" pitchFamily="34" charset="0"/>
              <a:cs typeface="Calibri" panose="020F0502020204030204" pitchFamily="34" charset="0"/>
            </a:endParaRPr>
          </a:p>
        </p:txBody>
      </p:sp>
      <p:sp>
        <p:nvSpPr>
          <p:cNvPr id="15" name="右箭头 14"/>
          <p:cNvSpPr/>
          <p:nvPr/>
        </p:nvSpPr>
        <p:spPr>
          <a:xfrm rot="8183129">
            <a:off x="9843514" y="4633739"/>
            <a:ext cx="592556" cy="370162"/>
          </a:xfrm>
          <a:prstGeom prst="rightArrow">
            <a:avLst/>
          </a:prstGeom>
          <a:noFill/>
          <a:ln w="3810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FF0000"/>
              </a:solidFill>
              <a:latin typeface="Calibri" panose="020F0502020204030204" pitchFamily="34" charset="0"/>
              <a:cs typeface="Calibri" panose="020F0502020204030204" pitchFamily="34" charset="0"/>
            </a:endParaRPr>
          </a:p>
        </p:txBody>
      </p:sp>
      <p:sp>
        <p:nvSpPr>
          <p:cNvPr id="16" name="椭圆 15"/>
          <p:cNvSpPr/>
          <p:nvPr/>
        </p:nvSpPr>
        <p:spPr>
          <a:xfrm>
            <a:off x="10346869" y="3189716"/>
            <a:ext cx="1653787" cy="1695156"/>
          </a:xfrm>
          <a:prstGeom prst="ellipse">
            <a:avLst/>
          </a:prstGeom>
          <a:noFill/>
          <a:ln w="3810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0000FF"/>
                </a:solidFill>
                <a:latin typeface="Calibri" panose="020F0502020204030204" pitchFamily="34" charset="0"/>
                <a:cs typeface="Calibri" panose="020F0502020204030204" pitchFamily="34" charset="0"/>
              </a:rPr>
              <a:t>Current DL Models</a:t>
            </a:r>
            <a:endParaRPr lang="zh-CN" altLang="en-US" sz="2400" dirty="0">
              <a:solidFill>
                <a:srgbClr val="0000FF"/>
              </a:solidFill>
              <a:latin typeface="Calibri" panose="020F0502020204030204" pitchFamily="34" charset="0"/>
              <a:cs typeface="Calibri" panose="020F0502020204030204" pitchFamily="34" charset="0"/>
            </a:endParaRPr>
          </a:p>
        </p:txBody>
      </p:sp>
      <p:pic>
        <p:nvPicPr>
          <p:cNvPr id="7" name="图片 6"/>
          <p:cNvPicPr>
            <a:picLocks noChangeAspect="1"/>
          </p:cNvPicPr>
          <p:nvPr/>
        </p:nvPicPr>
        <p:blipFill>
          <a:blip r:embed="rId3"/>
          <a:stretch>
            <a:fillRect/>
          </a:stretch>
        </p:blipFill>
        <p:spPr>
          <a:xfrm>
            <a:off x="2274857" y="2050061"/>
            <a:ext cx="2950993" cy="1666405"/>
          </a:xfrm>
          <a:prstGeom prst="rect">
            <a:avLst/>
          </a:prstGeom>
        </p:spPr>
      </p:pic>
      <p:sp>
        <p:nvSpPr>
          <p:cNvPr id="21" name="矩形 20">
            <a:extLst>
              <a:ext uri="{FF2B5EF4-FFF2-40B4-BE49-F238E27FC236}">
                <a16:creationId xmlns:a16="http://schemas.microsoft.com/office/drawing/2014/main" id="{C96F9D88-E2F2-4E11-BCE2-42B4268FC0D0}"/>
              </a:ext>
            </a:extLst>
          </p:cNvPr>
          <p:cNvSpPr/>
          <p:nvPr/>
        </p:nvSpPr>
        <p:spPr>
          <a:xfrm>
            <a:off x="1847528" y="3716466"/>
            <a:ext cx="3744417" cy="646331"/>
          </a:xfrm>
          <a:prstGeom prst="rect">
            <a:avLst/>
          </a:prstGeom>
          <a:noFill/>
        </p:spPr>
        <p:txBody>
          <a:bodyPr wrap="square">
            <a:spAutoFit/>
          </a:bodyPr>
          <a:lstStyle/>
          <a:p>
            <a:pPr algn="ctr">
              <a:lnSpc>
                <a:spcPct val="100000"/>
              </a:lnSpc>
              <a:spcBef>
                <a:spcPct val="0"/>
              </a:spcBef>
              <a:buFontTx/>
              <a:buNone/>
            </a:pPr>
            <a:r>
              <a:rPr lang="en-US" altLang="zh-CN" b="0" dirty="0" err="1">
                <a:solidFill>
                  <a:srgbClr val="FF0000"/>
                </a:solidFill>
                <a:latin typeface="Calibri" panose="020F0502020204030204" pitchFamily="34" charset="0"/>
                <a:ea typeface="黑体" panose="02010609060101010101" pitchFamily="49" charset="-122"/>
              </a:rPr>
              <a:t>Feedforward</a:t>
            </a:r>
            <a:r>
              <a:rPr lang="en-US" altLang="zh-CN" b="0" dirty="0">
                <a:solidFill>
                  <a:srgbClr val="FF0000"/>
                </a:solidFill>
                <a:latin typeface="Calibri" panose="020F0502020204030204" pitchFamily="34" charset="0"/>
                <a:ea typeface="黑体" panose="02010609060101010101" pitchFamily="49" charset="-122"/>
              </a:rPr>
              <a:t> and feedback cone-</a:t>
            </a:r>
            <a:r>
              <a:rPr lang="en-US" altLang="zh-CN" b="0" dirty="0" err="1">
                <a:solidFill>
                  <a:srgbClr val="FF0000"/>
                </a:solidFill>
                <a:latin typeface="Calibri" panose="020F0502020204030204" pitchFamily="34" charset="0"/>
                <a:ea typeface="黑体" panose="02010609060101010101" pitchFamily="49" charset="-122"/>
              </a:rPr>
              <a:t>ctions</a:t>
            </a:r>
            <a:r>
              <a:rPr lang="en-US" altLang="zh-CN" b="0" dirty="0">
                <a:solidFill>
                  <a:srgbClr val="FF0000"/>
                </a:solidFill>
                <a:latin typeface="Calibri" panose="020F0502020204030204" pitchFamily="34" charset="0"/>
                <a:ea typeface="黑体" panose="02010609060101010101" pitchFamily="49" charset="-122"/>
              </a:rPr>
              <a:t>, various cognitive mechanisms</a:t>
            </a:r>
            <a:endParaRPr lang="zh-CN" altLang="en-US" dirty="0">
              <a:solidFill>
                <a:srgbClr val="FF0000"/>
              </a:solidFill>
              <a:latin typeface="Calibri" panose="020F0502020204030204" pitchFamily="34" charset="0"/>
              <a:ea typeface="黑体" panose="02010609060101010101" pitchFamily="49" charset="-122"/>
            </a:endParaRPr>
          </a:p>
        </p:txBody>
      </p:sp>
      <p:pic>
        <p:nvPicPr>
          <p:cNvPr id="2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74857" y="4539419"/>
            <a:ext cx="1454707" cy="16355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11"/>
          <p:cNvPicPr>
            <a:picLocks noChangeAspect="1" noChangeArrowheads="1"/>
          </p:cNvPicPr>
          <p:nvPr/>
        </p:nvPicPr>
        <p:blipFill rotWithShape="1">
          <a:blip r:embed="rId5"/>
          <a:srcRect r="44143"/>
          <a:stretch/>
        </p:blipFill>
        <p:spPr bwMode="auto">
          <a:xfrm>
            <a:off x="3739525" y="4539419"/>
            <a:ext cx="1541008" cy="1635540"/>
          </a:xfrm>
          <a:prstGeom prst="rect">
            <a:avLst/>
          </a:prstGeom>
          <a:noFill/>
          <a:ln>
            <a:noFill/>
          </a:ln>
        </p:spPr>
      </p:pic>
      <p:sp>
        <p:nvSpPr>
          <p:cNvPr id="24" name="矩形 23">
            <a:extLst>
              <a:ext uri="{FF2B5EF4-FFF2-40B4-BE49-F238E27FC236}">
                <a16:creationId xmlns:a16="http://schemas.microsoft.com/office/drawing/2014/main" id="{C96F9D88-E2F2-4E11-BCE2-42B4268FC0D0}"/>
              </a:ext>
            </a:extLst>
          </p:cNvPr>
          <p:cNvSpPr/>
          <p:nvPr/>
        </p:nvSpPr>
        <p:spPr>
          <a:xfrm>
            <a:off x="1962561" y="6128945"/>
            <a:ext cx="3534006" cy="646331"/>
          </a:xfrm>
          <a:prstGeom prst="rect">
            <a:avLst/>
          </a:prstGeom>
          <a:noFill/>
        </p:spPr>
        <p:txBody>
          <a:bodyPr wrap="square">
            <a:spAutoFit/>
          </a:bodyPr>
          <a:lstStyle/>
          <a:p>
            <a:pPr algn="ctr">
              <a:lnSpc>
                <a:spcPct val="100000"/>
              </a:lnSpc>
              <a:spcBef>
                <a:spcPct val="0"/>
              </a:spcBef>
              <a:buFontTx/>
              <a:buNone/>
            </a:pPr>
            <a:r>
              <a:rPr lang="en-US" altLang="zh-CN" b="0" dirty="0">
                <a:solidFill>
                  <a:srgbClr val="FF0000"/>
                </a:solidFill>
                <a:latin typeface="Calibri" panose="020F0502020204030204" pitchFamily="34" charset="0"/>
                <a:ea typeface="黑体" panose="02010609060101010101" pitchFamily="49" charset="-122"/>
              </a:rPr>
              <a:t>Well generalize to real scenarios with various variations of factor</a:t>
            </a:r>
            <a:endParaRPr lang="zh-CN" altLang="en-US" dirty="0">
              <a:solidFill>
                <a:srgbClr val="FF0000"/>
              </a:solidFill>
              <a:latin typeface="Calibri" panose="020F0502020204030204" pitchFamily="34" charset="0"/>
              <a:ea typeface="黑体" panose="02010609060101010101" pitchFamily="49" charset="-122"/>
            </a:endParaRPr>
          </a:p>
        </p:txBody>
      </p:sp>
      <p:pic>
        <p:nvPicPr>
          <p:cNvPr id="9" name="Picture 4" descr="See the source image"/>
          <p:cNvPicPr>
            <a:picLocks noChangeAspect="1" noChangeArrowheads="1"/>
          </p:cNvPicPr>
          <p:nvPr/>
        </p:nvPicPr>
        <p:blipFill rotWithShape="1">
          <a:blip r:embed="rId6">
            <a:extLst>
              <a:ext uri="{28A0092B-C50C-407E-A947-70E740481C1C}">
                <a14:useLocalDpi xmlns:a14="http://schemas.microsoft.com/office/drawing/2010/main" val="0"/>
              </a:ext>
            </a:extLst>
          </a:blip>
          <a:srcRect t="12857"/>
          <a:stretch/>
        </p:blipFill>
        <p:spPr bwMode="auto">
          <a:xfrm>
            <a:off x="6406014" y="2050061"/>
            <a:ext cx="3442663" cy="1666405"/>
          </a:xfrm>
          <a:prstGeom prst="rect">
            <a:avLst/>
          </a:prstGeom>
          <a:noFill/>
          <a:extLst>
            <a:ext uri="{909E8E84-426E-40DD-AFC4-6F175D3DCCD1}">
              <a14:hiddenFill xmlns:a14="http://schemas.microsoft.com/office/drawing/2010/main">
                <a:solidFill>
                  <a:srgbClr val="FFFFFF"/>
                </a:solidFill>
              </a14:hiddenFill>
            </a:ext>
          </a:extLst>
        </p:spPr>
      </p:pic>
      <p:sp>
        <p:nvSpPr>
          <p:cNvPr id="25" name="矩形 24">
            <a:extLst>
              <a:ext uri="{FF2B5EF4-FFF2-40B4-BE49-F238E27FC236}">
                <a16:creationId xmlns:a16="http://schemas.microsoft.com/office/drawing/2014/main" id="{C96F9D88-E2F2-4E11-BCE2-42B4268FC0D0}"/>
              </a:ext>
            </a:extLst>
          </p:cNvPr>
          <p:cNvSpPr/>
          <p:nvPr/>
        </p:nvSpPr>
        <p:spPr>
          <a:xfrm>
            <a:off x="6135997" y="3716466"/>
            <a:ext cx="3956257" cy="861774"/>
          </a:xfrm>
          <a:prstGeom prst="rect">
            <a:avLst/>
          </a:prstGeom>
          <a:noFill/>
        </p:spPr>
        <p:txBody>
          <a:bodyPr wrap="square">
            <a:spAutoFit/>
          </a:bodyPr>
          <a:lstStyle/>
          <a:p>
            <a:pPr algn="ctr">
              <a:lnSpc>
                <a:spcPct val="100000"/>
              </a:lnSpc>
              <a:spcBef>
                <a:spcPct val="0"/>
              </a:spcBef>
              <a:buFontTx/>
              <a:buNone/>
            </a:pPr>
            <a:r>
              <a:rPr lang="en-US" altLang="zh-CN" sz="1600" b="0" dirty="0">
                <a:solidFill>
                  <a:srgbClr val="000000"/>
                </a:solidFill>
                <a:latin typeface="Calibri" panose="020F0502020204030204" pitchFamily="34" charset="0"/>
                <a:ea typeface="黑体" panose="02010609060101010101" pitchFamily="49" charset="-122"/>
              </a:rPr>
              <a:t>Only roughly simulate </a:t>
            </a:r>
            <a:r>
              <a:rPr lang="en-US" altLang="zh-CN" sz="1600" b="0" dirty="0" err="1">
                <a:solidFill>
                  <a:srgbClr val="000000"/>
                </a:solidFill>
                <a:latin typeface="Calibri" panose="020F0502020204030204" pitchFamily="34" charset="0"/>
                <a:ea typeface="黑体" panose="02010609060101010101" pitchFamily="49" charset="-122"/>
              </a:rPr>
              <a:t>feedforward</a:t>
            </a:r>
            <a:r>
              <a:rPr lang="en-US" altLang="zh-CN" sz="1600" b="0" dirty="0">
                <a:solidFill>
                  <a:srgbClr val="000000"/>
                </a:solidFill>
                <a:latin typeface="Calibri" panose="020F0502020204030204" pitchFamily="34" charset="0"/>
                <a:ea typeface="黑体" panose="02010609060101010101" pitchFamily="49" charset="-122"/>
              </a:rPr>
              <a:t> and horizontal recurrent connections</a:t>
            </a:r>
            <a:endParaRPr lang="en-US" altLang="zh-CN" sz="1600" b="0" dirty="0">
              <a:solidFill>
                <a:srgbClr val="0000FF"/>
              </a:solidFill>
              <a:latin typeface="黑体" panose="02010609060101010101" pitchFamily="49" charset="-122"/>
              <a:ea typeface="黑体" panose="02010609060101010101" pitchFamily="49" charset="-122"/>
            </a:endParaRPr>
          </a:p>
          <a:p>
            <a:pPr algn="ctr">
              <a:lnSpc>
                <a:spcPct val="100000"/>
              </a:lnSpc>
              <a:spcBef>
                <a:spcPct val="0"/>
              </a:spcBef>
              <a:buFontTx/>
              <a:buNone/>
            </a:pPr>
            <a:r>
              <a:rPr lang="en-US" altLang="zh-CN" sz="1600" dirty="0">
                <a:solidFill>
                  <a:srgbClr val="0000FF"/>
                </a:solidFill>
                <a:latin typeface="Calibri" panose="020F0502020204030204" pitchFamily="34" charset="0"/>
                <a:ea typeface="黑体" panose="02010609060101010101" pitchFamily="49" charset="-122"/>
              </a:rPr>
              <a:t>Network structure is too simple </a:t>
            </a:r>
            <a:endParaRPr lang="zh-CN" altLang="en-US" sz="1600" dirty="0">
              <a:solidFill>
                <a:srgbClr val="0000FF"/>
              </a:solidFill>
              <a:latin typeface="Calibri" panose="020F0502020204030204" pitchFamily="34" charset="0"/>
              <a:ea typeface="黑体" panose="02010609060101010101" pitchFamily="49" charset="-122"/>
            </a:endParaRPr>
          </a:p>
        </p:txBody>
      </p:sp>
      <p:sp>
        <p:nvSpPr>
          <p:cNvPr id="28" name="矩形 27">
            <a:extLst>
              <a:ext uri="{FF2B5EF4-FFF2-40B4-BE49-F238E27FC236}">
                <a16:creationId xmlns:a16="http://schemas.microsoft.com/office/drawing/2014/main" id="{C96F9D88-E2F2-4E11-BCE2-42B4268FC0D0}"/>
              </a:ext>
            </a:extLst>
          </p:cNvPr>
          <p:cNvSpPr/>
          <p:nvPr/>
        </p:nvSpPr>
        <p:spPr>
          <a:xfrm>
            <a:off x="6389302" y="6021288"/>
            <a:ext cx="3459375" cy="861774"/>
          </a:xfrm>
          <a:prstGeom prst="rect">
            <a:avLst/>
          </a:prstGeom>
          <a:noFill/>
        </p:spPr>
        <p:txBody>
          <a:bodyPr wrap="square">
            <a:spAutoFit/>
          </a:bodyPr>
          <a:lstStyle/>
          <a:p>
            <a:pPr algn="ctr">
              <a:lnSpc>
                <a:spcPct val="100000"/>
              </a:lnSpc>
              <a:spcBef>
                <a:spcPct val="0"/>
              </a:spcBef>
              <a:buFontTx/>
              <a:buNone/>
            </a:pPr>
            <a:r>
              <a:rPr lang="en-US" altLang="zh-CN" sz="1600" b="0" dirty="0">
                <a:solidFill>
                  <a:srgbClr val="000000"/>
                </a:solidFill>
                <a:latin typeface="Calibri" panose="020F0502020204030204" pitchFamily="34" charset="0"/>
                <a:ea typeface="黑体" panose="02010609060101010101" pitchFamily="49" charset="-122"/>
              </a:rPr>
              <a:t>Cannot generalize to real scenarios with complex tasks</a:t>
            </a:r>
          </a:p>
          <a:p>
            <a:pPr algn="ctr">
              <a:lnSpc>
                <a:spcPct val="100000"/>
              </a:lnSpc>
              <a:spcBef>
                <a:spcPct val="0"/>
              </a:spcBef>
              <a:buFontTx/>
              <a:buNone/>
            </a:pPr>
            <a:r>
              <a:rPr lang="en-US" altLang="zh-CN" sz="1600" dirty="0">
                <a:solidFill>
                  <a:srgbClr val="0000FF"/>
                </a:solidFill>
                <a:latin typeface="Calibri" panose="020F0502020204030204" pitchFamily="34" charset="0"/>
                <a:ea typeface="黑体" panose="02010609060101010101" pitchFamily="49" charset="-122"/>
              </a:rPr>
              <a:t>Poor generalization ability</a:t>
            </a:r>
            <a:endParaRPr lang="zh-CN" altLang="en-US" sz="1600" dirty="0">
              <a:solidFill>
                <a:srgbClr val="0000FF"/>
              </a:solidFill>
              <a:latin typeface="Calibri" panose="020F0502020204030204" pitchFamily="34" charset="0"/>
              <a:ea typeface="黑体" panose="02010609060101010101" pitchFamily="49" charset="-122"/>
            </a:endParaRPr>
          </a:p>
        </p:txBody>
      </p:sp>
      <p:sp>
        <p:nvSpPr>
          <p:cNvPr id="12" name="十字形 11"/>
          <p:cNvSpPr/>
          <p:nvPr/>
        </p:nvSpPr>
        <p:spPr>
          <a:xfrm rot="2674703">
            <a:off x="5585772" y="2578424"/>
            <a:ext cx="502851" cy="509936"/>
          </a:xfrm>
          <a:prstGeom prst="plus">
            <a:avLst>
              <a:gd name="adj" fmla="val 437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于号 25"/>
          <p:cNvSpPr/>
          <p:nvPr/>
        </p:nvSpPr>
        <p:spPr>
          <a:xfrm>
            <a:off x="5196389" y="5167299"/>
            <a:ext cx="1192913" cy="309745"/>
          </a:xfrm>
          <a:prstGeom prst="mathEqual">
            <a:avLst>
              <a:gd name="adj1" fmla="val 23520"/>
              <a:gd name="adj2" fmla="val 3943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十字形 26"/>
          <p:cNvSpPr/>
          <p:nvPr/>
        </p:nvSpPr>
        <p:spPr>
          <a:xfrm rot="2674703">
            <a:off x="5541421" y="5079214"/>
            <a:ext cx="502851" cy="509936"/>
          </a:xfrm>
          <a:prstGeom prst="plus">
            <a:avLst>
              <a:gd name="adj" fmla="val 437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9" name="图片 28">
            <a:extLst>
              <a:ext uri="{FF2B5EF4-FFF2-40B4-BE49-F238E27FC236}">
                <a16:creationId xmlns:a16="http://schemas.microsoft.com/office/drawing/2014/main" id="{F1FE9980-BCA0-4765-971C-C5F625972E41}"/>
              </a:ext>
            </a:extLst>
          </p:cNvPr>
          <p:cNvPicPr>
            <a:picLocks noChangeAspect="1"/>
          </p:cNvPicPr>
          <p:nvPr/>
        </p:nvPicPr>
        <p:blipFill>
          <a:blip r:embed="rId7"/>
          <a:stretch>
            <a:fillRect/>
          </a:stretch>
        </p:blipFill>
        <p:spPr>
          <a:xfrm>
            <a:off x="6715572" y="4556109"/>
            <a:ext cx="1871614" cy="1518860"/>
          </a:xfrm>
          <a:prstGeom prst="rect">
            <a:avLst/>
          </a:prstGeom>
        </p:spPr>
      </p:pic>
      <p:pic>
        <p:nvPicPr>
          <p:cNvPr id="32" name="图片 31">
            <a:extLst>
              <a:ext uri="{FF2B5EF4-FFF2-40B4-BE49-F238E27FC236}">
                <a16:creationId xmlns:a16="http://schemas.microsoft.com/office/drawing/2014/main" id="{41C9C781-FFFC-4ADF-A2C7-5ABAE84EDC11}"/>
              </a:ext>
            </a:extLst>
          </p:cNvPr>
          <p:cNvPicPr>
            <a:picLocks noChangeAspect="1"/>
          </p:cNvPicPr>
          <p:nvPr/>
        </p:nvPicPr>
        <p:blipFill>
          <a:blip r:embed="rId8"/>
          <a:stretch>
            <a:fillRect/>
          </a:stretch>
        </p:blipFill>
        <p:spPr>
          <a:xfrm>
            <a:off x="8674262" y="4574752"/>
            <a:ext cx="752637" cy="1525603"/>
          </a:xfrm>
          <a:prstGeom prst="rect">
            <a:avLst/>
          </a:prstGeom>
        </p:spPr>
      </p:pic>
    </p:spTree>
    <p:extLst>
      <p:ext uri="{BB962C8B-B14F-4D97-AF65-F5344CB8AC3E}">
        <p14:creationId xmlns:p14="http://schemas.microsoft.com/office/powerpoint/2010/main" val="3429137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21161" y="-243408"/>
            <a:ext cx="12244667" cy="1143000"/>
          </a:xfrm>
        </p:spPr>
        <p:txBody>
          <a:bodyPr/>
          <a:lstStyle/>
          <a:p>
            <a:r>
              <a:rPr lang="en-US" altLang="zh-CN" sz="4000" b="1" dirty="0">
                <a:solidFill>
                  <a:srgbClr val="FF0000"/>
                </a:solidFill>
                <a:ea typeface="微软雅黑" pitchFamily="34" charset="-122"/>
              </a:rPr>
              <a:t>Improving DL Algorithms</a:t>
            </a:r>
            <a:endParaRPr lang="zh-CN" altLang="en-US" sz="4000" b="1" dirty="0">
              <a:solidFill>
                <a:srgbClr val="FF0000"/>
              </a:solidFill>
              <a:ea typeface="微软雅黑" pitchFamily="34" charset="-122"/>
            </a:endParaRPr>
          </a:p>
        </p:txBody>
      </p:sp>
      <p:sp>
        <p:nvSpPr>
          <p:cNvPr id="45"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73" name="矩形 72">
            <a:extLst>
              <a:ext uri="{FF2B5EF4-FFF2-40B4-BE49-F238E27FC236}">
                <a16:creationId xmlns:a16="http://schemas.microsoft.com/office/drawing/2014/main" id="{A9A9B46D-0F57-4F5B-B7DE-1C2DE122799F}"/>
              </a:ext>
            </a:extLst>
          </p:cNvPr>
          <p:cNvSpPr/>
          <p:nvPr/>
        </p:nvSpPr>
        <p:spPr>
          <a:xfrm>
            <a:off x="407368" y="5894699"/>
            <a:ext cx="5256583" cy="1015663"/>
          </a:xfrm>
          <a:prstGeom prst="rect">
            <a:avLst/>
          </a:prstGeom>
          <a:noFill/>
        </p:spPr>
        <p:txBody>
          <a:bodyPr wrap="square">
            <a:spAutoFit/>
          </a:bodyPr>
          <a:lstStyle/>
          <a:p>
            <a:pPr algn="ctr">
              <a:lnSpc>
                <a:spcPct val="100000"/>
              </a:lnSpc>
              <a:spcBef>
                <a:spcPct val="0"/>
              </a:spcBef>
              <a:buFontTx/>
              <a:buNone/>
            </a:pPr>
            <a:r>
              <a:rPr lang="en-US" altLang="zh-CN" sz="2000" b="0" dirty="0">
                <a:solidFill>
                  <a:srgbClr val="000000"/>
                </a:solidFill>
                <a:latin typeface="Calibri" panose="020F0502020204030204" pitchFamily="34" charset="0"/>
                <a:ea typeface="黑体" panose="02010609060101010101" pitchFamily="49" charset="-122"/>
              </a:rPr>
              <a:t>Cannot well generalize to real scenarios with complex tasks</a:t>
            </a:r>
          </a:p>
          <a:p>
            <a:pPr algn="ctr">
              <a:lnSpc>
                <a:spcPct val="100000"/>
              </a:lnSpc>
              <a:spcBef>
                <a:spcPct val="0"/>
              </a:spcBef>
              <a:buFontTx/>
              <a:buNone/>
            </a:pPr>
            <a:r>
              <a:rPr lang="en-US" altLang="zh-CN" sz="2000" dirty="0">
                <a:solidFill>
                  <a:srgbClr val="0000FF"/>
                </a:solidFill>
                <a:latin typeface="Calibri" panose="020F0502020204030204" pitchFamily="34" charset="0"/>
                <a:ea typeface="黑体" panose="02010609060101010101" pitchFamily="49" charset="-122"/>
              </a:rPr>
              <a:t>Poor generalization ability</a:t>
            </a:r>
            <a:endParaRPr lang="zh-CN" altLang="en-US" sz="2000" dirty="0">
              <a:solidFill>
                <a:srgbClr val="0000FF"/>
              </a:solidFill>
              <a:latin typeface="Calibri" panose="020F0502020204030204" pitchFamily="34" charset="0"/>
              <a:ea typeface="黑体" panose="02010609060101010101" pitchFamily="49" charset="-122"/>
            </a:endParaRPr>
          </a:p>
        </p:txBody>
      </p:sp>
      <p:sp>
        <p:nvSpPr>
          <p:cNvPr id="74" name="矩形 73">
            <a:extLst>
              <a:ext uri="{FF2B5EF4-FFF2-40B4-BE49-F238E27FC236}">
                <a16:creationId xmlns:a16="http://schemas.microsoft.com/office/drawing/2014/main" id="{C96F9D88-E2F2-4E11-BCE2-42B4268FC0D0}"/>
              </a:ext>
            </a:extLst>
          </p:cNvPr>
          <p:cNvSpPr/>
          <p:nvPr/>
        </p:nvSpPr>
        <p:spPr>
          <a:xfrm>
            <a:off x="830269" y="2917393"/>
            <a:ext cx="4617659" cy="1015663"/>
          </a:xfrm>
          <a:prstGeom prst="rect">
            <a:avLst/>
          </a:prstGeom>
          <a:noFill/>
        </p:spPr>
        <p:txBody>
          <a:bodyPr wrap="square">
            <a:spAutoFit/>
          </a:bodyPr>
          <a:lstStyle/>
          <a:p>
            <a:pPr algn="ctr">
              <a:lnSpc>
                <a:spcPct val="100000"/>
              </a:lnSpc>
              <a:spcBef>
                <a:spcPct val="0"/>
              </a:spcBef>
              <a:buFontTx/>
              <a:buNone/>
            </a:pPr>
            <a:r>
              <a:rPr lang="en-US" altLang="zh-CN" sz="2000" b="0" dirty="0">
                <a:solidFill>
                  <a:srgbClr val="000000"/>
                </a:solidFill>
                <a:latin typeface="Calibri" panose="020F0502020204030204" pitchFamily="34" charset="0"/>
                <a:ea typeface="黑体" panose="02010609060101010101" pitchFamily="49" charset="-122"/>
              </a:rPr>
              <a:t>Only roughly simulate </a:t>
            </a:r>
            <a:r>
              <a:rPr lang="en-US" altLang="zh-CN" sz="2000" b="0" dirty="0" err="1">
                <a:solidFill>
                  <a:srgbClr val="000000"/>
                </a:solidFill>
                <a:latin typeface="Calibri" panose="020F0502020204030204" pitchFamily="34" charset="0"/>
                <a:ea typeface="黑体" panose="02010609060101010101" pitchFamily="49" charset="-122"/>
              </a:rPr>
              <a:t>feedforward</a:t>
            </a:r>
            <a:r>
              <a:rPr lang="en-US" altLang="zh-CN" sz="2000" b="0" dirty="0">
                <a:solidFill>
                  <a:srgbClr val="000000"/>
                </a:solidFill>
                <a:latin typeface="Calibri" panose="020F0502020204030204" pitchFamily="34" charset="0"/>
                <a:ea typeface="黑体" panose="02010609060101010101" pitchFamily="49" charset="-122"/>
              </a:rPr>
              <a:t> and horizontal feedback connections</a:t>
            </a:r>
            <a:endParaRPr lang="en-US" altLang="zh-CN" sz="2000" b="0" dirty="0">
              <a:solidFill>
                <a:srgbClr val="0000FF"/>
              </a:solidFill>
              <a:latin typeface="黑体" panose="02010609060101010101" pitchFamily="49" charset="-122"/>
              <a:ea typeface="黑体" panose="02010609060101010101" pitchFamily="49" charset="-122"/>
            </a:endParaRPr>
          </a:p>
          <a:p>
            <a:pPr algn="ctr">
              <a:lnSpc>
                <a:spcPct val="100000"/>
              </a:lnSpc>
              <a:spcBef>
                <a:spcPct val="0"/>
              </a:spcBef>
              <a:buFontTx/>
              <a:buNone/>
            </a:pPr>
            <a:r>
              <a:rPr lang="en-US" altLang="zh-CN" sz="2000" dirty="0">
                <a:solidFill>
                  <a:srgbClr val="0000FF"/>
                </a:solidFill>
                <a:latin typeface="Calibri" panose="020F0502020204030204" pitchFamily="34" charset="0"/>
                <a:ea typeface="黑体" panose="02010609060101010101" pitchFamily="49" charset="-122"/>
              </a:rPr>
              <a:t>Network structure is too simple </a:t>
            </a:r>
            <a:endParaRPr lang="zh-CN" altLang="en-US" sz="2000" dirty="0">
              <a:solidFill>
                <a:srgbClr val="0000FF"/>
              </a:solidFill>
              <a:latin typeface="Calibri" panose="020F0502020204030204" pitchFamily="34" charset="0"/>
              <a:ea typeface="黑体" panose="02010609060101010101" pitchFamily="49" charset="-122"/>
            </a:endParaRPr>
          </a:p>
        </p:txBody>
      </p:sp>
      <p:pic>
        <p:nvPicPr>
          <p:cNvPr id="75" name="图片 74">
            <a:extLst>
              <a:ext uri="{FF2B5EF4-FFF2-40B4-BE49-F238E27FC236}">
                <a16:creationId xmlns:a16="http://schemas.microsoft.com/office/drawing/2014/main" id="{F1FE9980-BCA0-4765-971C-C5F625972E41}"/>
              </a:ext>
            </a:extLst>
          </p:cNvPr>
          <p:cNvPicPr>
            <a:picLocks noChangeAspect="1"/>
          </p:cNvPicPr>
          <p:nvPr/>
        </p:nvPicPr>
        <p:blipFill>
          <a:blip r:embed="rId3"/>
          <a:stretch>
            <a:fillRect/>
          </a:stretch>
        </p:blipFill>
        <p:spPr>
          <a:xfrm>
            <a:off x="859693" y="3962195"/>
            <a:ext cx="2434194" cy="1975407"/>
          </a:xfrm>
          <a:prstGeom prst="rect">
            <a:avLst/>
          </a:prstGeom>
        </p:spPr>
      </p:pic>
      <p:pic>
        <p:nvPicPr>
          <p:cNvPr id="80" name="Picture 10" descr="brain">
            <a:extLst>
              <a:ext uri="{FF2B5EF4-FFF2-40B4-BE49-F238E27FC236}">
                <a16:creationId xmlns:a16="http://schemas.microsoft.com/office/drawing/2014/main" id="{FA0DEAA9-04E4-4B59-80E6-C396BF520C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6240" y="908720"/>
            <a:ext cx="3067720" cy="2100748"/>
          </a:xfrm>
          <a:prstGeom prst="rect">
            <a:avLst/>
          </a:prstGeom>
          <a:noFill/>
          <a:extLst>
            <a:ext uri="{909E8E84-426E-40DD-AFC4-6F175D3DCCD1}">
              <a14:hiddenFill xmlns:a14="http://schemas.microsoft.com/office/drawing/2010/main">
                <a:solidFill>
                  <a:srgbClr val="FFFFFF"/>
                </a:solidFill>
              </a14:hiddenFill>
            </a:ext>
          </a:extLst>
        </p:spPr>
      </p:pic>
      <p:pic>
        <p:nvPicPr>
          <p:cNvPr id="82" name="图片 81">
            <a:extLst>
              <a:ext uri="{FF2B5EF4-FFF2-40B4-BE49-F238E27FC236}">
                <a16:creationId xmlns:a16="http://schemas.microsoft.com/office/drawing/2014/main" id="{41C9C781-FFFC-4ADF-A2C7-5ABAE84EDC11}"/>
              </a:ext>
            </a:extLst>
          </p:cNvPr>
          <p:cNvPicPr>
            <a:picLocks noChangeAspect="1"/>
          </p:cNvPicPr>
          <p:nvPr/>
        </p:nvPicPr>
        <p:blipFill>
          <a:blip r:embed="rId5"/>
          <a:stretch>
            <a:fillRect/>
          </a:stretch>
        </p:blipFill>
        <p:spPr>
          <a:xfrm>
            <a:off x="3348681" y="3974547"/>
            <a:ext cx="978869" cy="1984177"/>
          </a:xfrm>
          <a:prstGeom prst="rect">
            <a:avLst/>
          </a:prstGeom>
        </p:spPr>
      </p:pic>
      <p:pic>
        <p:nvPicPr>
          <p:cNvPr id="83" name="图片 82">
            <a:extLst>
              <a:ext uri="{FF2B5EF4-FFF2-40B4-BE49-F238E27FC236}">
                <a16:creationId xmlns:a16="http://schemas.microsoft.com/office/drawing/2014/main" id="{EF2A83B2-7179-48CB-B0A7-0A6AF8365E72}"/>
              </a:ext>
            </a:extLst>
          </p:cNvPr>
          <p:cNvPicPr>
            <a:picLocks noChangeAspect="1"/>
          </p:cNvPicPr>
          <p:nvPr/>
        </p:nvPicPr>
        <p:blipFill>
          <a:blip r:embed="rId6"/>
          <a:stretch>
            <a:fillRect/>
          </a:stretch>
        </p:blipFill>
        <p:spPr>
          <a:xfrm>
            <a:off x="4374007" y="3990000"/>
            <a:ext cx="958042" cy="1987578"/>
          </a:xfrm>
          <a:prstGeom prst="rect">
            <a:avLst/>
          </a:prstGeom>
        </p:spPr>
      </p:pic>
      <p:sp>
        <p:nvSpPr>
          <p:cNvPr id="85" name="矩形 84">
            <a:extLst>
              <a:ext uri="{FF2B5EF4-FFF2-40B4-BE49-F238E27FC236}">
                <a16:creationId xmlns:a16="http://schemas.microsoft.com/office/drawing/2014/main" id="{E492E3F4-3AFA-44AB-A826-86D37E084BFA}"/>
              </a:ext>
            </a:extLst>
          </p:cNvPr>
          <p:cNvSpPr/>
          <p:nvPr/>
        </p:nvSpPr>
        <p:spPr>
          <a:xfrm>
            <a:off x="5265588" y="6033482"/>
            <a:ext cx="6951092" cy="707886"/>
          </a:xfrm>
          <a:prstGeom prst="rect">
            <a:avLst/>
          </a:prstGeom>
          <a:noFill/>
        </p:spPr>
        <p:txBody>
          <a:bodyPr wrap="square">
            <a:spAutoFit/>
          </a:bodyPr>
          <a:lstStyle/>
          <a:p>
            <a:pPr algn="ctr">
              <a:lnSpc>
                <a:spcPct val="100000"/>
              </a:lnSpc>
              <a:spcBef>
                <a:spcPct val="0"/>
              </a:spcBef>
              <a:buFontTx/>
              <a:buNone/>
            </a:pPr>
            <a:r>
              <a:rPr lang="en-US" altLang="zh-CN" sz="2000" dirty="0">
                <a:solidFill>
                  <a:srgbClr val="FF0000"/>
                </a:solidFill>
                <a:latin typeface="Calibri" panose="020F0502020204030204" pitchFamily="34" charset="0"/>
                <a:ea typeface="黑体" panose="02010609060101010101" pitchFamily="49" charset="-122"/>
              </a:rPr>
              <a:t>Implement</a:t>
            </a:r>
            <a:r>
              <a:rPr lang="en-US" altLang="zh-CN" sz="2000" b="0" dirty="0">
                <a:solidFill>
                  <a:srgbClr val="000000"/>
                </a:solidFill>
                <a:latin typeface="Calibri" panose="020F0502020204030204" pitchFamily="34" charset="0"/>
                <a:ea typeface="黑体" panose="02010609060101010101" pitchFamily="49" charset="-122"/>
              </a:rPr>
              <a:t> </a:t>
            </a:r>
            <a:r>
              <a:rPr lang="en-US" altLang="zh-CN" sz="2000" dirty="0">
                <a:solidFill>
                  <a:srgbClr val="FF0000"/>
                </a:solidFill>
                <a:latin typeface="Calibri" panose="020F0502020204030204" pitchFamily="34" charset="0"/>
                <a:ea typeface="黑体" panose="02010609060101010101" pitchFamily="49" charset="-122"/>
              </a:rPr>
              <a:t>cognitive functions</a:t>
            </a:r>
          </a:p>
          <a:p>
            <a:pPr algn="ctr">
              <a:lnSpc>
                <a:spcPct val="100000"/>
              </a:lnSpc>
              <a:spcBef>
                <a:spcPct val="0"/>
              </a:spcBef>
              <a:buFontTx/>
              <a:buNone/>
            </a:pPr>
            <a:r>
              <a:rPr lang="zh-CN" altLang="en-US" sz="2000" dirty="0">
                <a:solidFill>
                  <a:srgbClr val="FF0000"/>
                </a:solidFill>
                <a:latin typeface="Calibri" panose="020F0502020204030204" pitchFamily="34" charset="0"/>
                <a:ea typeface="黑体" panose="02010609060101010101" pitchFamily="49" charset="-122"/>
              </a:rPr>
              <a:t>（</a:t>
            </a:r>
            <a:r>
              <a:rPr lang="en-US" altLang="zh-CN" sz="2000" dirty="0">
                <a:solidFill>
                  <a:srgbClr val="FF0000"/>
                </a:solidFill>
                <a:latin typeface="Calibri" panose="020F0502020204030204" pitchFamily="34" charset="0"/>
                <a:ea typeface="黑体" panose="02010609060101010101" pitchFamily="49" charset="-122"/>
              </a:rPr>
              <a:t>few-shot Learning</a:t>
            </a:r>
            <a:r>
              <a:rPr lang="zh-CN" altLang="en-US" sz="2000" dirty="0">
                <a:solidFill>
                  <a:srgbClr val="FF0000"/>
                </a:solidFill>
                <a:latin typeface="Calibri" panose="020F0502020204030204" pitchFamily="34" charset="0"/>
                <a:ea typeface="黑体" panose="02010609060101010101" pitchFamily="49" charset="-122"/>
              </a:rPr>
              <a:t>、</a:t>
            </a:r>
            <a:r>
              <a:rPr lang="en-US" altLang="zh-CN" sz="2000" dirty="0">
                <a:solidFill>
                  <a:srgbClr val="FF0000"/>
                </a:solidFill>
                <a:latin typeface="Calibri" panose="020F0502020204030204" pitchFamily="34" charset="0"/>
                <a:ea typeface="黑体" panose="02010609060101010101" pitchFamily="49" charset="-122"/>
              </a:rPr>
              <a:t>knowledge transfer and reasoning)</a:t>
            </a:r>
            <a:endParaRPr lang="zh-CN" altLang="en-US" sz="2000" dirty="0">
              <a:solidFill>
                <a:srgbClr val="FF0000"/>
              </a:solidFill>
              <a:latin typeface="Calibri" panose="020F0502020204030204" pitchFamily="34" charset="0"/>
              <a:ea typeface="黑体" panose="02010609060101010101" pitchFamily="49" charset="-122"/>
            </a:endParaRPr>
          </a:p>
        </p:txBody>
      </p:sp>
      <p:sp>
        <p:nvSpPr>
          <p:cNvPr id="88" name="矩形 87">
            <a:extLst>
              <a:ext uri="{FF2B5EF4-FFF2-40B4-BE49-F238E27FC236}">
                <a16:creationId xmlns:a16="http://schemas.microsoft.com/office/drawing/2014/main" id="{FC033771-CBF6-4623-A644-5E37E0C8A10D}"/>
              </a:ext>
            </a:extLst>
          </p:cNvPr>
          <p:cNvSpPr/>
          <p:nvPr/>
        </p:nvSpPr>
        <p:spPr>
          <a:xfrm>
            <a:off x="5205638" y="2996952"/>
            <a:ext cx="7331767" cy="707886"/>
          </a:xfrm>
          <a:prstGeom prst="rect">
            <a:avLst/>
          </a:prstGeom>
          <a:noFill/>
        </p:spPr>
        <p:txBody>
          <a:bodyPr wrap="square">
            <a:spAutoFit/>
          </a:bodyPr>
          <a:lstStyle/>
          <a:p>
            <a:pPr algn="ctr">
              <a:lnSpc>
                <a:spcPct val="100000"/>
              </a:lnSpc>
              <a:spcBef>
                <a:spcPct val="0"/>
              </a:spcBef>
              <a:buFontTx/>
              <a:buNone/>
            </a:pPr>
            <a:r>
              <a:rPr lang="en-US" altLang="zh-CN" sz="2000" dirty="0">
                <a:solidFill>
                  <a:srgbClr val="FF0000"/>
                </a:solidFill>
                <a:latin typeface="Calibri" panose="020F0502020204030204" pitchFamily="34" charset="0"/>
                <a:ea typeface="黑体" panose="02010609060101010101" pitchFamily="49" charset="-122"/>
              </a:rPr>
              <a:t>Model</a:t>
            </a:r>
            <a:r>
              <a:rPr lang="en-US" altLang="zh-CN" sz="2000" dirty="0">
                <a:solidFill>
                  <a:srgbClr val="0000FF"/>
                </a:solidFill>
                <a:latin typeface="Calibri" panose="020F0502020204030204" pitchFamily="34" charset="0"/>
                <a:ea typeface="黑体" panose="02010609060101010101" pitchFamily="49" charset="-122"/>
              </a:rPr>
              <a:t> </a:t>
            </a:r>
            <a:r>
              <a:rPr lang="en-US" altLang="zh-CN" sz="2000" dirty="0">
                <a:solidFill>
                  <a:srgbClr val="FF0000"/>
                </a:solidFill>
                <a:latin typeface="Calibri" panose="020F0502020204030204" pitchFamily="34" charset="0"/>
                <a:ea typeface="黑体" panose="02010609060101010101" pitchFamily="49" charset="-122"/>
              </a:rPr>
              <a:t>cognitive mechanisms </a:t>
            </a:r>
          </a:p>
          <a:p>
            <a:pPr algn="ctr">
              <a:lnSpc>
                <a:spcPct val="100000"/>
              </a:lnSpc>
              <a:spcBef>
                <a:spcPct val="0"/>
              </a:spcBef>
              <a:buFontTx/>
              <a:buNone/>
            </a:pPr>
            <a:r>
              <a:rPr lang="en-US" altLang="zh-CN" sz="2000" dirty="0">
                <a:solidFill>
                  <a:srgbClr val="FF0000"/>
                </a:solidFill>
                <a:latin typeface="Calibri" panose="020F0502020204030204" pitchFamily="34" charset="0"/>
                <a:ea typeface="黑体" panose="02010609060101010101" pitchFamily="49" charset="-122"/>
              </a:rPr>
              <a:t>(cross-layer connection, visual attention and memory)</a:t>
            </a:r>
          </a:p>
        </p:txBody>
      </p:sp>
      <p:pic>
        <p:nvPicPr>
          <p:cNvPr id="98" name="图片 97">
            <a:extLst>
              <a:ext uri="{FF2B5EF4-FFF2-40B4-BE49-F238E27FC236}">
                <a16:creationId xmlns:a16="http://schemas.microsoft.com/office/drawing/2014/main" id="{7A1EEE6A-1A76-4B18-B807-A262BFFB1D51}"/>
              </a:ext>
            </a:extLst>
          </p:cNvPr>
          <p:cNvPicPr>
            <a:picLocks noChangeAspect="1"/>
          </p:cNvPicPr>
          <p:nvPr/>
        </p:nvPicPr>
        <p:blipFill>
          <a:blip r:embed="rId7"/>
          <a:stretch>
            <a:fillRect/>
          </a:stretch>
        </p:blipFill>
        <p:spPr>
          <a:xfrm>
            <a:off x="8705015" y="5002898"/>
            <a:ext cx="2618945" cy="1018390"/>
          </a:xfrm>
          <a:prstGeom prst="rect">
            <a:avLst/>
          </a:prstGeom>
        </p:spPr>
      </p:pic>
      <p:pic>
        <p:nvPicPr>
          <p:cNvPr id="108" name="图片 107">
            <a:extLst>
              <a:ext uri="{FF2B5EF4-FFF2-40B4-BE49-F238E27FC236}">
                <a16:creationId xmlns:a16="http://schemas.microsoft.com/office/drawing/2014/main" id="{90A8AF8D-942D-4EB4-8478-A2C94D247844}"/>
              </a:ext>
            </a:extLst>
          </p:cNvPr>
          <p:cNvPicPr>
            <a:picLocks noChangeAspect="1"/>
          </p:cNvPicPr>
          <p:nvPr/>
        </p:nvPicPr>
        <p:blipFill>
          <a:blip r:embed="rId8"/>
          <a:stretch>
            <a:fillRect/>
          </a:stretch>
        </p:blipFill>
        <p:spPr>
          <a:xfrm>
            <a:off x="8705015" y="4032757"/>
            <a:ext cx="2575561" cy="952138"/>
          </a:xfrm>
          <a:prstGeom prst="rect">
            <a:avLst/>
          </a:prstGeom>
        </p:spPr>
      </p:pic>
      <p:pic>
        <p:nvPicPr>
          <p:cNvPr id="121" name="Picture 4">
            <a:extLst>
              <a:ext uri="{FF2B5EF4-FFF2-40B4-BE49-F238E27FC236}">
                <a16:creationId xmlns:a16="http://schemas.microsoft.com/office/drawing/2014/main" id="{C6FA560E-5054-4F85-81B9-7C184D38290F}"/>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7614" r="8578"/>
          <a:stretch/>
        </p:blipFill>
        <p:spPr bwMode="auto">
          <a:xfrm>
            <a:off x="6400913" y="4002922"/>
            <a:ext cx="2241468" cy="2018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1" name="文本框 90">
            <a:extLst>
              <a:ext uri="{FF2B5EF4-FFF2-40B4-BE49-F238E27FC236}">
                <a16:creationId xmlns:a16="http://schemas.microsoft.com/office/drawing/2014/main" id="{452462E7-4284-4B32-A381-FF8D4219021F}"/>
              </a:ext>
            </a:extLst>
          </p:cNvPr>
          <p:cNvSpPr txBox="1"/>
          <p:nvPr/>
        </p:nvSpPr>
        <p:spPr>
          <a:xfrm>
            <a:off x="7129045" y="2631177"/>
            <a:ext cx="877163" cy="276999"/>
          </a:xfrm>
          <a:prstGeom prst="rect">
            <a:avLst/>
          </a:prstGeom>
          <a:solidFill>
            <a:srgbClr val="FFFFFF"/>
          </a:solidFill>
        </p:spPr>
        <p:txBody>
          <a:bodyPr wrap="none" rtlCol="0">
            <a:spAutoFit/>
          </a:bodyPr>
          <a:lstStyle/>
          <a:p>
            <a:pPr marL="0" marR="0" lvl="0" indent="0" defTabSz="914400" eaLnBrk="1" fontAlgn="auto" latinLnBrk="0" hangingPunct="1">
              <a:lnSpc>
                <a:spcPct val="100000"/>
              </a:lnSpc>
              <a:spcBef>
                <a:spcPct val="0"/>
              </a:spcBef>
              <a:spcAft>
                <a:spcPts val="0"/>
              </a:spcAft>
              <a:buClrTx/>
              <a:buSzTx/>
              <a:buFontTx/>
              <a:buNone/>
              <a:tabLst/>
              <a:defRPr/>
            </a:pPr>
            <a:r>
              <a:rPr lang="en-US" altLang="zh-CN" sz="1200" b="0" kern="0" dirty="0">
                <a:solidFill>
                  <a:srgbClr val="000000"/>
                </a:solidFill>
                <a:latin typeface="黑体" panose="02010609060101010101" pitchFamily="49" charset="-122"/>
                <a:ea typeface="黑体" panose="02010609060101010101" pitchFamily="49" charset="-122"/>
              </a:rPr>
              <a:t>Scan path</a:t>
            </a:r>
            <a:endParaRPr kumimoji="0" lang="zh-CN" altLang="en-US" sz="12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endParaRPr>
          </a:p>
        </p:txBody>
      </p:sp>
      <p:pic>
        <p:nvPicPr>
          <p:cNvPr id="122" name="Picture 3">
            <a:extLst>
              <a:ext uri="{FF2B5EF4-FFF2-40B4-BE49-F238E27FC236}">
                <a16:creationId xmlns:a16="http://schemas.microsoft.com/office/drawing/2014/main" id="{B444B6F3-3B41-42DB-BD2D-2C6C90882A0B}"/>
              </a:ext>
            </a:extLst>
          </p:cNvPr>
          <p:cNvPicPr>
            <a:picLocks noChangeAspect="1" noChangeArrowheads="1"/>
          </p:cNvPicPr>
          <p:nvPr/>
        </p:nvPicPr>
        <p:blipFill>
          <a:blip r:embed="rId10" cstate="print"/>
          <a:srcRect/>
          <a:stretch>
            <a:fillRect/>
          </a:stretch>
        </p:blipFill>
        <p:spPr bwMode="auto">
          <a:xfrm>
            <a:off x="6434426" y="1973350"/>
            <a:ext cx="1756638" cy="1036118"/>
          </a:xfrm>
          <a:prstGeom prst="rect">
            <a:avLst/>
          </a:prstGeom>
          <a:noFill/>
          <a:ln w="9525">
            <a:noFill/>
            <a:miter lim="800000"/>
            <a:headEnd/>
            <a:tailEnd/>
          </a:ln>
          <a:effectLst/>
        </p:spPr>
      </p:pic>
      <p:pic>
        <p:nvPicPr>
          <p:cNvPr id="123" name="图片 122" descr="3.jpeg">
            <a:extLst>
              <a:ext uri="{FF2B5EF4-FFF2-40B4-BE49-F238E27FC236}">
                <a16:creationId xmlns:a16="http://schemas.microsoft.com/office/drawing/2014/main" id="{9F3DEEBA-547F-4144-8E41-665A0EF498F2}"/>
              </a:ext>
            </a:extLst>
          </p:cNvPr>
          <p:cNvPicPr>
            <a:picLocks noChangeAspect="1"/>
          </p:cNvPicPr>
          <p:nvPr/>
        </p:nvPicPr>
        <p:blipFill>
          <a:blip r:embed="rId11" cstate="print"/>
          <a:stretch>
            <a:fillRect/>
          </a:stretch>
        </p:blipFill>
        <p:spPr>
          <a:xfrm>
            <a:off x="6434883" y="925573"/>
            <a:ext cx="1756181" cy="1036118"/>
          </a:xfrm>
          <a:prstGeom prst="rect">
            <a:avLst/>
          </a:prstGeom>
        </p:spPr>
      </p:pic>
      <p:sp>
        <p:nvSpPr>
          <p:cNvPr id="24" name="AutoShape 26"/>
          <p:cNvSpPr>
            <a:spLocks noChangeArrowheads="1"/>
          </p:cNvSpPr>
          <p:nvPr/>
        </p:nvSpPr>
        <p:spPr bwMode="auto">
          <a:xfrm>
            <a:off x="5485910" y="1984631"/>
            <a:ext cx="811876" cy="444382"/>
          </a:xfrm>
          <a:prstGeom prst="rightArrow">
            <a:avLst>
              <a:gd name="adj1" fmla="val 50065"/>
              <a:gd name="adj2" fmla="val 37556"/>
            </a:avLst>
          </a:prstGeom>
          <a:gradFill rotWithShape="0">
            <a:gsLst>
              <a:gs pos="0">
                <a:srgbClr val="F4DF91"/>
              </a:gs>
              <a:gs pos="100000">
                <a:srgbClr val="E7B705"/>
              </a:gs>
            </a:gsLst>
            <a:lin ang="5400000" scaled="1"/>
          </a:gradFill>
          <a:ln w="9525">
            <a:miter lim="800000"/>
            <a:headEnd/>
            <a:tailEnd/>
          </a:ln>
          <a:scene3d>
            <a:camera prst="legacyObliqueTopRight"/>
            <a:lightRig rig="legacyFlat3" dir="b"/>
          </a:scene3d>
          <a:sp3d extrusionH="163500" prstMaterial="legacyMatte">
            <a:bevelT w="13500" h="13500" prst="angle"/>
            <a:bevelB w="13500" h="13500" prst="angle"/>
            <a:extrusionClr>
              <a:srgbClr val="E7B705"/>
            </a:extrusionClr>
          </a:sp3d>
        </p:spPr>
        <p:txBody>
          <a:bodyPr wrap="none" anchor="ctr">
            <a:flatTx/>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black"/>
              </a:solidFill>
              <a:effectLst/>
              <a:uLnTx/>
              <a:uFillTx/>
            </a:endParaRPr>
          </a:p>
        </p:txBody>
      </p:sp>
      <p:sp>
        <p:nvSpPr>
          <p:cNvPr id="25" name="AutoShape 26"/>
          <p:cNvSpPr>
            <a:spLocks noChangeArrowheads="1"/>
          </p:cNvSpPr>
          <p:nvPr/>
        </p:nvSpPr>
        <p:spPr bwMode="auto">
          <a:xfrm>
            <a:off x="5440801" y="4739464"/>
            <a:ext cx="811876" cy="444382"/>
          </a:xfrm>
          <a:prstGeom prst="rightArrow">
            <a:avLst>
              <a:gd name="adj1" fmla="val 50065"/>
              <a:gd name="adj2" fmla="val 37556"/>
            </a:avLst>
          </a:prstGeom>
          <a:gradFill rotWithShape="0">
            <a:gsLst>
              <a:gs pos="0">
                <a:srgbClr val="F4DF91"/>
              </a:gs>
              <a:gs pos="100000">
                <a:srgbClr val="E7B705"/>
              </a:gs>
            </a:gsLst>
            <a:lin ang="5400000" scaled="1"/>
          </a:gradFill>
          <a:ln w="9525">
            <a:miter lim="800000"/>
            <a:headEnd/>
            <a:tailEnd/>
          </a:ln>
          <a:scene3d>
            <a:camera prst="legacyObliqueTopRight"/>
            <a:lightRig rig="legacyFlat3" dir="b"/>
          </a:scene3d>
          <a:sp3d extrusionH="163500" prstMaterial="legacyMatte">
            <a:bevelT w="13500" h="13500" prst="angle"/>
            <a:bevelB w="13500" h="13500" prst="angle"/>
            <a:extrusionClr>
              <a:srgbClr val="E7B705"/>
            </a:extrusionClr>
          </a:sp3d>
        </p:spPr>
        <p:txBody>
          <a:bodyPr wrap="none" anchor="ctr">
            <a:flatTx/>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black"/>
              </a:solidFill>
              <a:effectLst/>
              <a:uLnTx/>
              <a:uFillTx/>
            </a:endParaRPr>
          </a:p>
        </p:txBody>
      </p:sp>
      <p:pic>
        <p:nvPicPr>
          <p:cNvPr id="26" name="Picture 4" descr="See the source image"/>
          <p:cNvPicPr>
            <a:picLocks noChangeAspect="1" noChangeArrowheads="1"/>
          </p:cNvPicPr>
          <p:nvPr/>
        </p:nvPicPr>
        <p:blipFill rotWithShape="1">
          <a:blip r:embed="rId12">
            <a:extLst>
              <a:ext uri="{28A0092B-C50C-407E-A947-70E740481C1C}">
                <a14:useLocalDpi xmlns:a14="http://schemas.microsoft.com/office/drawing/2010/main" val="0"/>
              </a:ext>
            </a:extLst>
          </a:blip>
          <a:srcRect t="12857"/>
          <a:stretch/>
        </p:blipFill>
        <p:spPr bwMode="auto">
          <a:xfrm>
            <a:off x="1410365" y="1125891"/>
            <a:ext cx="3442663" cy="1666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659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21161" y="-243408"/>
            <a:ext cx="12244667" cy="1143000"/>
          </a:xfrm>
        </p:spPr>
        <p:txBody>
          <a:bodyPr/>
          <a:lstStyle/>
          <a:p>
            <a:r>
              <a:rPr lang="en-US" altLang="zh-CN" sz="4000" b="1" dirty="0">
                <a:solidFill>
                  <a:srgbClr val="FF0000"/>
                </a:solidFill>
                <a:ea typeface="微软雅黑" pitchFamily="34" charset="-122"/>
                <a:cs typeface="Times New Roman" panose="02020603050405020304" pitchFamily="18" charset="0"/>
              </a:rPr>
              <a:t>Deep Cognitive Networks</a:t>
            </a:r>
            <a:endParaRPr lang="zh-CN" altLang="en-US" sz="4000" b="1" dirty="0">
              <a:solidFill>
                <a:srgbClr val="FF0000"/>
              </a:solidFill>
              <a:ea typeface="微软雅黑" pitchFamily="34" charset="-122"/>
            </a:endParaRPr>
          </a:p>
        </p:txBody>
      </p:sp>
      <p:sp>
        <p:nvSpPr>
          <p:cNvPr id="45"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49" name="矩形 48">
            <a:extLst>
              <a:ext uri="{FF2B5EF4-FFF2-40B4-BE49-F238E27FC236}">
                <a16:creationId xmlns:a16="http://schemas.microsoft.com/office/drawing/2014/main" id="{A0113C23-DD17-4041-8D87-DCABC56E7A97}"/>
              </a:ext>
            </a:extLst>
          </p:cNvPr>
          <p:cNvSpPr/>
          <p:nvPr/>
        </p:nvSpPr>
        <p:spPr>
          <a:xfrm>
            <a:off x="239734" y="908720"/>
            <a:ext cx="11688913" cy="1384995"/>
          </a:xfrm>
          <a:prstGeom prst="rect">
            <a:avLst/>
          </a:prstGeom>
          <a:noFill/>
        </p:spPr>
        <p:txBody>
          <a:bodyPr wrap="square">
            <a:spAutoFit/>
          </a:bodyPr>
          <a:lstStyle/>
          <a:p>
            <a:pPr algn="just">
              <a:lnSpc>
                <a:spcPct val="100000"/>
              </a:lnSpc>
              <a:spcBef>
                <a:spcPct val="0"/>
              </a:spcBef>
            </a:pPr>
            <a:r>
              <a:rPr lang="en-US" altLang="zh-CN" sz="2800" dirty="0">
                <a:solidFill>
                  <a:srgbClr val="0000FF"/>
                </a:solidFill>
                <a:latin typeface="Calibri" panose="020F0502020204030204" pitchFamily="34" charset="0"/>
                <a:ea typeface="黑体" panose="02010609060101010101" pitchFamily="49" charset="-122"/>
              </a:rPr>
              <a:t>Inspired by human visual system, </a:t>
            </a:r>
            <a:r>
              <a:rPr lang="en-US" altLang="zh-CN" sz="2800" dirty="0">
                <a:solidFill>
                  <a:srgbClr val="FF0000"/>
                </a:solidFill>
                <a:latin typeface="Calibri" panose="020F0502020204030204" pitchFamily="34" charset="0"/>
                <a:ea typeface="黑体" panose="02010609060101010101" pitchFamily="49" charset="-122"/>
              </a:rPr>
              <a:t>Deep Cognitive Networks </a:t>
            </a:r>
            <a:r>
              <a:rPr lang="en-US" altLang="zh-CN" sz="2800" dirty="0">
                <a:solidFill>
                  <a:srgbClr val="0000FF"/>
                </a:solidFill>
                <a:latin typeface="Calibri" panose="020F0502020204030204" pitchFamily="34" charset="0"/>
                <a:ea typeface="黑体" panose="02010609060101010101" pitchFamily="49" charset="-122"/>
              </a:rPr>
              <a:t>(DCN) model human cognitive mechanisms in terms of </a:t>
            </a:r>
            <a:r>
              <a:rPr lang="en-US" altLang="zh-CN" sz="2800" dirty="0">
                <a:solidFill>
                  <a:srgbClr val="FF0000"/>
                </a:solidFill>
                <a:latin typeface="Calibri" panose="020F0502020204030204" pitchFamily="34" charset="0"/>
                <a:ea typeface="黑体" panose="02010609060101010101" pitchFamily="49" charset="-122"/>
              </a:rPr>
              <a:t>visual attention and memory</a:t>
            </a:r>
            <a:r>
              <a:rPr lang="en-US" altLang="zh-CN" sz="2800" dirty="0">
                <a:solidFill>
                  <a:srgbClr val="0000FF"/>
                </a:solidFill>
                <a:latin typeface="Calibri" panose="020F0502020204030204" pitchFamily="34" charset="0"/>
                <a:ea typeface="黑体" panose="02010609060101010101" pitchFamily="49" charset="-122"/>
              </a:rPr>
              <a:t>, and have the ability of </a:t>
            </a:r>
            <a:r>
              <a:rPr lang="en-US" altLang="zh-CN" sz="2800" dirty="0">
                <a:solidFill>
                  <a:srgbClr val="FF0000"/>
                </a:solidFill>
                <a:latin typeface="Calibri" panose="020F0502020204030204" pitchFamily="34" charset="0"/>
                <a:ea typeface="黑体" panose="02010609060101010101" pitchFamily="49" charset="-122"/>
              </a:rPr>
              <a:t>knowledge learning and reasoning</a:t>
            </a:r>
            <a:endParaRPr lang="zh-CN" altLang="en-US" sz="2800" dirty="0">
              <a:solidFill>
                <a:srgbClr val="FF0000"/>
              </a:solidFill>
              <a:latin typeface="Calibri" panose="020F0502020204030204" pitchFamily="34" charset="0"/>
              <a:ea typeface="黑体" panose="02010609060101010101" pitchFamily="49" charset="-122"/>
            </a:endParaRPr>
          </a:p>
        </p:txBody>
      </p:sp>
      <p:sp>
        <p:nvSpPr>
          <p:cNvPr id="50" name="圆角矩形 1">
            <a:extLst>
              <a:ext uri="{FF2B5EF4-FFF2-40B4-BE49-F238E27FC236}">
                <a16:creationId xmlns:a16="http://schemas.microsoft.com/office/drawing/2014/main" id="{389CC356-CE59-4564-A3C1-21E1EA3478CA}"/>
              </a:ext>
            </a:extLst>
          </p:cNvPr>
          <p:cNvSpPr/>
          <p:nvPr/>
        </p:nvSpPr>
        <p:spPr>
          <a:xfrm>
            <a:off x="239733" y="2696025"/>
            <a:ext cx="2602173" cy="1682666"/>
          </a:xfrm>
          <a:prstGeom prst="roundRect">
            <a:avLst/>
          </a:prstGeom>
          <a:solidFill>
            <a:srgbClr val="E597B8"/>
          </a:solidFill>
          <a:ln w="25400" cap="flat" cmpd="sng" algn="ctr">
            <a:solidFill>
              <a:srgbClr val="BBE0E3">
                <a:shade val="50000"/>
              </a:srgbClr>
            </a:solidFill>
            <a:prstDash val="solid"/>
          </a:ln>
          <a:effectLst/>
        </p:spPr>
        <p:txBody>
          <a:bodyPr rtlCol="0" anchor="ct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zh-CN" altLang="en-US" sz="1800" b="0" i="0" u="none" strike="noStrike" kern="0" cap="none" spc="0" normalizeH="0" baseline="0" noProof="0" dirty="0">
              <a:ln>
                <a:noFill/>
              </a:ln>
              <a:solidFill>
                <a:srgbClr val="0000FF"/>
              </a:solidFill>
              <a:effectLst/>
              <a:uLnTx/>
              <a:uFillTx/>
              <a:latin typeface="Calibri" panose="020F0502020204030204" pitchFamily="34" charset="0"/>
              <a:ea typeface="黑体" panose="02010609060101010101" pitchFamily="49" charset="-122"/>
            </a:endParaRPr>
          </a:p>
        </p:txBody>
      </p:sp>
      <p:sp>
        <p:nvSpPr>
          <p:cNvPr id="51" name="文本框 50">
            <a:extLst>
              <a:ext uri="{FF2B5EF4-FFF2-40B4-BE49-F238E27FC236}">
                <a16:creationId xmlns:a16="http://schemas.microsoft.com/office/drawing/2014/main" id="{10D42A52-14E7-488B-9AC4-04E4427DE93B}"/>
              </a:ext>
            </a:extLst>
          </p:cNvPr>
          <p:cNvSpPr txBox="1"/>
          <p:nvPr/>
        </p:nvSpPr>
        <p:spPr>
          <a:xfrm>
            <a:off x="737166" y="2749570"/>
            <a:ext cx="1718740" cy="400110"/>
          </a:xfrm>
          <a:prstGeom prst="rect">
            <a:avLst/>
          </a:prstGeom>
          <a:noFill/>
        </p:spPr>
        <p:txBody>
          <a:bodyPr wrap="none" rtlCol="0">
            <a:spAutoFit/>
          </a:bodyPr>
          <a:lstStyle/>
          <a:p>
            <a:pPr>
              <a:lnSpc>
                <a:spcPct val="100000"/>
              </a:lnSpc>
              <a:spcBef>
                <a:spcPct val="0"/>
              </a:spcBef>
              <a:buFontTx/>
              <a:buNone/>
            </a:pPr>
            <a:r>
              <a:rPr lang="en-US" altLang="zh-CN" sz="2000" dirty="0">
                <a:solidFill>
                  <a:srgbClr val="0000FF"/>
                </a:solidFill>
                <a:latin typeface="Calibri" panose="020F0502020204030204" pitchFamily="34" charset="0"/>
                <a:ea typeface="黑体" panose="02010609060101010101" pitchFamily="49" charset="-122"/>
              </a:rPr>
              <a:t>Deep learning</a:t>
            </a:r>
            <a:endParaRPr lang="zh-CN" altLang="en-US" sz="2000" dirty="0">
              <a:solidFill>
                <a:srgbClr val="0000FF"/>
              </a:solidFill>
              <a:latin typeface="Calibri" panose="020F0502020204030204" pitchFamily="34" charset="0"/>
              <a:ea typeface="黑体" panose="02010609060101010101" pitchFamily="49" charset="-122"/>
            </a:endParaRPr>
          </a:p>
        </p:txBody>
      </p:sp>
      <p:pic>
        <p:nvPicPr>
          <p:cNvPr id="52" name="图片 51">
            <a:extLst>
              <a:ext uri="{FF2B5EF4-FFF2-40B4-BE49-F238E27FC236}">
                <a16:creationId xmlns:a16="http://schemas.microsoft.com/office/drawing/2014/main" id="{55861ADB-D14D-48F5-BB41-4E53F6772639}"/>
              </a:ext>
            </a:extLst>
          </p:cNvPr>
          <p:cNvPicPr>
            <a:picLocks noChangeAspect="1"/>
          </p:cNvPicPr>
          <p:nvPr/>
        </p:nvPicPr>
        <p:blipFill>
          <a:blip r:embed="rId3"/>
          <a:stretch>
            <a:fillRect/>
          </a:stretch>
        </p:blipFill>
        <p:spPr>
          <a:xfrm>
            <a:off x="898336" y="3212976"/>
            <a:ext cx="1752950" cy="1008112"/>
          </a:xfrm>
          <a:prstGeom prst="rect">
            <a:avLst/>
          </a:prstGeom>
        </p:spPr>
      </p:pic>
      <p:sp>
        <p:nvSpPr>
          <p:cNvPr id="53" name="文本框 52">
            <a:extLst>
              <a:ext uri="{FF2B5EF4-FFF2-40B4-BE49-F238E27FC236}">
                <a16:creationId xmlns:a16="http://schemas.microsoft.com/office/drawing/2014/main" id="{B96E7441-63BD-43FC-9814-BF8BB7B4B36C}"/>
              </a:ext>
            </a:extLst>
          </p:cNvPr>
          <p:cNvSpPr txBox="1"/>
          <p:nvPr/>
        </p:nvSpPr>
        <p:spPr>
          <a:xfrm>
            <a:off x="338566" y="3200282"/>
            <a:ext cx="559769" cy="338554"/>
          </a:xfrm>
          <a:prstGeom prst="rect">
            <a:avLst/>
          </a:prstGeom>
          <a:noFill/>
        </p:spPr>
        <p:txBody>
          <a:bodyPr wrap="none" rtlCol="0">
            <a:spAutoFit/>
          </a:bodyPr>
          <a:lstStyle/>
          <a:p>
            <a:pPr>
              <a:lnSpc>
                <a:spcPct val="100000"/>
              </a:lnSpc>
              <a:spcBef>
                <a:spcPct val="0"/>
              </a:spcBef>
              <a:buFontTx/>
              <a:buNone/>
            </a:pPr>
            <a:r>
              <a:rPr lang="en-US" altLang="zh-CN"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rPr>
              <a:t>CNN</a:t>
            </a:r>
            <a:endParaRPr lang="zh-CN" altLang="en-US"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54" name="文本框 53">
            <a:extLst>
              <a:ext uri="{FF2B5EF4-FFF2-40B4-BE49-F238E27FC236}">
                <a16:creationId xmlns:a16="http://schemas.microsoft.com/office/drawing/2014/main" id="{6795CB2C-6AD2-40C3-BFF1-D236CE5E5453}"/>
              </a:ext>
            </a:extLst>
          </p:cNvPr>
          <p:cNvSpPr txBox="1"/>
          <p:nvPr/>
        </p:nvSpPr>
        <p:spPr>
          <a:xfrm>
            <a:off x="335360" y="3505404"/>
            <a:ext cx="562975" cy="338554"/>
          </a:xfrm>
          <a:prstGeom prst="rect">
            <a:avLst/>
          </a:prstGeom>
          <a:noFill/>
        </p:spPr>
        <p:txBody>
          <a:bodyPr wrap="none" rtlCol="0">
            <a:spAutoFit/>
          </a:bodyPr>
          <a:lstStyle/>
          <a:p>
            <a:pPr>
              <a:lnSpc>
                <a:spcPct val="100000"/>
              </a:lnSpc>
              <a:spcBef>
                <a:spcPct val="0"/>
              </a:spcBef>
              <a:buFontTx/>
              <a:buNone/>
            </a:pPr>
            <a:r>
              <a:rPr lang="en-US" altLang="zh-CN"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rPr>
              <a:t>RNN</a:t>
            </a:r>
            <a:endParaRPr lang="zh-CN" altLang="en-US"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55" name="圆角矩形 10">
            <a:extLst>
              <a:ext uri="{FF2B5EF4-FFF2-40B4-BE49-F238E27FC236}">
                <a16:creationId xmlns:a16="http://schemas.microsoft.com/office/drawing/2014/main" id="{AB5F55B0-8A50-4767-B0D4-C99B16988EC5}"/>
              </a:ext>
            </a:extLst>
          </p:cNvPr>
          <p:cNvSpPr/>
          <p:nvPr/>
        </p:nvSpPr>
        <p:spPr>
          <a:xfrm>
            <a:off x="229747" y="4653136"/>
            <a:ext cx="2589471" cy="1656184"/>
          </a:xfrm>
          <a:prstGeom prst="roundRect">
            <a:avLst/>
          </a:prstGeom>
          <a:solidFill>
            <a:srgbClr val="ECEC14"/>
          </a:solidFill>
          <a:ln w="25400" cap="flat" cmpd="sng" algn="ctr">
            <a:solidFill>
              <a:srgbClr val="BBE0E3">
                <a:shade val="50000"/>
              </a:srgbClr>
            </a:solidFill>
            <a:prstDash val="solid"/>
          </a:ln>
          <a:effectLst/>
        </p:spPr>
        <p:txBody>
          <a:bodyPr rtlCol="0" anchor="ct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zh-CN" altLang="en-US" sz="1800" b="0" i="0" u="none" strike="noStrike" kern="0" cap="none" spc="0" normalizeH="0" baseline="0" noProof="0" dirty="0">
              <a:ln>
                <a:noFill/>
              </a:ln>
              <a:solidFill>
                <a:srgbClr val="0000FF"/>
              </a:solidFill>
              <a:effectLst/>
              <a:uLnTx/>
              <a:uFillTx/>
              <a:latin typeface="Calibri" panose="020F0502020204030204" pitchFamily="34" charset="0"/>
              <a:ea typeface="黑体" panose="02010609060101010101" pitchFamily="49" charset="-122"/>
            </a:endParaRPr>
          </a:p>
        </p:txBody>
      </p:sp>
      <p:sp>
        <p:nvSpPr>
          <p:cNvPr id="56" name="文本框 55">
            <a:extLst>
              <a:ext uri="{FF2B5EF4-FFF2-40B4-BE49-F238E27FC236}">
                <a16:creationId xmlns:a16="http://schemas.microsoft.com/office/drawing/2014/main" id="{A42262C1-0078-48F9-A099-D9D35894967F}"/>
              </a:ext>
            </a:extLst>
          </p:cNvPr>
          <p:cNvSpPr txBox="1"/>
          <p:nvPr/>
        </p:nvSpPr>
        <p:spPr>
          <a:xfrm>
            <a:off x="335360" y="4665625"/>
            <a:ext cx="2428550" cy="400110"/>
          </a:xfrm>
          <a:prstGeom prst="rect">
            <a:avLst/>
          </a:prstGeom>
          <a:noFill/>
        </p:spPr>
        <p:txBody>
          <a:bodyPr wrap="none" rtlCol="0">
            <a:spAutoFit/>
          </a:bodyPr>
          <a:lstStyle/>
          <a:p>
            <a:pPr>
              <a:lnSpc>
                <a:spcPct val="100000"/>
              </a:lnSpc>
              <a:spcBef>
                <a:spcPct val="0"/>
              </a:spcBef>
              <a:buFontTx/>
              <a:buNone/>
            </a:pPr>
            <a:r>
              <a:rPr lang="en-US" altLang="zh-CN" sz="2000" dirty="0">
                <a:solidFill>
                  <a:srgbClr val="0000FF"/>
                </a:solidFill>
                <a:latin typeface="Calibri" panose="020F0502020204030204" pitchFamily="34" charset="0"/>
                <a:ea typeface="黑体" panose="02010609060101010101" pitchFamily="49" charset="-122"/>
              </a:rPr>
              <a:t>Human visual system</a:t>
            </a:r>
            <a:endParaRPr lang="zh-CN" altLang="en-US" sz="2000" dirty="0">
              <a:solidFill>
                <a:srgbClr val="0000FF"/>
              </a:solidFill>
              <a:latin typeface="Calibri" panose="020F0502020204030204" pitchFamily="34" charset="0"/>
              <a:ea typeface="黑体" panose="02010609060101010101" pitchFamily="49" charset="-122"/>
            </a:endParaRPr>
          </a:p>
        </p:txBody>
      </p:sp>
      <p:sp>
        <p:nvSpPr>
          <p:cNvPr id="57" name="文本框 56">
            <a:extLst>
              <a:ext uri="{FF2B5EF4-FFF2-40B4-BE49-F238E27FC236}">
                <a16:creationId xmlns:a16="http://schemas.microsoft.com/office/drawing/2014/main" id="{58E67F0E-A73D-4857-8A0F-6FD12CB0927E}"/>
              </a:ext>
            </a:extLst>
          </p:cNvPr>
          <p:cNvSpPr txBox="1"/>
          <p:nvPr/>
        </p:nvSpPr>
        <p:spPr>
          <a:xfrm>
            <a:off x="244381" y="5113488"/>
            <a:ext cx="953210" cy="338554"/>
          </a:xfrm>
          <a:prstGeom prst="rect">
            <a:avLst/>
          </a:prstGeom>
          <a:noFill/>
        </p:spPr>
        <p:txBody>
          <a:bodyPr wrap="none" rtlCol="0">
            <a:spAutoFit/>
          </a:bodyPr>
          <a:lstStyle/>
          <a:p>
            <a:pPr>
              <a:lnSpc>
                <a:spcPct val="100000"/>
              </a:lnSpc>
              <a:spcBef>
                <a:spcPct val="0"/>
              </a:spcBef>
              <a:buFontTx/>
              <a:buNone/>
            </a:pPr>
            <a:r>
              <a:rPr lang="en-US" altLang="zh-CN"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rPr>
              <a:t>attention</a:t>
            </a:r>
            <a:endParaRPr lang="zh-CN" altLang="en-US"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58" name="文本框 57">
            <a:extLst>
              <a:ext uri="{FF2B5EF4-FFF2-40B4-BE49-F238E27FC236}">
                <a16:creationId xmlns:a16="http://schemas.microsoft.com/office/drawing/2014/main" id="{16CC1BCF-D950-400D-AFD5-1591529AD607}"/>
              </a:ext>
            </a:extLst>
          </p:cNvPr>
          <p:cNvSpPr txBox="1"/>
          <p:nvPr/>
        </p:nvSpPr>
        <p:spPr>
          <a:xfrm>
            <a:off x="244381" y="5488196"/>
            <a:ext cx="889411" cy="338554"/>
          </a:xfrm>
          <a:prstGeom prst="rect">
            <a:avLst/>
          </a:prstGeom>
          <a:noFill/>
        </p:spPr>
        <p:txBody>
          <a:bodyPr wrap="none" rtlCol="0">
            <a:spAutoFit/>
          </a:bodyPr>
          <a:lstStyle/>
          <a:p>
            <a:pPr>
              <a:lnSpc>
                <a:spcPct val="100000"/>
              </a:lnSpc>
              <a:spcBef>
                <a:spcPct val="0"/>
              </a:spcBef>
              <a:buFontTx/>
              <a:buNone/>
            </a:pPr>
            <a:r>
              <a:rPr lang="en-US" altLang="zh-CN"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rPr>
              <a:t>memory</a:t>
            </a:r>
            <a:endParaRPr lang="zh-CN" altLang="en-US"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59" name="图片 58">
            <a:extLst>
              <a:ext uri="{FF2B5EF4-FFF2-40B4-BE49-F238E27FC236}">
                <a16:creationId xmlns:a16="http://schemas.microsoft.com/office/drawing/2014/main" id="{096E3024-6E07-490A-9958-1F82847A25DD}"/>
              </a:ext>
            </a:extLst>
          </p:cNvPr>
          <p:cNvPicPr>
            <a:picLocks noChangeAspect="1"/>
          </p:cNvPicPr>
          <p:nvPr/>
        </p:nvPicPr>
        <p:blipFill>
          <a:blip r:embed="rId4"/>
          <a:stretch>
            <a:fillRect/>
          </a:stretch>
        </p:blipFill>
        <p:spPr>
          <a:xfrm>
            <a:off x="1127448" y="5085184"/>
            <a:ext cx="1533850" cy="1045725"/>
          </a:xfrm>
          <a:prstGeom prst="rect">
            <a:avLst/>
          </a:prstGeom>
          <a:ln w="19050">
            <a:noFill/>
          </a:ln>
        </p:spPr>
      </p:pic>
      <p:sp>
        <p:nvSpPr>
          <p:cNvPr id="60" name="AutoShape 26">
            <a:extLst>
              <a:ext uri="{FF2B5EF4-FFF2-40B4-BE49-F238E27FC236}">
                <a16:creationId xmlns:a16="http://schemas.microsoft.com/office/drawing/2014/main" id="{F225B8AC-BE3F-4F55-8BA2-99D5E3007707}"/>
              </a:ext>
            </a:extLst>
          </p:cNvPr>
          <p:cNvSpPr>
            <a:spLocks noChangeArrowheads="1"/>
          </p:cNvSpPr>
          <p:nvPr/>
        </p:nvSpPr>
        <p:spPr bwMode="auto">
          <a:xfrm rot="1862280">
            <a:off x="2878114" y="3559799"/>
            <a:ext cx="930838" cy="574857"/>
          </a:xfrm>
          <a:prstGeom prst="rightArrow">
            <a:avLst>
              <a:gd name="adj1" fmla="val 50065"/>
              <a:gd name="adj2" fmla="val 37556"/>
            </a:avLst>
          </a:prstGeom>
          <a:gradFill rotWithShape="0">
            <a:gsLst>
              <a:gs pos="0">
                <a:srgbClr val="F4DF91"/>
              </a:gs>
              <a:gs pos="100000">
                <a:srgbClr val="E7B705"/>
              </a:gs>
            </a:gsLst>
            <a:lin ang="5400000" scaled="1"/>
          </a:gradFill>
          <a:ln w="9525">
            <a:miter lim="800000"/>
            <a:headEnd/>
            <a:tailEnd/>
          </a:ln>
          <a:scene3d>
            <a:camera prst="legacyObliqueTopRight"/>
            <a:lightRig rig="legacyFlat3" dir="b"/>
          </a:scene3d>
          <a:sp3d extrusionH="163500" prstMaterial="legacyMatte">
            <a:bevelT w="13500" h="13500" prst="angle"/>
            <a:bevelB w="13500" h="13500" prst="angle"/>
            <a:extrusionClr>
              <a:srgbClr val="E7B705"/>
            </a:extrusionClr>
          </a:sp3d>
        </p:spPr>
        <p:txBody>
          <a:bodyPr wrap="none" anchor="ctr">
            <a:flatTx/>
          </a:bodyPr>
          <a:lstStyle/>
          <a:p>
            <a:pPr eaLnBrk="1" fontAlgn="auto" hangingPunct="1">
              <a:lnSpc>
                <a:spcPct val="100000"/>
              </a:lnSpc>
              <a:spcBef>
                <a:spcPts val="0"/>
              </a:spcBef>
              <a:spcAft>
                <a:spcPts val="0"/>
              </a:spcAft>
              <a:buFontTx/>
              <a:buNone/>
              <a:defRPr/>
            </a:pPr>
            <a:endParaRPr lang="zh-CN" altLang="en-US" sz="1600" b="0" kern="0">
              <a:solidFill>
                <a:prstClr val="black"/>
              </a:solidFill>
              <a:latin typeface="Calibri" panose="020F0502020204030204" pitchFamily="34" charset="0"/>
              <a:ea typeface="宋体" panose="02010600030101010101" pitchFamily="2" charset="-122"/>
            </a:endParaRPr>
          </a:p>
        </p:txBody>
      </p:sp>
      <p:sp>
        <p:nvSpPr>
          <p:cNvPr id="61" name="AutoShape 26">
            <a:extLst>
              <a:ext uri="{FF2B5EF4-FFF2-40B4-BE49-F238E27FC236}">
                <a16:creationId xmlns:a16="http://schemas.microsoft.com/office/drawing/2014/main" id="{4930BD86-42E2-421D-B3B7-3CBDAB027046}"/>
              </a:ext>
            </a:extLst>
          </p:cNvPr>
          <p:cNvSpPr>
            <a:spLocks noChangeArrowheads="1"/>
          </p:cNvSpPr>
          <p:nvPr/>
        </p:nvSpPr>
        <p:spPr bwMode="auto">
          <a:xfrm rot="19878546">
            <a:off x="2921658" y="4952007"/>
            <a:ext cx="932986" cy="554795"/>
          </a:xfrm>
          <a:prstGeom prst="rightArrow">
            <a:avLst>
              <a:gd name="adj1" fmla="val 50065"/>
              <a:gd name="adj2" fmla="val 37556"/>
            </a:avLst>
          </a:prstGeom>
          <a:gradFill rotWithShape="0">
            <a:gsLst>
              <a:gs pos="0">
                <a:srgbClr val="F4DF91"/>
              </a:gs>
              <a:gs pos="100000">
                <a:srgbClr val="E7B705"/>
              </a:gs>
            </a:gsLst>
            <a:lin ang="5400000" scaled="1"/>
          </a:gradFill>
          <a:ln w="9525">
            <a:miter lim="800000"/>
            <a:headEnd/>
            <a:tailEnd/>
          </a:ln>
          <a:scene3d>
            <a:camera prst="legacyObliqueTopRight"/>
            <a:lightRig rig="legacyFlat3" dir="b"/>
          </a:scene3d>
          <a:sp3d extrusionH="163500" prstMaterial="legacyMatte">
            <a:bevelT w="13500" h="13500" prst="angle"/>
            <a:bevelB w="13500" h="13500" prst="angle"/>
            <a:extrusionClr>
              <a:srgbClr val="E7B705"/>
            </a:extrusionClr>
          </a:sp3d>
        </p:spPr>
        <p:txBody>
          <a:bodyPr wrap="none" anchor="ctr">
            <a:flatTx/>
          </a:bodyPr>
          <a:lstStyle/>
          <a:p>
            <a:pPr eaLnBrk="1" fontAlgn="auto" hangingPunct="1">
              <a:lnSpc>
                <a:spcPct val="100000"/>
              </a:lnSpc>
              <a:spcBef>
                <a:spcPts val="0"/>
              </a:spcBef>
              <a:spcAft>
                <a:spcPts val="0"/>
              </a:spcAft>
              <a:buFontTx/>
              <a:buNone/>
              <a:defRPr/>
            </a:pPr>
            <a:endParaRPr lang="zh-CN" altLang="en-US" sz="1600" b="0" kern="0">
              <a:solidFill>
                <a:prstClr val="black"/>
              </a:solidFill>
              <a:latin typeface="Calibri" panose="020F0502020204030204" pitchFamily="34" charset="0"/>
              <a:ea typeface="宋体" panose="02010600030101010101" pitchFamily="2" charset="-122"/>
            </a:endParaRPr>
          </a:p>
        </p:txBody>
      </p:sp>
      <p:sp>
        <p:nvSpPr>
          <p:cNvPr id="62" name="圆角矩形 20">
            <a:extLst>
              <a:ext uri="{FF2B5EF4-FFF2-40B4-BE49-F238E27FC236}">
                <a16:creationId xmlns:a16="http://schemas.microsoft.com/office/drawing/2014/main" id="{36AC9BEE-FC55-430C-B3DC-940682E9BB7D}"/>
              </a:ext>
            </a:extLst>
          </p:cNvPr>
          <p:cNvSpPr/>
          <p:nvPr/>
        </p:nvSpPr>
        <p:spPr>
          <a:xfrm>
            <a:off x="3986566" y="2894307"/>
            <a:ext cx="3590395" cy="3122104"/>
          </a:xfrm>
          <a:prstGeom prst="roundRect">
            <a:avLst>
              <a:gd name="adj" fmla="val 14414"/>
            </a:avLst>
          </a:prstGeom>
          <a:solidFill>
            <a:srgbClr val="D5782B"/>
          </a:solidFill>
          <a:ln w="25400" cap="flat" cmpd="sng" algn="ctr">
            <a:solidFill>
              <a:srgbClr val="BBE0E3">
                <a:shade val="50000"/>
              </a:srgbClr>
            </a:solidFill>
            <a:prstDash val="solid"/>
          </a:ln>
          <a:effectLst/>
        </p:spPr>
        <p:txBody>
          <a:bodyPr rtlCol="0" anchor="ct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zh-CN" altLang="en-US" sz="1800" b="0" i="0" u="none" strike="noStrike" kern="0" cap="none" spc="0" normalizeH="0" baseline="0" noProof="0" dirty="0">
              <a:ln>
                <a:noFill/>
              </a:ln>
              <a:solidFill>
                <a:srgbClr val="0000FF"/>
              </a:solidFill>
              <a:effectLst/>
              <a:uLnTx/>
              <a:uFillTx/>
              <a:latin typeface="Calibri" panose="020F0502020204030204" pitchFamily="34" charset="0"/>
              <a:ea typeface="黑体" panose="02010609060101010101" pitchFamily="49" charset="-122"/>
            </a:endParaRPr>
          </a:p>
        </p:txBody>
      </p:sp>
      <p:sp>
        <p:nvSpPr>
          <p:cNvPr id="63" name="文本框 62">
            <a:extLst>
              <a:ext uri="{FF2B5EF4-FFF2-40B4-BE49-F238E27FC236}">
                <a16:creationId xmlns:a16="http://schemas.microsoft.com/office/drawing/2014/main" id="{74867577-78D1-47EE-8881-498E0AD45ED9}"/>
              </a:ext>
            </a:extLst>
          </p:cNvPr>
          <p:cNvSpPr txBox="1"/>
          <p:nvPr/>
        </p:nvSpPr>
        <p:spPr>
          <a:xfrm>
            <a:off x="4418918" y="2923272"/>
            <a:ext cx="2821606" cy="400110"/>
          </a:xfrm>
          <a:prstGeom prst="rect">
            <a:avLst/>
          </a:prstGeom>
          <a:noFill/>
        </p:spPr>
        <p:txBody>
          <a:bodyPr wrap="none" rtlCol="0">
            <a:spAutoFit/>
          </a:bodyPr>
          <a:lstStyle/>
          <a:p>
            <a:pPr>
              <a:lnSpc>
                <a:spcPct val="100000"/>
              </a:lnSpc>
              <a:spcBef>
                <a:spcPct val="0"/>
              </a:spcBef>
              <a:buFontTx/>
              <a:buNone/>
            </a:pPr>
            <a:r>
              <a:rPr lang="en-US" altLang="zh-CN" sz="2000" dirty="0">
                <a:solidFill>
                  <a:srgbClr val="FFFF00"/>
                </a:solidFill>
                <a:latin typeface="Calibri" panose="020F0502020204030204" pitchFamily="34" charset="0"/>
                <a:ea typeface="黑体" panose="02010609060101010101" pitchFamily="49" charset="-122"/>
              </a:rPr>
              <a:t>Deep cognitive networks</a:t>
            </a:r>
            <a:endParaRPr lang="zh-CN" altLang="en-US" sz="2000" dirty="0">
              <a:solidFill>
                <a:srgbClr val="FFFF00"/>
              </a:solidFill>
              <a:latin typeface="Calibri" panose="020F0502020204030204" pitchFamily="34" charset="0"/>
              <a:ea typeface="黑体" panose="02010609060101010101" pitchFamily="49" charset="-122"/>
            </a:endParaRPr>
          </a:p>
        </p:txBody>
      </p:sp>
      <p:sp>
        <p:nvSpPr>
          <p:cNvPr id="64" name="文本框 63">
            <a:extLst>
              <a:ext uri="{FF2B5EF4-FFF2-40B4-BE49-F238E27FC236}">
                <a16:creationId xmlns:a16="http://schemas.microsoft.com/office/drawing/2014/main" id="{149A27CA-CF39-46A2-B27B-673016FEC484}"/>
              </a:ext>
            </a:extLst>
          </p:cNvPr>
          <p:cNvSpPr txBox="1"/>
          <p:nvPr/>
        </p:nvSpPr>
        <p:spPr>
          <a:xfrm>
            <a:off x="4212561" y="5607996"/>
            <a:ext cx="3253070" cy="369332"/>
          </a:xfrm>
          <a:prstGeom prst="rect">
            <a:avLst/>
          </a:prstGeom>
          <a:noFill/>
        </p:spPr>
        <p:txBody>
          <a:bodyPr wrap="none" rtlCol="0">
            <a:spAutoFit/>
          </a:bodyPr>
          <a:lstStyle/>
          <a:p>
            <a:pPr>
              <a:lnSpc>
                <a:spcPct val="100000"/>
              </a:lnSpc>
              <a:spcBef>
                <a:spcPct val="0"/>
              </a:spcBef>
              <a:buFontTx/>
              <a:buNone/>
            </a:pPr>
            <a:r>
              <a:rPr lang="en-US" altLang="zh-CN" b="0" dirty="0">
                <a:solidFill>
                  <a:srgbClr val="0000FF"/>
                </a:solidFill>
                <a:latin typeface="Calibri" panose="020F0502020204030204" pitchFamily="34" charset="0"/>
                <a:ea typeface="黑体" panose="02010609060101010101" pitchFamily="49" charset="-122"/>
                <a:cs typeface="Times New Roman" panose="02020603050405020304" pitchFamily="18" charset="0"/>
              </a:rPr>
              <a:t>Attention and memory modeling</a:t>
            </a:r>
            <a:endParaRPr lang="zh-CN" altLang="en-US" b="0"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65" name="图片 19" descr="C:\Users\hy\Desktop\基金\images\att_memory.png">
            <a:extLst>
              <a:ext uri="{FF2B5EF4-FFF2-40B4-BE49-F238E27FC236}">
                <a16:creationId xmlns:a16="http://schemas.microsoft.com/office/drawing/2014/main" id="{89CF1DF2-EE74-4739-A2BE-C601911A81E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85985" y="3359925"/>
            <a:ext cx="2538777" cy="2220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文本框 67">
            <a:extLst>
              <a:ext uri="{FF2B5EF4-FFF2-40B4-BE49-F238E27FC236}">
                <a16:creationId xmlns:a16="http://schemas.microsoft.com/office/drawing/2014/main" id="{F26DE13D-7098-4C6E-B245-6707961D0D63}"/>
              </a:ext>
            </a:extLst>
          </p:cNvPr>
          <p:cNvSpPr txBox="1"/>
          <p:nvPr/>
        </p:nvSpPr>
        <p:spPr>
          <a:xfrm>
            <a:off x="4780392" y="2461618"/>
            <a:ext cx="1932517" cy="400110"/>
          </a:xfrm>
          <a:prstGeom prst="rect">
            <a:avLst/>
          </a:prstGeom>
          <a:noFill/>
        </p:spPr>
        <p:txBody>
          <a:bodyPr wrap="none" rtlCol="0">
            <a:spAutoFit/>
          </a:bodyPr>
          <a:lstStyle/>
          <a:p>
            <a:pPr>
              <a:lnSpc>
                <a:spcPct val="100000"/>
              </a:lnSpc>
              <a:spcBef>
                <a:spcPct val="0"/>
              </a:spcBef>
              <a:buFontTx/>
              <a:buNone/>
            </a:pPr>
            <a:r>
              <a:rPr lang="en-US" altLang="zh-CN" sz="2000" dirty="0">
                <a:solidFill>
                  <a:srgbClr val="0000FF"/>
                </a:solidFill>
                <a:latin typeface="Calibri" panose="020F0502020204030204" pitchFamily="34" charset="0"/>
                <a:ea typeface="黑体" panose="02010609060101010101" pitchFamily="49" charset="-122"/>
              </a:rPr>
              <a:t>Passive to active</a:t>
            </a:r>
            <a:endParaRPr lang="zh-CN" altLang="en-US" sz="2000" dirty="0">
              <a:solidFill>
                <a:srgbClr val="0000FF"/>
              </a:solidFill>
              <a:latin typeface="Calibri" panose="020F0502020204030204" pitchFamily="34" charset="0"/>
              <a:ea typeface="黑体" panose="02010609060101010101" pitchFamily="49" charset="-122"/>
            </a:endParaRPr>
          </a:p>
        </p:txBody>
      </p:sp>
      <p:sp>
        <p:nvSpPr>
          <p:cNvPr id="69" name="文本框 68">
            <a:extLst>
              <a:ext uri="{FF2B5EF4-FFF2-40B4-BE49-F238E27FC236}">
                <a16:creationId xmlns:a16="http://schemas.microsoft.com/office/drawing/2014/main" id="{FA734383-FEC5-4409-83C3-658F973177C8}"/>
              </a:ext>
            </a:extLst>
          </p:cNvPr>
          <p:cNvSpPr txBox="1"/>
          <p:nvPr/>
        </p:nvSpPr>
        <p:spPr>
          <a:xfrm>
            <a:off x="4509630" y="6053226"/>
            <a:ext cx="2666371" cy="400110"/>
          </a:xfrm>
          <a:prstGeom prst="rect">
            <a:avLst/>
          </a:prstGeom>
          <a:noFill/>
        </p:spPr>
        <p:txBody>
          <a:bodyPr wrap="none" rtlCol="0">
            <a:spAutoFit/>
          </a:bodyPr>
          <a:lstStyle/>
          <a:p>
            <a:pPr>
              <a:lnSpc>
                <a:spcPct val="100000"/>
              </a:lnSpc>
              <a:spcBef>
                <a:spcPct val="0"/>
              </a:spcBef>
              <a:buFontTx/>
              <a:buNone/>
            </a:pPr>
            <a:r>
              <a:rPr lang="en-US" altLang="zh-CN" sz="2000" dirty="0">
                <a:solidFill>
                  <a:srgbClr val="0000FF"/>
                </a:solidFill>
                <a:latin typeface="Calibri" panose="020F0502020204030204" pitchFamily="34" charset="0"/>
                <a:ea typeface="黑体" panose="02010609060101010101" pitchFamily="49" charset="-122"/>
              </a:rPr>
              <a:t>Perception to cognition</a:t>
            </a:r>
            <a:endParaRPr lang="zh-CN" altLang="en-US" sz="2000" dirty="0">
              <a:solidFill>
                <a:srgbClr val="0000FF"/>
              </a:solidFill>
              <a:latin typeface="Calibri" panose="020F0502020204030204" pitchFamily="34" charset="0"/>
              <a:ea typeface="黑体" panose="02010609060101010101" pitchFamily="49" charset="-122"/>
            </a:endParaRPr>
          </a:p>
        </p:txBody>
      </p:sp>
      <p:sp>
        <p:nvSpPr>
          <p:cNvPr id="70" name="文本框 69">
            <a:extLst>
              <a:ext uri="{FF2B5EF4-FFF2-40B4-BE49-F238E27FC236}">
                <a16:creationId xmlns:a16="http://schemas.microsoft.com/office/drawing/2014/main" id="{837A0581-704D-4462-B326-3114AB6986F5}"/>
              </a:ext>
            </a:extLst>
          </p:cNvPr>
          <p:cNvSpPr txBox="1"/>
          <p:nvPr/>
        </p:nvSpPr>
        <p:spPr>
          <a:xfrm>
            <a:off x="8760296" y="2812866"/>
            <a:ext cx="2664832" cy="400110"/>
          </a:xfrm>
          <a:prstGeom prst="rect">
            <a:avLst/>
          </a:prstGeom>
          <a:noFill/>
        </p:spPr>
        <p:txBody>
          <a:bodyPr wrap="none" rtlCol="0">
            <a:spAutoFit/>
          </a:bodyPr>
          <a:lstStyle/>
          <a:p>
            <a:pPr>
              <a:lnSpc>
                <a:spcPct val="100000"/>
              </a:lnSpc>
              <a:spcBef>
                <a:spcPct val="0"/>
              </a:spcBef>
              <a:buFontTx/>
              <a:buNone/>
            </a:pPr>
            <a:r>
              <a:rPr lang="en-US" altLang="zh-CN" sz="2000" dirty="0">
                <a:solidFill>
                  <a:srgbClr val="0000FF"/>
                </a:solidFill>
                <a:latin typeface="Calibri" panose="020F0502020204030204" pitchFamily="34" charset="0"/>
                <a:ea typeface="黑体" panose="02010609060101010101" pitchFamily="49" charset="-122"/>
              </a:rPr>
              <a:t>Learning and reasoning</a:t>
            </a:r>
            <a:endParaRPr lang="zh-CN" altLang="en-US" sz="2000" dirty="0">
              <a:solidFill>
                <a:srgbClr val="0000FF"/>
              </a:solidFill>
              <a:latin typeface="Calibri" panose="020F0502020204030204" pitchFamily="34" charset="0"/>
              <a:ea typeface="黑体" panose="02010609060101010101" pitchFamily="49" charset="-122"/>
            </a:endParaRPr>
          </a:p>
        </p:txBody>
      </p:sp>
      <p:pic>
        <p:nvPicPr>
          <p:cNvPr id="71" name="图片 70">
            <a:extLst>
              <a:ext uri="{FF2B5EF4-FFF2-40B4-BE49-F238E27FC236}">
                <a16:creationId xmlns:a16="http://schemas.microsoft.com/office/drawing/2014/main" id="{3C127ACB-0DC0-402C-8C92-1446D1A00489}"/>
              </a:ext>
            </a:extLst>
          </p:cNvPr>
          <p:cNvPicPr>
            <a:picLocks noChangeAspect="1"/>
          </p:cNvPicPr>
          <p:nvPr/>
        </p:nvPicPr>
        <p:blipFill>
          <a:blip r:embed="rId6"/>
          <a:stretch>
            <a:fillRect/>
          </a:stretch>
        </p:blipFill>
        <p:spPr>
          <a:xfrm>
            <a:off x="8688288" y="3271516"/>
            <a:ext cx="2991510" cy="2703025"/>
          </a:xfrm>
          <a:prstGeom prst="rect">
            <a:avLst/>
          </a:prstGeom>
        </p:spPr>
      </p:pic>
      <p:sp>
        <p:nvSpPr>
          <p:cNvPr id="29" name="文本框 28">
            <a:extLst>
              <a:ext uri="{FF2B5EF4-FFF2-40B4-BE49-F238E27FC236}">
                <a16:creationId xmlns:a16="http://schemas.microsoft.com/office/drawing/2014/main" id="{6795CB2C-6AD2-40C3-BFF1-D236CE5E5453}"/>
              </a:ext>
            </a:extLst>
          </p:cNvPr>
          <p:cNvSpPr txBox="1"/>
          <p:nvPr/>
        </p:nvSpPr>
        <p:spPr>
          <a:xfrm>
            <a:off x="415765" y="3810526"/>
            <a:ext cx="338554" cy="338554"/>
          </a:xfrm>
          <a:prstGeom prst="rect">
            <a:avLst/>
          </a:prstGeom>
          <a:noFill/>
        </p:spPr>
        <p:txBody>
          <a:bodyPr wrap="none" rtlCol="0">
            <a:spAutoFit/>
          </a:bodyPr>
          <a:lstStyle/>
          <a:p>
            <a:pPr>
              <a:lnSpc>
                <a:spcPct val="100000"/>
              </a:lnSpc>
              <a:spcBef>
                <a:spcPct val="0"/>
              </a:spcBef>
              <a:buFontTx/>
              <a:buNone/>
            </a:pPr>
            <a:r>
              <a:rPr lang="en-US" altLang="zh-CN"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rPr>
              <a:t>…</a:t>
            </a:r>
            <a:endParaRPr lang="zh-CN" altLang="en-US"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30" name="文本框 29">
            <a:extLst>
              <a:ext uri="{FF2B5EF4-FFF2-40B4-BE49-F238E27FC236}">
                <a16:creationId xmlns:a16="http://schemas.microsoft.com/office/drawing/2014/main" id="{6795CB2C-6AD2-40C3-BFF1-D236CE5E5453}"/>
              </a:ext>
            </a:extLst>
          </p:cNvPr>
          <p:cNvSpPr txBox="1"/>
          <p:nvPr/>
        </p:nvSpPr>
        <p:spPr>
          <a:xfrm>
            <a:off x="500862" y="5805264"/>
            <a:ext cx="338554" cy="338554"/>
          </a:xfrm>
          <a:prstGeom prst="rect">
            <a:avLst/>
          </a:prstGeom>
          <a:noFill/>
        </p:spPr>
        <p:txBody>
          <a:bodyPr wrap="none" rtlCol="0">
            <a:spAutoFit/>
          </a:bodyPr>
          <a:lstStyle/>
          <a:p>
            <a:pPr>
              <a:lnSpc>
                <a:spcPct val="100000"/>
              </a:lnSpc>
              <a:spcBef>
                <a:spcPct val="0"/>
              </a:spcBef>
              <a:buFontTx/>
              <a:buNone/>
            </a:pPr>
            <a:r>
              <a:rPr lang="en-US" altLang="zh-CN"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rPr>
              <a:t>…</a:t>
            </a:r>
            <a:endParaRPr lang="zh-CN" altLang="en-US" sz="1600" b="0"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32" name="AutoShape 26">
            <a:extLst>
              <a:ext uri="{FF2B5EF4-FFF2-40B4-BE49-F238E27FC236}">
                <a16:creationId xmlns:a16="http://schemas.microsoft.com/office/drawing/2014/main" id="{F225B8AC-BE3F-4F55-8BA2-99D5E3007707}"/>
              </a:ext>
            </a:extLst>
          </p:cNvPr>
          <p:cNvSpPr>
            <a:spLocks noChangeArrowheads="1"/>
          </p:cNvSpPr>
          <p:nvPr/>
        </p:nvSpPr>
        <p:spPr bwMode="auto">
          <a:xfrm>
            <a:off x="7700054" y="4281547"/>
            <a:ext cx="844218" cy="574857"/>
          </a:xfrm>
          <a:prstGeom prst="rightArrow">
            <a:avLst>
              <a:gd name="adj1" fmla="val 50065"/>
              <a:gd name="adj2" fmla="val 37556"/>
            </a:avLst>
          </a:prstGeom>
          <a:gradFill rotWithShape="0">
            <a:gsLst>
              <a:gs pos="0">
                <a:srgbClr val="F4DF91"/>
              </a:gs>
              <a:gs pos="100000">
                <a:srgbClr val="E7B705"/>
              </a:gs>
            </a:gsLst>
            <a:lin ang="5400000" scaled="1"/>
          </a:gradFill>
          <a:ln w="9525">
            <a:miter lim="800000"/>
            <a:headEnd/>
            <a:tailEnd/>
          </a:ln>
          <a:scene3d>
            <a:camera prst="legacyObliqueTopRight"/>
            <a:lightRig rig="legacyFlat3" dir="b"/>
          </a:scene3d>
          <a:sp3d extrusionH="163500" prstMaterial="legacyMatte">
            <a:bevelT w="13500" h="13500" prst="angle"/>
            <a:bevelB w="13500" h="13500" prst="angle"/>
            <a:extrusionClr>
              <a:srgbClr val="E7B705"/>
            </a:extrusionClr>
          </a:sp3d>
        </p:spPr>
        <p:txBody>
          <a:bodyPr wrap="none" anchor="ctr">
            <a:flatTx/>
          </a:bodyPr>
          <a:lstStyle/>
          <a:p>
            <a:pPr eaLnBrk="1" fontAlgn="auto" hangingPunct="1">
              <a:lnSpc>
                <a:spcPct val="100000"/>
              </a:lnSpc>
              <a:spcBef>
                <a:spcPts val="0"/>
              </a:spcBef>
              <a:spcAft>
                <a:spcPts val="0"/>
              </a:spcAft>
              <a:buFontTx/>
              <a:buNone/>
              <a:defRPr/>
            </a:pPr>
            <a:endParaRPr lang="zh-CN" altLang="en-US" sz="1600" b="0" kern="0">
              <a:solidFill>
                <a:prstClr val="black"/>
              </a:solidFill>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557162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21161" y="-243408"/>
            <a:ext cx="12244667" cy="1143000"/>
          </a:xfrm>
        </p:spPr>
        <p:txBody>
          <a:bodyPr/>
          <a:lstStyle/>
          <a:p>
            <a:r>
              <a:rPr lang="en-US" altLang="zh-CN" sz="4000" b="1" dirty="0">
                <a:solidFill>
                  <a:srgbClr val="FF0000"/>
                </a:solidFill>
                <a:ea typeface="微软雅黑" pitchFamily="34" charset="-122"/>
                <a:cs typeface="Times New Roman" panose="02020603050405020304" pitchFamily="18" charset="0"/>
              </a:rPr>
              <a:t>Related Workshops</a:t>
            </a:r>
            <a:endParaRPr lang="zh-CN" altLang="en-US" sz="4000" b="1" dirty="0">
              <a:solidFill>
                <a:srgbClr val="FF0000"/>
              </a:solidFill>
              <a:ea typeface="微软雅黑" pitchFamily="34" charset="-122"/>
            </a:endParaRPr>
          </a:p>
        </p:txBody>
      </p:sp>
      <p:sp>
        <p:nvSpPr>
          <p:cNvPr id="45"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44" name="矩形 43">
            <a:extLst>
              <a:ext uri="{FF2B5EF4-FFF2-40B4-BE49-F238E27FC236}">
                <a16:creationId xmlns:a16="http://schemas.microsoft.com/office/drawing/2014/main" id="{3CBFFB81-F48E-45C0-9507-D875A33186AE}"/>
              </a:ext>
            </a:extLst>
          </p:cNvPr>
          <p:cNvSpPr/>
          <p:nvPr/>
        </p:nvSpPr>
        <p:spPr>
          <a:xfrm>
            <a:off x="354008" y="1124744"/>
            <a:ext cx="11502632" cy="1933330"/>
          </a:xfrm>
          <a:prstGeom prst="rect">
            <a:avLst/>
          </a:prstGeom>
          <a:solidFill>
            <a:srgbClr val="FFFFFF"/>
          </a:solidFill>
          <a:ln w="19050" cap="flat" cmpd="sng" algn="ctr">
            <a:solidFill>
              <a:srgbClr val="0070C0"/>
            </a:solidFill>
            <a:prstDash val="solid"/>
          </a:ln>
          <a:effectLst/>
        </p:spPr>
        <p:txBody>
          <a:bodyPr rtlCol="0" anchor="ct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黑体" panose="02010609060101010101" pitchFamily="49" charset="-122"/>
              <a:cs typeface="+mn-cs"/>
            </a:endParaRPr>
          </a:p>
        </p:txBody>
      </p:sp>
      <p:sp>
        <p:nvSpPr>
          <p:cNvPr id="73" name="矩形 72">
            <a:extLst>
              <a:ext uri="{FF2B5EF4-FFF2-40B4-BE49-F238E27FC236}">
                <a16:creationId xmlns:a16="http://schemas.microsoft.com/office/drawing/2014/main" id="{DABD5951-0510-428F-810D-917396E5C8C7}"/>
              </a:ext>
            </a:extLst>
          </p:cNvPr>
          <p:cNvSpPr/>
          <p:nvPr/>
        </p:nvSpPr>
        <p:spPr>
          <a:xfrm>
            <a:off x="347976" y="5172432"/>
            <a:ext cx="11502632" cy="1496928"/>
          </a:xfrm>
          <a:prstGeom prst="rect">
            <a:avLst/>
          </a:prstGeom>
          <a:solidFill>
            <a:srgbClr val="FFFFFF"/>
          </a:solidFill>
          <a:ln w="19050" cap="flat" cmpd="sng" algn="ctr">
            <a:solidFill>
              <a:srgbClr val="0070C0"/>
            </a:solidFill>
            <a:prstDash val="solid"/>
          </a:ln>
          <a:effectLst/>
        </p:spPr>
        <p:txBody>
          <a:bodyPr rtlCol="0" anchor="ct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黑体" panose="02010609060101010101" pitchFamily="49" charset="-122"/>
              <a:cs typeface="+mn-cs"/>
            </a:endParaRPr>
          </a:p>
        </p:txBody>
      </p:sp>
      <p:sp>
        <p:nvSpPr>
          <p:cNvPr id="74" name="矩形 73">
            <a:extLst>
              <a:ext uri="{FF2B5EF4-FFF2-40B4-BE49-F238E27FC236}">
                <a16:creationId xmlns:a16="http://schemas.microsoft.com/office/drawing/2014/main" id="{D9493BA7-31D0-46D6-B843-27DB0C01B7A9}"/>
              </a:ext>
            </a:extLst>
          </p:cNvPr>
          <p:cNvSpPr/>
          <p:nvPr/>
        </p:nvSpPr>
        <p:spPr>
          <a:xfrm>
            <a:off x="347976" y="3212976"/>
            <a:ext cx="11502632" cy="1800200"/>
          </a:xfrm>
          <a:prstGeom prst="rect">
            <a:avLst/>
          </a:prstGeom>
          <a:solidFill>
            <a:srgbClr val="FFFFFF"/>
          </a:solidFill>
          <a:ln w="19050" cap="flat" cmpd="sng" algn="ctr">
            <a:solidFill>
              <a:srgbClr val="0070C0"/>
            </a:solidFill>
            <a:prstDash val="solid"/>
          </a:ln>
          <a:effectLst/>
        </p:spPr>
        <p:txBody>
          <a:bodyPr rtlCol="0" anchor="ct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黑体" panose="02010609060101010101" pitchFamily="49" charset="-122"/>
              <a:cs typeface="+mn-cs"/>
            </a:endParaRPr>
          </a:p>
        </p:txBody>
      </p:sp>
      <p:pic>
        <p:nvPicPr>
          <p:cNvPr id="75" name="Picture 3">
            <a:extLst>
              <a:ext uri="{FF2B5EF4-FFF2-40B4-BE49-F238E27FC236}">
                <a16:creationId xmlns:a16="http://schemas.microsoft.com/office/drawing/2014/main" id="{C830239F-B87F-46EE-B1A0-82EC06015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669" y="3338608"/>
            <a:ext cx="2409279" cy="15368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6" name="图片 75">
            <a:extLst>
              <a:ext uri="{FF2B5EF4-FFF2-40B4-BE49-F238E27FC236}">
                <a16:creationId xmlns:a16="http://schemas.microsoft.com/office/drawing/2014/main" id="{090B368B-B872-4061-958B-A33541FF75BD}"/>
              </a:ext>
            </a:extLst>
          </p:cNvPr>
          <p:cNvPicPr>
            <a:picLocks noChangeAspect="1"/>
          </p:cNvPicPr>
          <p:nvPr/>
        </p:nvPicPr>
        <p:blipFill>
          <a:blip r:embed="rId4"/>
          <a:stretch>
            <a:fillRect/>
          </a:stretch>
        </p:blipFill>
        <p:spPr>
          <a:xfrm>
            <a:off x="3647728" y="5212926"/>
            <a:ext cx="8058992" cy="1385389"/>
          </a:xfrm>
          <a:prstGeom prst="rect">
            <a:avLst/>
          </a:prstGeom>
        </p:spPr>
      </p:pic>
      <p:pic>
        <p:nvPicPr>
          <p:cNvPr id="77" name="图片 76">
            <a:extLst>
              <a:ext uri="{FF2B5EF4-FFF2-40B4-BE49-F238E27FC236}">
                <a16:creationId xmlns:a16="http://schemas.microsoft.com/office/drawing/2014/main" id="{AAA985C6-0E28-45FA-B503-FEE121EF83B3}"/>
              </a:ext>
            </a:extLst>
          </p:cNvPr>
          <p:cNvPicPr>
            <a:picLocks noChangeAspect="1"/>
          </p:cNvPicPr>
          <p:nvPr/>
        </p:nvPicPr>
        <p:blipFill>
          <a:blip r:embed="rId5"/>
          <a:stretch>
            <a:fillRect/>
          </a:stretch>
        </p:blipFill>
        <p:spPr>
          <a:xfrm>
            <a:off x="486393" y="5184946"/>
            <a:ext cx="2820400" cy="1379136"/>
          </a:xfrm>
          <a:prstGeom prst="rect">
            <a:avLst/>
          </a:prstGeom>
          <a:ln w="12700">
            <a:noFill/>
          </a:ln>
        </p:spPr>
      </p:pic>
      <p:pic>
        <p:nvPicPr>
          <p:cNvPr id="80" name="Picture 4">
            <a:extLst>
              <a:ext uri="{FF2B5EF4-FFF2-40B4-BE49-F238E27FC236}">
                <a16:creationId xmlns:a16="http://schemas.microsoft.com/office/drawing/2014/main" id="{E6977DF2-7443-4AD5-9B64-5BB1D3F5F9F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53090" y="3296031"/>
            <a:ext cx="8759534" cy="1579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图片 3"/>
          <p:cNvPicPr>
            <a:picLocks noChangeAspect="1"/>
          </p:cNvPicPr>
          <p:nvPr/>
        </p:nvPicPr>
        <p:blipFill>
          <a:blip r:embed="rId7"/>
          <a:stretch>
            <a:fillRect/>
          </a:stretch>
        </p:blipFill>
        <p:spPr>
          <a:xfrm>
            <a:off x="527264" y="1296170"/>
            <a:ext cx="9255332" cy="1757549"/>
          </a:xfrm>
          <a:prstGeom prst="rect">
            <a:avLst/>
          </a:prstGeom>
        </p:spPr>
      </p:pic>
      <p:pic>
        <p:nvPicPr>
          <p:cNvPr id="5" name="图片 4"/>
          <p:cNvPicPr>
            <a:picLocks noChangeAspect="1"/>
          </p:cNvPicPr>
          <p:nvPr/>
        </p:nvPicPr>
        <p:blipFill>
          <a:blip r:embed="rId8"/>
          <a:stretch>
            <a:fillRect/>
          </a:stretch>
        </p:blipFill>
        <p:spPr>
          <a:xfrm>
            <a:off x="9768408" y="1316212"/>
            <a:ext cx="1755162" cy="1550394"/>
          </a:xfrm>
          <a:prstGeom prst="rect">
            <a:avLst/>
          </a:prstGeom>
        </p:spPr>
      </p:pic>
    </p:spTree>
    <p:extLst>
      <p:ext uri="{BB962C8B-B14F-4D97-AF65-F5344CB8AC3E}">
        <p14:creationId xmlns:p14="http://schemas.microsoft.com/office/powerpoint/2010/main" val="3887400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21161" y="-243408"/>
            <a:ext cx="12244667" cy="1143000"/>
          </a:xfrm>
        </p:spPr>
        <p:txBody>
          <a:bodyPr/>
          <a:lstStyle/>
          <a:p>
            <a:r>
              <a:rPr lang="en-US" altLang="zh-CN" sz="4000" b="1" dirty="0">
                <a:solidFill>
                  <a:srgbClr val="FF0000"/>
                </a:solidFill>
                <a:ea typeface="微软雅黑" pitchFamily="34" charset="-122"/>
                <a:cs typeface="Times New Roman" panose="02020603050405020304" pitchFamily="18" charset="0"/>
              </a:rPr>
              <a:t>Related Work</a:t>
            </a:r>
            <a:endParaRPr lang="zh-CN" altLang="en-US" sz="4000" b="1" dirty="0">
              <a:solidFill>
                <a:srgbClr val="FF0000"/>
              </a:solidFill>
              <a:ea typeface="微软雅黑" pitchFamily="34" charset="-122"/>
            </a:endParaRPr>
          </a:p>
        </p:txBody>
      </p:sp>
      <p:sp>
        <p:nvSpPr>
          <p:cNvPr id="45"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pic>
        <p:nvPicPr>
          <p:cNvPr id="46" name="图片 45">
            <a:extLst>
              <a:ext uri="{FF2B5EF4-FFF2-40B4-BE49-F238E27FC236}">
                <a16:creationId xmlns:a16="http://schemas.microsoft.com/office/drawing/2014/main" id="{D0028B59-649E-408F-BC33-8834ABD71612}"/>
              </a:ext>
            </a:extLst>
          </p:cNvPr>
          <p:cNvPicPr>
            <a:picLocks noChangeAspect="1"/>
          </p:cNvPicPr>
          <p:nvPr/>
        </p:nvPicPr>
        <p:blipFill>
          <a:blip r:embed="rId3"/>
          <a:stretch>
            <a:fillRect/>
          </a:stretch>
        </p:blipFill>
        <p:spPr>
          <a:xfrm>
            <a:off x="444189" y="3917220"/>
            <a:ext cx="3563579" cy="2446459"/>
          </a:xfrm>
          <a:prstGeom prst="rect">
            <a:avLst/>
          </a:prstGeom>
          <a:ln w="12700">
            <a:noFill/>
          </a:ln>
        </p:spPr>
      </p:pic>
      <p:sp>
        <p:nvSpPr>
          <p:cNvPr id="78" name="矩形 77">
            <a:extLst>
              <a:ext uri="{FF2B5EF4-FFF2-40B4-BE49-F238E27FC236}">
                <a16:creationId xmlns:a16="http://schemas.microsoft.com/office/drawing/2014/main" id="{6A9F67BE-6A8F-4147-8EA3-B6D0BCDE3482}"/>
              </a:ext>
            </a:extLst>
          </p:cNvPr>
          <p:cNvSpPr/>
          <p:nvPr/>
        </p:nvSpPr>
        <p:spPr>
          <a:xfrm>
            <a:off x="530057" y="6363679"/>
            <a:ext cx="6512554" cy="369332"/>
          </a:xfrm>
          <a:prstGeom prst="rect">
            <a:avLst/>
          </a:prstGeom>
          <a:noFill/>
        </p:spPr>
        <p:txBody>
          <a:bodyPr wrap="square">
            <a:spAutoFit/>
          </a:bodyPr>
          <a:lstStyle/>
          <a:p>
            <a:pPr algn="ctr">
              <a:lnSpc>
                <a:spcPct val="100000"/>
              </a:lnSpc>
              <a:spcBef>
                <a:spcPct val="0"/>
              </a:spcBef>
              <a:buFontTx/>
              <a:buNone/>
            </a:pPr>
            <a:r>
              <a:rPr lang="en-US" altLang="zh-CN" b="0" dirty="0">
                <a:solidFill>
                  <a:srgbClr val="0000FF"/>
                </a:solidFill>
                <a:latin typeface="Calibri" panose="020F0502020204030204" pitchFamily="34" charset="0"/>
                <a:ea typeface="黑体" panose="02010609060101010101" pitchFamily="49" charset="-122"/>
              </a:rPr>
              <a:t>Memory network [Graves et al., arXiv14; </a:t>
            </a:r>
            <a:r>
              <a:rPr lang="en-US" altLang="zh-CN" b="0" dirty="0" err="1">
                <a:solidFill>
                  <a:srgbClr val="0000FF"/>
                </a:solidFill>
                <a:latin typeface="Calibri" panose="020F0502020204030204" pitchFamily="34" charset="0"/>
                <a:ea typeface="黑体" panose="02010609060101010101" pitchFamily="49" charset="-122"/>
              </a:rPr>
              <a:t>Sukhbaatar</a:t>
            </a:r>
            <a:r>
              <a:rPr lang="en-US" altLang="zh-CN" b="0" dirty="0">
                <a:solidFill>
                  <a:srgbClr val="0000FF"/>
                </a:solidFill>
                <a:latin typeface="Calibri" panose="020F0502020204030204" pitchFamily="34" charset="0"/>
                <a:ea typeface="黑体" panose="02010609060101010101" pitchFamily="49" charset="-122"/>
              </a:rPr>
              <a:t> et al., NIPS15]</a:t>
            </a:r>
            <a:endParaRPr lang="zh-CN" altLang="en-US" b="0" dirty="0">
              <a:solidFill>
                <a:srgbClr val="0000FF"/>
              </a:solidFill>
              <a:latin typeface="Calibri" panose="020F0502020204030204" pitchFamily="34" charset="0"/>
              <a:ea typeface="黑体" panose="02010609060101010101" pitchFamily="49" charset="-122"/>
            </a:endParaRPr>
          </a:p>
        </p:txBody>
      </p:sp>
      <p:sp>
        <p:nvSpPr>
          <p:cNvPr id="79" name="矩形 78">
            <a:extLst>
              <a:ext uri="{FF2B5EF4-FFF2-40B4-BE49-F238E27FC236}">
                <a16:creationId xmlns:a16="http://schemas.microsoft.com/office/drawing/2014/main" id="{95DA0BCF-7A49-4C66-9AD3-E14E020A9042}"/>
              </a:ext>
            </a:extLst>
          </p:cNvPr>
          <p:cNvSpPr/>
          <p:nvPr/>
        </p:nvSpPr>
        <p:spPr>
          <a:xfrm>
            <a:off x="7565837" y="3270889"/>
            <a:ext cx="3736110" cy="646331"/>
          </a:xfrm>
          <a:prstGeom prst="rect">
            <a:avLst/>
          </a:prstGeom>
          <a:noFill/>
        </p:spPr>
        <p:txBody>
          <a:bodyPr wrap="square">
            <a:spAutoFit/>
          </a:bodyPr>
          <a:lstStyle/>
          <a:p>
            <a:pPr algn="ctr">
              <a:lnSpc>
                <a:spcPct val="100000"/>
              </a:lnSpc>
              <a:spcBef>
                <a:spcPct val="0"/>
              </a:spcBef>
              <a:buFontTx/>
              <a:buNone/>
            </a:pPr>
            <a:r>
              <a:rPr lang="en-US" altLang="zh-CN" b="0" dirty="0">
                <a:solidFill>
                  <a:srgbClr val="0000FF"/>
                </a:solidFill>
                <a:latin typeface="Calibri" panose="020F0502020204030204" pitchFamily="34" charset="0"/>
                <a:ea typeface="黑体" panose="02010609060101010101" pitchFamily="49" charset="-122"/>
              </a:rPr>
              <a:t>Hard attention [</a:t>
            </a:r>
            <a:r>
              <a:rPr lang="en-US" altLang="zh-CN" b="0" dirty="0" err="1">
                <a:solidFill>
                  <a:srgbClr val="0000FF"/>
                </a:solidFill>
                <a:latin typeface="Calibri" panose="020F0502020204030204" pitchFamily="34" charset="0"/>
                <a:ea typeface="黑体" panose="02010609060101010101" pitchFamily="49" charset="-122"/>
              </a:rPr>
              <a:t>Mnih</a:t>
            </a:r>
            <a:r>
              <a:rPr lang="en-US" altLang="zh-CN" b="0" dirty="0">
                <a:solidFill>
                  <a:srgbClr val="0000FF"/>
                </a:solidFill>
                <a:latin typeface="Calibri" panose="020F0502020204030204" pitchFamily="34" charset="0"/>
                <a:ea typeface="黑体" panose="02010609060101010101" pitchFamily="49" charset="-122"/>
              </a:rPr>
              <a:t> et al., NIPS14]</a:t>
            </a:r>
            <a:endParaRPr lang="zh-CN" altLang="en-US" b="0" dirty="0">
              <a:solidFill>
                <a:srgbClr val="0000FF"/>
              </a:solidFill>
              <a:latin typeface="Calibri" panose="020F0502020204030204" pitchFamily="34" charset="0"/>
              <a:ea typeface="黑体" panose="02010609060101010101" pitchFamily="49" charset="-122"/>
            </a:endParaRPr>
          </a:p>
        </p:txBody>
      </p:sp>
      <p:pic>
        <p:nvPicPr>
          <p:cNvPr id="2" name="图片 1"/>
          <p:cNvPicPr>
            <a:picLocks noChangeAspect="1"/>
          </p:cNvPicPr>
          <p:nvPr/>
        </p:nvPicPr>
        <p:blipFill rotWithShape="1">
          <a:blip r:embed="rId4"/>
          <a:srcRect l="49414"/>
          <a:stretch/>
        </p:blipFill>
        <p:spPr>
          <a:xfrm>
            <a:off x="3324509" y="1113326"/>
            <a:ext cx="3131990" cy="2157563"/>
          </a:xfrm>
          <a:prstGeom prst="rect">
            <a:avLst/>
          </a:prstGeom>
          <a:ln w="12700">
            <a:noFill/>
          </a:ln>
        </p:spPr>
      </p:pic>
      <p:sp>
        <p:nvSpPr>
          <p:cNvPr id="21" name="矩形 20">
            <a:extLst>
              <a:ext uri="{FF2B5EF4-FFF2-40B4-BE49-F238E27FC236}">
                <a16:creationId xmlns:a16="http://schemas.microsoft.com/office/drawing/2014/main" id="{95DA0BCF-7A49-4C66-9AD3-E14E020A9042}"/>
              </a:ext>
            </a:extLst>
          </p:cNvPr>
          <p:cNvSpPr/>
          <p:nvPr/>
        </p:nvSpPr>
        <p:spPr>
          <a:xfrm>
            <a:off x="1752112" y="3284984"/>
            <a:ext cx="3396464" cy="369332"/>
          </a:xfrm>
          <a:prstGeom prst="rect">
            <a:avLst/>
          </a:prstGeom>
          <a:noFill/>
        </p:spPr>
        <p:txBody>
          <a:bodyPr wrap="square">
            <a:spAutoFit/>
          </a:bodyPr>
          <a:lstStyle/>
          <a:p>
            <a:pPr algn="ctr">
              <a:lnSpc>
                <a:spcPct val="100000"/>
              </a:lnSpc>
              <a:spcBef>
                <a:spcPct val="0"/>
              </a:spcBef>
              <a:buFontTx/>
              <a:buNone/>
            </a:pPr>
            <a:r>
              <a:rPr lang="en-US" altLang="zh-CN" b="0" dirty="0">
                <a:solidFill>
                  <a:srgbClr val="0000FF"/>
                </a:solidFill>
                <a:latin typeface="Calibri" panose="020F0502020204030204" pitchFamily="34" charset="0"/>
                <a:ea typeface="黑体" panose="02010609060101010101" pitchFamily="49" charset="-122"/>
              </a:rPr>
              <a:t>Soft attention [Xu et al., ICML15]</a:t>
            </a:r>
            <a:endParaRPr lang="zh-CN" altLang="en-US" b="0" dirty="0">
              <a:solidFill>
                <a:srgbClr val="0000FF"/>
              </a:solidFill>
              <a:latin typeface="Calibri" panose="020F0502020204030204" pitchFamily="34" charset="0"/>
              <a:ea typeface="黑体" panose="02010609060101010101" pitchFamily="49" charset="-122"/>
            </a:endParaRPr>
          </a:p>
        </p:txBody>
      </p:sp>
      <p:pic>
        <p:nvPicPr>
          <p:cNvPr id="4" name="图片 3"/>
          <p:cNvPicPr>
            <a:picLocks noChangeAspect="1"/>
          </p:cNvPicPr>
          <p:nvPr/>
        </p:nvPicPr>
        <p:blipFill>
          <a:blip r:embed="rId5"/>
          <a:stretch>
            <a:fillRect/>
          </a:stretch>
        </p:blipFill>
        <p:spPr>
          <a:xfrm>
            <a:off x="444189" y="1113326"/>
            <a:ext cx="2880320" cy="2157563"/>
          </a:xfrm>
          <a:prstGeom prst="rect">
            <a:avLst/>
          </a:prstGeom>
        </p:spPr>
      </p:pic>
      <p:pic>
        <p:nvPicPr>
          <p:cNvPr id="2050" name="Picture 2" descr="See the source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42610" y="1201510"/>
            <a:ext cx="4782564" cy="206937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ee the source image"/>
          <p:cNvPicPr>
            <a:picLocks noChangeAspect="1" noChangeArrowheads="1"/>
          </p:cNvPicPr>
          <p:nvPr/>
        </p:nvPicPr>
        <p:blipFill rotWithShape="1">
          <a:blip r:embed="rId7">
            <a:extLst>
              <a:ext uri="{28A0092B-C50C-407E-A947-70E740481C1C}">
                <a14:useLocalDpi xmlns:a14="http://schemas.microsoft.com/office/drawing/2010/main" val="0"/>
              </a:ext>
            </a:extLst>
          </a:blip>
          <a:srcRect r="23251"/>
          <a:stretch/>
        </p:blipFill>
        <p:spPr bwMode="auto">
          <a:xfrm>
            <a:off x="4015905" y="4009652"/>
            <a:ext cx="2944192" cy="2231914"/>
          </a:xfrm>
          <a:prstGeom prst="rect">
            <a:avLst/>
          </a:prstGeom>
          <a:noFill/>
          <a:extLst>
            <a:ext uri="{909E8E84-426E-40DD-AFC4-6F175D3DCCD1}">
              <a14:hiddenFill xmlns:a14="http://schemas.microsoft.com/office/drawing/2010/main">
                <a:solidFill>
                  <a:srgbClr val="FFFFFF"/>
                </a:solidFill>
              </a14:hiddenFill>
            </a:ext>
          </a:extLst>
        </p:spPr>
      </p:pic>
      <p:pic>
        <p:nvPicPr>
          <p:cNvPr id="5" name="图片 4"/>
          <p:cNvPicPr>
            <a:picLocks noChangeAspect="1"/>
          </p:cNvPicPr>
          <p:nvPr/>
        </p:nvPicPr>
        <p:blipFill>
          <a:blip r:embed="rId8"/>
          <a:stretch>
            <a:fillRect/>
          </a:stretch>
        </p:blipFill>
        <p:spPr>
          <a:xfrm>
            <a:off x="7392144" y="4133773"/>
            <a:ext cx="4523440" cy="1972176"/>
          </a:xfrm>
          <a:prstGeom prst="rect">
            <a:avLst/>
          </a:prstGeom>
        </p:spPr>
      </p:pic>
      <p:sp>
        <p:nvSpPr>
          <p:cNvPr id="25" name="矩形 24">
            <a:extLst>
              <a:ext uri="{FF2B5EF4-FFF2-40B4-BE49-F238E27FC236}">
                <a16:creationId xmlns:a16="http://schemas.microsoft.com/office/drawing/2014/main" id="{6A9F67BE-6A8F-4147-8EA3-B6D0BCDE3482}"/>
              </a:ext>
            </a:extLst>
          </p:cNvPr>
          <p:cNvSpPr/>
          <p:nvPr/>
        </p:nvSpPr>
        <p:spPr>
          <a:xfrm>
            <a:off x="7565837" y="6363679"/>
            <a:ext cx="4259337" cy="369332"/>
          </a:xfrm>
          <a:prstGeom prst="rect">
            <a:avLst/>
          </a:prstGeom>
          <a:noFill/>
        </p:spPr>
        <p:txBody>
          <a:bodyPr wrap="square">
            <a:spAutoFit/>
          </a:bodyPr>
          <a:lstStyle/>
          <a:p>
            <a:pPr algn="ctr">
              <a:lnSpc>
                <a:spcPct val="100000"/>
              </a:lnSpc>
              <a:spcBef>
                <a:spcPct val="0"/>
              </a:spcBef>
              <a:buFontTx/>
              <a:buNone/>
            </a:pPr>
            <a:r>
              <a:rPr lang="en-US" altLang="zh-CN" b="0" dirty="0">
                <a:solidFill>
                  <a:srgbClr val="0000FF"/>
                </a:solidFill>
                <a:latin typeface="Calibri" panose="020F0502020204030204" pitchFamily="34" charset="0"/>
                <a:ea typeface="黑体" panose="02010609060101010101" pitchFamily="49" charset="-122"/>
              </a:rPr>
              <a:t>Reasoning network [Santoro et al., arXiv16]</a:t>
            </a:r>
            <a:endParaRPr lang="zh-CN" altLang="en-US" b="0" dirty="0">
              <a:solidFill>
                <a:srgbClr val="0000FF"/>
              </a:solidFill>
              <a:latin typeface="Calibri" panose="020F0502020204030204" pitchFamily="34" charset="0"/>
              <a:ea typeface="黑体" panose="02010609060101010101" pitchFamily="49" charset="-122"/>
            </a:endParaRPr>
          </a:p>
        </p:txBody>
      </p:sp>
      <p:sp>
        <p:nvSpPr>
          <p:cNvPr id="16" name="椭圆 15">
            <a:extLst>
              <a:ext uri="{FF2B5EF4-FFF2-40B4-BE49-F238E27FC236}">
                <a16:creationId xmlns:a16="http://schemas.microsoft.com/office/drawing/2014/main" id="{1D0BA153-74BF-40F8-B6C4-97A383730D61}"/>
              </a:ext>
            </a:extLst>
          </p:cNvPr>
          <p:cNvSpPr/>
          <p:nvPr/>
        </p:nvSpPr>
        <p:spPr bwMode="auto">
          <a:xfrm>
            <a:off x="1595703" y="2247976"/>
            <a:ext cx="9010938" cy="3245941"/>
          </a:xfrm>
          <a:prstGeom prst="ellipse">
            <a:avLst/>
          </a:prstGeom>
          <a:solidFill>
            <a:srgbClr val="0070C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342900" lvl="0" indent="-342900" algn="just" eaLnBrk="1" fontAlgn="auto" hangingPunct="1">
              <a:lnSpc>
                <a:spcPct val="100000"/>
              </a:lnSpc>
              <a:spcBef>
                <a:spcPct val="0"/>
              </a:spcBef>
              <a:spcAft>
                <a:spcPts val="0"/>
              </a:spcAft>
              <a:buFont typeface="Wingdings" pitchFamily="2" charset="2"/>
              <a:buChar char="Ø"/>
              <a:defRPr/>
            </a:pPr>
            <a:r>
              <a:rPr lang="en-US" altLang="zh-CN" sz="2400" kern="0" dirty="0">
                <a:solidFill>
                  <a:srgbClr val="FFFFFF"/>
                </a:solidFill>
                <a:latin typeface="Calibri" panose="020F0502020204030204" pitchFamily="34" charset="0"/>
              </a:rPr>
              <a:t>Deep cognitive networks are still </a:t>
            </a:r>
            <a:r>
              <a:rPr lang="en-US" altLang="zh-CN" sz="2400" kern="0" dirty="0">
                <a:solidFill>
                  <a:srgbClr val="FFFF00"/>
                </a:solidFill>
                <a:latin typeface="Calibri" panose="020F0502020204030204" pitchFamily="34" charset="0"/>
              </a:rPr>
              <a:t>not well investigated</a:t>
            </a:r>
            <a:r>
              <a:rPr lang="en-US" altLang="zh-CN" sz="2400" kern="0" dirty="0">
                <a:solidFill>
                  <a:srgbClr val="FFFFFF"/>
                </a:solidFill>
                <a:latin typeface="Calibri" panose="020F0502020204030204" pitchFamily="34" charset="0"/>
              </a:rPr>
              <a:t>, and the related research is at its </a:t>
            </a:r>
            <a:r>
              <a:rPr lang="en-US" altLang="zh-CN" sz="2400" kern="0" dirty="0">
                <a:solidFill>
                  <a:srgbClr val="FFFF00"/>
                </a:solidFill>
                <a:latin typeface="Calibri" panose="020F0502020204030204" pitchFamily="34" charset="0"/>
              </a:rPr>
              <a:t>initial stage</a:t>
            </a:r>
          </a:p>
          <a:p>
            <a:pPr marL="342900" lvl="0" indent="-342900" algn="just" eaLnBrk="1" fontAlgn="auto" hangingPunct="1">
              <a:lnSpc>
                <a:spcPct val="100000"/>
              </a:lnSpc>
              <a:spcBef>
                <a:spcPct val="0"/>
              </a:spcBef>
              <a:spcAft>
                <a:spcPts val="0"/>
              </a:spcAft>
              <a:buFont typeface="Wingdings" pitchFamily="2" charset="2"/>
              <a:buChar char="Ø"/>
              <a:defRPr/>
            </a:pPr>
            <a:r>
              <a:rPr lang="en-US" altLang="zh-CN" sz="2400" kern="0" dirty="0">
                <a:solidFill>
                  <a:srgbClr val="FFFFFF"/>
                </a:solidFill>
                <a:latin typeface="Calibri" panose="020F0502020204030204" pitchFamily="34" charset="0"/>
              </a:rPr>
              <a:t>There is still a </a:t>
            </a:r>
            <a:r>
              <a:rPr lang="en-US" altLang="zh-CN" sz="2400" kern="0" dirty="0">
                <a:solidFill>
                  <a:srgbClr val="FFFF00"/>
                </a:solidFill>
                <a:latin typeface="Calibri" panose="020F0502020204030204" pitchFamily="34" charset="0"/>
              </a:rPr>
              <a:t>large performance gap </a:t>
            </a:r>
            <a:r>
              <a:rPr lang="en-US" altLang="zh-CN" sz="2400" kern="0" dirty="0">
                <a:solidFill>
                  <a:srgbClr val="FFFFFF"/>
                </a:solidFill>
                <a:latin typeface="Calibri" panose="020F0502020204030204" pitchFamily="34" charset="0"/>
              </a:rPr>
              <a:t>between the human cognitive mechanism and deep models</a:t>
            </a:r>
            <a:endParaRPr lang="en-US" altLang="zh-CN" sz="2400" kern="0" dirty="0">
              <a:solidFill>
                <a:srgbClr val="FFFF00"/>
              </a:solidFill>
              <a:latin typeface="Calibri" panose="020F0502020204030204" pitchFamily="34" charset="0"/>
            </a:endParaRPr>
          </a:p>
        </p:txBody>
      </p:sp>
    </p:spTree>
    <p:extLst>
      <p:ext uri="{BB962C8B-B14F-4D97-AF65-F5344CB8AC3E}">
        <p14:creationId xmlns:p14="http://schemas.microsoft.com/office/powerpoint/2010/main" val="376105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0"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Outline</a:t>
            </a:r>
            <a:endParaRPr lang="zh-CN" altLang="en-US" sz="4000" b="1" dirty="0">
              <a:solidFill>
                <a:srgbClr val="FF0000"/>
              </a:solidFill>
              <a:ea typeface="微软雅黑" pitchFamily="34" charset="-122"/>
            </a:endParaRPr>
          </a:p>
        </p:txBody>
      </p:sp>
      <p:sp>
        <p:nvSpPr>
          <p:cNvPr id="12" name="内容占位符 2"/>
          <p:cNvSpPr txBox="1">
            <a:spLocks/>
          </p:cNvSpPr>
          <p:nvPr/>
        </p:nvSpPr>
        <p:spPr bwMode="auto">
          <a:xfrm>
            <a:off x="623392" y="1155644"/>
            <a:ext cx="9865096" cy="5399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285750" indent="-285750" algn="just" eaLnBrk="0" hangingPunct="0">
              <a:lnSpc>
                <a:spcPct val="130000"/>
              </a:lnSpc>
              <a:spcBef>
                <a:spcPct val="20000"/>
              </a:spcBef>
              <a:buFont typeface="Wingdings" pitchFamily="2" charset="2"/>
              <a:buChar char="Ø"/>
              <a:defRPr/>
            </a:pPr>
            <a:r>
              <a:rPr lang="en-US" altLang="zh-CN" b="0" dirty="0">
                <a:solidFill>
                  <a:srgbClr val="00008A"/>
                </a:solidFill>
                <a:latin typeface="+mj-lt"/>
                <a:ea typeface="黑体" pitchFamily="2" charset="-122"/>
              </a:rPr>
              <a:t>Background and Challenges</a:t>
            </a:r>
          </a:p>
          <a:p>
            <a:pPr marL="285750" indent="-285750" algn="just" eaLnBrk="0" hangingPunct="0">
              <a:lnSpc>
                <a:spcPct val="130000"/>
              </a:lnSpc>
              <a:spcBef>
                <a:spcPct val="20000"/>
              </a:spcBef>
              <a:buFont typeface="Wingdings" pitchFamily="2" charset="2"/>
              <a:buChar char="Ø"/>
              <a:defRPr/>
            </a:pPr>
            <a:r>
              <a:rPr lang="en-US" altLang="zh-CN" b="0" dirty="0">
                <a:solidFill>
                  <a:srgbClr val="FF0000"/>
                </a:solidFill>
                <a:latin typeface="+mj-lt"/>
                <a:ea typeface="黑体" pitchFamily="2" charset="-122"/>
              </a:rPr>
              <a:t>Our Recent Work</a:t>
            </a:r>
          </a:p>
          <a:p>
            <a:pPr marL="285750" indent="-285750" algn="just" eaLnBrk="0" hangingPunct="0">
              <a:lnSpc>
                <a:spcPct val="130000"/>
              </a:lnSpc>
              <a:spcBef>
                <a:spcPct val="20000"/>
              </a:spcBef>
              <a:buFont typeface="Wingdings" pitchFamily="2" charset="2"/>
              <a:buChar char="Ø"/>
              <a:defRPr/>
            </a:pPr>
            <a:r>
              <a:rPr lang="en-US" altLang="zh-CN" b="0" dirty="0">
                <a:solidFill>
                  <a:srgbClr val="00008A"/>
                </a:solidFill>
                <a:latin typeface="+mj-lt"/>
                <a:ea typeface="黑体" pitchFamily="2" charset="-122"/>
              </a:rPr>
              <a:t>Conclusions and Future Work</a:t>
            </a:r>
          </a:p>
        </p:txBody>
      </p:sp>
    </p:spTree>
    <p:extLst>
      <p:ext uri="{BB962C8B-B14F-4D97-AF65-F5344CB8AC3E}">
        <p14:creationId xmlns:p14="http://schemas.microsoft.com/office/powerpoint/2010/main" val="3419179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4257956" y="975476"/>
            <a:ext cx="3760021" cy="5760639"/>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Our Work</a:t>
            </a:r>
            <a:endParaRPr lang="zh-CN" altLang="en-US" sz="4000" b="1" dirty="0">
              <a:solidFill>
                <a:srgbClr val="FF0000"/>
              </a:solidFill>
              <a:ea typeface="微软雅黑" pitchFamily="34" charset="-122"/>
            </a:endParaRPr>
          </a:p>
        </p:txBody>
      </p:sp>
      <p:sp>
        <p:nvSpPr>
          <p:cNvPr id="23" name="矩形 22"/>
          <p:cNvSpPr/>
          <p:nvPr/>
        </p:nvSpPr>
        <p:spPr>
          <a:xfrm>
            <a:off x="235218" y="980729"/>
            <a:ext cx="3760021" cy="5760639"/>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
        <p:nvSpPr>
          <p:cNvPr id="25" name="矩形 24"/>
          <p:cNvSpPr/>
          <p:nvPr/>
        </p:nvSpPr>
        <p:spPr>
          <a:xfrm>
            <a:off x="235216" y="3516417"/>
            <a:ext cx="3760024"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Context attention for cross-modal retrieval (CVPR2017, TPAMI2019)</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39" name="图片 38"/>
          <p:cNvPicPr>
            <a:picLocks noChangeAspect="1"/>
          </p:cNvPicPr>
          <p:nvPr/>
        </p:nvPicPr>
        <p:blipFill rotWithShape="1">
          <a:blip r:embed="rId3"/>
          <a:srcRect t="2811" b="3610"/>
          <a:stretch/>
        </p:blipFill>
        <p:spPr>
          <a:xfrm>
            <a:off x="400446" y="1642468"/>
            <a:ext cx="3463306" cy="1872208"/>
          </a:xfrm>
          <a:prstGeom prst="rect">
            <a:avLst/>
          </a:prstGeom>
          <a:effectLst>
            <a:outerShdw blurRad="63500" sx="101000" sy="101000" algn="ctr" rotWithShape="0">
              <a:prstClr val="black">
                <a:alpha val="40000"/>
              </a:prstClr>
            </a:outerShdw>
          </a:effectLst>
        </p:spPr>
      </p:pic>
      <p:sp>
        <p:nvSpPr>
          <p:cNvPr id="1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21" name="矩形 20"/>
          <p:cNvSpPr/>
          <p:nvPr/>
        </p:nvSpPr>
        <p:spPr>
          <a:xfrm>
            <a:off x="4235154" y="3516417"/>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Multimodal memory network for video captioning (CVPR2018)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22" name="图片 21"/>
          <p:cNvPicPr>
            <a:picLocks noChangeAspect="1"/>
          </p:cNvPicPr>
          <p:nvPr/>
        </p:nvPicPr>
        <p:blipFill>
          <a:blip r:embed="rId4"/>
          <a:stretch>
            <a:fillRect/>
          </a:stretch>
        </p:blipFill>
        <p:spPr>
          <a:xfrm>
            <a:off x="4461440" y="1635107"/>
            <a:ext cx="3378768" cy="1874117"/>
          </a:xfrm>
          <a:prstGeom prst="rect">
            <a:avLst/>
          </a:prstGeom>
          <a:effectLst>
            <a:outerShdw blurRad="63500" sx="101000" sy="101000" algn="ctr" rotWithShape="0">
              <a:prstClr val="black">
                <a:alpha val="40000"/>
              </a:prstClr>
            </a:outerShdw>
          </a:effectLst>
        </p:spPr>
      </p:pic>
      <p:sp>
        <p:nvSpPr>
          <p:cNvPr id="29" name="矩形 28"/>
          <p:cNvSpPr/>
          <p:nvPr/>
        </p:nvSpPr>
        <p:spPr>
          <a:xfrm>
            <a:off x="8240634" y="975476"/>
            <a:ext cx="3760021" cy="5760639"/>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
        <p:nvSpPr>
          <p:cNvPr id="30" name="矩形 29"/>
          <p:cNvSpPr/>
          <p:nvPr/>
        </p:nvSpPr>
        <p:spPr>
          <a:xfrm>
            <a:off x="263352" y="6089785"/>
            <a:ext cx="3760024"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Mask-guided attention network for person Re-ID (CVPR2018)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34" name="矩形 33"/>
          <p:cNvSpPr/>
          <p:nvPr/>
        </p:nvSpPr>
        <p:spPr>
          <a:xfrm>
            <a:off x="8240852" y="3501962"/>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Feedback convolutional neural network (ICCV2015, TPAMI2018)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44" name="矩形 43"/>
          <p:cNvSpPr/>
          <p:nvPr/>
        </p:nvSpPr>
        <p:spPr>
          <a:xfrm>
            <a:off x="8224205" y="6095037"/>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Lateral inhibition modeling for salient object detection (AAAI2018)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47" name="图片 46">
            <a:extLst>
              <a:ext uri="{FF2B5EF4-FFF2-40B4-BE49-F238E27FC236}">
                <a16:creationId xmlns:a16="http://schemas.microsoft.com/office/drawing/2014/main" id="{B7868860-447A-4469-80D7-EB00A925839C}"/>
              </a:ext>
            </a:extLst>
          </p:cNvPr>
          <p:cNvPicPr>
            <a:picLocks noChangeAspect="1"/>
          </p:cNvPicPr>
          <p:nvPr/>
        </p:nvPicPr>
        <p:blipFill rotWithShape="1">
          <a:blip r:embed="rId5"/>
          <a:srcRect l="1601" t="8792" r="16750" b="7686"/>
          <a:stretch/>
        </p:blipFill>
        <p:spPr>
          <a:xfrm>
            <a:off x="458551" y="4221088"/>
            <a:ext cx="3340397" cy="1855223"/>
          </a:xfrm>
          <a:prstGeom prst="rect">
            <a:avLst/>
          </a:prstGeom>
          <a:effectLst>
            <a:outerShdw blurRad="63500" sx="101000" sy="101000" algn="ctr" rotWithShape="0">
              <a:prstClr val="black">
                <a:alpha val="40000"/>
              </a:prstClr>
            </a:outerShdw>
          </a:effectLst>
        </p:spPr>
      </p:pic>
      <p:pic>
        <p:nvPicPr>
          <p:cNvPr id="48" name="图片 47"/>
          <p:cNvPicPr>
            <a:picLocks noChangeAspect="1"/>
          </p:cNvPicPr>
          <p:nvPr/>
        </p:nvPicPr>
        <p:blipFill rotWithShape="1">
          <a:blip r:embed="rId6"/>
          <a:srcRect t="9251"/>
          <a:stretch/>
        </p:blipFill>
        <p:spPr>
          <a:xfrm>
            <a:off x="8435830" y="4262459"/>
            <a:ext cx="3340398" cy="1819105"/>
          </a:xfrm>
          <a:prstGeom prst="rect">
            <a:avLst/>
          </a:prstGeom>
          <a:effectLst>
            <a:outerShdw blurRad="63500" sx="101000" sy="101000" algn="ctr" rotWithShape="0">
              <a:prstClr val="black">
                <a:alpha val="40000"/>
              </a:prstClr>
            </a:outerShdw>
          </a:effectLst>
        </p:spPr>
      </p:pic>
      <p:pic>
        <p:nvPicPr>
          <p:cNvPr id="49" name="图片 48"/>
          <p:cNvPicPr>
            <a:picLocks noChangeAspect="1"/>
          </p:cNvPicPr>
          <p:nvPr/>
        </p:nvPicPr>
        <p:blipFill rotWithShape="1">
          <a:blip r:embed="rId7"/>
          <a:srcRect l="3783" t="5714" r="1292"/>
          <a:stretch/>
        </p:blipFill>
        <p:spPr>
          <a:xfrm>
            <a:off x="8497637" y="1642468"/>
            <a:ext cx="3286851" cy="1832577"/>
          </a:xfrm>
          <a:prstGeom prst="rect">
            <a:avLst/>
          </a:prstGeom>
          <a:effectLst>
            <a:outerShdw blurRad="63500" sx="101000" sy="101000" algn="ctr" rotWithShape="0">
              <a:prstClr val="black">
                <a:alpha val="40000"/>
              </a:prstClr>
            </a:outerShdw>
          </a:effectLst>
        </p:spPr>
      </p:pic>
      <p:sp>
        <p:nvSpPr>
          <p:cNvPr id="2" name="矩形 1"/>
          <p:cNvSpPr/>
          <p:nvPr/>
        </p:nvSpPr>
        <p:spPr>
          <a:xfrm>
            <a:off x="235216" y="975476"/>
            <a:ext cx="3760023" cy="509308"/>
          </a:xfrm>
          <a:prstGeom prst="rect">
            <a:avLst/>
          </a:prstGeom>
          <a:solidFill>
            <a:srgbClr val="3EEFFF"/>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Attention Modeling</a:t>
            </a:r>
            <a:endParaRPr lang="zh-CN" altLang="en-US" dirty="0">
              <a:solidFill>
                <a:schemeClr val="tx1"/>
              </a:solidFill>
            </a:endParaRPr>
          </a:p>
        </p:txBody>
      </p:sp>
      <p:sp>
        <p:nvSpPr>
          <p:cNvPr id="28" name="矩形 27"/>
          <p:cNvSpPr/>
          <p:nvPr/>
        </p:nvSpPr>
        <p:spPr>
          <a:xfrm>
            <a:off x="4255355" y="975476"/>
            <a:ext cx="3760023" cy="509308"/>
          </a:xfrm>
          <a:prstGeom prst="rect">
            <a:avLst/>
          </a:prstGeom>
          <a:solidFill>
            <a:srgbClr val="3EEFFF"/>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Memory Modeling</a:t>
            </a:r>
            <a:endParaRPr lang="zh-CN" altLang="en-US" dirty="0">
              <a:solidFill>
                <a:schemeClr val="tx1"/>
              </a:solidFill>
            </a:endParaRPr>
          </a:p>
        </p:txBody>
      </p:sp>
      <p:sp>
        <p:nvSpPr>
          <p:cNvPr id="31" name="矩形 30"/>
          <p:cNvSpPr/>
          <p:nvPr/>
        </p:nvSpPr>
        <p:spPr>
          <a:xfrm>
            <a:off x="8238325" y="975476"/>
            <a:ext cx="3760023" cy="509308"/>
          </a:xfrm>
          <a:prstGeom prst="rect">
            <a:avLst/>
          </a:prstGeom>
          <a:solidFill>
            <a:srgbClr val="3EEFFF"/>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Feedback Modeling</a:t>
            </a:r>
            <a:endParaRPr lang="zh-CN" altLang="en-US" dirty="0">
              <a:solidFill>
                <a:schemeClr val="tx1"/>
              </a:solidFill>
            </a:endParaRPr>
          </a:p>
        </p:txBody>
      </p:sp>
      <p:pic>
        <p:nvPicPr>
          <p:cNvPr id="32" name="图片 31"/>
          <p:cNvPicPr>
            <a:picLocks noChangeAspect="1"/>
          </p:cNvPicPr>
          <p:nvPr/>
        </p:nvPicPr>
        <p:blipFill rotWithShape="1">
          <a:blip r:embed="rId8"/>
          <a:srcRect t="15369"/>
          <a:stretch/>
        </p:blipFill>
        <p:spPr>
          <a:xfrm>
            <a:off x="4461440" y="4304942"/>
            <a:ext cx="3290744" cy="1821107"/>
          </a:xfrm>
          <a:prstGeom prst="rect">
            <a:avLst/>
          </a:prstGeom>
          <a:effectLst>
            <a:outerShdw blurRad="63500" sx="101000" sy="101000" algn="ctr" rotWithShape="0">
              <a:prstClr val="black">
                <a:alpha val="40000"/>
              </a:prstClr>
            </a:outerShdw>
          </a:effectLst>
        </p:spPr>
      </p:pic>
      <p:sp>
        <p:nvSpPr>
          <p:cNvPr id="35" name="矩形 34"/>
          <p:cNvSpPr/>
          <p:nvPr/>
        </p:nvSpPr>
        <p:spPr>
          <a:xfrm>
            <a:off x="4254241" y="6095142"/>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Hierarchical memory network for video captioning (MM2018)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27" name="矩形 26"/>
          <p:cNvSpPr/>
          <p:nvPr/>
        </p:nvSpPr>
        <p:spPr>
          <a:xfrm>
            <a:off x="235216" y="1484784"/>
            <a:ext cx="3760023" cy="2616826"/>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07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Image and Sentence Matching</a:t>
            </a:r>
          </a:p>
        </p:txBody>
      </p:sp>
      <p:pic>
        <p:nvPicPr>
          <p:cNvPr id="48" name="图片 47"/>
          <p:cNvPicPr>
            <a:picLocks noChangeAspect="1"/>
          </p:cNvPicPr>
          <p:nvPr/>
        </p:nvPicPr>
        <p:blipFill>
          <a:blip r:embed="rId3"/>
          <a:stretch>
            <a:fillRect/>
          </a:stretch>
        </p:blipFill>
        <p:spPr>
          <a:xfrm>
            <a:off x="8324138" y="3780981"/>
            <a:ext cx="2236359" cy="1923299"/>
          </a:xfrm>
          <a:prstGeom prst="rect">
            <a:avLst/>
          </a:prstGeom>
          <a:ln>
            <a:noFill/>
          </a:ln>
          <a:effectLst/>
        </p:spPr>
      </p:pic>
      <p:pic>
        <p:nvPicPr>
          <p:cNvPr id="49" name="图片 48"/>
          <p:cNvPicPr>
            <a:picLocks noChangeAspect="1"/>
          </p:cNvPicPr>
          <p:nvPr/>
        </p:nvPicPr>
        <p:blipFill>
          <a:blip r:embed="rId3"/>
          <a:stretch>
            <a:fillRect/>
          </a:stretch>
        </p:blipFill>
        <p:spPr>
          <a:xfrm>
            <a:off x="5983002" y="3780981"/>
            <a:ext cx="2166177" cy="1947018"/>
          </a:xfrm>
          <a:prstGeom prst="rect">
            <a:avLst/>
          </a:prstGeom>
          <a:ln>
            <a:noFill/>
          </a:ln>
          <a:effectLst/>
        </p:spPr>
      </p:pic>
      <p:sp>
        <p:nvSpPr>
          <p:cNvPr id="50" name="TextBox 29"/>
          <p:cNvSpPr txBox="1"/>
          <p:nvPr/>
        </p:nvSpPr>
        <p:spPr>
          <a:xfrm>
            <a:off x="7352378" y="909648"/>
            <a:ext cx="2826095" cy="400110"/>
          </a:xfrm>
          <a:prstGeom prst="rect">
            <a:avLst/>
          </a:prstGeom>
          <a:noFill/>
        </p:spPr>
        <p:txBody>
          <a:bodyPr wrap="none" rtlCol="0">
            <a:spAutoFit/>
          </a:bodyPr>
          <a:lstStyle/>
          <a:p>
            <a:pPr>
              <a:lnSpc>
                <a:spcPct val="100000"/>
              </a:lnSpc>
              <a:spcBef>
                <a:spcPct val="0"/>
              </a:spcBef>
              <a:buFontTx/>
              <a:buNone/>
            </a:pPr>
            <a:r>
              <a:rPr lang="en-US" altLang="zh-CN" sz="2000" dirty="0">
                <a:solidFill>
                  <a:srgbClr val="C00000"/>
                </a:solidFill>
                <a:latin typeface="Calibri" pitchFamily="34" charset="0"/>
                <a:ea typeface="宋体" charset="-122"/>
              </a:rPr>
              <a:t>Image-sentence retrieval</a:t>
            </a:r>
            <a:endParaRPr lang="zh-CN" altLang="en-US" sz="2000" dirty="0">
              <a:solidFill>
                <a:srgbClr val="C00000"/>
              </a:solidFill>
              <a:latin typeface="Calibri" pitchFamily="34" charset="0"/>
              <a:ea typeface="宋体" charset="-122"/>
            </a:endParaRPr>
          </a:p>
        </p:txBody>
      </p:sp>
      <p:grpSp>
        <p:nvGrpSpPr>
          <p:cNvPr id="51" name="组合 50"/>
          <p:cNvGrpSpPr/>
          <p:nvPr/>
        </p:nvGrpSpPr>
        <p:grpSpPr>
          <a:xfrm>
            <a:off x="6018666" y="1245645"/>
            <a:ext cx="5549942" cy="2027625"/>
            <a:chOff x="4494665" y="1124743"/>
            <a:chExt cx="4412177" cy="1800201"/>
          </a:xfrm>
        </p:grpSpPr>
        <p:pic>
          <p:nvPicPr>
            <p:cNvPr id="52" name="图片 51"/>
            <p:cNvPicPr>
              <a:picLocks noChangeAspect="1"/>
            </p:cNvPicPr>
            <p:nvPr/>
          </p:nvPicPr>
          <p:blipFill>
            <a:blip r:embed="rId3"/>
            <a:stretch>
              <a:fillRect/>
            </a:stretch>
          </p:blipFill>
          <p:spPr>
            <a:xfrm>
              <a:off x="4494665" y="1124743"/>
              <a:ext cx="4412177" cy="1800201"/>
            </a:xfrm>
            <a:prstGeom prst="rect">
              <a:avLst/>
            </a:prstGeom>
            <a:ln>
              <a:noFill/>
            </a:ln>
            <a:effectLst/>
          </p:spPr>
        </p:pic>
        <p:pic>
          <p:nvPicPr>
            <p:cNvPr id="5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6146" y="1200520"/>
              <a:ext cx="988639" cy="1621900"/>
            </a:xfrm>
            <a:prstGeom prst="rect">
              <a:avLst/>
            </a:prstGeom>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5640831" y="1170567"/>
              <a:ext cx="90188" cy="1651853"/>
            </a:xfrm>
            <a:prstGeom prst="rect">
              <a:avLst/>
            </a:prstGeom>
            <a:effectLst>
              <a:outerShdw dist="35921" dir="2700000" algn="ctr" rotWithShape="0">
                <a:srgbClr val="EEECE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图片 54"/>
            <p:cNvPicPr>
              <a:picLocks noChangeAspect="1"/>
            </p:cNvPicPr>
            <p:nvPr/>
          </p:nvPicPr>
          <p:blipFill>
            <a:blip r:embed="rId6"/>
            <a:stretch>
              <a:fillRect/>
            </a:stretch>
          </p:blipFill>
          <p:spPr>
            <a:xfrm>
              <a:off x="5797065" y="1249275"/>
              <a:ext cx="3027660" cy="1573145"/>
            </a:xfrm>
            <a:prstGeom prst="rect">
              <a:avLst/>
            </a:prstGeom>
            <a:effectLst/>
          </p:spPr>
        </p:pic>
        <p:pic>
          <p:nvPicPr>
            <p:cNvPr id="56" name="图片 55"/>
            <p:cNvPicPr>
              <a:picLocks noChangeAspect="1"/>
            </p:cNvPicPr>
            <p:nvPr/>
          </p:nvPicPr>
          <p:blipFill>
            <a:blip r:embed="rId7"/>
            <a:stretch>
              <a:fillRect/>
            </a:stretch>
          </p:blipFill>
          <p:spPr>
            <a:xfrm>
              <a:off x="4561500" y="2021763"/>
              <a:ext cx="1013285" cy="800657"/>
            </a:xfrm>
            <a:prstGeom prst="rect">
              <a:avLst/>
            </a:prstGeom>
            <a:effectLst/>
          </p:spPr>
        </p:pic>
        <p:sp>
          <p:nvSpPr>
            <p:cNvPr id="57" name="矩形 56"/>
            <p:cNvSpPr/>
            <p:nvPr/>
          </p:nvSpPr>
          <p:spPr>
            <a:xfrm>
              <a:off x="4576137" y="2118142"/>
              <a:ext cx="984009" cy="640991"/>
            </a:xfrm>
            <a:prstGeom prst="rect">
              <a:avLst/>
            </a:prstGeom>
            <a:noFill/>
            <a:ln w="19050" cap="flat" cmpd="sng" algn="ctr">
              <a:solidFill>
                <a:srgbClr val="4F81BD"/>
              </a:solidFill>
              <a:prstDash val="solid"/>
            </a:ln>
            <a:effectLst/>
          </p:spPr>
          <p:txBody>
            <a:bodyPr rtlCol="0" anchor="ctr"/>
            <a:lstStyle/>
            <a:p>
              <a:pPr algn="ctr" eaLnBrk="1" fontAlgn="auto" hangingPunct="1">
                <a:lnSpc>
                  <a:spcPct val="100000"/>
                </a:lnSpc>
                <a:spcBef>
                  <a:spcPct val="0"/>
                </a:spcBef>
                <a:spcAft>
                  <a:spcPts val="0"/>
                </a:spcAft>
                <a:defRPr/>
              </a:pPr>
              <a:r>
                <a:rPr lang="en-US" altLang="zh-CN" sz="800" b="0" kern="0" dirty="0">
                  <a:solidFill>
                    <a:prstClr val="black"/>
                  </a:solidFill>
                  <a:latin typeface="Calibri"/>
                  <a:ea typeface="宋体" panose="02010600030101010101" pitchFamily="2" charset="-122"/>
                </a:rPr>
                <a:t>Until April, the Polish forces had been slowly but steadily advancing eastward </a:t>
              </a:r>
              <a:endParaRPr lang="zh-CN" altLang="en-US" sz="800" b="0" kern="0" dirty="0">
                <a:solidFill>
                  <a:prstClr val="black"/>
                </a:solidFill>
                <a:latin typeface="Calibri"/>
                <a:ea typeface="宋体" panose="02010600030101010101" pitchFamily="2" charset="-122"/>
              </a:endParaRPr>
            </a:p>
          </p:txBody>
        </p:sp>
        <p:pic>
          <p:nvPicPr>
            <p:cNvPr id="58" name="图片 57"/>
            <p:cNvPicPr>
              <a:picLocks noChangeAspect="1"/>
            </p:cNvPicPr>
            <p:nvPr/>
          </p:nvPicPr>
          <p:blipFill>
            <a:blip r:embed="rId8"/>
            <a:stretch>
              <a:fillRect/>
            </a:stretch>
          </p:blipFill>
          <p:spPr>
            <a:xfrm>
              <a:off x="5838175" y="2052315"/>
              <a:ext cx="2976969" cy="787005"/>
            </a:xfrm>
            <a:prstGeom prst="rect">
              <a:avLst/>
            </a:prstGeom>
            <a:effectLst/>
          </p:spPr>
        </p:pic>
      </p:grpSp>
      <p:pic>
        <p:nvPicPr>
          <p:cNvPr id="59" name="图片 58"/>
          <p:cNvPicPr>
            <a:picLocks noChangeAspect="1"/>
          </p:cNvPicPr>
          <p:nvPr/>
        </p:nvPicPr>
        <p:blipFill>
          <a:blip r:embed="rId9"/>
          <a:stretch>
            <a:fillRect/>
          </a:stretch>
        </p:blipFill>
        <p:spPr>
          <a:xfrm>
            <a:off x="6026746" y="3843189"/>
            <a:ext cx="2445518" cy="2072932"/>
          </a:xfrm>
          <a:prstGeom prst="rect">
            <a:avLst/>
          </a:prstGeom>
          <a:effectLst/>
        </p:spPr>
      </p:pic>
      <p:sp>
        <p:nvSpPr>
          <p:cNvPr id="60" name="TextBox 29"/>
          <p:cNvSpPr txBox="1"/>
          <p:nvPr/>
        </p:nvSpPr>
        <p:spPr>
          <a:xfrm>
            <a:off x="6026746" y="3411975"/>
            <a:ext cx="2013243" cy="400110"/>
          </a:xfrm>
          <a:prstGeom prst="rect">
            <a:avLst/>
          </a:prstGeom>
          <a:noFill/>
        </p:spPr>
        <p:txBody>
          <a:bodyPr wrap="none" rtlCol="0">
            <a:spAutoFit/>
          </a:bodyPr>
          <a:lstStyle/>
          <a:p>
            <a:pPr>
              <a:lnSpc>
                <a:spcPct val="100000"/>
              </a:lnSpc>
              <a:spcBef>
                <a:spcPct val="0"/>
              </a:spcBef>
              <a:buFontTx/>
              <a:buNone/>
            </a:pPr>
            <a:r>
              <a:rPr lang="en-US" altLang="zh-CN" sz="2000" dirty="0">
                <a:solidFill>
                  <a:srgbClr val="C00000"/>
                </a:solidFill>
                <a:latin typeface="Calibri" pitchFamily="34" charset="0"/>
                <a:ea typeface="宋体" charset="-122"/>
              </a:rPr>
              <a:t>Image captioning</a:t>
            </a:r>
            <a:endParaRPr lang="zh-CN" altLang="en-US" sz="2000" dirty="0">
              <a:solidFill>
                <a:srgbClr val="C00000"/>
              </a:solidFill>
              <a:latin typeface="Calibri" pitchFamily="34" charset="0"/>
              <a:ea typeface="宋体" charset="-122"/>
            </a:endParaRPr>
          </a:p>
        </p:txBody>
      </p:sp>
      <p:pic>
        <p:nvPicPr>
          <p:cNvPr id="61" name="图片 60"/>
          <p:cNvPicPr>
            <a:picLocks noChangeAspect="1"/>
          </p:cNvPicPr>
          <p:nvPr/>
        </p:nvPicPr>
        <p:blipFill>
          <a:blip r:embed="rId10"/>
          <a:stretch>
            <a:fillRect/>
          </a:stretch>
        </p:blipFill>
        <p:spPr>
          <a:xfrm>
            <a:off x="9082406" y="3838982"/>
            <a:ext cx="2404453" cy="1959598"/>
          </a:xfrm>
          <a:prstGeom prst="rect">
            <a:avLst/>
          </a:prstGeom>
          <a:effectLst/>
        </p:spPr>
      </p:pic>
      <p:sp>
        <p:nvSpPr>
          <p:cNvPr id="62" name="TextBox 29"/>
          <p:cNvSpPr txBox="1"/>
          <p:nvPr/>
        </p:nvSpPr>
        <p:spPr>
          <a:xfrm>
            <a:off x="8507477" y="3476814"/>
            <a:ext cx="3554310" cy="333168"/>
          </a:xfrm>
          <a:prstGeom prst="rect">
            <a:avLst/>
          </a:prstGeom>
          <a:noFill/>
        </p:spPr>
        <p:txBody>
          <a:bodyPr wrap="square" rtlCol="0">
            <a:spAutoFit/>
          </a:bodyPr>
          <a:lstStyle/>
          <a:p>
            <a:pPr algn="ctr">
              <a:lnSpc>
                <a:spcPts val="1800"/>
              </a:lnSpc>
              <a:spcBef>
                <a:spcPct val="0"/>
              </a:spcBef>
            </a:pPr>
            <a:r>
              <a:rPr lang="en-US" altLang="zh-CN" sz="2000" dirty="0">
                <a:solidFill>
                  <a:srgbClr val="C00000"/>
                </a:solidFill>
                <a:latin typeface="Calibri" pitchFamily="34" charset="0"/>
                <a:ea typeface="宋体" charset="-122"/>
              </a:rPr>
              <a:t>Image question answering</a:t>
            </a:r>
            <a:endParaRPr lang="zh-CN" altLang="en-US" sz="2000" dirty="0">
              <a:solidFill>
                <a:srgbClr val="C00000"/>
              </a:solidFill>
              <a:latin typeface="Calibri" pitchFamily="34" charset="0"/>
              <a:ea typeface="宋体" charset="-122"/>
            </a:endParaRPr>
          </a:p>
        </p:txBody>
      </p:sp>
      <p:grpSp>
        <p:nvGrpSpPr>
          <p:cNvPr id="64" name="组合 63"/>
          <p:cNvGrpSpPr/>
          <p:nvPr/>
        </p:nvGrpSpPr>
        <p:grpSpPr>
          <a:xfrm>
            <a:off x="551384" y="908720"/>
            <a:ext cx="4464496" cy="5313712"/>
            <a:chOff x="210486" y="1268759"/>
            <a:chExt cx="3497418" cy="4536505"/>
          </a:xfrm>
        </p:grpSpPr>
        <p:pic>
          <p:nvPicPr>
            <p:cNvPr id="65" name="图片 64"/>
            <p:cNvPicPr>
              <a:picLocks noChangeAspect="1"/>
            </p:cNvPicPr>
            <p:nvPr/>
          </p:nvPicPr>
          <p:blipFill>
            <a:blip r:embed="rId3"/>
            <a:stretch>
              <a:fillRect/>
            </a:stretch>
          </p:blipFill>
          <p:spPr>
            <a:xfrm>
              <a:off x="210486" y="1268759"/>
              <a:ext cx="3497418" cy="4536505"/>
            </a:xfrm>
            <a:prstGeom prst="rect">
              <a:avLst/>
            </a:prstGeom>
            <a:ln>
              <a:noFill/>
            </a:ln>
            <a:effectLst/>
          </p:spPr>
        </p:pic>
        <p:pic>
          <p:nvPicPr>
            <p:cNvPr id="6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4502" y="1394355"/>
              <a:ext cx="3167062" cy="2471737"/>
            </a:xfrm>
            <a:prstGeom prst="rect">
              <a:avLst/>
            </a:prstGeom>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9" name="矩形 68"/>
            <p:cNvSpPr/>
            <p:nvPr/>
          </p:nvSpPr>
          <p:spPr>
            <a:xfrm>
              <a:off x="1907704" y="4480385"/>
              <a:ext cx="1653836" cy="963021"/>
            </a:xfrm>
            <a:prstGeom prst="rect">
              <a:avLst/>
            </a:prstGeom>
            <a:noFill/>
            <a:ln w="19050" cap="flat" cmpd="sng" algn="ctr">
              <a:solidFill>
                <a:srgbClr val="4F81BD"/>
              </a:solidFill>
              <a:prstDash val="solid"/>
            </a:ln>
            <a:effectLst/>
          </p:spPr>
          <p:txBody>
            <a:bodyPr rtlCol="0" anchor="ctr"/>
            <a:lstStyle/>
            <a:p>
              <a:pPr algn="ctr" eaLnBrk="1" fontAlgn="auto" hangingPunct="1">
                <a:lnSpc>
                  <a:spcPct val="100000"/>
                </a:lnSpc>
                <a:spcBef>
                  <a:spcPct val="0"/>
                </a:spcBef>
                <a:spcAft>
                  <a:spcPts val="0"/>
                </a:spcAft>
                <a:defRPr/>
              </a:pPr>
              <a:r>
                <a:rPr lang="en-US" altLang="zh-CN" sz="2000" b="0" kern="0" dirty="0">
                  <a:solidFill>
                    <a:prstClr val="black"/>
                  </a:solidFill>
                  <a:latin typeface="Calibri"/>
                  <a:ea typeface="宋体" panose="02010600030101010101" pitchFamily="2" charset="-122"/>
                </a:rPr>
                <a:t>There are </a:t>
              </a:r>
            </a:p>
            <a:p>
              <a:pPr algn="ctr" eaLnBrk="1" fontAlgn="auto" hangingPunct="1">
                <a:lnSpc>
                  <a:spcPct val="100000"/>
                </a:lnSpc>
                <a:spcBef>
                  <a:spcPct val="0"/>
                </a:spcBef>
                <a:spcAft>
                  <a:spcPts val="0"/>
                </a:spcAft>
                <a:defRPr/>
              </a:pPr>
              <a:r>
                <a:rPr lang="en-US" altLang="zh-CN" sz="2000" b="0" kern="0" dirty="0">
                  <a:solidFill>
                    <a:prstClr val="black"/>
                  </a:solidFill>
                  <a:latin typeface="Calibri"/>
                  <a:ea typeface="宋体" panose="02010600030101010101" pitchFamily="2" charset="-122"/>
                </a:rPr>
                <a:t>many kinds of vegetables</a:t>
              </a:r>
            </a:p>
          </p:txBody>
        </p:sp>
        <p:sp>
          <p:nvSpPr>
            <p:cNvPr id="70" name="下箭头 69"/>
            <p:cNvSpPr/>
            <p:nvPr/>
          </p:nvSpPr>
          <p:spPr>
            <a:xfrm rot="10800000">
              <a:off x="961583" y="3969060"/>
              <a:ext cx="282063" cy="252028"/>
            </a:xfrm>
            <a:prstGeom prst="downArrow">
              <a:avLst/>
            </a:prstGeom>
            <a:noFill/>
            <a:ln w="1270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71" name="下箭头 70"/>
            <p:cNvSpPr/>
            <p:nvPr/>
          </p:nvSpPr>
          <p:spPr>
            <a:xfrm rot="10800000">
              <a:off x="2625093" y="3969059"/>
              <a:ext cx="282063" cy="252028"/>
            </a:xfrm>
            <a:prstGeom prst="downArrow">
              <a:avLst/>
            </a:prstGeom>
            <a:noFill/>
            <a:ln w="1270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pic>
          <p:nvPicPr>
            <p:cNvPr id="72" name="图片 71"/>
            <p:cNvPicPr>
              <a:picLocks noChangeAspect="1"/>
            </p:cNvPicPr>
            <p:nvPr/>
          </p:nvPicPr>
          <p:blipFill>
            <a:blip r:embed="rId12"/>
            <a:stretch>
              <a:fillRect/>
            </a:stretch>
          </p:blipFill>
          <p:spPr>
            <a:xfrm>
              <a:off x="455101" y="4383369"/>
              <a:ext cx="1292683" cy="1225667"/>
            </a:xfrm>
            <a:prstGeom prst="rect">
              <a:avLst/>
            </a:prstGeom>
            <a:effectLst/>
          </p:spPr>
        </p:pic>
      </p:grpSp>
      <p:sp>
        <p:nvSpPr>
          <p:cNvPr id="73" name="下箭头 72"/>
          <p:cNvSpPr/>
          <p:nvPr/>
        </p:nvSpPr>
        <p:spPr>
          <a:xfrm rot="14322283">
            <a:off x="5245532" y="2031191"/>
            <a:ext cx="348152" cy="504056"/>
          </a:xfrm>
          <a:prstGeom prst="downArrow">
            <a:avLst/>
          </a:prstGeom>
          <a:noFill/>
          <a:ln w="2540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74" name="下箭头 73"/>
          <p:cNvSpPr/>
          <p:nvPr/>
        </p:nvSpPr>
        <p:spPr>
          <a:xfrm rot="18281297">
            <a:off x="5255582" y="4510738"/>
            <a:ext cx="348152" cy="504056"/>
          </a:xfrm>
          <a:prstGeom prst="downArrow">
            <a:avLst/>
          </a:prstGeom>
          <a:noFill/>
          <a:ln w="2540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75" name="圆角矩形 74"/>
          <p:cNvSpPr/>
          <p:nvPr/>
        </p:nvSpPr>
        <p:spPr bwMode="auto">
          <a:xfrm>
            <a:off x="2004222" y="6230590"/>
            <a:ext cx="8409976" cy="510778"/>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marL="0" lvl="1" eaLnBrk="1" fontAlgn="auto" hangingPunct="1">
              <a:lnSpc>
                <a:spcPct val="100000"/>
              </a:lnSpc>
              <a:spcBef>
                <a:spcPts val="0"/>
              </a:spcBef>
              <a:spcAft>
                <a:spcPts val="0"/>
              </a:spcAft>
              <a:defRPr/>
            </a:pPr>
            <a:r>
              <a:rPr lang="en-US" altLang="zh-CN" sz="2400" b="0" kern="0" noProof="1">
                <a:solidFill>
                  <a:prstClr val="white"/>
                </a:solidFill>
                <a:latin typeface="Calibri" pitchFamily="34" charset="0"/>
                <a:ea typeface="宋体" panose="02010600030101010101" pitchFamily="2" charset="-122"/>
                <a:cs typeface="Calibri" panose="020F0502020204030204" pitchFamily="34" charset="0"/>
              </a:rPr>
              <a:t>The key challenge is how to well </a:t>
            </a:r>
            <a:r>
              <a:rPr lang="en-US" altLang="zh-CN" sz="2400" kern="0" noProof="1">
                <a:solidFill>
                  <a:srgbClr val="FFFF00"/>
                </a:solidFill>
                <a:latin typeface="Calibri" pitchFamily="34" charset="0"/>
                <a:ea typeface="宋体" panose="02010600030101010101" pitchFamily="2" charset="-122"/>
                <a:cs typeface="Calibri" panose="020F0502020204030204" pitchFamily="34" charset="0"/>
              </a:rPr>
              <a:t>measure cross-modal similarity</a:t>
            </a:r>
          </a:p>
        </p:txBody>
      </p:sp>
      <p:sp>
        <p:nvSpPr>
          <p:cNvPr id="30"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Tree>
    <p:extLst>
      <p:ext uri="{BB962C8B-B14F-4D97-AF65-F5344CB8AC3E}">
        <p14:creationId xmlns:p14="http://schemas.microsoft.com/office/powerpoint/2010/main" val="27003869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Related Work</a:t>
            </a:r>
          </a:p>
        </p:txBody>
      </p:sp>
      <p:sp>
        <p:nvSpPr>
          <p:cNvPr id="22" name="圆角矩形 21"/>
          <p:cNvSpPr/>
          <p:nvPr/>
        </p:nvSpPr>
        <p:spPr>
          <a:xfrm>
            <a:off x="4581737" y="1136722"/>
            <a:ext cx="604639" cy="2870660"/>
          </a:xfrm>
          <a:prstGeom prst="roundRect">
            <a:avLst>
              <a:gd name="adj" fmla="val 22559"/>
            </a:avLst>
          </a:prstGeom>
          <a:solidFill>
            <a:sysClr val="window" lastClr="FFFFFF"/>
          </a:solidFill>
          <a:ln w="19050" cap="flat" cmpd="sng" algn="ctr">
            <a:solidFill>
              <a:srgbClr val="0070C0"/>
            </a:solidFill>
            <a:prstDash val="sysDash"/>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23" name="下箭头 22"/>
          <p:cNvSpPr/>
          <p:nvPr/>
        </p:nvSpPr>
        <p:spPr>
          <a:xfrm rot="16200000">
            <a:off x="3603424" y="1391041"/>
            <a:ext cx="348152" cy="1123640"/>
          </a:xfrm>
          <a:prstGeom prst="downArrow">
            <a:avLst/>
          </a:prstGeom>
          <a:noFill/>
          <a:ln w="2540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24" name="下箭头 23"/>
          <p:cNvSpPr/>
          <p:nvPr/>
        </p:nvSpPr>
        <p:spPr>
          <a:xfrm rot="16200000">
            <a:off x="3610940" y="2722865"/>
            <a:ext cx="348152" cy="1123640"/>
          </a:xfrm>
          <a:prstGeom prst="downArrow">
            <a:avLst/>
          </a:prstGeom>
          <a:noFill/>
          <a:ln w="2540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25" name="矩形 24"/>
          <p:cNvSpPr/>
          <p:nvPr/>
        </p:nvSpPr>
        <p:spPr>
          <a:xfrm>
            <a:off x="4691844" y="1268760"/>
            <a:ext cx="360040" cy="1152128"/>
          </a:xfrm>
          <a:prstGeom prst="rect">
            <a:avLst/>
          </a:prstGeom>
          <a:noFill/>
          <a:ln w="28575" cap="flat" cmpd="sng" algn="ctr">
            <a:solidFill>
              <a:srgbClr val="C00000"/>
            </a:solidFill>
            <a:prstDash val="solid"/>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rtlCol="0" anchor="ctr"/>
          <a:lstStyle/>
          <a:p>
            <a:pPr algn="ctr" eaLnBrk="1" fontAlgn="auto" hangingPunct="1">
              <a:lnSpc>
                <a:spcPct val="100000"/>
              </a:lnSpc>
              <a:spcBef>
                <a:spcPct val="0"/>
              </a:spcBef>
              <a:spcAft>
                <a:spcPts val="0"/>
              </a:spcAft>
              <a:defRPr/>
            </a:pPr>
            <a:r>
              <a:rPr lang="en-US" altLang="zh-CN" sz="2000" b="0" kern="0" dirty="0">
                <a:solidFill>
                  <a:prstClr val="black"/>
                </a:solidFill>
                <a:latin typeface="Calibri"/>
                <a:ea typeface="宋体" panose="02010600030101010101" pitchFamily="2" charset="-122"/>
              </a:rPr>
              <a:t>features</a:t>
            </a:r>
            <a:endParaRPr lang="zh-CN" altLang="en-US" sz="2000" b="0" kern="0" dirty="0">
              <a:solidFill>
                <a:prstClr val="black"/>
              </a:solidFill>
              <a:latin typeface="Calibri"/>
              <a:ea typeface="宋体" panose="02010600030101010101" pitchFamily="2" charset="-122"/>
            </a:endParaRPr>
          </a:p>
        </p:txBody>
      </p:sp>
      <p:sp>
        <p:nvSpPr>
          <p:cNvPr id="26" name="矩形 25"/>
          <p:cNvSpPr/>
          <p:nvPr/>
        </p:nvSpPr>
        <p:spPr>
          <a:xfrm>
            <a:off x="4691844" y="2684934"/>
            <a:ext cx="360040" cy="1176114"/>
          </a:xfrm>
          <a:prstGeom prst="rect">
            <a:avLst/>
          </a:prstGeom>
          <a:noFill/>
          <a:ln w="28575" cap="flat" cmpd="sng" algn="ctr">
            <a:solidFill>
              <a:srgbClr val="C00000"/>
            </a:solidFill>
            <a:prstDash val="solid"/>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rtlCol="0" anchor="ctr"/>
          <a:lstStyle/>
          <a:p>
            <a:pPr algn="ctr" eaLnBrk="1" fontAlgn="auto" hangingPunct="1">
              <a:lnSpc>
                <a:spcPct val="100000"/>
              </a:lnSpc>
              <a:spcBef>
                <a:spcPct val="0"/>
              </a:spcBef>
              <a:spcAft>
                <a:spcPts val="0"/>
              </a:spcAft>
              <a:defRPr/>
            </a:pPr>
            <a:r>
              <a:rPr lang="en-US" altLang="zh-CN" sz="2000" b="0" kern="0" dirty="0">
                <a:solidFill>
                  <a:prstClr val="black"/>
                </a:solidFill>
                <a:latin typeface="Calibri"/>
                <a:ea typeface="宋体" panose="02010600030101010101" pitchFamily="2" charset="-122"/>
              </a:rPr>
              <a:t>features</a:t>
            </a:r>
            <a:endParaRPr lang="zh-CN" altLang="en-US" sz="2000" b="0" kern="0" dirty="0">
              <a:solidFill>
                <a:prstClr val="black"/>
              </a:solidFill>
              <a:latin typeface="Calibri"/>
              <a:ea typeface="宋体" panose="02010600030101010101" pitchFamily="2" charset="-122"/>
            </a:endParaRPr>
          </a:p>
        </p:txBody>
      </p:sp>
      <p:sp>
        <p:nvSpPr>
          <p:cNvPr id="27" name="下箭头 26"/>
          <p:cNvSpPr/>
          <p:nvPr/>
        </p:nvSpPr>
        <p:spPr>
          <a:xfrm rot="16200000">
            <a:off x="5975930" y="1358795"/>
            <a:ext cx="348152" cy="1188132"/>
          </a:xfrm>
          <a:prstGeom prst="downArrow">
            <a:avLst/>
          </a:prstGeom>
          <a:noFill/>
          <a:ln w="2540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28" name="下箭头 27"/>
          <p:cNvSpPr/>
          <p:nvPr/>
        </p:nvSpPr>
        <p:spPr>
          <a:xfrm rot="16200000">
            <a:off x="5975930" y="2682559"/>
            <a:ext cx="348152" cy="1188132"/>
          </a:xfrm>
          <a:prstGeom prst="downArrow">
            <a:avLst/>
          </a:prstGeom>
          <a:noFill/>
          <a:ln w="2540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29" name="左大括号 28"/>
          <p:cNvSpPr/>
          <p:nvPr/>
        </p:nvSpPr>
        <p:spPr>
          <a:xfrm>
            <a:off x="6960604" y="1124745"/>
            <a:ext cx="324036" cy="2802029"/>
          </a:xfrm>
          <a:prstGeom prst="leftBrace">
            <a:avLst>
              <a:gd name="adj1" fmla="val 58304"/>
              <a:gd name="adj2" fmla="val 50000"/>
            </a:avLst>
          </a:prstGeom>
          <a:noFill/>
          <a:ln w="28575"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black"/>
              </a:solidFill>
              <a:latin typeface="Calibri"/>
              <a:ea typeface="宋体" panose="02010600030101010101" pitchFamily="2" charset="-122"/>
            </a:endParaRPr>
          </a:p>
        </p:txBody>
      </p:sp>
      <p:sp>
        <p:nvSpPr>
          <p:cNvPr id="30" name="内容占位符 2"/>
          <p:cNvSpPr txBox="1">
            <a:spLocks/>
          </p:cNvSpPr>
          <p:nvPr/>
        </p:nvSpPr>
        <p:spPr>
          <a:xfrm>
            <a:off x="7248636" y="1146820"/>
            <a:ext cx="4319972" cy="1346076"/>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buClr>
                <a:srgbClr val="FF0000"/>
              </a:buClr>
              <a:buSzPct val="80000"/>
              <a:buFont typeface="Wingdings" pitchFamily="2" charset="2"/>
              <a:buChar char="p"/>
            </a:pPr>
            <a:r>
              <a:rPr lang="en-US" altLang="zh-CN" sz="2000" b="0" dirty="0">
                <a:solidFill>
                  <a:prstClr val="black"/>
                </a:solidFill>
                <a:latin typeface="Calibri" pitchFamily="34" charset="0"/>
                <a:cs typeface="Calibri" pitchFamily="34" charset="0"/>
              </a:rPr>
              <a:t>Deep visual semantic embedding</a:t>
            </a:r>
          </a:p>
          <a:p>
            <a:pPr lvl="1">
              <a:lnSpc>
                <a:spcPct val="100000"/>
              </a:lnSpc>
            </a:pPr>
            <a:r>
              <a:rPr lang="en-US" altLang="zh-CN" sz="1800" b="0" dirty="0">
                <a:solidFill>
                  <a:srgbClr val="0070C0"/>
                </a:solidFill>
                <a:latin typeface="Calibri" pitchFamily="34" charset="0"/>
                <a:cs typeface="Calibri" pitchFamily="34" charset="0"/>
              </a:rPr>
              <a:t>Devise [1] </a:t>
            </a:r>
          </a:p>
          <a:p>
            <a:pPr lvl="1">
              <a:lnSpc>
                <a:spcPct val="100000"/>
              </a:lnSpc>
            </a:pPr>
            <a:r>
              <a:rPr lang="en-US" altLang="zh-CN" sz="1800" b="0" dirty="0">
                <a:solidFill>
                  <a:srgbClr val="0070C0"/>
                </a:solidFill>
                <a:latin typeface="Calibri" pitchFamily="34" charset="0"/>
                <a:cs typeface="Calibri" pitchFamily="34" charset="0"/>
              </a:rPr>
              <a:t>Order embedding [2] </a:t>
            </a:r>
          </a:p>
          <a:p>
            <a:pPr lvl="1">
              <a:lnSpc>
                <a:spcPct val="100000"/>
              </a:lnSpc>
            </a:pPr>
            <a:r>
              <a:rPr lang="en-US" altLang="zh-CN" sz="1800" b="0" dirty="0">
                <a:solidFill>
                  <a:srgbClr val="0070C0"/>
                </a:solidFill>
                <a:latin typeface="Calibri" pitchFamily="34" charset="0"/>
                <a:cs typeface="Calibri" pitchFamily="34" charset="0"/>
              </a:rPr>
              <a:t>Structure-preserving embedding [3] </a:t>
            </a:r>
            <a:endParaRPr lang="en-US" altLang="zh-CN" sz="1600" b="0" dirty="0">
              <a:solidFill>
                <a:srgbClr val="0070C0"/>
              </a:solidFill>
              <a:latin typeface="Calibri" pitchFamily="34" charset="0"/>
              <a:cs typeface="Calibri" pitchFamily="34" charset="0"/>
            </a:endParaRPr>
          </a:p>
        </p:txBody>
      </p:sp>
      <p:sp>
        <p:nvSpPr>
          <p:cNvPr id="31" name="内容占位符 2"/>
          <p:cNvSpPr txBox="1">
            <a:spLocks/>
          </p:cNvSpPr>
          <p:nvPr/>
        </p:nvSpPr>
        <p:spPr>
          <a:xfrm>
            <a:off x="7284640" y="2636912"/>
            <a:ext cx="4176464" cy="1418595"/>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buClr>
                <a:srgbClr val="FF0000"/>
              </a:buClr>
              <a:buSzPct val="80000"/>
              <a:buFont typeface="Wingdings" pitchFamily="2" charset="2"/>
              <a:buChar char="p"/>
            </a:pPr>
            <a:r>
              <a:rPr lang="en-US" altLang="zh-CN" sz="2000" b="0" dirty="0">
                <a:solidFill>
                  <a:prstClr val="black"/>
                </a:solidFill>
                <a:latin typeface="Calibri" pitchFamily="34" charset="0"/>
                <a:cs typeface="Calibri" pitchFamily="34" charset="0"/>
              </a:rPr>
              <a:t>Deep canonical correlation analysis</a:t>
            </a:r>
          </a:p>
          <a:p>
            <a:pPr lvl="1">
              <a:lnSpc>
                <a:spcPct val="100000"/>
              </a:lnSpc>
            </a:pPr>
            <a:r>
              <a:rPr lang="en-US" altLang="zh-CN" sz="1800" b="0" dirty="0">
                <a:solidFill>
                  <a:srgbClr val="0070C0"/>
                </a:solidFill>
                <a:latin typeface="Calibri" pitchFamily="34" charset="0"/>
                <a:cs typeface="Calibri" pitchFamily="34" charset="0"/>
              </a:rPr>
              <a:t>Batch based learning [4] </a:t>
            </a:r>
          </a:p>
          <a:p>
            <a:pPr lvl="1">
              <a:lnSpc>
                <a:spcPct val="100000"/>
              </a:lnSpc>
            </a:pPr>
            <a:r>
              <a:rPr lang="en-US" altLang="zh-CN" sz="1800" b="0" dirty="0">
                <a:solidFill>
                  <a:srgbClr val="0070C0"/>
                </a:solidFill>
                <a:latin typeface="Calibri" pitchFamily="34" charset="0"/>
                <a:cs typeface="Calibri" pitchFamily="34" charset="0"/>
              </a:rPr>
              <a:t>Fisher vector on w2v [5]  </a:t>
            </a:r>
          </a:p>
          <a:p>
            <a:pPr lvl="1">
              <a:lnSpc>
                <a:spcPct val="100000"/>
              </a:lnSpc>
            </a:pPr>
            <a:r>
              <a:rPr lang="en-US" altLang="zh-CN" sz="1800" b="0" dirty="0">
                <a:solidFill>
                  <a:srgbClr val="0070C0"/>
                </a:solidFill>
                <a:latin typeface="Calibri" pitchFamily="34" charset="0"/>
                <a:cs typeface="Calibri" pitchFamily="34" charset="0"/>
              </a:rPr>
              <a:t>Global + local correspondences [6]</a:t>
            </a:r>
          </a:p>
        </p:txBody>
      </p:sp>
      <p:sp>
        <p:nvSpPr>
          <p:cNvPr id="32" name="矩形 31"/>
          <p:cNvSpPr/>
          <p:nvPr/>
        </p:nvSpPr>
        <p:spPr>
          <a:xfrm>
            <a:off x="209600" y="5526990"/>
            <a:ext cx="9324528" cy="1292662"/>
          </a:xfrm>
          <a:prstGeom prst="rect">
            <a:avLst/>
          </a:prstGeom>
        </p:spPr>
        <p:txBody>
          <a:bodyPr wrap="square">
            <a:spAutoFit/>
          </a:bodyPr>
          <a:lstStyle/>
          <a:p>
            <a:pPr>
              <a:lnSpc>
                <a:spcPct val="100000"/>
              </a:lnSpc>
              <a:spcBef>
                <a:spcPct val="0"/>
              </a:spcBef>
              <a:buFontTx/>
              <a:buNone/>
            </a:pPr>
            <a:r>
              <a:rPr lang="en-US" altLang="zh-CN" sz="1300" b="0" dirty="0">
                <a:solidFill>
                  <a:prstClr val="black">
                    <a:lumMod val="75000"/>
                    <a:lumOff val="25000"/>
                  </a:prstClr>
                </a:solidFill>
                <a:latin typeface="Calibri" pitchFamily="34" charset="0"/>
                <a:ea typeface="宋体" charset="-122"/>
              </a:rPr>
              <a:t>[1] </a:t>
            </a:r>
            <a:r>
              <a:rPr lang="en-US" altLang="zh-CN" sz="1300" b="0" dirty="0" err="1">
                <a:solidFill>
                  <a:prstClr val="black">
                    <a:lumMod val="75000"/>
                    <a:lumOff val="25000"/>
                  </a:prstClr>
                </a:solidFill>
                <a:latin typeface="Calibri" pitchFamily="34" charset="0"/>
                <a:ea typeface="宋体" charset="-122"/>
              </a:rPr>
              <a:t>Frome</a:t>
            </a:r>
            <a:r>
              <a:rPr lang="en-US" altLang="zh-CN" sz="1300" b="0" dirty="0">
                <a:solidFill>
                  <a:prstClr val="black">
                    <a:lumMod val="75000"/>
                    <a:lumOff val="25000"/>
                  </a:prstClr>
                </a:solidFill>
                <a:latin typeface="Calibri" pitchFamily="34" charset="0"/>
                <a:ea typeface="宋体" charset="-122"/>
              </a:rPr>
              <a:t> et al., Devise: A deep visual-semantic embedding model. In NIPS, 2013.</a:t>
            </a:r>
          </a:p>
          <a:p>
            <a:pPr>
              <a:lnSpc>
                <a:spcPct val="100000"/>
              </a:lnSpc>
              <a:spcBef>
                <a:spcPct val="0"/>
              </a:spcBef>
              <a:buFontTx/>
              <a:buNone/>
            </a:pPr>
            <a:r>
              <a:rPr lang="en-US" altLang="zh-CN" sz="1300" b="0" dirty="0">
                <a:solidFill>
                  <a:prstClr val="black">
                    <a:lumMod val="75000"/>
                    <a:lumOff val="25000"/>
                  </a:prstClr>
                </a:solidFill>
                <a:latin typeface="Calibri" pitchFamily="34" charset="0"/>
                <a:ea typeface="宋体" charset="-122"/>
              </a:rPr>
              <a:t>[2] </a:t>
            </a:r>
            <a:r>
              <a:rPr lang="en-US" altLang="zh-CN" sz="1300" b="0" dirty="0" err="1">
                <a:solidFill>
                  <a:prstClr val="black">
                    <a:lumMod val="75000"/>
                    <a:lumOff val="25000"/>
                  </a:prstClr>
                </a:solidFill>
                <a:latin typeface="Calibri" pitchFamily="34" charset="0"/>
                <a:ea typeface="宋体" charset="-122"/>
              </a:rPr>
              <a:t>Vendrov</a:t>
            </a:r>
            <a:r>
              <a:rPr lang="en-US" altLang="zh-CN" sz="1300" b="0" dirty="0">
                <a:solidFill>
                  <a:prstClr val="black">
                    <a:lumMod val="75000"/>
                    <a:lumOff val="25000"/>
                  </a:prstClr>
                </a:solidFill>
                <a:latin typeface="Calibri" pitchFamily="34" charset="0"/>
                <a:ea typeface="宋体" charset="-122"/>
              </a:rPr>
              <a:t> et al., Order embeddings of images and language. In ICLR, 2016.</a:t>
            </a:r>
          </a:p>
          <a:p>
            <a:pPr>
              <a:lnSpc>
                <a:spcPct val="100000"/>
              </a:lnSpc>
              <a:spcBef>
                <a:spcPct val="0"/>
              </a:spcBef>
              <a:buFontTx/>
              <a:buNone/>
            </a:pPr>
            <a:r>
              <a:rPr lang="en-US" altLang="zh-CN" sz="1300" b="0" dirty="0">
                <a:solidFill>
                  <a:prstClr val="black">
                    <a:lumMod val="75000"/>
                    <a:lumOff val="25000"/>
                  </a:prstClr>
                </a:solidFill>
                <a:latin typeface="Calibri" pitchFamily="34" charset="0"/>
                <a:ea typeface="宋体" charset="-122"/>
              </a:rPr>
              <a:t>[3] Wang et al., Deep structure-preserving image-text embeddings. In CVPR, 2016..</a:t>
            </a:r>
          </a:p>
          <a:p>
            <a:pPr>
              <a:lnSpc>
                <a:spcPct val="100000"/>
              </a:lnSpc>
              <a:spcBef>
                <a:spcPct val="0"/>
              </a:spcBef>
              <a:buFontTx/>
              <a:buNone/>
            </a:pPr>
            <a:r>
              <a:rPr lang="en-US" altLang="zh-CN" sz="1300" b="0" dirty="0">
                <a:solidFill>
                  <a:prstClr val="black">
                    <a:lumMod val="75000"/>
                    <a:lumOff val="25000"/>
                  </a:prstClr>
                </a:solidFill>
                <a:latin typeface="Calibri" pitchFamily="34" charset="0"/>
                <a:ea typeface="宋体" charset="-122"/>
              </a:rPr>
              <a:t>[4] Yan and </a:t>
            </a:r>
            <a:r>
              <a:rPr lang="en-US" altLang="zh-CN" sz="1300" b="0" dirty="0" err="1">
                <a:solidFill>
                  <a:prstClr val="black">
                    <a:lumMod val="75000"/>
                    <a:lumOff val="25000"/>
                  </a:prstClr>
                </a:solidFill>
                <a:latin typeface="Calibri" pitchFamily="34" charset="0"/>
                <a:ea typeface="宋体" charset="-122"/>
              </a:rPr>
              <a:t>Mikolajczyk</a:t>
            </a:r>
            <a:r>
              <a:rPr lang="en-US" altLang="zh-CN" sz="1300" b="0" dirty="0">
                <a:solidFill>
                  <a:prstClr val="black">
                    <a:lumMod val="75000"/>
                    <a:lumOff val="25000"/>
                  </a:prstClr>
                </a:solidFill>
                <a:latin typeface="Calibri" pitchFamily="34" charset="0"/>
                <a:ea typeface="宋体" charset="-122"/>
              </a:rPr>
              <a:t>. Deep correlation for matching images and text. In CVPR, 2015.</a:t>
            </a:r>
          </a:p>
          <a:p>
            <a:pPr>
              <a:lnSpc>
                <a:spcPct val="100000"/>
              </a:lnSpc>
              <a:spcBef>
                <a:spcPct val="0"/>
              </a:spcBef>
              <a:buFontTx/>
              <a:buNone/>
            </a:pPr>
            <a:r>
              <a:rPr lang="en-US" altLang="zh-CN" sz="1300" b="0" dirty="0">
                <a:solidFill>
                  <a:prstClr val="black">
                    <a:lumMod val="75000"/>
                    <a:lumOff val="25000"/>
                  </a:prstClr>
                </a:solidFill>
                <a:latin typeface="Calibri" pitchFamily="34" charset="0"/>
                <a:ea typeface="宋体" charset="-122"/>
              </a:rPr>
              <a:t>[5] Klein et al., Associating neural word embeddings with deep image representations using fisher vectors. In CVPR, 2015.</a:t>
            </a:r>
          </a:p>
          <a:p>
            <a:pPr>
              <a:lnSpc>
                <a:spcPct val="100000"/>
              </a:lnSpc>
              <a:spcBef>
                <a:spcPct val="0"/>
              </a:spcBef>
              <a:buFontTx/>
              <a:buNone/>
            </a:pPr>
            <a:r>
              <a:rPr lang="en-US" altLang="zh-CN" sz="1300" b="0" dirty="0">
                <a:solidFill>
                  <a:prstClr val="black">
                    <a:lumMod val="75000"/>
                    <a:lumOff val="25000"/>
                  </a:prstClr>
                </a:solidFill>
                <a:latin typeface="Calibri" pitchFamily="34" charset="0"/>
                <a:ea typeface="宋体" charset="-122"/>
              </a:rPr>
              <a:t>[6] Plummer et al., Flickr30k entities: Collecting region-to-phrase correspondences for richer image-to-sentence models. In ICCV, 2015.</a:t>
            </a:r>
          </a:p>
        </p:txBody>
      </p:sp>
      <p:pic>
        <p:nvPicPr>
          <p:cNvPr id="33" name="图片 32"/>
          <p:cNvPicPr>
            <a:picLocks noChangeAspect="1"/>
          </p:cNvPicPr>
          <p:nvPr/>
        </p:nvPicPr>
        <p:blipFill>
          <a:blip r:embed="rId3"/>
          <a:stretch>
            <a:fillRect/>
          </a:stretch>
        </p:blipFill>
        <p:spPr>
          <a:xfrm>
            <a:off x="1096264" y="1106053"/>
            <a:ext cx="1747664" cy="1657060"/>
          </a:xfrm>
          <a:prstGeom prst="rect">
            <a:avLst/>
          </a:prstGeom>
        </p:spPr>
      </p:pic>
      <p:sp>
        <p:nvSpPr>
          <p:cNvPr id="34" name="矩形 33"/>
          <p:cNvSpPr/>
          <p:nvPr/>
        </p:nvSpPr>
        <p:spPr>
          <a:xfrm>
            <a:off x="983432" y="3047383"/>
            <a:ext cx="1860496" cy="593520"/>
          </a:xfrm>
          <a:prstGeom prst="rect">
            <a:avLst/>
          </a:prstGeom>
          <a:noFill/>
          <a:ln w="19050" cap="flat" cmpd="sng" algn="ctr">
            <a:solidFill>
              <a:srgbClr val="4F81BD"/>
            </a:solidFill>
            <a:prstDash val="solid"/>
          </a:ln>
          <a:effectLst/>
        </p:spPr>
        <p:txBody>
          <a:bodyPr rtlCol="0" anchor="ctr"/>
          <a:lstStyle/>
          <a:p>
            <a:pPr algn="ctr" eaLnBrk="1" fontAlgn="auto" hangingPunct="1">
              <a:lnSpc>
                <a:spcPct val="100000"/>
              </a:lnSpc>
              <a:spcBef>
                <a:spcPct val="0"/>
              </a:spcBef>
              <a:spcAft>
                <a:spcPts val="0"/>
              </a:spcAft>
              <a:defRPr/>
            </a:pPr>
            <a:r>
              <a:rPr lang="en-US" altLang="zh-CN" sz="1600" b="0" kern="0" dirty="0">
                <a:solidFill>
                  <a:prstClr val="black"/>
                </a:solidFill>
                <a:latin typeface="Calibri"/>
                <a:ea typeface="宋体" panose="02010600030101010101" pitchFamily="2" charset="-122"/>
              </a:rPr>
              <a:t>There are many</a:t>
            </a:r>
          </a:p>
          <a:p>
            <a:pPr algn="ctr" eaLnBrk="1" fontAlgn="auto" hangingPunct="1">
              <a:lnSpc>
                <a:spcPct val="100000"/>
              </a:lnSpc>
              <a:spcBef>
                <a:spcPct val="0"/>
              </a:spcBef>
              <a:spcAft>
                <a:spcPts val="0"/>
              </a:spcAft>
              <a:defRPr/>
            </a:pPr>
            <a:r>
              <a:rPr lang="en-US" altLang="zh-CN" sz="1600" b="0" kern="0" dirty="0">
                <a:solidFill>
                  <a:prstClr val="black"/>
                </a:solidFill>
                <a:latin typeface="Calibri"/>
                <a:ea typeface="宋体" panose="02010600030101010101" pitchFamily="2" charset="-122"/>
              </a:rPr>
              <a:t>kinds of vegetables</a:t>
            </a:r>
          </a:p>
        </p:txBody>
      </p:sp>
      <p:sp>
        <p:nvSpPr>
          <p:cNvPr id="35" name="圆角矩形 34"/>
          <p:cNvSpPr/>
          <p:nvPr/>
        </p:nvSpPr>
        <p:spPr bwMode="auto">
          <a:xfrm>
            <a:off x="2243572" y="4309800"/>
            <a:ext cx="7632848" cy="919401"/>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marL="342900" lvl="1" indent="-342900" eaLnBrk="1" fontAlgn="auto" hangingPunct="1">
              <a:lnSpc>
                <a:spcPct val="100000"/>
              </a:lnSpc>
              <a:spcBef>
                <a:spcPct val="0"/>
              </a:spcBef>
              <a:spcAft>
                <a:spcPts val="0"/>
              </a:spcAft>
              <a:buFont typeface="Wingdings" pitchFamily="2" charset="2"/>
              <a:buChar char="Ø"/>
              <a:defRPr/>
            </a:pP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Sentence only describes </a:t>
            </a:r>
            <a:r>
              <a:rPr lang="en-US" altLang="zh-CN" sz="2400" b="0" kern="0" noProof="1">
                <a:solidFill>
                  <a:srgbClr val="FFFF00"/>
                </a:solidFill>
                <a:latin typeface="Calibri" panose="020F0502020204030204" pitchFamily="34" charset="0"/>
                <a:ea typeface="黑体" panose="02010609060101010101" pitchFamily="49" charset="-122"/>
                <a:cs typeface="Calibri" panose="020F0502020204030204" pitchFamily="34" charset="0"/>
              </a:rPr>
              <a:t>partial salient</a:t>
            </a:r>
            <a:r>
              <a:rPr lang="en-US" altLang="zh-CN" sz="2400" b="0" kern="0" noProof="1">
                <a:solidFill>
                  <a:srgbClr val="FFC000"/>
                </a:solidFill>
                <a:latin typeface="Calibri" panose="020F0502020204030204" pitchFamily="34" charset="0"/>
                <a:ea typeface="黑体" panose="02010609060101010101" pitchFamily="49" charset="-122"/>
                <a:cs typeface="Calibri" panose="020F0502020204030204" pitchFamily="34" charset="0"/>
              </a:rPr>
              <a:t> </a:t>
            </a: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image content</a:t>
            </a:r>
          </a:p>
          <a:p>
            <a:pPr marL="342900" lvl="1" indent="-342900" eaLnBrk="1" fontAlgn="auto" hangingPunct="1">
              <a:lnSpc>
                <a:spcPct val="100000"/>
              </a:lnSpc>
              <a:spcBef>
                <a:spcPct val="0"/>
              </a:spcBef>
              <a:spcAft>
                <a:spcPts val="0"/>
              </a:spcAft>
              <a:buFont typeface="Wingdings" pitchFamily="2" charset="2"/>
              <a:buChar char="Ø"/>
              <a:defRPr/>
            </a:pP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Using </a:t>
            </a:r>
            <a:r>
              <a:rPr lang="en-US" altLang="zh-CN" sz="2400" b="0" kern="0" noProof="1">
                <a:solidFill>
                  <a:srgbClr val="FFFF00"/>
                </a:solidFill>
                <a:latin typeface="Calibri" panose="020F0502020204030204" pitchFamily="34" charset="0"/>
                <a:ea typeface="黑体" panose="02010609060101010101" pitchFamily="49" charset="-122"/>
                <a:cs typeface="Calibri" panose="020F0502020204030204" pitchFamily="34" charset="0"/>
              </a:rPr>
              <a:t>Global</a:t>
            </a: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 image features might be inappropriate</a:t>
            </a:r>
          </a:p>
        </p:txBody>
      </p:sp>
      <p:sp>
        <p:nvSpPr>
          <p:cNvPr id="1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Tree>
    <p:extLst>
      <p:ext uri="{BB962C8B-B14F-4D97-AF65-F5344CB8AC3E}">
        <p14:creationId xmlns:p14="http://schemas.microsoft.com/office/powerpoint/2010/main" val="3472645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Motivation</a:t>
            </a:r>
          </a:p>
        </p:txBody>
      </p:sp>
      <p:sp>
        <p:nvSpPr>
          <p:cNvPr id="49" name="矩形 48"/>
          <p:cNvSpPr/>
          <p:nvPr/>
        </p:nvSpPr>
        <p:spPr>
          <a:xfrm>
            <a:off x="839416" y="3575165"/>
            <a:ext cx="1535574" cy="969596"/>
          </a:xfrm>
          <a:prstGeom prst="rect">
            <a:avLst/>
          </a:prstGeom>
          <a:noFill/>
          <a:ln w="28575"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r>
              <a:rPr lang="en-US" altLang="zh-CN" b="0" kern="0" dirty="0">
                <a:solidFill>
                  <a:prstClr val="black"/>
                </a:solidFill>
                <a:latin typeface="Calibri"/>
                <a:ea typeface="宋体" panose="02010600030101010101" pitchFamily="2" charset="-122"/>
              </a:rPr>
              <a:t>There are</a:t>
            </a:r>
          </a:p>
          <a:p>
            <a:pPr algn="ctr" eaLnBrk="1" fontAlgn="auto" hangingPunct="1">
              <a:lnSpc>
                <a:spcPct val="100000"/>
              </a:lnSpc>
              <a:spcBef>
                <a:spcPct val="0"/>
              </a:spcBef>
              <a:spcAft>
                <a:spcPts val="0"/>
              </a:spcAft>
              <a:defRPr/>
            </a:pPr>
            <a:r>
              <a:rPr lang="en-US" altLang="zh-CN" b="0" kern="0" dirty="0">
                <a:solidFill>
                  <a:prstClr val="black"/>
                </a:solidFill>
                <a:latin typeface="Calibri"/>
                <a:ea typeface="宋体" panose="02010600030101010101" pitchFamily="2" charset="-122"/>
              </a:rPr>
              <a:t> many kinds of vegetables</a:t>
            </a:r>
            <a:endParaRPr lang="zh-CN" altLang="en-US" b="0" kern="0" dirty="0">
              <a:solidFill>
                <a:prstClr val="black"/>
              </a:solidFill>
              <a:latin typeface="Calibri"/>
              <a:ea typeface="宋体" panose="02010600030101010101" pitchFamily="2" charset="-122"/>
            </a:endParaRPr>
          </a:p>
        </p:txBody>
      </p:sp>
      <p:pic>
        <p:nvPicPr>
          <p:cNvPr id="50" name="图片 49"/>
          <p:cNvPicPr>
            <a:picLocks noChangeAspect="1"/>
          </p:cNvPicPr>
          <p:nvPr/>
        </p:nvPicPr>
        <p:blipFill>
          <a:blip r:embed="rId3"/>
          <a:stretch>
            <a:fillRect/>
          </a:stretch>
        </p:blipFill>
        <p:spPr>
          <a:xfrm>
            <a:off x="868421" y="1392828"/>
            <a:ext cx="1465531" cy="1462567"/>
          </a:xfrm>
          <a:prstGeom prst="rect">
            <a:avLst/>
          </a:prstGeom>
        </p:spPr>
      </p:pic>
      <p:grpSp>
        <p:nvGrpSpPr>
          <p:cNvPr id="51" name="组合 50"/>
          <p:cNvGrpSpPr/>
          <p:nvPr/>
        </p:nvGrpSpPr>
        <p:grpSpPr>
          <a:xfrm>
            <a:off x="2711624" y="1234007"/>
            <a:ext cx="3985812" cy="3382763"/>
            <a:chOff x="1187624" y="1342381"/>
            <a:chExt cx="3985812" cy="3382763"/>
          </a:xfrm>
        </p:grpSpPr>
        <p:pic>
          <p:nvPicPr>
            <p:cNvPr id="52" name="图片 51"/>
            <p:cNvPicPr>
              <a:picLocks noChangeAspect="1"/>
            </p:cNvPicPr>
            <p:nvPr/>
          </p:nvPicPr>
          <p:blipFill>
            <a:blip r:embed="rId4"/>
            <a:stretch>
              <a:fillRect/>
            </a:stretch>
          </p:blipFill>
          <p:spPr>
            <a:xfrm>
              <a:off x="2764481" y="3646637"/>
              <a:ext cx="2386191" cy="1078507"/>
            </a:xfrm>
            <a:prstGeom prst="rect">
              <a:avLst/>
            </a:prstGeom>
            <a:ln>
              <a:solidFill>
                <a:sysClr val="windowText" lastClr="000000">
                  <a:lumMod val="50000"/>
                  <a:lumOff val="50000"/>
                </a:sysClr>
              </a:solidFill>
            </a:ln>
            <a:effectLst/>
          </p:spPr>
        </p:pic>
        <p:pic>
          <p:nvPicPr>
            <p:cNvPr id="53" name="图片 52"/>
            <p:cNvPicPr>
              <a:picLocks noChangeAspect="1"/>
            </p:cNvPicPr>
            <p:nvPr/>
          </p:nvPicPr>
          <p:blipFill>
            <a:blip r:embed="rId4"/>
            <a:stretch>
              <a:fillRect/>
            </a:stretch>
          </p:blipFill>
          <p:spPr>
            <a:xfrm>
              <a:off x="2787245" y="1342381"/>
              <a:ext cx="2386191" cy="1856328"/>
            </a:xfrm>
            <a:prstGeom prst="rect">
              <a:avLst/>
            </a:prstGeom>
            <a:ln>
              <a:solidFill>
                <a:sysClr val="windowText" lastClr="000000">
                  <a:lumMod val="50000"/>
                  <a:lumOff val="50000"/>
                </a:sysClr>
              </a:solidFill>
            </a:ln>
            <a:effectLst/>
          </p:spPr>
        </p:pic>
        <p:sp>
          <p:nvSpPr>
            <p:cNvPr id="54" name="下箭头 53"/>
            <p:cNvSpPr/>
            <p:nvPr/>
          </p:nvSpPr>
          <p:spPr>
            <a:xfrm rot="16200000">
              <a:off x="1634306" y="1574464"/>
              <a:ext cx="356141" cy="1249505"/>
            </a:xfrm>
            <a:prstGeom prst="downArrow">
              <a:avLst/>
            </a:prstGeom>
            <a:noFill/>
            <a:ln w="1905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sz="2000" b="0" kern="0">
                <a:solidFill>
                  <a:prstClr val="white"/>
                </a:solidFill>
                <a:latin typeface="Calibri"/>
                <a:ea typeface="宋体" panose="02010600030101010101" pitchFamily="2" charset="-122"/>
              </a:endParaRPr>
            </a:p>
          </p:txBody>
        </p:sp>
        <p:grpSp>
          <p:nvGrpSpPr>
            <p:cNvPr id="55" name="组合 54"/>
            <p:cNvGrpSpPr/>
            <p:nvPr/>
          </p:nvGrpSpPr>
          <p:grpSpPr>
            <a:xfrm>
              <a:off x="2864125" y="1468450"/>
              <a:ext cx="2147131" cy="1604837"/>
              <a:chOff x="5870855" y="2589161"/>
              <a:chExt cx="1712807" cy="1305237"/>
            </a:xfrm>
          </p:grpSpPr>
          <p:pic>
            <p:nvPicPr>
              <p:cNvPr id="64" name="图片 63"/>
              <p:cNvPicPr>
                <a:picLocks noChangeAspect="1"/>
              </p:cNvPicPr>
              <p:nvPr/>
            </p:nvPicPr>
            <p:blipFill>
              <a:blip r:embed="rId5"/>
              <a:stretch>
                <a:fillRect/>
              </a:stretch>
            </p:blipFill>
            <p:spPr>
              <a:xfrm>
                <a:off x="5949975" y="2630223"/>
                <a:ext cx="525604" cy="451723"/>
              </a:xfrm>
              <a:prstGeom prst="rect">
                <a:avLst/>
              </a:prstGeom>
              <a:ln w="44450">
                <a:solidFill>
                  <a:srgbClr val="C00000"/>
                </a:solidFill>
              </a:ln>
            </p:spPr>
          </p:pic>
          <p:pic>
            <p:nvPicPr>
              <p:cNvPr id="65" name="图片 64"/>
              <p:cNvPicPr>
                <a:picLocks noChangeAspect="1"/>
              </p:cNvPicPr>
              <p:nvPr/>
            </p:nvPicPr>
            <p:blipFill>
              <a:blip r:embed="rId6"/>
              <a:stretch>
                <a:fillRect/>
              </a:stretch>
            </p:blipFill>
            <p:spPr>
              <a:xfrm>
                <a:off x="6652873" y="2607571"/>
                <a:ext cx="398633" cy="215927"/>
              </a:xfrm>
              <a:prstGeom prst="rect">
                <a:avLst/>
              </a:prstGeom>
            </p:spPr>
          </p:pic>
          <p:pic>
            <p:nvPicPr>
              <p:cNvPr id="66" name="图片 65"/>
              <p:cNvPicPr>
                <a:picLocks noChangeAspect="1"/>
              </p:cNvPicPr>
              <p:nvPr/>
            </p:nvPicPr>
            <p:blipFill>
              <a:blip r:embed="rId7"/>
              <a:stretch>
                <a:fillRect/>
              </a:stretch>
            </p:blipFill>
            <p:spPr>
              <a:xfrm>
                <a:off x="7183785" y="2589161"/>
                <a:ext cx="399877" cy="366203"/>
              </a:xfrm>
              <a:prstGeom prst="rect">
                <a:avLst/>
              </a:prstGeom>
            </p:spPr>
          </p:pic>
          <p:pic>
            <p:nvPicPr>
              <p:cNvPr id="67" name="图片 66"/>
              <p:cNvPicPr>
                <a:picLocks noChangeAspect="1"/>
              </p:cNvPicPr>
              <p:nvPr/>
            </p:nvPicPr>
            <p:blipFill>
              <a:blip r:embed="rId8"/>
              <a:stretch>
                <a:fillRect/>
              </a:stretch>
            </p:blipFill>
            <p:spPr>
              <a:xfrm>
                <a:off x="6691122" y="2906085"/>
                <a:ext cx="396933" cy="474384"/>
              </a:xfrm>
              <a:prstGeom prst="rect">
                <a:avLst/>
              </a:prstGeom>
            </p:spPr>
          </p:pic>
          <p:pic>
            <p:nvPicPr>
              <p:cNvPr id="68" name="图片 67"/>
              <p:cNvPicPr>
                <a:picLocks noChangeAspect="1"/>
              </p:cNvPicPr>
              <p:nvPr/>
            </p:nvPicPr>
            <p:blipFill>
              <a:blip r:embed="rId9"/>
              <a:stretch>
                <a:fillRect/>
              </a:stretch>
            </p:blipFill>
            <p:spPr>
              <a:xfrm>
                <a:off x="7218241" y="3115497"/>
                <a:ext cx="319116" cy="768106"/>
              </a:xfrm>
              <a:prstGeom prst="rect">
                <a:avLst/>
              </a:prstGeom>
            </p:spPr>
          </p:pic>
          <p:pic>
            <p:nvPicPr>
              <p:cNvPr id="69" name="图片 68"/>
              <p:cNvPicPr>
                <a:picLocks noChangeAspect="1"/>
              </p:cNvPicPr>
              <p:nvPr/>
            </p:nvPicPr>
            <p:blipFill>
              <a:blip r:embed="rId10"/>
              <a:stretch>
                <a:fillRect/>
              </a:stretch>
            </p:blipFill>
            <p:spPr>
              <a:xfrm>
                <a:off x="5870855" y="3206275"/>
                <a:ext cx="638529" cy="251728"/>
              </a:xfrm>
              <a:prstGeom prst="rect">
                <a:avLst/>
              </a:prstGeom>
            </p:spPr>
          </p:pic>
          <p:pic>
            <p:nvPicPr>
              <p:cNvPr id="70" name="图片 69"/>
              <p:cNvPicPr>
                <a:picLocks noChangeAspect="1"/>
              </p:cNvPicPr>
              <p:nvPr/>
            </p:nvPicPr>
            <p:blipFill>
              <a:blip r:embed="rId11"/>
              <a:stretch>
                <a:fillRect/>
              </a:stretch>
            </p:blipFill>
            <p:spPr>
              <a:xfrm>
                <a:off x="6028329" y="3554587"/>
                <a:ext cx="357539" cy="339204"/>
              </a:xfrm>
              <a:prstGeom prst="rect">
                <a:avLst/>
              </a:prstGeom>
            </p:spPr>
          </p:pic>
          <p:pic>
            <p:nvPicPr>
              <p:cNvPr id="71" name="图片 70"/>
              <p:cNvPicPr>
                <a:picLocks noChangeAspect="1"/>
              </p:cNvPicPr>
              <p:nvPr/>
            </p:nvPicPr>
            <p:blipFill>
              <a:blip r:embed="rId12"/>
              <a:stretch>
                <a:fillRect/>
              </a:stretch>
            </p:blipFill>
            <p:spPr>
              <a:xfrm>
                <a:off x="6565506" y="3458003"/>
                <a:ext cx="389961" cy="436395"/>
              </a:xfrm>
              <a:prstGeom prst="rect">
                <a:avLst/>
              </a:prstGeom>
            </p:spPr>
          </p:pic>
        </p:grpSp>
        <p:grpSp>
          <p:nvGrpSpPr>
            <p:cNvPr id="56" name="组合 55"/>
            <p:cNvGrpSpPr/>
            <p:nvPr/>
          </p:nvGrpSpPr>
          <p:grpSpPr>
            <a:xfrm>
              <a:off x="2925351" y="3658990"/>
              <a:ext cx="2067372" cy="875252"/>
              <a:chOff x="6440855" y="2566181"/>
              <a:chExt cx="1695918" cy="767872"/>
            </a:xfrm>
          </p:grpSpPr>
          <p:sp>
            <p:nvSpPr>
              <p:cNvPr id="59" name="矩形 58"/>
              <p:cNvSpPr/>
              <p:nvPr/>
            </p:nvSpPr>
            <p:spPr>
              <a:xfrm>
                <a:off x="6751393" y="2859656"/>
                <a:ext cx="1074606" cy="351023"/>
              </a:xfrm>
              <a:prstGeom prst="rect">
                <a:avLst/>
              </a:prstGeom>
            </p:spPr>
            <p:txBody>
              <a:bodyPr wrap="none">
                <a:spAutoFit/>
              </a:bodyPr>
              <a:lstStyle/>
              <a:p>
                <a:pPr algn="ctr" eaLnBrk="1" fontAlgn="auto" hangingPunct="1">
                  <a:lnSpc>
                    <a:spcPct val="100000"/>
                  </a:lnSpc>
                  <a:spcBef>
                    <a:spcPct val="0"/>
                  </a:spcBef>
                  <a:spcAft>
                    <a:spcPts val="0"/>
                  </a:spcAft>
                  <a:defRPr/>
                </a:pPr>
                <a:r>
                  <a:rPr lang="en-US" altLang="zh-CN" sz="2000" b="0" kern="0" dirty="0">
                    <a:solidFill>
                      <a:srgbClr val="C00000"/>
                    </a:solidFill>
                    <a:latin typeface="Calibri" pitchFamily="34" charset="0"/>
                    <a:ea typeface="宋体" charset="-122"/>
                  </a:rPr>
                  <a:t>vegetables</a:t>
                </a:r>
                <a:endParaRPr lang="zh-CN" altLang="en-US" sz="2000" b="0" kern="0" dirty="0">
                  <a:solidFill>
                    <a:srgbClr val="C00000"/>
                  </a:solidFill>
                  <a:latin typeface="Calibri" pitchFamily="34" charset="0"/>
                  <a:ea typeface="宋体" charset="-122"/>
                </a:endParaRPr>
              </a:p>
            </p:txBody>
          </p:sp>
          <p:sp>
            <p:nvSpPr>
              <p:cNvPr id="60" name="矩形 59"/>
              <p:cNvSpPr/>
              <p:nvPr/>
            </p:nvSpPr>
            <p:spPr>
              <a:xfrm>
                <a:off x="6513702" y="2657536"/>
                <a:ext cx="648550" cy="351023"/>
              </a:xfrm>
              <a:prstGeom prst="rect">
                <a:avLst/>
              </a:prstGeom>
            </p:spPr>
            <p:txBody>
              <a:bodyPr wrap="none">
                <a:spAutoFit/>
              </a:bodyPr>
              <a:lstStyle/>
              <a:p>
                <a:pPr eaLnBrk="1" fontAlgn="auto" hangingPunct="1">
                  <a:lnSpc>
                    <a:spcPct val="100000"/>
                  </a:lnSpc>
                  <a:spcBef>
                    <a:spcPct val="0"/>
                  </a:spcBef>
                  <a:spcAft>
                    <a:spcPts val="0"/>
                  </a:spcAft>
                  <a:defRPr/>
                </a:pPr>
                <a:r>
                  <a:rPr lang="en-US" altLang="zh-CN" sz="2000" b="0" kern="0" dirty="0">
                    <a:solidFill>
                      <a:prstClr val="black"/>
                    </a:solidFill>
                    <a:latin typeface="Calibri" pitchFamily="34" charset="0"/>
                    <a:ea typeface="宋体" charset="-122"/>
                  </a:rPr>
                  <a:t>There</a:t>
                </a:r>
                <a:endParaRPr lang="zh-CN" altLang="en-US" sz="2000" b="0" kern="0" dirty="0">
                  <a:solidFill>
                    <a:prstClr val="black"/>
                  </a:solidFill>
                  <a:latin typeface="Calibri" pitchFamily="34" charset="0"/>
                  <a:ea typeface="宋体" charset="-122"/>
                </a:endParaRPr>
              </a:p>
            </p:txBody>
          </p:sp>
          <p:sp>
            <p:nvSpPr>
              <p:cNvPr id="61" name="矩形 60"/>
              <p:cNvSpPr/>
              <p:nvPr/>
            </p:nvSpPr>
            <p:spPr>
              <a:xfrm>
                <a:off x="7536877" y="2618515"/>
                <a:ext cx="599896" cy="351023"/>
              </a:xfrm>
              <a:prstGeom prst="rect">
                <a:avLst/>
              </a:prstGeom>
            </p:spPr>
            <p:txBody>
              <a:bodyPr wrap="none">
                <a:spAutoFit/>
              </a:bodyPr>
              <a:lstStyle/>
              <a:p>
                <a:pPr eaLnBrk="1" fontAlgn="auto" hangingPunct="1">
                  <a:lnSpc>
                    <a:spcPct val="100000"/>
                  </a:lnSpc>
                  <a:spcBef>
                    <a:spcPct val="0"/>
                  </a:spcBef>
                  <a:spcAft>
                    <a:spcPts val="0"/>
                  </a:spcAft>
                  <a:defRPr/>
                </a:pPr>
                <a:r>
                  <a:rPr lang="en-US" altLang="zh-CN" sz="2000" b="0" kern="0" dirty="0">
                    <a:solidFill>
                      <a:prstClr val="black"/>
                    </a:solidFill>
                    <a:latin typeface="Calibri" pitchFamily="34" charset="0"/>
                    <a:ea typeface="宋体" charset="-122"/>
                  </a:rPr>
                  <a:t>kinds</a:t>
                </a:r>
                <a:endParaRPr lang="zh-CN" altLang="en-US" sz="2000" b="0" kern="0" dirty="0">
                  <a:solidFill>
                    <a:prstClr val="black"/>
                  </a:solidFill>
                  <a:latin typeface="Calibri" pitchFamily="34" charset="0"/>
                  <a:ea typeface="宋体" charset="-122"/>
                </a:endParaRPr>
              </a:p>
            </p:txBody>
          </p:sp>
          <p:sp>
            <p:nvSpPr>
              <p:cNvPr id="62" name="矩形 61"/>
              <p:cNvSpPr/>
              <p:nvPr/>
            </p:nvSpPr>
            <p:spPr>
              <a:xfrm>
                <a:off x="6440855" y="2983030"/>
                <a:ext cx="478918" cy="351023"/>
              </a:xfrm>
              <a:prstGeom prst="rect">
                <a:avLst/>
              </a:prstGeom>
            </p:spPr>
            <p:txBody>
              <a:bodyPr wrap="none">
                <a:spAutoFit/>
              </a:bodyPr>
              <a:lstStyle/>
              <a:p>
                <a:pPr eaLnBrk="1" fontAlgn="auto" hangingPunct="1">
                  <a:lnSpc>
                    <a:spcPct val="100000"/>
                  </a:lnSpc>
                  <a:spcBef>
                    <a:spcPct val="0"/>
                  </a:spcBef>
                  <a:spcAft>
                    <a:spcPts val="0"/>
                  </a:spcAft>
                  <a:defRPr/>
                </a:pPr>
                <a:r>
                  <a:rPr lang="en-US" altLang="zh-CN" sz="2000" b="0" kern="0" dirty="0">
                    <a:solidFill>
                      <a:prstClr val="black"/>
                    </a:solidFill>
                    <a:latin typeface="Calibri" pitchFamily="34" charset="0"/>
                    <a:ea typeface="宋体" charset="-122"/>
                  </a:rPr>
                  <a:t>are </a:t>
                </a:r>
                <a:endParaRPr lang="zh-CN" altLang="en-US" sz="2000" b="0" kern="0" dirty="0">
                  <a:solidFill>
                    <a:prstClr val="black"/>
                  </a:solidFill>
                  <a:latin typeface="Calibri" pitchFamily="34" charset="0"/>
                  <a:ea typeface="宋体" charset="-122"/>
                </a:endParaRPr>
              </a:p>
            </p:txBody>
          </p:sp>
          <p:sp>
            <p:nvSpPr>
              <p:cNvPr id="63" name="矩形 62"/>
              <p:cNvSpPr/>
              <p:nvPr/>
            </p:nvSpPr>
            <p:spPr>
              <a:xfrm>
                <a:off x="7199108" y="2566181"/>
                <a:ext cx="326380" cy="351023"/>
              </a:xfrm>
              <a:prstGeom prst="rect">
                <a:avLst/>
              </a:prstGeom>
            </p:spPr>
            <p:txBody>
              <a:bodyPr wrap="none">
                <a:spAutoFit/>
              </a:bodyPr>
              <a:lstStyle/>
              <a:p>
                <a:pPr eaLnBrk="1" fontAlgn="auto" hangingPunct="1">
                  <a:lnSpc>
                    <a:spcPct val="100000"/>
                  </a:lnSpc>
                  <a:spcBef>
                    <a:spcPct val="0"/>
                  </a:spcBef>
                  <a:spcAft>
                    <a:spcPts val="0"/>
                  </a:spcAft>
                  <a:defRPr/>
                </a:pPr>
                <a:r>
                  <a:rPr lang="en-US" altLang="zh-CN" sz="2000" b="0" kern="0" dirty="0">
                    <a:solidFill>
                      <a:prstClr val="black"/>
                    </a:solidFill>
                    <a:latin typeface="Calibri" pitchFamily="34" charset="0"/>
                    <a:ea typeface="宋体" charset="-122"/>
                  </a:rPr>
                  <a:t>of</a:t>
                </a:r>
                <a:endParaRPr lang="zh-CN" altLang="en-US" sz="2000" b="0" kern="0" dirty="0">
                  <a:solidFill>
                    <a:prstClr val="black"/>
                  </a:solidFill>
                  <a:latin typeface="Calibri" pitchFamily="34" charset="0"/>
                  <a:ea typeface="宋体" charset="-122"/>
                </a:endParaRPr>
              </a:p>
            </p:txBody>
          </p:sp>
        </p:grpSp>
        <p:sp>
          <p:nvSpPr>
            <p:cNvPr id="57" name="矩形 56"/>
            <p:cNvSpPr/>
            <p:nvPr/>
          </p:nvSpPr>
          <p:spPr>
            <a:xfrm>
              <a:off x="3975918" y="4297240"/>
              <a:ext cx="763351" cy="400110"/>
            </a:xfrm>
            <a:prstGeom prst="rect">
              <a:avLst/>
            </a:prstGeom>
          </p:spPr>
          <p:txBody>
            <a:bodyPr wrap="none">
              <a:spAutoFit/>
            </a:bodyPr>
            <a:lstStyle/>
            <a:p>
              <a:pPr eaLnBrk="1" fontAlgn="auto" hangingPunct="1">
                <a:lnSpc>
                  <a:spcPct val="100000"/>
                </a:lnSpc>
                <a:spcBef>
                  <a:spcPct val="0"/>
                </a:spcBef>
                <a:spcAft>
                  <a:spcPts val="0"/>
                </a:spcAft>
                <a:defRPr/>
              </a:pPr>
              <a:r>
                <a:rPr lang="en-US" altLang="zh-CN" sz="2000" b="0" kern="0" dirty="0">
                  <a:solidFill>
                    <a:prstClr val="black"/>
                  </a:solidFill>
                  <a:latin typeface="Calibri" pitchFamily="34" charset="0"/>
                  <a:ea typeface="宋体" charset="-122"/>
                </a:rPr>
                <a:t>many</a:t>
              </a:r>
              <a:endParaRPr lang="zh-CN" altLang="en-US" sz="2000" b="0" kern="0" dirty="0">
                <a:solidFill>
                  <a:prstClr val="black"/>
                </a:solidFill>
                <a:latin typeface="Calibri" pitchFamily="34" charset="0"/>
                <a:ea typeface="宋体" charset="-122"/>
              </a:endParaRPr>
            </a:p>
          </p:txBody>
        </p:sp>
        <p:sp>
          <p:nvSpPr>
            <p:cNvPr id="58" name="下箭头 57"/>
            <p:cNvSpPr/>
            <p:nvPr/>
          </p:nvSpPr>
          <p:spPr>
            <a:xfrm rot="16200000">
              <a:off x="1632832" y="3507504"/>
              <a:ext cx="356141" cy="1246556"/>
            </a:xfrm>
            <a:prstGeom prst="downArrow">
              <a:avLst/>
            </a:prstGeom>
            <a:noFill/>
            <a:ln w="1905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sz="2000" b="0" kern="0">
                <a:solidFill>
                  <a:prstClr val="white"/>
                </a:solidFill>
                <a:latin typeface="Calibri"/>
                <a:ea typeface="宋体" panose="02010600030101010101" pitchFamily="2" charset="-122"/>
              </a:endParaRPr>
            </a:p>
          </p:txBody>
        </p:sp>
      </p:grpSp>
      <p:sp>
        <p:nvSpPr>
          <p:cNvPr id="73" name="矩形 72"/>
          <p:cNvSpPr/>
          <p:nvPr/>
        </p:nvSpPr>
        <p:spPr>
          <a:xfrm>
            <a:off x="10238948" y="1376670"/>
            <a:ext cx="1309975" cy="400110"/>
          </a:xfrm>
          <a:prstGeom prst="rect">
            <a:avLst/>
          </a:prstGeom>
        </p:spPr>
        <p:txBody>
          <a:bodyPr wrap="none">
            <a:spAutoFit/>
          </a:bodyPr>
          <a:lstStyle/>
          <a:p>
            <a:pPr algn="ctr" eaLnBrk="1" fontAlgn="auto" hangingPunct="1">
              <a:lnSpc>
                <a:spcPct val="100000"/>
              </a:lnSpc>
              <a:spcBef>
                <a:spcPct val="0"/>
              </a:spcBef>
              <a:spcAft>
                <a:spcPts val="0"/>
              </a:spcAft>
              <a:defRPr/>
            </a:pPr>
            <a:r>
              <a:rPr lang="en-US" altLang="zh-CN" sz="2000" b="0" kern="0" dirty="0">
                <a:solidFill>
                  <a:srgbClr val="C00000"/>
                </a:solidFill>
                <a:latin typeface="Calibri" pitchFamily="34" charset="0"/>
                <a:ea typeface="宋体" charset="-122"/>
              </a:rPr>
              <a:t>vegetables</a:t>
            </a:r>
            <a:endParaRPr lang="zh-CN" altLang="en-US" sz="2000" b="0" kern="0" dirty="0">
              <a:solidFill>
                <a:srgbClr val="C00000"/>
              </a:solidFill>
              <a:latin typeface="Calibri" pitchFamily="34" charset="0"/>
              <a:ea typeface="宋体" charset="-122"/>
            </a:endParaRPr>
          </a:p>
        </p:txBody>
      </p:sp>
      <p:pic>
        <p:nvPicPr>
          <p:cNvPr id="74" name="图片 73"/>
          <p:cNvPicPr>
            <a:picLocks noChangeAspect="1"/>
          </p:cNvPicPr>
          <p:nvPr/>
        </p:nvPicPr>
        <p:blipFill>
          <a:blip r:embed="rId12"/>
          <a:stretch>
            <a:fillRect/>
          </a:stretch>
        </p:blipFill>
        <p:spPr>
          <a:xfrm>
            <a:off x="8921090" y="2099582"/>
            <a:ext cx="660928" cy="682956"/>
          </a:xfrm>
          <a:prstGeom prst="rect">
            <a:avLst/>
          </a:prstGeom>
        </p:spPr>
      </p:pic>
      <p:sp>
        <p:nvSpPr>
          <p:cNvPr id="75" name="矩形 74"/>
          <p:cNvSpPr/>
          <p:nvPr/>
        </p:nvSpPr>
        <p:spPr>
          <a:xfrm>
            <a:off x="10234158" y="2180567"/>
            <a:ext cx="904415" cy="400110"/>
          </a:xfrm>
          <a:prstGeom prst="rect">
            <a:avLst/>
          </a:prstGeom>
        </p:spPr>
        <p:txBody>
          <a:bodyPr wrap="none">
            <a:spAutoFit/>
          </a:bodyPr>
          <a:lstStyle/>
          <a:p>
            <a:pPr algn="ctr" eaLnBrk="1" fontAlgn="auto" hangingPunct="1">
              <a:lnSpc>
                <a:spcPct val="100000"/>
              </a:lnSpc>
              <a:spcBef>
                <a:spcPct val="0"/>
              </a:spcBef>
              <a:spcAft>
                <a:spcPts val="0"/>
              </a:spcAft>
              <a:defRPr/>
            </a:pPr>
            <a:r>
              <a:rPr lang="en-US" altLang="zh-CN" sz="2000" b="0" strike="sngStrike" kern="0" dirty="0">
                <a:solidFill>
                  <a:prstClr val="black"/>
                </a:solidFill>
                <a:latin typeface="Calibri" pitchFamily="34" charset="0"/>
                <a:ea typeface="宋体" charset="-122"/>
              </a:rPr>
              <a:t>people</a:t>
            </a:r>
            <a:endParaRPr lang="zh-CN" altLang="en-US" sz="2000" b="0" strike="sngStrike" kern="0" dirty="0">
              <a:solidFill>
                <a:prstClr val="black"/>
              </a:solidFill>
              <a:latin typeface="Calibri" pitchFamily="34" charset="0"/>
              <a:ea typeface="宋体" charset="-122"/>
            </a:endParaRPr>
          </a:p>
        </p:txBody>
      </p:sp>
      <p:pic>
        <p:nvPicPr>
          <p:cNvPr id="76" name="图片 75"/>
          <p:cNvPicPr>
            <a:picLocks noChangeAspect="1"/>
          </p:cNvPicPr>
          <p:nvPr/>
        </p:nvPicPr>
        <p:blipFill>
          <a:blip r:embed="rId10"/>
          <a:stretch>
            <a:fillRect/>
          </a:stretch>
        </p:blipFill>
        <p:spPr>
          <a:xfrm>
            <a:off x="8773653" y="2991335"/>
            <a:ext cx="914410" cy="426398"/>
          </a:xfrm>
          <a:prstGeom prst="rect">
            <a:avLst/>
          </a:prstGeom>
        </p:spPr>
      </p:pic>
      <p:sp>
        <p:nvSpPr>
          <p:cNvPr id="77" name="矩形 76"/>
          <p:cNvSpPr/>
          <p:nvPr/>
        </p:nvSpPr>
        <p:spPr>
          <a:xfrm>
            <a:off x="10254247" y="3024158"/>
            <a:ext cx="633508" cy="400110"/>
          </a:xfrm>
          <a:prstGeom prst="rect">
            <a:avLst/>
          </a:prstGeom>
        </p:spPr>
        <p:txBody>
          <a:bodyPr wrap="none">
            <a:spAutoFit/>
          </a:bodyPr>
          <a:lstStyle/>
          <a:p>
            <a:pPr algn="ctr" eaLnBrk="1" fontAlgn="auto" hangingPunct="1">
              <a:lnSpc>
                <a:spcPct val="100000"/>
              </a:lnSpc>
              <a:spcBef>
                <a:spcPct val="0"/>
              </a:spcBef>
              <a:spcAft>
                <a:spcPts val="0"/>
              </a:spcAft>
              <a:defRPr/>
            </a:pPr>
            <a:r>
              <a:rPr lang="en-US" altLang="zh-CN" sz="2000" b="0" strike="sngStrike" kern="0" dirty="0">
                <a:solidFill>
                  <a:prstClr val="black"/>
                </a:solidFill>
                <a:latin typeface="Calibri" pitchFamily="34" charset="0"/>
                <a:ea typeface="宋体" charset="-122"/>
              </a:rPr>
              <a:t>fruit</a:t>
            </a:r>
            <a:endParaRPr lang="zh-CN" altLang="en-US" sz="2000" b="0" strike="sngStrike" kern="0" dirty="0">
              <a:solidFill>
                <a:prstClr val="black"/>
              </a:solidFill>
              <a:latin typeface="Calibri" pitchFamily="34" charset="0"/>
              <a:ea typeface="宋体" charset="-122"/>
            </a:endParaRPr>
          </a:p>
        </p:txBody>
      </p:sp>
      <p:pic>
        <p:nvPicPr>
          <p:cNvPr id="78" name="图片 77"/>
          <p:cNvPicPr>
            <a:picLocks noChangeAspect="1"/>
          </p:cNvPicPr>
          <p:nvPr/>
        </p:nvPicPr>
        <p:blipFill>
          <a:blip r:embed="rId7"/>
          <a:stretch>
            <a:fillRect/>
          </a:stretch>
        </p:blipFill>
        <p:spPr>
          <a:xfrm>
            <a:off x="8858643" y="3654805"/>
            <a:ext cx="769663" cy="691333"/>
          </a:xfrm>
          <a:prstGeom prst="rect">
            <a:avLst/>
          </a:prstGeom>
        </p:spPr>
      </p:pic>
      <p:sp>
        <p:nvSpPr>
          <p:cNvPr id="79" name="矩形 78"/>
          <p:cNvSpPr/>
          <p:nvPr/>
        </p:nvSpPr>
        <p:spPr>
          <a:xfrm>
            <a:off x="10186865" y="3788825"/>
            <a:ext cx="899605" cy="400110"/>
          </a:xfrm>
          <a:prstGeom prst="rect">
            <a:avLst/>
          </a:prstGeom>
        </p:spPr>
        <p:txBody>
          <a:bodyPr wrap="none">
            <a:spAutoFit/>
          </a:bodyPr>
          <a:lstStyle/>
          <a:p>
            <a:pPr algn="ctr" eaLnBrk="1" fontAlgn="auto" hangingPunct="1">
              <a:lnSpc>
                <a:spcPct val="100000"/>
              </a:lnSpc>
              <a:spcBef>
                <a:spcPct val="0"/>
              </a:spcBef>
              <a:spcAft>
                <a:spcPts val="0"/>
              </a:spcAft>
              <a:defRPr/>
            </a:pPr>
            <a:r>
              <a:rPr lang="en-US" altLang="zh-CN" sz="2000" b="0" strike="sngStrike" kern="0" dirty="0">
                <a:solidFill>
                  <a:prstClr val="black"/>
                </a:solidFill>
                <a:latin typeface="Calibri" pitchFamily="34" charset="0"/>
                <a:ea typeface="宋体" charset="-122"/>
              </a:rPr>
              <a:t>bicycle</a:t>
            </a:r>
            <a:endParaRPr lang="zh-CN" altLang="en-US" sz="2000" b="0" strike="sngStrike" kern="0" dirty="0">
              <a:solidFill>
                <a:prstClr val="black"/>
              </a:solidFill>
              <a:latin typeface="Calibri" pitchFamily="34" charset="0"/>
              <a:ea typeface="宋体" charset="-122"/>
            </a:endParaRPr>
          </a:p>
        </p:txBody>
      </p:sp>
      <p:pic>
        <p:nvPicPr>
          <p:cNvPr id="80" name="图片 79"/>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772104" y="3074775"/>
            <a:ext cx="457240" cy="268247"/>
          </a:xfrm>
          <a:prstGeom prst="rect">
            <a:avLst/>
          </a:prstGeom>
        </p:spPr>
      </p:pic>
      <p:pic>
        <p:nvPicPr>
          <p:cNvPr id="81" name="图片 8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771571" y="3858593"/>
            <a:ext cx="457240" cy="268247"/>
          </a:xfrm>
          <a:prstGeom prst="rect">
            <a:avLst/>
          </a:prstGeom>
        </p:spPr>
      </p:pic>
      <p:pic>
        <p:nvPicPr>
          <p:cNvPr id="82" name="图片 8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777774" y="2278062"/>
            <a:ext cx="457240" cy="268247"/>
          </a:xfrm>
          <a:prstGeom prst="rect">
            <a:avLst/>
          </a:prstGeom>
        </p:spPr>
      </p:pic>
      <p:pic>
        <p:nvPicPr>
          <p:cNvPr id="83" name="图片 8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743935" y="1487339"/>
            <a:ext cx="451143" cy="176799"/>
          </a:xfrm>
          <a:prstGeom prst="rect">
            <a:avLst/>
          </a:prstGeom>
        </p:spPr>
      </p:pic>
      <p:sp>
        <p:nvSpPr>
          <p:cNvPr id="84" name="下箭头 83"/>
          <p:cNvSpPr/>
          <p:nvPr/>
        </p:nvSpPr>
        <p:spPr>
          <a:xfrm rot="17780841">
            <a:off x="7533811" y="1560140"/>
            <a:ext cx="356141" cy="1291858"/>
          </a:xfrm>
          <a:prstGeom prst="downArrow">
            <a:avLst/>
          </a:prstGeom>
          <a:noFill/>
          <a:ln w="28575"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85" name="下箭头 84"/>
          <p:cNvSpPr/>
          <p:nvPr/>
        </p:nvSpPr>
        <p:spPr>
          <a:xfrm rot="14574771">
            <a:off x="7544758" y="3087551"/>
            <a:ext cx="356141" cy="1404329"/>
          </a:xfrm>
          <a:prstGeom prst="downArrow">
            <a:avLst/>
          </a:prstGeom>
          <a:noFill/>
          <a:ln w="28575"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pic>
        <p:nvPicPr>
          <p:cNvPr id="86" name="图片 85"/>
          <p:cNvPicPr>
            <a:picLocks noChangeAspect="1"/>
          </p:cNvPicPr>
          <p:nvPr/>
        </p:nvPicPr>
        <p:blipFill>
          <a:blip r:embed="rId5"/>
          <a:stretch>
            <a:fillRect/>
          </a:stretch>
        </p:blipFill>
        <p:spPr>
          <a:xfrm>
            <a:off x="8849837" y="1234006"/>
            <a:ext cx="803433" cy="677258"/>
          </a:xfrm>
          <a:prstGeom prst="rect">
            <a:avLst/>
          </a:prstGeom>
          <a:ln w="44450">
            <a:solidFill>
              <a:srgbClr val="C00000"/>
            </a:solidFill>
          </a:ln>
        </p:spPr>
      </p:pic>
      <p:sp>
        <p:nvSpPr>
          <p:cNvPr id="87" name="矩形 86"/>
          <p:cNvSpPr/>
          <p:nvPr/>
        </p:nvSpPr>
        <p:spPr>
          <a:xfrm>
            <a:off x="8187395" y="4715852"/>
            <a:ext cx="3168352" cy="400110"/>
          </a:xfrm>
          <a:prstGeom prst="rect">
            <a:avLst/>
          </a:prstGeom>
        </p:spPr>
        <p:txBody>
          <a:bodyPr wrap="square">
            <a:spAutoFit/>
          </a:bodyPr>
          <a:lstStyle/>
          <a:p>
            <a:pPr algn="ctr" eaLnBrk="1" fontAlgn="auto" hangingPunct="1">
              <a:lnSpc>
                <a:spcPct val="100000"/>
              </a:lnSpc>
              <a:spcBef>
                <a:spcPct val="0"/>
              </a:spcBef>
              <a:spcAft>
                <a:spcPts val="0"/>
              </a:spcAft>
              <a:defRPr/>
            </a:pPr>
            <a:r>
              <a:rPr lang="en-US" altLang="zh-CN" sz="2000" kern="0" dirty="0">
                <a:solidFill>
                  <a:srgbClr val="C00000"/>
                </a:solidFill>
                <a:latin typeface="Calibri"/>
                <a:ea typeface="微软雅黑" panose="020B0503020204020204" pitchFamily="34" charset="-122"/>
              </a:rPr>
              <a:t>Association</a:t>
            </a:r>
            <a:endParaRPr lang="zh-CN" altLang="en-US" sz="2000" kern="0" dirty="0">
              <a:solidFill>
                <a:srgbClr val="C00000"/>
              </a:solidFill>
              <a:latin typeface="Calibri"/>
              <a:ea typeface="微软雅黑" panose="020B0503020204020204" pitchFamily="34" charset="-122"/>
            </a:endParaRPr>
          </a:p>
        </p:txBody>
      </p:sp>
      <p:sp>
        <p:nvSpPr>
          <p:cNvPr id="88" name="左大括号 87"/>
          <p:cNvSpPr/>
          <p:nvPr/>
        </p:nvSpPr>
        <p:spPr>
          <a:xfrm rot="16200000">
            <a:off x="9660741" y="3005651"/>
            <a:ext cx="221660" cy="3248566"/>
          </a:xfrm>
          <a:prstGeom prst="leftBrace">
            <a:avLst>
              <a:gd name="adj1" fmla="val 123492"/>
              <a:gd name="adj2" fmla="val 50000"/>
            </a:avLst>
          </a:prstGeom>
          <a:solidFill>
            <a:srgbClr val="C00000"/>
          </a:solidFill>
          <a:ln w="9525"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black"/>
              </a:solidFill>
              <a:latin typeface="Calibri"/>
              <a:ea typeface="宋体" panose="02010600030101010101" pitchFamily="2" charset="-122"/>
            </a:endParaRPr>
          </a:p>
        </p:txBody>
      </p:sp>
      <p:sp>
        <p:nvSpPr>
          <p:cNvPr id="89" name="圆角矩形 88"/>
          <p:cNvSpPr/>
          <p:nvPr/>
        </p:nvSpPr>
        <p:spPr bwMode="auto">
          <a:xfrm>
            <a:off x="2144426" y="5317912"/>
            <a:ext cx="7990972" cy="919401"/>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marL="0" lvl="1" indent="-457200" eaLnBrk="1" fontAlgn="auto" hangingPunct="1">
              <a:lnSpc>
                <a:spcPct val="100000"/>
              </a:lnSpc>
              <a:spcBef>
                <a:spcPct val="0"/>
              </a:spcBef>
              <a:spcAft>
                <a:spcPts val="0"/>
              </a:spcAft>
              <a:buFont typeface="+mj-lt"/>
              <a:buAutoNum type="arabicPeriod"/>
              <a:defRPr/>
            </a:pP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Image and sentence include much </a:t>
            </a:r>
            <a:r>
              <a:rPr lang="en-US" altLang="zh-CN" sz="2400" b="0" kern="0" noProof="1">
                <a:solidFill>
                  <a:srgbClr val="FFFF00"/>
                </a:solidFill>
                <a:latin typeface="Calibri" panose="020F0502020204030204" pitchFamily="34" charset="0"/>
                <a:ea typeface="黑体" panose="02010609060101010101" pitchFamily="49" charset="-122"/>
                <a:cs typeface="Calibri" panose="020F0502020204030204" pitchFamily="34" charset="0"/>
              </a:rPr>
              <a:t>redundant information</a:t>
            </a:r>
          </a:p>
          <a:p>
            <a:pPr marL="0" lvl="1" indent="-457200" eaLnBrk="1" fontAlgn="auto" hangingPunct="1">
              <a:lnSpc>
                <a:spcPct val="100000"/>
              </a:lnSpc>
              <a:spcBef>
                <a:spcPct val="0"/>
              </a:spcBef>
              <a:spcAft>
                <a:spcPts val="0"/>
              </a:spcAft>
              <a:buFont typeface="+mj-lt"/>
              <a:buAutoNum type="arabicPeriod"/>
              <a:defRPr/>
            </a:pP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Only </a:t>
            </a:r>
            <a:r>
              <a:rPr lang="en-US" altLang="zh-CN" sz="2400" b="0" kern="0" noProof="1">
                <a:solidFill>
                  <a:srgbClr val="FFFF00"/>
                </a:solidFill>
                <a:latin typeface="Calibri" panose="020F0502020204030204" pitchFamily="34" charset="0"/>
                <a:ea typeface="黑体" panose="02010609060101010101" pitchFamily="49" charset="-122"/>
                <a:cs typeface="Calibri" panose="020F0502020204030204" pitchFamily="34" charset="0"/>
              </a:rPr>
              <a:t>partial semantic instances </a:t>
            </a:r>
            <a:r>
              <a:rPr lang="en-US" altLang="zh-CN" sz="24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can be well associated</a:t>
            </a:r>
          </a:p>
        </p:txBody>
      </p:sp>
      <p:sp>
        <p:nvSpPr>
          <p:cNvPr id="46"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Tree>
    <p:extLst>
      <p:ext uri="{BB962C8B-B14F-4D97-AF65-F5344CB8AC3E}">
        <p14:creationId xmlns:p14="http://schemas.microsoft.com/office/powerpoint/2010/main" val="2749415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524001" y="-243408"/>
            <a:ext cx="9143999" cy="1143000"/>
          </a:xfrm>
        </p:spPr>
        <p:txBody>
          <a:bodyPr/>
          <a:lstStyle/>
          <a:p>
            <a:r>
              <a:rPr lang="en-US" altLang="zh-CN" sz="4000" b="1" dirty="0">
                <a:solidFill>
                  <a:srgbClr val="FF0000"/>
                </a:solidFill>
                <a:ea typeface="微软雅黑" pitchFamily="34" charset="-122"/>
              </a:rPr>
              <a:t>Instance-aware Matching</a:t>
            </a:r>
          </a:p>
        </p:txBody>
      </p:sp>
      <p:grpSp>
        <p:nvGrpSpPr>
          <p:cNvPr id="22" name="组合 21"/>
          <p:cNvGrpSpPr/>
          <p:nvPr/>
        </p:nvGrpSpPr>
        <p:grpSpPr>
          <a:xfrm>
            <a:off x="695400" y="3390336"/>
            <a:ext cx="4392488" cy="936104"/>
            <a:chOff x="-828600" y="2924944"/>
            <a:chExt cx="4392488" cy="936104"/>
          </a:xfrm>
        </p:grpSpPr>
        <p:sp>
          <p:nvSpPr>
            <p:cNvPr id="23" name="左大括号 22"/>
            <p:cNvSpPr/>
            <p:nvPr/>
          </p:nvSpPr>
          <p:spPr>
            <a:xfrm rot="16200000">
              <a:off x="1295636" y="800708"/>
              <a:ext cx="144016" cy="4392488"/>
            </a:xfrm>
            <a:prstGeom prst="leftBrace">
              <a:avLst>
                <a:gd name="adj1" fmla="val 123492"/>
                <a:gd name="adj2" fmla="val 50000"/>
              </a:avLst>
            </a:prstGeom>
            <a:solidFill>
              <a:srgbClr val="808080"/>
            </a:solidFill>
            <a:ln w="19050" cap="flat" cmpd="sng" algn="ctr">
              <a:solidFill>
                <a:srgbClr val="808080"/>
              </a:solidFill>
              <a:prstDash val="solid"/>
            </a:ln>
            <a:effectLst/>
          </p:spPr>
          <p:txBody>
            <a:bodyPr rtlCol="0" anchor="ctr"/>
            <a:lstStyle/>
            <a:p>
              <a:pPr algn="ctr" eaLnBrk="1" fontAlgn="auto" hangingPunct="1">
                <a:lnSpc>
                  <a:spcPct val="100000"/>
                </a:lnSpc>
                <a:spcBef>
                  <a:spcPts val="0"/>
                </a:spcBef>
                <a:spcAft>
                  <a:spcPts val="0"/>
                </a:spcAft>
                <a:defRPr/>
              </a:pPr>
              <a:endParaRPr lang="zh-CN" altLang="en-US" b="0" kern="0">
                <a:solidFill>
                  <a:srgbClr val="000000"/>
                </a:solidFill>
                <a:latin typeface="Arial"/>
                <a:ea typeface="黑体" panose="02010609060101010101" pitchFamily="49" charset="-122"/>
              </a:endParaRPr>
            </a:p>
          </p:txBody>
        </p:sp>
        <p:sp>
          <p:nvSpPr>
            <p:cNvPr id="24" name="矩形 23"/>
            <p:cNvSpPr/>
            <p:nvPr/>
          </p:nvSpPr>
          <p:spPr>
            <a:xfrm>
              <a:off x="-540568" y="3214717"/>
              <a:ext cx="3816424" cy="646331"/>
            </a:xfrm>
            <a:prstGeom prst="rect">
              <a:avLst/>
            </a:prstGeom>
            <a:ln w="19050">
              <a:solidFill>
                <a:srgbClr val="808080"/>
              </a:solidFill>
            </a:ln>
          </p:spPr>
          <p:txBody>
            <a:bodyPr wrap="square">
              <a:spAutoFit/>
            </a:bodyPr>
            <a:lstStyle/>
            <a:p>
              <a:pPr algn="just" eaLnBrk="1" fontAlgn="auto" hangingPunct="1">
                <a:lnSpc>
                  <a:spcPct val="100000"/>
                </a:lnSpc>
                <a:spcBef>
                  <a:spcPct val="30000"/>
                </a:spcBef>
                <a:spcAft>
                  <a:spcPts val="0"/>
                </a:spcAft>
                <a:defRPr/>
              </a:pPr>
              <a:r>
                <a:rPr lang="en-US" altLang="zh-CN" kern="0" dirty="0">
                  <a:solidFill>
                    <a:srgbClr val="FF0000"/>
                  </a:solidFill>
                  <a:latin typeface="Calibri" pitchFamily="34" charset="0"/>
                  <a:ea typeface="黑体" panose="02010609060101010101" pitchFamily="49" charset="-122"/>
                  <a:cs typeface="Calibri" panose="020F0502020204030204" pitchFamily="34" charset="0"/>
                </a:rPr>
                <a:t>Selectively attend to </a:t>
              </a:r>
              <a:r>
                <a:rPr lang="en-US" altLang="zh-CN" kern="0" dirty="0">
                  <a:solidFill>
                    <a:srgbClr val="000000"/>
                  </a:solidFill>
                  <a:latin typeface="Calibri" pitchFamily="34" charset="0"/>
                  <a:ea typeface="黑体" panose="02010609060101010101" pitchFamily="49" charset="-122"/>
                  <a:cs typeface="Calibri" panose="020F0502020204030204" pitchFamily="34" charset="0"/>
                </a:rPr>
                <a:t>image-sentence instances (marked by colored boxes)</a:t>
              </a:r>
            </a:p>
          </p:txBody>
        </p:sp>
      </p:grpSp>
      <p:pic>
        <p:nvPicPr>
          <p:cNvPr id="25" name="图片 24"/>
          <p:cNvPicPr>
            <a:picLocks noChangeAspect="1"/>
          </p:cNvPicPr>
          <p:nvPr/>
        </p:nvPicPr>
        <p:blipFill>
          <a:blip r:embed="rId3"/>
          <a:stretch>
            <a:fillRect/>
          </a:stretch>
        </p:blipFill>
        <p:spPr>
          <a:xfrm>
            <a:off x="479376" y="1052736"/>
            <a:ext cx="11521280" cy="2202067"/>
          </a:xfrm>
          <a:prstGeom prst="rect">
            <a:avLst/>
          </a:prstGeom>
          <a:effectLst>
            <a:outerShdw blurRad="63500" sx="101000" sy="101000" algn="ctr" rotWithShape="0">
              <a:prstClr val="black">
                <a:alpha val="40000"/>
              </a:prstClr>
            </a:outerShdw>
          </a:effectLst>
        </p:spPr>
      </p:pic>
      <p:grpSp>
        <p:nvGrpSpPr>
          <p:cNvPr id="26" name="组合 25"/>
          <p:cNvGrpSpPr/>
          <p:nvPr/>
        </p:nvGrpSpPr>
        <p:grpSpPr>
          <a:xfrm>
            <a:off x="5231904" y="3390336"/>
            <a:ext cx="6480720" cy="947137"/>
            <a:chOff x="4050884" y="2924944"/>
            <a:chExt cx="6480720" cy="947137"/>
          </a:xfrm>
        </p:grpSpPr>
        <p:sp>
          <p:nvSpPr>
            <p:cNvPr id="27" name="左大括号 26"/>
            <p:cNvSpPr/>
            <p:nvPr/>
          </p:nvSpPr>
          <p:spPr>
            <a:xfrm rot="16200000">
              <a:off x="7219236" y="-243408"/>
              <a:ext cx="144016" cy="6480720"/>
            </a:xfrm>
            <a:prstGeom prst="leftBrace">
              <a:avLst>
                <a:gd name="adj1" fmla="val 123492"/>
                <a:gd name="adj2" fmla="val 50000"/>
              </a:avLst>
            </a:prstGeom>
            <a:solidFill>
              <a:srgbClr val="808080"/>
            </a:solidFill>
            <a:ln w="19050" cap="flat" cmpd="sng" algn="ctr">
              <a:solidFill>
                <a:srgbClr val="808080"/>
              </a:solidFill>
              <a:prstDash val="solid"/>
            </a:ln>
            <a:effectLst/>
          </p:spPr>
          <p:txBody>
            <a:bodyPr rtlCol="0" anchor="ctr"/>
            <a:lstStyle/>
            <a:p>
              <a:pPr algn="ctr" eaLnBrk="1" fontAlgn="auto" hangingPunct="1">
                <a:lnSpc>
                  <a:spcPct val="100000"/>
                </a:lnSpc>
                <a:spcBef>
                  <a:spcPts val="0"/>
                </a:spcBef>
                <a:spcAft>
                  <a:spcPts val="0"/>
                </a:spcAft>
                <a:defRPr/>
              </a:pPr>
              <a:endParaRPr lang="zh-CN" altLang="en-US" b="0" kern="0">
                <a:solidFill>
                  <a:srgbClr val="000000"/>
                </a:solidFill>
                <a:latin typeface="Arial"/>
                <a:ea typeface="黑体" panose="02010609060101010101" pitchFamily="49" charset="-122"/>
              </a:endParaRPr>
            </a:p>
          </p:txBody>
        </p:sp>
        <p:sp>
          <p:nvSpPr>
            <p:cNvPr id="28" name="矩形 27"/>
            <p:cNvSpPr/>
            <p:nvPr/>
          </p:nvSpPr>
          <p:spPr>
            <a:xfrm>
              <a:off x="4352742" y="3225750"/>
              <a:ext cx="5890830" cy="646331"/>
            </a:xfrm>
            <a:prstGeom prst="rect">
              <a:avLst/>
            </a:prstGeom>
            <a:ln w="19050">
              <a:solidFill>
                <a:srgbClr val="808080"/>
              </a:solidFill>
            </a:ln>
          </p:spPr>
          <p:txBody>
            <a:bodyPr wrap="square">
              <a:spAutoFit/>
            </a:bodyPr>
            <a:lstStyle/>
            <a:p>
              <a:pPr algn="just" eaLnBrk="1" fontAlgn="auto" hangingPunct="1">
                <a:lnSpc>
                  <a:spcPct val="100000"/>
                </a:lnSpc>
                <a:spcBef>
                  <a:spcPct val="30000"/>
                </a:spcBef>
                <a:spcAft>
                  <a:spcPts val="0"/>
                </a:spcAft>
                <a:defRPr/>
              </a:pPr>
              <a:r>
                <a:rPr lang="en-US" altLang="zh-CN" kern="0" dirty="0">
                  <a:solidFill>
                    <a:srgbClr val="000000"/>
                  </a:solidFill>
                  <a:latin typeface="Calibri" pitchFamily="34" charset="0"/>
                  <a:ea typeface="黑体" panose="02010609060101010101" pitchFamily="49" charset="-122"/>
                  <a:cs typeface="Calibri" panose="020F0502020204030204" pitchFamily="34" charset="0"/>
                </a:rPr>
                <a:t>Sequentially measure </a:t>
              </a:r>
              <a:r>
                <a:rPr lang="en-US" altLang="zh-CN" kern="0" dirty="0">
                  <a:solidFill>
                    <a:srgbClr val="FF0000"/>
                  </a:solidFill>
                  <a:latin typeface="Calibri" pitchFamily="34" charset="0"/>
                  <a:ea typeface="黑体" panose="02010609060101010101" pitchFamily="49" charset="-122"/>
                  <a:cs typeface="Calibri" panose="020F0502020204030204" pitchFamily="34" charset="0"/>
                </a:rPr>
                <a:t>local similarities </a:t>
              </a:r>
              <a:r>
                <a:rPr lang="en-US" altLang="zh-CN" kern="0" dirty="0">
                  <a:solidFill>
                    <a:srgbClr val="000000"/>
                  </a:solidFill>
                  <a:latin typeface="Calibri" pitchFamily="34" charset="0"/>
                  <a:ea typeface="黑体" panose="02010609060101010101" pitchFamily="49" charset="-122"/>
                  <a:cs typeface="Calibri" panose="020F0502020204030204" pitchFamily="34" charset="0"/>
                </a:rPr>
                <a:t>of pairwise instances, and </a:t>
              </a:r>
              <a:r>
                <a:rPr lang="en-US" altLang="zh-CN" kern="0" dirty="0">
                  <a:solidFill>
                    <a:srgbClr val="FF0000"/>
                  </a:solidFill>
                  <a:latin typeface="Calibri" pitchFamily="34" charset="0"/>
                  <a:ea typeface="黑体" panose="02010609060101010101" pitchFamily="49" charset="-122"/>
                  <a:cs typeface="Calibri" panose="020F0502020204030204" pitchFamily="34" charset="0"/>
                </a:rPr>
                <a:t>fuse all the similarities</a:t>
              </a:r>
              <a:r>
                <a:rPr lang="en-US" altLang="zh-CN" kern="0" dirty="0">
                  <a:solidFill>
                    <a:srgbClr val="000000"/>
                  </a:solidFill>
                  <a:latin typeface="Calibri" pitchFamily="34" charset="0"/>
                  <a:ea typeface="黑体" panose="02010609060101010101" pitchFamily="49" charset="-122"/>
                  <a:cs typeface="Calibri" panose="020F0502020204030204" pitchFamily="34" charset="0"/>
                </a:rPr>
                <a:t> to obtain the matching score</a:t>
              </a:r>
            </a:p>
          </p:txBody>
        </p:sp>
      </p:grpSp>
      <p:sp>
        <p:nvSpPr>
          <p:cNvPr id="1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grpSp>
        <p:nvGrpSpPr>
          <p:cNvPr id="20" name="组合 19"/>
          <p:cNvGrpSpPr/>
          <p:nvPr/>
        </p:nvGrpSpPr>
        <p:grpSpPr>
          <a:xfrm>
            <a:off x="2207568" y="1556792"/>
            <a:ext cx="8567492" cy="5055457"/>
            <a:chOff x="589414" y="1412776"/>
            <a:chExt cx="8130479" cy="4856069"/>
          </a:xfrm>
        </p:grpSpPr>
        <p:grpSp>
          <p:nvGrpSpPr>
            <p:cNvPr id="21" name="组合 20"/>
            <p:cNvGrpSpPr/>
            <p:nvPr/>
          </p:nvGrpSpPr>
          <p:grpSpPr>
            <a:xfrm>
              <a:off x="4788024" y="1412776"/>
              <a:ext cx="3931869" cy="1614953"/>
              <a:chOff x="4788024" y="1412776"/>
              <a:chExt cx="3931869" cy="1614953"/>
            </a:xfrm>
          </p:grpSpPr>
          <p:grpSp>
            <p:nvGrpSpPr>
              <p:cNvPr id="30" name="组合 29"/>
              <p:cNvGrpSpPr/>
              <p:nvPr/>
            </p:nvGrpSpPr>
            <p:grpSpPr>
              <a:xfrm>
                <a:off x="4788024" y="1412776"/>
                <a:ext cx="653175" cy="1572195"/>
                <a:chOff x="4788024" y="1412776"/>
                <a:chExt cx="653175" cy="1572195"/>
              </a:xfrm>
            </p:grpSpPr>
            <p:sp>
              <p:nvSpPr>
                <p:cNvPr id="32" name="下箭头 31"/>
                <p:cNvSpPr/>
                <p:nvPr/>
              </p:nvSpPr>
              <p:spPr>
                <a:xfrm>
                  <a:off x="4984998" y="2696939"/>
                  <a:ext cx="216024" cy="288032"/>
                </a:xfrm>
                <a:prstGeom prst="downArrow">
                  <a:avLst/>
                </a:prstGeom>
                <a:solidFill>
                  <a:sysClr val="window" lastClr="FFFFFF"/>
                </a:solidFill>
                <a:ln w="2540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33" name="圆角矩形 32"/>
                <p:cNvSpPr/>
                <p:nvPr/>
              </p:nvSpPr>
              <p:spPr>
                <a:xfrm>
                  <a:off x="4788024" y="1412776"/>
                  <a:ext cx="653175" cy="1159196"/>
                </a:xfrm>
                <a:prstGeom prst="roundRect">
                  <a:avLst>
                    <a:gd name="adj" fmla="val 0"/>
                  </a:avLst>
                </a:prstGeom>
                <a:noFill/>
                <a:ln w="25400" cap="flat" cmpd="sng" algn="ctr">
                  <a:solidFill>
                    <a:sysClr val="windowText" lastClr="0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00B0F0"/>
                    </a:solidFill>
                    <a:latin typeface="Calibri"/>
                    <a:ea typeface="宋体" panose="02010600030101010101" pitchFamily="2" charset="-122"/>
                  </a:endParaRPr>
                </a:p>
              </p:txBody>
            </p:sp>
          </p:grpSp>
          <mc:AlternateContent xmlns:mc="http://schemas.openxmlformats.org/markup-compatibility/2006" xmlns:a14="http://schemas.microsoft.com/office/drawing/2010/main">
            <mc:Choice Requires="a14">
              <p:sp>
                <p:nvSpPr>
                  <p:cNvPr id="31" name="矩形 30"/>
                  <p:cNvSpPr/>
                  <p:nvPr/>
                </p:nvSpPr>
                <p:spPr>
                  <a:xfrm>
                    <a:off x="5176744" y="2627619"/>
                    <a:ext cx="3543149" cy="400110"/>
                  </a:xfrm>
                  <a:prstGeom prst="rect">
                    <a:avLst/>
                  </a:prstGeom>
                  <a:noFill/>
                </p:spPr>
                <p:txBody>
                  <a:bodyPr wrap="none">
                    <a:spAutoFit/>
                  </a:bodyPr>
                  <a:lstStyle/>
                  <a:p>
                    <a:pPr eaLnBrk="1" fontAlgn="auto" hangingPunct="1">
                      <a:lnSpc>
                        <a:spcPct val="100000"/>
                      </a:lnSpc>
                      <a:spcBef>
                        <a:spcPct val="0"/>
                      </a:spcBef>
                      <a:spcAft>
                        <a:spcPts val="0"/>
                      </a:spcAft>
                      <a:defRPr/>
                    </a:pPr>
                    <a:r>
                      <a:rPr lang="en-US" altLang="zh-CN" sz="2000" b="0" kern="0" dirty="0">
                        <a:solidFill>
                          <a:prstClr val="black"/>
                        </a:solidFill>
                        <a:latin typeface="Calibri"/>
                        <a:ea typeface="宋体" charset="-122"/>
                      </a:rPr>
                      <a:t>The details</a:t>
                    </a:r>
                    <a:r>
                      <a:rPr lang="zh-CN" altLang="en-US" sz="2000" b="0" kern="0" dirty="0">
                        <a:solidFill>
                          <a:prstClr val="black"/>
                        </a:solidFill>
                        <a:latin typeface="Calibri"/>
                        <a:ea typeface="宋体" panose="02010600030101010101" pitchFamily="2" charset="-122"/>
                      </a:rPr>
                      <a:t> </a:t>
                    </a:r>
                    <a:r>
                      <a:rPr lang="en-US" altLang="zh-CN" sz="2000" b="0" kern="0" dirty="0">
                        <a:solidFill>
                          <a:prstClr val="black"/>
                        </a:solidFill>
                        <a:latin typeface="Calibri"/>
                        <a:ea typeface="宋体" panose="02010600030101010101" pitchFamily="2" charset="-122"/>
                      </a:rPr>
                      <a:t>at the </a:t>
                    </a:r>
                    <a14:m>
                      <m:oMath xmlns:m="http://schemas.openxmlformats.org/officeDocument/2006/math">
                        <m:r>
                          <a:rPr lang="en-US" altLang="zh-CN" sz="2000" b="0" i="1" kern="0" dirty="0">
                            <a:solidFill>
                              <a:prstClr val="black"/>
                            </a:solidFill>
                            <a:latin typeface="Cambria Math" panose="02040503050406030204" pitchFamily="18" charset="0"/>
                            <a:ea typeface="+mj-ea"/>
                          </a:rPr>
                          <m:t>𝒕</m:t>
                        </m:r>
                      </m:oMath>
                    </a14:m>
                    <a:r>
                      <a:rPr lang="en-US" altLang="zh-CN" sz="2000" b="0" kern="0" dirty="0">
                        <a:solidFill>
                          <a:prstClr val="black"/>
                        </a:solidFill>
                        <a:latin typeface="Calibri"/>
                        <a:ea typeface="宋体" panose="02010600030101010101" pitchFamily="2" charset="-122"/>
                      </a:rPr>
                      <a:t>-</a:t>
                    </a:r>
                    <a:r>
                      <a:rPr lang="en-US" altLang="zh-CN" sz="2000" b="0" kern="0" dirty="0" err="1">
                        <a:solidFill>
                          <a:prstClr val="black"/>
                        </a:solidFill>
                        <a:latin typeface="Calibri"/>
                        <a:ea typeface="宋体" panose="02010600030101010101" pitchFamily="2" charset="-122"/>
                      </a:rPr>
                      <a:t>th</a:t>
                    </a:r>
                    <a:r>
                      <a:rPr lang="en-US" altLang="zh-CN" sz="2000" b="0" kern="0" dirty="0">
                        <a:solidFill>
                          <a:prstClr val="black"/>
                        </a:solidFill>
                        <a:latin typeface="Calibri"/>
                        <a:ea typeface="宋体" panose="02010600030101010101" pitchFamily="2" charset="-122"/>
                      </a:rPr>
                      <a:t> time step</a:t>
                    </a:r>
                    <a:endParaRPr lang="zh-CN" altLang="en-US" sz="2000" b="0" kern="0" dirty="0">
                      <a:solidFill>
                        <a:prstClr val="black"/>
                      </a:solidFill>
                      <a:latin typeface="Calibri"/>
                      <a:ea typeface="宋体" panose="02010600030101010101" pitchFamily="2" charset="-122"/>
                    </a:endParaRPr>
                  </a:p>
                </p:txBody>
              </p:sp>
            </mc:Choice>
            <mc:Fallback xmlns="">
              <p:sp>
                <p:nvSpPr>
                  <p:cNvPr id="31" name="矩形 30"/>
                  <p:cNvSpPr>
                    <a:spLocks noRot="1" noChangeAspect="1" noMove="1" noResize="1" noEditPoints="1" noAdjustHandles="1" noChangeArrowheads="1" noChangeShapeType="1" noTextEdit="1"/>
                  </p:cNvSpPr>
                  <p:nvPr/>
                </p:nvSpPr>
                <p:spPr>
                  <a:xfrm>
                    <a:off x="5176744" y="2627619"/>
                    <a:ext cx="3543149" cy="400110"/>
                  </a:xfrm>
                  <a:prstGeom prst="rect">
                    <a:avLst/>
                  </a:prstGeom>
                  <a:blipFill rotWithShape="0">
                    <a:blip r:embed="rId4"/>
                    <a:stretch>
                      <a:fillRect l="-1631" t="-8824" b="-22059"/>
                    </a:stretch>
                  </a:blipFill>
                </p:spPr>
                <p:txBody>
                  <a:bodyPr/>
                  <a:lstStyle/>
                  <a:p>
                    <a:r>
                      <a:rPr lang="zh-CN" altLang="en-US">
                        <a:noFill/>
                      </a:rPr>
                      <a:t> </a:t>
                    </a:r>
                  </a:p>
                </p:txBody>
              </p:sp>
            </mc:Fallback>
          </mc:AlternateContent>
        </p:grpSp>
        <p:pic>
          <p:nvPicPr>
            <p:cNvPr id="29" name="图片 28"/>
            <p:cNvPicPr>
              <a:picLocks noChangeAspect="1"/>
            </p:cNvPicPr>
            <p:nvPr/>
          </p:nvPicPr>
          <p:blipFill>
            <a:blip r:embed="rId5"/>
            <a:stretch>
              <a:fillRect/>
            </a:stretch>
          </p:blipFill>
          <p:spPr>
            <a:xfrm>
              <a:off x="589414" y="3140968"/>
              <a:ext cx="7968357" cy="3127877"/>
            </a:xfrm>
            <a:prstGeom prst="rect">
              <a:avLst/>
            </a:prstGeom>
            <a:ln w="19050">
              <a:solidFill>
                <a:sysClr val="windowText" lastClr="000000"/>
              </a:solidFill>
            </a:ln>
            <a:effectLst>
              <a:outerShdw blurRad="63500" sx="101000" sy="101000" algn="ctr" rotWithShape="0">
                <a:prstClr val="black">
                  <a:alpha val="40000"/>
                </a:prstClr>
              </a:outerShdw>
            </a:effectLst>
          </p:spPr>
        </p:pic>
      </p:grpSp>
    </p:spTree>
    <p:extLst>
      <p:ext uri="{BB962C8B-B14F-4D97-AF65-F5344CB8AC3E}">
        <p14:creationId xmlns:p14="http://schemas.microsoft.com/office/powerpoint/2010/main" val="1705206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2"/>
                                        </p:tgtEl>
                                      </p:cBhvr>
                                    </p:animEffect>
                                    <p:set>
                                      <p:cBhvr>
                                        <p:cTn id="7" dur="1" fill="hold">
                                          <p:stCondLst>
                                            <p:cond delay="499"/>
                                          </p:stCondLst>
                                        </p:cTn>
                                        <p:tgtEl>
                                          <p:spTgt spid="22"/>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26"/>
                                        </p:tgtEl>
                                      </p:cBhvr>
                                    </p:animEffect>
                                    <p:set>
                                      <p:cBhvr>
                                        <p:cTn id="10" dur="1" fill="hold">
                                          <p:stCondLst>
                                            <p:cond delay="499"/>
                                          </p:stCondLst>
                                        </p:cTn>
                                        <p:tgtEl>
                                          <p:spTgt spid="26"/>
                                        </p:tgtEl>
                                        <p:attrNameLst>
                                          <p:attrName>style.visibility</p:attrName>
                                        </p:attrNameLst>
                                      </p:cBhvr>
                                      <p:to>
                                        <p:strVal val="hidden"/>
                                      </p:to>
                                    </p:set>
                                  </p:childTnLst>
                                </p:cTn>
                              </p:par>
                              <p:par>
                                <p:cTn id="11" presetID="47"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750"/>
                                        <p:tgtEl>
                                          <p:spTgt spid="20"/>
                                        </p:tgtEl>
                                      </p:cBhvr>
                                    </p:animEffect>
                                    <p:anim calcmode="lin" valueType="num">
                                      <p:cBhvr>
                                        <p:cTn id="14" dur="750" fill="hold"/>
                                        <p:tgtEl>
                                          <p:spTgt spid="20"/>
                                        </p:tgtEl>
                                        <p:attrNameLst>
                                          <p:attrName>ppt_x</p:attrName>
                                        </p:attrNameLst>
                                      </p:cBhvr>
                                      <p:tavLst>
                                        <p:tav tm="0">
                                          <p:val>
                                            <p:strVal val="#ppt_x"/>
                                          </p:val>
                                        </p:tav>
                                        <p:tav tm="100000">
                                          <p:val>
                                            <p:strVal val="#ppt_x"/>
                                          </p:val>
                                        </p:tav>
                                      </p:tavLst>
                                    </p:anim>
                                    <p:anim calcmode="lin" valueType="num">
                                      <p:cBhvr>
                                        <p:cTn id="15" dur="7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06407" y="1323662"/>
            <a:ext cx="7108267" cy="3653510"/>
          </a:xfrm>
          <a:prstGeom prst="rect">
            <a:avLst/>
          </a:prstGeom>
        </p:spPr>
      </p:pic>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Results on Flickr30K &amp; MSCOCO </a:t>
            </a:r>
          </a:p>
        </p:txBody>
      </p:sp>
      <p:sp>
        <p:nvSpPr>
          <p:cNvPr id="16" name="矩形 15"/>
          <p:cNvSpPr/>
          <p:nvPr/>
        </p:nvSpPr>
        <p:spPr>
          <a:xfrm>
            <a:off x="184554" y="872078"/>
            <a:ext cx="8815686" cy="400110"/>
          </a:xfrm>
          <a:prstGeom prst="rect">
            <a:avLst/>
          </a:prstGeom>
        </p:spPr>
        <p:txBody>
          <a:bodyPr wrap="square">
            <a:spAutoFit/>
          </a:bodyPr>
          <a:lstStyle/>
          <a:p>
            <a:pPr>
              <a:lnSpc>
                <a:spcPct val="100000"/>
              </a:lnSpc>
              <a:spcBef>
                <a:spcPct val="0"/>
              </a:spcBef>
              <a:buFontTx/>
              <a:buNone/>
            </a:pPr>
            <a:r>
              <a:rPr lang="en-US" altLang="zh-CN" sz="2000" b="0" dirty="0">
                <a:solidFill>
                  <a:srgbClr val="000000"/>
                </a:solidFill>
                <a:latin typeface="Calibri"/>
                <a:ea typeface="宋体" charset="-122"/>
                <a:cs typeface="Times New Roman" panose="02020603050405020304" pitchFamily="18" charset="0"/>
              </a:rPr>
              <a:t>Bidirectional image and sentence retrieval results on </a:t>
            </a:r>
            <a:r>
              <a:rPr lang="en-US" altLang="zh-CN" sz="2000" b="0" dirty="0">
                <a:solidFill>
                  <a:srgbClr val="000000"/>
                </a:solidFill>
                <a:latin typeface="Calibri" pitchFamily="34" charset="0"/>
                <a:ea typeface="宋体" charset="-122"/>
                <a:cs typeface="Times New Roman" panose="02020603050405020304" pitchFamily="18" charset="0"/>
              </a:rPr>
              <a:t>Flickr30k and MSCOCO</a:t>
            </a:r>
            <a:r>
              <a:rPr lang="en-US" altLang="zh-CN" sz="2000" b="0" dirty="0">
                <a:solidFill>
                  <a:srgbClr val="000000"/>
                </a:solidFill>
                <a:latin typeface="Times New Roman" panose="02020603050405020304" pitchFamily="18" charset="0"/>
                <a:ea typeface="宋体" charset="-122"/>
                <a:cs typeface="Times New Roman" panose="02020603050405020304" pitchFamily="18" charset="0"/>
              </a:rPr>
              <a:t>.</a:t>
            </a:r>
            <a:endParaRPr lang="zh-CN" altLang="en-US" sz="2000" b="0" dirty="0">
              <a:solidFill>
                <a:srgbClr val="000000"/>
              </a:solidFill>
              <a:latin typeface="Times New Roman" panose="02020603050405020304" pitchFamily="18" charset="0"/>
              <a:ea typeface="宋体" charset="-122"/>
              <a:cs typeface="Times New Roman" panose="02020603050405020304" pitchFamily="18" charset="0"/>
            </a:endParaRPr>
          </a:p>
        </p:txBody>
      </p:sp>
      <p:sp>
        <p:nvSpPr>
          <p:cNvPr id="18" name="圆角矩形 17"/>
          <p:cNvSpPr/>
          <p:nvPr/>
        </p:nvSpPr>
        <p:spPr>
          <a:xfrm>
            <a:off x="203578" y="3908770"/>
            <a:ext cx="7111095" cy="993335"/>
          </a:xfrm>
          <a:prstGeom prst="roundRect">
            <a:avLst>
              <a:gd name="adj" fmla="val 10552"/>
            </a:avLst>
          </a:prstGeom>
          <a:noFill/>
          <a:ln w="2540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22" name="文本框 21"/>
          <p:cNvSpPr txBox="1"/>
          <p:nvPr/>
        </p:nvSpPr>
        <p:spPr>
          <a:xfrm>
            <a:off x="71248" y="5671410"/>
            <a:ext cx="8928992" cy="1169551"/>
          </a:xfrm>
          <a:prstGeom prst="rect">
            <a:avLst/>
          </a:prstGeom>
          <a:solidFill>
            <a:sysClr val="window" lastClr="FFFFFF"/>
          </a:solidFill>
        </p:spPr>
        <p:txBody>
          <a:bodyPr wrap="square" rtlCol="0">
            <a:spAutoFit/>
          </a:bodyPr>
          <a:lstStyle/>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[4]   Chen and </a:t>
            </a:r>
            <a:r>
              <a:rPr lang="en-US" altLang="zh-CN" sz="1000" b="0" kern="0" dirty="0" err="1">
                <a:solidFill>
                  <a:prstClr val="black">
                    <a:lumMod val="75000"/>
                    <a:lumOff val="25000"/>
                  </a:prstClr>
                </a:solidFill>
                <a:latin typeface="Calibri" pitchFamily="34" charset="0"/>
                <a:ea typeface="宋体" charset="-122"/>
              </a:rPr>
              <a:t>Zitnick</a:t>
            </a:r>
            <a:r>
              <a:rPr lang="en-US" altLang="zh-CN" sz="1000" b="0" kern="0" dirty="0">
                <a:solidFill>
                  <a:prstClr val="black">
                    <a:lumMod val="75000"/>
                    <a:lumOff val="25000"/>
                  </a:prstClr>
                </a:solidFill>
                <a:latin typeface="Calibri" pitchFamily="34" charset="0"/>
                <a:ea typeface="宋体" charset="-122"/>
              </a:rPr>
              <a:t>. Mind’s eye: A recurrent visual representation for image caption generation. In CVPR,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[7]   Donahue et al., Long-term recurrent convolutional networks for visual recognition and description. In CVPR,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[13] </a:t>
            </a:r>
            <a:r>
              <a:rPr lang="en-US" altLang="zh-CN" sz="1000" b="0" kern="0" dirty="0" err="1">
                <a:solidFill>
                  <a:prstClr val="black">
                    <a:lumMod val="75000"/>
                    <a:lumOff val="25000"/>
                  </a:prstClr>
                </a:solidFill>
                <a:latin typeface="Calibri" pitchFamily="34" charset="0"/>
                <a:ea typeface="宋体" charset="-122"/>
              </a:rPr>
              <a:t>Karpathy</a:t>
            </a:r>
            <a:r>
              <a:rPr lang="en-US" altLang="zh-CN" sz="1000" b="0" kern="0" dirty="0">
                <a:solidFill>
                  <a:prstClr val="black">
                    <a:lumMod val="75000"/>
                    <a:lumOff val="25000"/>
                  </a:prstClr>
                </a:solidFill>
                <a:latin typeface="Calibri" pitchFamily="34" charset="0"/>
                <a:ea typeface="宋体" charset="-122"/>
              </a:rPr>
              <a:t> et al., Deep fragment </a:t>
            </a:r>
            <a:r>
              <a:rPr lang="en-US" altLang="zh-CN" sz="1000" b="0" kern="0" dirty="0" err="1">
                <a:solidFill>
                  <a:prstClr val="black">
                    <a:lumMod val="75000"/>
                    <a:lumOff val="25000"/>
                  </a:prstClr>
                </a:solidFill>
                <a:latin typeface="Calibri" pitchFamily="34" charset="0"/>
                <a:ea typeface="宋体" charset="-122"/>
              </a:rPr>
              <a:t>embeddings</a:t>
            </a:r>
            <a:r>
              <a:rPr lang="en-US" altLang="zh-CN" sz="1000" b="0" kern="0" dirty="0">
                <a:solidFill>
                  <a:prstClr val="black">
                    <a:lumMod val="75000"/>
                    <a:lumOff val="25000"/>
                  </a:prstClr>
                </a:solidFill>
                <a:latin typeface="Calibri" pitchFamily="34" charset="0"/>
                <a:ea typeface="宋体" charset="-122"/>
              </a:rPr>
              <a:t> for bidirectional image sentence mapping. In NIPS, 2014.</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[14] </a:t>
            </a:r>
            <a:r>
              <a:rPr lang="en-US" altLang="zh-CN" sz="1000" b="0" kern="0" dirty="0" err="1">
                <a:solidFill>
                  <a:prstClr val="black">
                    <a:lumMod val="75000"/>
                    <a:lumOff val="25000"/>
                  </a:prstClr>
                </a:solidFill>
                <a:latin typeface="Calibri" pitchFamily="34" charset="0"/>
                <a:ea typeface="宋体" charset="-122"/>
              </a:rPr>
              <a:t>Karpathy</a:t>
            </a:r>
            <a:r>
              <a:rPr lang="en-US" altLang="zh-CN" sz="1000" b="0" kern="0" dirty="0">
                <a:solidFill>
                  <a:prstClr val="black">
                    <a:lumMod val="75000"/>
                    <a:lumOff val="25000"/>
                  </a:prstClr>
                </a:solidFill>
                <a:latin typeface="Calibri" pitchFamily="34" charset="0"/>
                <a:ea typeface="宋体" charset="-122"/>
              </a:rPr>
              <a:t> and Li. Deep visual-semantic alignments for generating image descriptions. In CVPR,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[15] </a:t>
            </a:r>
            <a:r>
              <a:rPr lang="en-US" altLang="zh-CN" sz="1000" b="0" kern="0" dirty="0" err="1">
                <a:solidFill>
                  <a:prstClr val="black">
                    <a:lumMod val="75000"/>
                    <a:lumOff val="25000"/>
                  </a:prstClr>
                </a:solidFill>
                <a:latin typeface="Calibri" pitchFamily="34" charset="0"/>
                <a:ea typeface="宋体" charset="-122"/>
              </a:rPr>
              <a:t>Kiros</a:t>
            </a:r>
            <a:r>
              <a:rPr lang="en-US" altLang="zh-CN" sz="1000" b="0" kern="0" dirty="0">
                <a:solidFill>
                  <a:prstClr val="black">
                    <a:lumMod val="75000"/>
                    <a:lumOff val="25000"/>
                  </a:prstClr>
                </a:solidFill>
                <a:latin typeface="Calibri" pitchFamily="34" charset="0"/>
                <a:ea typeface="宋体" charset="-122"/>
              </a:rPr>
              <a:t> et al., Unifying visual-semantic </a:t>
            </a:r>
            <a:r>
              <a:rPr lang="en-US" altLang="zh-CN" sz="1000" b="0" kern="0" dirty="0" err="1">
                <a:solidFill>
                  <a:prstClr val="black">
                    <a:lumMod val="75000"/>
                    <a:lumOff val="25000"/>
                  </a:prstClr>
                </a:solidFill>
                <a:latin typeface="Calibri" pitchFamily="34" charset="0"/>
                <a:ea typeface="宋体" charset="-122"/>
              </a:rPr>
              <a:t>embeddings</a:t>
            </a:r>
            <a:r>
              <a:rPr lang="en-US" altLang="zh-CN" sz="1000" b="0" kern="0" dirty="0">
                <a:solidFill>
                  <a:prstClr val="black">
                    <a:lumMod val="75000"/>
                    <a:lumOff val="25000"/>
                  </a:prstClr>
                </a:solidFill>
                <a:latin typeface="Calibri" pitchFamily="34" charset="0"/>
                <a:ea typeface="宋体" charset="-122"/>
              </a:rPr>
              <a:t> with multimodal neural language models. TACL,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[17] Klein et al., Associating neural word </a:t>
            </a:r>
            <a:r>
              <a:rPr lang="en-US" altLang="zh-CN" sz="1000" b="0" kern="0" dirty="0" err="1">
                <a:solidFill>
                  <a:prstClr val="black">
                    <a:lumMod val="75000"/>
                    <a:lumOff val="25000"/>
                  </a:prstClr>
                </a:solidFill>
                <a:latin typeface="Calibri" pitchFamily="34" charset="0"/>
                <a:ea typeface="宋体" charset="-122"/>
              </a:rPr>
              <a:t>embeddings</a:t>
            </a:r>
            <a:r>
              <a:rPr lang="en-US" altLang="zh-CN" sz="1000" b="0" kern="0" dirty="0">
                <a:solidFill>
                  <a:prstClr val="black">
                    <a:lumMod val="75000"/>
                    <a:lumOff val="25000"/>
                  </a:prstClr>
                </a:solidFill>
                <a:latin typeface="Calibri" pitchFamily="34" charset="0"/>
                <a:ea typeface="宋体" charset="-122"/>
              </a:rPr>
              <a:t> with deep image representations using fisher vectors. In CVPR,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[19] Lev et al., </a:t>
            </a:r>
            <a:r>
              <a:rPr lang="en-US" altLang="zh-CN" sz="1000" b="0" kern="0" dirty="0" err="1">
                <a:solidFill>
                  <a:prstClr val="black">
                    <a:lumMod val="75000"/>
                    <a:lumOff val="25000"/>
                  </a:prstClr>
                </a:solidFill>
                <a:latin typeface="Calibri" pitchFamily="34" charset="0"/>
                <a:ea typeface="宋体" charset="-122"/>
              </a:rPr>
              <a:t>Rnn</a:t>
            </a:r>
            <a:r>
              <a:rPr lang="en-US" altLang="zh-CN" sz="1000" b="0" kern="0" dirty="0">
                <a:solidFill>
                  <a:prstClr val="black">
                    <a:lumMod val="75000"/>
                    <a:lumOff val="25000"/>
                  </a:prstClr>
                </a:solidFill>
                <a:latin typeface="Calibri" pitchFamily="34" charset="0"/>
                <a:ea typeface="宋体" charset="-122"/>
              </a:rPr>
              <a:t> fisher vectors for action recognition and image annotation. In ECCV, 2016.</a:t>
            </a:r>
          </a:p>
        </p:txBody>
      </p:sp>
      <p:sp>
        <p:nvSpPr>
          <p:cNvPr id="13"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14" name="文本框 13"/>
          <p:cNvSpPr txBox="1"/>
          <p:nvPr/>
        </p:nvSpPr>
        <p:spPr>
          <a:xfrm>
            <a:off x="6456040" y="5517232"/>
            <a:ext cx="5735960" cy="1323439"/>
          </a:xfrm>
          <a:prstGeom prst="rect">
            <a:avLst/>
          </a:prstGeom>
          <a:solidFill>
            <a:sysClr val="window" lastClr="FFFFFF"/>
          </a:solidFill>
        </p:spPr>
        <p:txBody>
          <a:bodyPr wrap="square" rtlCol="0">
            <a:spAutoFit/>
          </a:bodyPr>
          <a:lstStyle/>
          <a:p>
            <a:pPr algn="just" eaLnBrk="1" fontAlgn="auto" hangingPunct="1">
              <a:lnSpc>
                <a:spcPct val="100000"/>
              </a:lnSpc>
              <a:spcBef>
                <a:spcPct val="0"/>
              </a:spcBef>
              <a:spcAft>
                <a:spcPts val="0"/>
              </a:spcAft>
              <a:defRPr/>
            </a:pPr>
            <a:r>
              <a:rPr lang="it-IT" altLang="zh-CN" sz="1000" b="0" kern="0" dirty="0">
                <a:solidFill>
                  <a:prstClr val="black">
                    <a:lumMod val="75000"/>
                    <a:lumOff val="25000"/>
                  </a:prstClr>
                </a:solidFill>
                <a:latin typeface="Calibri" pitchFamily="34" charset="0"/>
                <a:ea typeface="宋体" charset="-122"/>
              </a:rPr>
              <a:t>[21] Ma et al., Multimodal convolutional </a:t>
            </a:r>
            <a:r>
              <a:rPr lang="en-US" altLang="zh-CN" sz="1000" b="0" kern="0" dirty="0">
                <a:solidFill>
                  <a:prstClr val="black">
                    <a:lumMod val="75000"/>
                    <a:lumOff val="25000"/>
                  </a:prstClr>
                </a:solidFill>
                <a:latin typeface="Calibri" pitchFamily="34" charset="0"/>
                <a:ea typeface="宋体" charset="-122"/>
              </a:rPr>
              <a:t>neural networks for matching image and sentence. In ICCV,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[22] Mao et al., Explain images with multimodal recurrent neural networks. In ICLR,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[26] Plummer et al., Flickr30k entities: Collecting region to phrase correspondences for richer image to </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        sentence models. In ICCV,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[34] Yan and </a:t>
            </a:r>
            <a:r>
              <a:rPr lang="en-US" altLang="zh-CN" sz="1000" b="0" kern="0" dirty="0" err="1">
                <a:solidFill>
                  <a:prstClr val="black">
                    <a:lumMod val="75000"/>
                    <a:lumOff val="25000"/>
                  </a:prstClr>
                </a:solidFill>
                <a:latin typeface="Calibri" pitchFamily="34" charset="0"/>
                <a:ea typeface="宋体" charset="-122"/>
              </a:rPr>
              <a:t>Mikolajczyk</a:t>
            </a:r>
            <a:r>
              <a:rPr lang="en-US" altLang="zh-CN" sz="1000" b="0" kern="0" dirty="0">
                <a:solidFill>
                  <a:prstClr val="black">
                    <a:lumMod val="75000"/>
                    <a:lumOff val="25000"/>
                  </a:prstClr>
                </a:solidFill>
                <a:latin typeface="Calibri" pitchFamily="34" charset="0"/>
                <a:ea typeface="宋体" charset="-122"/>
              </a:rPr>
              <a:t>. Deep correlation for matching images and text. In CVPR,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[30] </a:t>
            </a:r>
            <a:r>
              <a:rPr lang="en-US" altLang="zh-CN" sz="1000" b="0" kern="0" dirty="0" err="1">
                <a:solidFill>
                  <a:prstClr val="black">
                    <a:lumMod val="75000"/>
                    <a:lumOff val="25000"/>
                  </a:prstClr>
                </a:solidFill>
                <a:latin typeface="Calibri" pitchFamily="34" charset="0"/>
                <a:ea typeface="宋体" charset="-122"/>
              </a:rPr>
              <a:t>Vendrov</a:t>
            </a:r>
            <a:r>
              <a:rPr lang="en-US" altLang="zh-CN" sz="1000" b="0" kern="0" dirty="0">
                <a:solidFill>
                  <a:prstClr val="black">
                    <a:lumMod val="75000"/>
                    <a:lumOff val="25000"/>
                  </a:prstClr>
                </a:solidFill>
                <a:latin typeface="Calibri" pitchFamily="34" charset="0"/>
                <a:ea typeface="宋体" charset="-122"/>
              </a:rPr>
              <a:t> et al., Order </a:t>
            </a:r>
            <a:r>
              <a:rPr lang="en-US" altLang="zh-CN" sz="1000" b="0" kern="0" dirty="0" err="1">
                <a:solidFill>
                  <a:prstClr val="black">
                    <a:lumMod val="75000"/>
                    <a:lumOff val="25000"/>
                  </a:prstClr>
                </a:solidFill>
                <a:latin typeface="Calibri" pitchFamily="34" charset="0"/>
                <a:ea typeface="宋体" charset="-122"/>
              </a:rPr>
              <a:t>embeddings</a:t>
            </a:r>
            <a:r>
              <a:rPr lang="en-US" altLang="zh-CN" sz="1000" b="0" kern="0" dirty="0">
                <a:solidFill>
                  <a:prstClr val="black">
                    <a:lumMod val="75000"/>
                    <a:lumOff val="25000"/>
                  </a:prstClr>
                </a:solidFill>
                <a:latin typeface="Calibri" pitchFamily="34" charset="0"/>
                <a:ea typeface="宋体" charset="-122"/>
              </a:rPr>
              <a:t> of images and language. In ICLR, 2016.</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[31] </a:t>
            </a:r>
            <a:r>
              <a:rPr lang="en-US" altLang="zh-CN" sz="1000" b="0" kern="0" dirty="0" err="1">
                <a:solidFill>
                  <a:prstClr val="black">
                    <a:lumMod val="75000"/>
                    <a:lumOff val="25000"/>
                  </a:prstClr>
                </a:solidFill>
                <a:latin typeface="Calibri" pitchFamily="34" charset="0"/>
                <a:ea typeface="宋体" charset="-122"/>
              </a:rPr>
              <a:t>Vinyals</a:t>
            </a:r>
            <a:r>
              <a:rPr lang="en-US" altLang="zh-CN" sz="1000" b="0" kern="0" dirty="0">
                <a:solidFill>
                  <a:prstClr val="black">
                    <a:lumMod val="75000"/>
                    <a:lumOff val="25000"/>
                  </a:prstClr>
                </a:solidFill>
                <a:latin typeface="Calibri" pitchFamily="34" charset="0"/>
                <a:ea typeface="宋体" charset="-122"/>
              </a:rPr>
              <a:t> et al., and D. </a:t>
            </a:r>
            <a:r>
              <a:rPr lang="en-US" altLang="zh-CN" sz="1000" b="0" kern="0" dirty="0" err="1">
                <a:solidFill>
                  <a:prstClr val="black">
                    <a:lumMod val="75000"/>
                    <a:lumOff val="25000"/>
                  </a:prstClr>
                </a:solidFill>
                <a:latin typeface="Calibri" pitchFamily="34" charset="0"/>
                <a:ea typeface="宋体" charset="-122"/>
              </a:rPr>
              <a:t>Erhan</a:t>
            </a:r>
            <a:r>
              <a:rPr lang="en-US" altLang="zh-CN" sz="1000" b="0" kern="0" dirty="0">
                <a:solidFill>
                  <a:prstClr val="black">
                    <a:lumMod val="75000"/>
                    <a:lumOff val="25000"/>
                  </a:prstClr>
                </a:solidFill>
                <a:latin typeface="Calibri" pitchFamily="34" charset="0"/>
                <a:ea typeface="宋体" charset="-122"/>
              </a:rPr>
              <a:t>. Show and tell: A neural image caption generator. In CVPR, 2015.</a:t>
            </a:r>
          </a:p>
          <a:p>
            <a:pPr algn="just" eaLnBrk="1" fontAlgn="auto" hangingPunct="1">
              <a:lnSpc>
                <a:spcPct val="100000"/>
              </a:lnSpc>
              <a:spcBef>
                <a:spcPct val="0"/>
              </a:spcBef>
              <a:spcAft>
                <a:spcPts val="0"/>
              </a:spcAft>
              <a:defRPr/>
            </a:pPr>
            <a:r>
              <a:rPr lang="en-US" altLang="zh-CN" sz="1000" b="0" kern="0" dirty="0">
                <a:solidFill>
                  <a:prstClr val="black">
                    <a:lumMod val="75000"/>
                    <a:lumOff val="25000"/>
                  </a:prstClr>
                </a:solidFill>
                <a:latin typeface="Calibri" pitchFamily="34" charset="0"/>
                <a:ea typeface="宋体" charset="-122"/>
              </a:rPr>
              <a:t>[32] Wang et al., Learning deep structure preserving image-text </a:t>
            </a:r>
            <a:r>
              <a:rPr lang="en-US" altLang="zh-CN" sz="1000" b="0" kern="0" dirty="0" err="1">
                <a:solidFill>
                  <a:prstClr val="black">
                    <a:lumMod val="75000"/>
                    <a:lumOff val="25000"/>
                  </a:prstClr>
                </a:solidFill>
                <a:latin typeface="Calibri" pitchFamily="34" charset="0"/>
                <a:ea typeface="宋体" charset="-122"/>
              </a:rPr>
              <a:t>embeddings</a:t>
            </a:r>
            <a:r>
              <a:rPr lang="en-US" altLang="zh-CN" sz="1000" b="0" kern="0" dirty="0">
                <a:solidFill>
                  <a:prstClr val="black">
                    <a:lumMod val="75000"/>
                    <a:lumOff val="25000"/>
                  </a:prstClr>
                </a:solidFill>
                <a:latin typeface="Calibri" pitchFamily="34" charset="0"/>
                <a:ea typeface="宋体" charset="-122"/>
              </a:rPr>
              <a:t>. In CVPR, 2016.</a:t>
            </a:r>
            <a:endParaRPr lang="zh-CN" altLang="en-US" sz="1000" b="0" kern="0" dirty="0">
              <a:solidFill>
                <a:prstClr val="black">
                  <a:lumMod val="75000"/>
                  <a:lumOff val="25000"/>
                </a:prstClr>
              </a:solidFill>
              <a:latin typeface="Calibri" pitchFamily="34" charset="0"/>
              <a:ea typeface="宋体" charset="-122"/>
            </a:endParaRPr>
          </a:p>
        </p:txBody>
      </p:sp>
      <p:sp>
        <p:nvSpPr>
          <p:cNvPr id="15" name="圆角矩形 16">
            <a:extLst>
              <a:ext uri="{FF2B5EF4-FFF2-40B4-BE49-F238E27FC236}">
                <a16:creationId xmlns:a16="http://schemas.microsoft.com/office/drawing/2014/main" id="{51E2CFA0-EA72-4F37-8914-3089DF0C2B7F}"/>
              </a:ext>
            </a:extLst>
          </p:cNvPr>
          <p:cNvSpPr/>
          <p:nvPr/>
        </p:nvSpPr>
        <p:spPr bwMode="auto">
          <a:xfrm>
            <a:off x="203579" y="5148292"/>
            <a:ext cx="11608127" cy="1055608"/>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lvl="1" indent="-457200" eaLnBrk="1" fontAlgn="auto" hangingPunct="1">
              <a:lnSpc>
                <a:spcPct val="100000"/>
              </a:lnSpc>
              <a:spcBef>
                <a:spcPct val="0"/>
              </a:spcBef>
              <a:spcAft>
                <a:spcPts val="0"/>
              </a:spcAft>
              <a:buFont typeface="Wingdings" panose="05000000000000000000" pitchFamily="2" charset="2"/>
              <a:buChar char="Ø"/>
            </a:pPr>
            <a:r>
              <a:rPr lang="en-US" altLang="zh-CN" sz="28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Context-modulated attention is more effective than traditional attention</a:t>
            </a:r>
          </a:p>
          <a:p>
            <a:pPr lvl="1" indent="-457200" eaLnBrk="1" fontAlgn="auto" hangingPunct="1">
              <a:lnSpc>
                <a:spcPct val="100000"/>
              </a:lnSpc>
              <a:spcBef>
                <a:spcPct val="0"/>
              </a:spcBef>
              <a:spcAft>
                <a:spcPts val="0"/>
              </a:spcAft>
              <a:buFont typeface="Wingdings" panose="05000000000000000000" pitchFamily="2" charset="2"/>
              <a:buChar char="Ø"/>
            </a:pPr>
            <a:r>
              <a:rPr lang="en-US" altLang="zh-CN" sz="28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Our selective multimodal matching achieves the best performance </a:t>
            </a:r>
          </a:p>
        </p:txBody>
      </p:sp>
      <p:pic>
        <p:nvPicPr>
          <p:cNvPr id="3" name="图片 2"/>
          <p:cNvPicPr>
            <a:picLocks noChangeAspect="1"/>
          </p:cNvPicPr>
          <p:nvPr/>
        </p:nvPicPr>
        <p:blipFill>
          <a:blip r:embed="rId4"/>
          <a:stretch>
            <a:fillRect/>
          </a:stretch>
        </p:blipFill>
        <p:spPr>
          <a:xfrm>
            <a:off x="7536160" y="2502515"/>
            <a:ext cx="4347554" cy="1389115"/>
          </a:xfrm>
          <a:prstGeom prst="rect">
            <a:avLst/>
          </a:prstGeom>
        </p:spPr>
      </p:pic>
      <p:sp>
        <p:nvSpPr>
          <p:cNvPr id="4" name="矩形 3"/>
          <p:cNvSpPr/>
          <p:nvPr/>
        </p:nvSpPr>
        <p:spPr>
          <a:xfrm>
            <a:off x="7530256" y="1763879"/>
            <a:ext cx="4655840" cy="707886"/>
          </a:xfrm>
          <a:prstGeom prst="rect">
            <a:avLst/>
          </a:prstGeom>
        </p:spPr>
        <p:txBody>
          <a:bodyPr wrap="square">
            <a:spAutoFit/>
          </a:bodyPr>
          <a:lstStyle/>
          <a:p>
            <a:pPr>
              <a:lnSpc>
                <a:spcPct val="100000"/>
              </a:lnSpc>
              <a:spcBef>
                <a:spcPct val="0"/>
              </a:spcBef>
              <a:buFontTx/>
              <a:buNone/>
            </a:pPr>
            <a:r>
              <a:rPr lang="en-US" altLang="zh-CN" sz="2000" b="0" dirty="0">
                <a:solidFill>
                  <a:srgbClr val="000000"/>
                </a:solidFill>
                <a:latin typeface="Calibri"/>
                <a:ea typeface="宋体" charset="-122"/>
                <a:cs typeface="Times New Roman" panose="02020603050405020304" pitchFamily="18" charset="0"/>
              </a:rPr>
              <a:t>Averaged attention maps at three different </a:t>
            </a:r>
            <a:r>
              <a:rPr lang="en-US" altLang="zh-CN" sz="2000" b="0" dirty="0" err="1">
                <a:solidFill>
                  <a:srgbClr val="000000"/>
                </a:solidFill>
                <a:latin typeface="Calibri"/>
                <a:ea typeface="宋体" charset="-122"/>
                <a:cs typeface="Times New Roman" panose="02020603050405020304" pitchFamily="18" charset="0"/>
              </a:rPr>
              <a:t>timesteps</a:t>
            </a:r>
            <a:r>
              <a:rPr lang="en-US" altLang="zh-CN" sz="2000" b="0" dirty="0">
                <a:solidFill>
                  <a:srgbClr val="000000"/>
                </a:solidFill>
                <a:latin typeface="Calibri"/>
                <a:ea typeface="宋体" charset="-122"/>
                <a:cs typeface="Times New Roman" panose="02020603050405020304" pitchFamily="18" charset="0"/>
              </a:rPr>
              <a:t>.</a:t>
            </a:r>
            <a:endParaRPr lang="zh-CN" altLang="en-US" sz="2000" b="0" dirty="0">
              <a:solidFill>
                <a:srgbClr val="000000"/>
              </a:solidFill>
              <a:latin typeface="Calibri"/>
              <a:ea typeface="宋体" charset="-122"/>
              <a:cs typeface="Times New Roman" panose="02020603050405020304" pitchFamily="18" charset="0"/>
            </a:endParaRPr>
          </a:p>
        </p:txBody>
      </p:sp>
    </p:spTree>
    <p:extLst>
      <p:ext uri="{BB962C8B-B14F-4D97-AF65-F5344CB8AC3E}">
        <p14:creationId xmlns:p14="http://schemas.microsoft.com/office/powerpoint/2010/main" val="246031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Usefulness of Global Context</a:t>
            </a:r>
          </a:p>
        </p:txBody>
      </p:sp>
      <p:sp>
        <p:nvSpPr>
          <p:cNvPr id="13" name="矩形 12"/>
          <p:cNvSpPr/>
          <p:nvPr/>
        </p:nvSpPr>
        <p:spPr>
          <a:xfrm>
            <a:off x="1339872" y="836712"/>
            <a:ext cx="9584265" cy="707886"/>
          </a:xfrm>
          <a:prstGeom prst="rect">
            <a:avLst/>
          </a:prstGeom>
          <a:noFill/>
        </p:spPr>
        <p:txBody>
          <a:bodyPr wrap="square">
            <a:spAutoFit/>
          </a:bodyPr>
          <a:lstStyle/>
          <a:p>
            <a:pPr algn="ctr">
              <a:lnSpc>
                <a:spcPct val="100000"/>
              </a:lnSpc>
              <a:spcBef>
                <a:spcPct val="0"/>
              </a:spcBef>
              <a:buFontTx/>
              <a:buNone/>
            </a:pPr>
            <a:r>
              <a:rPr lang="en-US" altLang="zh-CN" sz="2000" dirty="0">
                <a:solidFill>
                  <a:srgbClr val="C00000"/>
                </a:solidFill>
                <a:latin typeface="Calibri"/>
                <a:ea typeface="宋体" charset="-122"/>
                <a:cs typeface="Times New Roman" panose="02020603050405020304" pitchFamily="18" charset="0"/>
              </a:rPr>
              <a:t>Attended image instances </a:t>
            </a:r>
            <a:r>
              <a:rPr lang="en-US" altLang="zh-CN" sz="2000" b="0" dirty="0">
                <a:solidFill>
                  <a:srgbClr val="000000"/>
                </a:solidFill>
                <a:latin typeface="Calibri"/>
                <a:ea typeface="宋体" charset="-122"/>
                <a:cs typeface="Times New Roman" panose="02020603050405020304" pitchFamily="18" charset="0"/>
              </a:rPr>
              <a:t>at three different </a:t>
            </a:r>
            <a:r>
              <a:rPr lang="en-US" altLang="zh-CN" sz="2000" b="0" dirty="0" err="1">
                <a:solidFill>
                  <a:srgbClr val="000000"/>
                </a:solidFill>
                <a:latin typeface="Calibri"/>
                <a:ea typeface="宋体" charset="-122"/>
                <a:cs typeface="Times New Roman" panose="02020603050405020304" pitchFamily="18" charset="0"/>
              </a:rPr>
              <a:t>timesteps</a:t>
            </a:r>
            <a:r>
              <a:rPr lang="en-US" altLang="zh-CN" sz="2000" b="0" dirty="0">
                <a:solidFill>
                  <a:srgbClr val="000000"/>
                </a:solidFill>
                <a:latin typeface="Calibri"/>
                <a:ea typeface="宋体" charset="-122"/>
                <a:cs typeface="Times New Roman" panose="02020603050405020304" pitchFamily="18" charset="0"/>
              </a:rPr>
              <a:t> with or without global context.</a:t>
            </a:r>
            <a:endParaRPr lang="zh-CN" altLang="en-US" sz="2000" b="0" dirty="0">
              <a:solidFill>
                <a:srgbClr val="000000"/>
              </a:solidFill>
              <a:latin typeface="Calibri"/>
              <a:ea typeface="宋体" charset="-122"/>
              <a:cs typeface="Times New Roman" panose="02020603050405020304" pitchFamily="18" charset="0"/>
            </a:endParaRPr>
          </a:p>
        </p:txBody>
      </p:sp>
      <p:pic>
        <p:nvPicPr>
          <p:cNvPr id="14" name="图片 13"/>
          <p:cNvPicPr>
            <a:picLocks noChangeAspect="1"/>
          </p:cNvPicPr>
          <p:nvPr/>
        </p:nvPicPr>
        <p:blipFill rotWithShape="1">
          <a:blip r:embed="rId3"/>
          <a:srcRect b="33197"/>
          <a:stretch/>
        </p:blipFill>
        <p:spPr>
          <a:xfrm>
            <a:off x="191344" y="1211334"/>
            <a:ext cx="11972062" cy="5165696"/>
          </a:xfrm>
          <a:prstGeom prst="rect">
            <a:avLst/>
          </a:prstGeom>
        </p:spPr>
      </p:pic>
      <p:sp>
        <p:nvSpPr>
          <p:cNvPr id="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11" name="圆角矩形 10"/>
          <p:cNvSpPr/>
          <p:nvPr/>
        </p:nvSpPr>
        <p:spPr>
          <a:xfrm>
            <a:off x="2082286" y="1196752"/>
            <a:ext cx="4896544" cy="5303104"/>
          </a:xfrm>
          <a:prstGeom prst="roundRect">
            <a:avLst>
              <a:gd name="adj" fmla="val 5154"/>
            </a:avLst>
          </a:prstGeom>
          <a:noFill/>
          <a:ln w="2540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prstClr val="white"/>
              </a:solidFill>
              <a:latin typeface="Calibri"/>
              <a:ea typeface="宋体" panose="02010600030101010101" pitchFamily="2" charset="-122"/>
            </a:endParaRPr>
          </a:p>
        </p:txBody>
      </p:sp>
      <p:sp>
        <p:nvSpPr>
          <p:cNvPr id="10" name="圆角矩形 16">
            <a:extLst>
              <a:ext uri="{FF2B5EF4-FFF2-40B4-BE49-F238E27FC236}">
                <a16:creationId xmlns:a16="http://schemas.microsoft.com/office/drawing/2014/main" id="{51E2CFA0-EA72-4F37-8914-3089DF0C2B7F}"/>
              </a:ext>
            </a:extLst>
          </p:cNvPr>
          <p:cNvSpPr/>
          <p:nvPr/>
        </p:nvSpPr>
        <p:spPr bwMode="auto">
          <a:xfrm>
            <a:off x="695400" y="6306502"/>
            <a:ext cx="8280920" cy="578882"/>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marL="0" lvl="1" eaLnBrk="1" fontAlgn="auto" hangingPunct="1">
              <a:lnSpc>
                <a:spcPct val="100000"/>
              </a:lnSpc>
              <a:spcBef>
                <a:spcPct val="0"/>
              </a:spcBef>
              <a:spcAft>
                <a:spcPts val="0"/>
              </a:spcAft>
            </a:pPr>
            <a:r>
              <a:rPr lang="en-US" altLang="zh-CN" sz="28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Using global context can capture more accurate details</a:t>
            </a:r>
          </a:p>
        </p:txBody>
      </p:sp>
    </p:spTree>
    <p:extLst>
      <p:ext uri="{BB962C8B-B14F-4D97-AF65-F5344CB8AC3E}">
        <p14:creationId xmlns:p14="http://schemas.microsoft.com/office/powerpoint/2010/main" val="2203565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4257956" y="975476"/>
            <a:ext cx="3760021" cy="5760639"/>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Our Work</a:t>
            </a:r>
            <a:endParaRPr lang="zh-CN" altLang="en-US" sz="4000" b="1" dirty="0">
              <a:solidFill>
                <a:srgbClr val="FF0000"/>
              </a:solidFill>
              <a:ea typeface="微软雅黑" pitchFamily="34" charset="-122"/>
            </a:endParaRPr>
          </a:p>
        </p:txBody>
      </p:sp>
      <p:sp>
        <p:nvSpPr>
          <p:cNvPr id="23" name="矩形 22"/>
          <p:cNvSpPr/>
          <p:nvPr/>
        </p:nvSpPr>
        <p:spPr>
          <a:xfrm>
            <a:off x="235218" y="980729"/>
            <a:ext cx="3760021" cy="5760639"/>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
        <p:nvSpPr>
          <p:cNvPr id="25" name="矩形 24"/>
          <p:cNvSpPr/>
          <p:nvPr/>
        </p:nvSpPr>
        <p:spPr>
          <a:xfrm>
            <a:off x="235216" y="3516417"/>
            <a:ext cx="3760024"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Context attention for cross-modal retrieval (CVPR2017, TPAMI2019)</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39" name="图片 38"/>
          <p:cNvPicPr>
            <a:picLocks noChangeAspect="1"/>
          </p:cNvPicPr>
          <p:nvPr/>
        </p:nvPicPr>
        <p:blipFill rotWithShape="1">
          <a:blip r:embed="rId3"/>
          <a:srcRect t="2811" b="3610"/>
          <a:stretch/>
        </p:blipFill>
        <p:spPr>
          <a:xfrm>
            <a:off x="400446" y="1642468"/>
            <a:ext cx="3463306" cy="1872208"/>
          </a:xfrm>
          <a:prstGeom prst="rect">
            <a:avLst/>
          </a:prstGeom>
          <a:effectLst>
            <a:outerShdw blurRad="63500" sx="101000" sy="101000" algn="ctr" rotWithShape="0">
              <a:prstClr val="black">
                <a:alpha val="40000"/>
              </a:prstClr>
            </a:outerShdw>
          </a:effectLst>
        </p:spPr>
      </p:pic>
      <p:sp>
        <p:nvSpPr>
          <p:cNvPr id="1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21" name="矩形 20"/>
          <p:cNvSpPr/>
          <p:nvPr/>
        </p:nvSpPr>
        <p:spPr>
          <a:xfrm>
            <a:off x="4235154" y="3516417"/>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Multimodal memory network for video captioning (CVPR2018)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22" name="图片 21"/>
          <p:cNvPicPr>
            <a:picLocks noChangeAspect="1"/>
          </p:cNvPicPr>
          <p:nvPr/>
        </p:nvPicPr>
        <p:blipFill>
          <a:blip r:embed="rId4"/>
          <a:stretch>
            <a:fillRect/>
          </a:stretch>
        </p:blipFill>
        <p:spPr>
          <a:xfrm>
            <a:off x="4461440" y="1635107"/>
            <a:ext cx="3378768" cy="1874117"/>
          </a:xfrm>
          <a:prstGeom prst="rect">
            <a:avLst/>
          </a:prstGeom>
          <a:effectLst>
            <a:outerShdw blurRad="63500" sx="101000" sy="101000" algn="ctr" rotWithShape="0">
              <a:prstClr val="black">
                <a:alpha val="40000"/>
              </a:prstClr>
            </a:outerShdw>
          </a:effectLst>
        </p:spPr>
      </p:pic>
      <p:sp>
        <p:nvSpPr>
          <p:cNvPr id="29" name="矩形 28"/>
          <p:cNvSpPr/>
          <p:nvPr/>
        </p:nvSpPr>
        <p:spPr>
          <a:xfrm>
            <a:off x="8240634" y="975476"/>
            <a:ext cx="3760021" cy="5760639"/>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
        <p:nvSpPr>
          <p:cNvPr id="30" name="矩形 29"/>
          <p:cNvSpPr/>
          <p:nvPr/>
        </p:nvSpPr>
        <p:spPr>
          <a:xfrm>
            <a:off x="263352" y="6089785"/>
            <a:ext cx="3760024"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Mask-guided attention network for person Re-ID (CVPR2018)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34" name="矩形 33"/>
          <p:cNvSpPr/>
          <p:nvPr/>
        </p:nvSpPr>
        <p:spPr>
          <a:xfrm>
            <a:off x="8240852" y="3501962"/>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Feedback convolutional neural network (ICCV2015, TPAMI2018)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44" name="矩形 43"/>
          <p:cNvSpPr/>
          <p:nvPr/>
        </p:nvSpPr>
        <p:spPr>
          <a:xfrm>
            <a:off x="8224205" y="6095037"/>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Lateral inhibition modeling for salient object detection (AAAI2018)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47" name="图片 46">
            <a:extLst>
              <a:ext uri="{FF2B5EF4-FFF2-40B4-BE49-F238E27FC236}">
                <a16:creationId xmlns:a16="http://schemas.microsoft.com/office/drawing/2014/main" id="{B7868860-447A-4469-80D7-EB00A925839C}"/>
              </a:ext>
            </a:extLst>
          </p:cNvPr>
          <p:cNvPicPr>
            <a:picLocks noChangeAspect="1"/>
          </p:cNvPicPr>
          <p:nvPr/>
        </p:nvPicPr>
        <p:blipFill rotWithShape="1">
          <a:blip r:embed="rId5"/>
          <a:srcRect l="1601" t="8792" r="16750" b="7686"/>
          <a:stretch/>
        </p:blipFill>
        <p:spPr>
          <a:xfrm>
            <a:off x="458551" y="4221088"/>
            <a:ext cx="3340397" cy="1855223"/>
          </a:xfrm>
          <a:prstGeom prst="rect">
            <a:avLst/>
          </a:prstGeom>
          <a:effectLst>
            <a:outerShdw blurRad="63500" sx="101000" sy="101000" algn="ctr" rotWithShape="0">
              <a:prstClr val="black">
                <a:alpha val="40000"/>
              </a:prstClr>
            </a:outerShdw>
          </a:effectLst>
        </p:spPr>
      </p:pic>
      <p:pic>
        <p:nvPicPr>
          <p:cNvPr id="48" name="图片 47"/>
          <p:cNvPicPr>
            <a:picLocks noChangeAspect="1"/>
          </p:cNvPicPr>
          <p:nvPr/>
        </p:nvPicPr>
        <p:blipFill rotWithShape="1">
          <a:blip r:embed="rId6"/>
          <a:srcRect t="9251"/>
          <a:stretch/>
        </p:blipFill>
        <p:spPr>
          <a:xfrm>
            <a:off x="8435830" y="4262459"/>
            <a:ext cx="3340398" cy="1819105"/>
          </a:xfrm>
          <a:prstGeom prst="rect">
            <a:avLst/>
          </a:prstGeom>
          <a:effectLst>
            <a:outerShdw blurRad="63500" sx="101000" sy="101000" algn="ctr" rotWithShape="0">
              <a:prstClr val="black">
                <a:alpha val="40000"/>
              </a:prstClr>
            </a:outerShdw>
          </a:effectLst>
        </p:spPr>
      </p:pic>
      <p:pic>
        <p:nvPicPr>
          <p:cNvPr id="49" name="图片 48"/>
          <p:cNvPicPr>
            <a:picLocks noChangeAspect="1"/>
          </p:cNvPicPr>
          <p:nvPr/>
        </p:nvPicPr>
        <p:blipFill rotWithShape="1">
          <a:blip r:embed="rId7"/>
          <a:srcRect l="3783" t="5714" r="1292"/>
          <a:stretch/>
        </p:blipFill>
        <p:spPr>
          <a:xfrm>
            <a:off x="8497637" y="1642468"/>
            <a:ext cx="3286851" cy="1832577"/>
          </a:xfrm>
          <a:prstGeom prst="rect">
            <a:avLst/>
          </a:prstGeom>
          <a:effectLst>
            <a:outerShdw blurRad="63500" sx="101000" sy="101000" algn="ctr" rotWithShape="0">
              <a:prstClr val="black">
                <a:alpha val="40000"/>
              </a:prstClr>
            </a:outerShdw>
          </a:effectLst>
        </p:spPr>
      </p:pic>
      <p:sp>
        <p:nvSpPr>
          <p:cNvPr id="2" name="矩形 1"/>
          <p:cNvSpPr/>
          <p:nvPr/>
        </p:nvSpPr>
        <p:spPr>
          <a:xfrm>
            <a:off x="235216" y="975476"/>
            <a:ext cx="3760023" cy="509308"/>
          </a:xfrm>
          <a:prstGeom prst="rect">
            <a:avLst/>
          </a:prstGeom>
          <a:solidFill>
            <a:srgbClr val="3EEFFF"/>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Attention Modeling</a:t>
            </a:r>
            <a:endParaRPr lang="zh-CN" altLang="en-US" dirty="0">
              <a:solidFill>
                <a:schemeClr val="tx1"/>
              </a:solidFill>
            </a:endParaRPr>
          </a:p>
        </p:txBody>
      </p:sp>
      <p:sp>
        <p:nvSpPr>
          <p:cNvPr id="28" name="矩形 27"/>
          <p:cNvSpPr/>
          <p:nvPr/>
        </p:nvSpPr>
        <p:spPr>
          <a:xfrm>
            <a:off x="4261705" y="975476"/>
            <a:ext cx="3760023" cy="509308"/>
          </a:xfrm>
          <a:prstGeom prst="rect">
            <a:avLst/>
          </a:prstGeom>
          <a:solidFill>
            <a:srgbClr val="3EEFFF"/>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Memory Modeling</a:t>
            </a:r>
            <a:endParaRPr lang="zh-CN" altLang="en-US" dirty="0">
              <a:solidFill>
                <a:schemeClr val="tx1"/>
              </a:solidFill>
            </a:endParaRPr>
          </a:p>
        </p:txBody>
      </p:sp>
      <p:sp>
        <p:nvSpPr>
          <p:cNvPr id="31" name="矩形 30"/>
          <p:cNvSpPr/>
          <p:nvPr/>
        </p:nvSpPr>
        <p:spPr>
          <a:xfrm>
            <a:off x="8238325" y="975476"/>
            <a:ext cx="3760023" cy="509308"/>
          </a:xfrm>
          <a:prstGeom prst="rect">
            <a:avLst/>
          </a:prstGeom>
          <a:solidFill>
            <a:srgbClr val="3EEFFF"/>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Feedback Modeling</a:t>
            </a:r>
            <a:endParaRPr lang="zh-CN" altLang="en-US" dirty="0">
              <a:solidFill>
                <a:schemeClr val="tx1"/>
              </a:solidFill>
            </a:endParaRPr>
          </a:p>
        </p:txBody>
      </p:sp>
      <p:pic>
        <p:nvPicPr>
          <p:cNvPr id="32" name="图片 31"/>
          <p:cNvPicPr>
            <a:picLocks noChangeAspect="1"/>
          </p:cNvPicPr>
          <p:nvPr/>
        </p:nvPicPr>
        <p:blipFill rotWithShape="1">
          <a:blip r:embed="rId8"/>
          <a:srcRect t="15369"/>
          <a:stretch/>
        </p:blipFill>
        <p:spPr>
          <a:xfrm>
            <a:off x="4461440" y="4304942"/>
            <a:ext cx="3290744" cy="1821107"/>
          </a:xfrm>
          <a:prstGeom prst="rect">
            <a:avLst/>
          </a:prstGeom>
          <a:effectLst>
            <a:outerShdw blurRad="63500" sx="101000" sy="101000" algn="ctr" rotWithShape="0">
              <a:prstClr val="black">
                <a:alpha val="40000"/>
              </a:prstClr>
            </a:outerShdw>
          </a:effectLst>
        </p:spPr>
      </p:pic>
      <p:sp>
        <p:nvSpPr>
          <p:cNvPr id="35" name="矩形 34"/>
          <p:cNvSpPr/>
          <p:nvPr/>
        </p:nvSpPr>
        <p:spPr>
          <a:xfrm>
            <a:off x="4254241" y="6095142"/>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Hierarchical memory network for video captioning (MM2018)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27" name="矩形 26"/>
          <p:cNvSpPr/>
          <p:nvPr/>
        </p:nvSpPr>
        <p:spPr>
          <a:xfrm>
            <a:off x="4261892" y="1484784"/>
            <a:ext cx="3760023" cy="2616826"/>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794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Video Captioning</a:t>
            </a:r>
            <a:endParaRPr lang="zh-CN" altLang="en-US" sz="4000" b="1" dirty="0">
              <a:solidFill>
                <a:srgbClr val="FF0000"/>
              </a:solidFill>
              <a:ea typeface="微软雅黑" pitchFamily="34" charset="-122"/>
            </a:endParaRPr>
          </a:p>
        </p:txBody>
      </p:sp>
      <p:pic>
        <p:nvPicPr>
          <p:cNvPr id="7" name="video4100">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824669" y="1340769"/>
            <a:ext cx="2831171" cy="1554272"/>
          </a:xfrm>
          <a:prstGeom prst="rect">
            <a:avLst/>
          </a:prstGeom>
          <a:ln>
            <a:solidFill>
              <a:srgbClr val="FF0000"/>
            </a:solidFill>
          </a:ln>
        </p:spPr>
      </p:pic>
      <p:sp>
        <p:nvSpPr>
          <p:cNvPr id="9" name="文本框 8"/>
          <p:cNvSpPr txBox="1"/>
          <p:nvPr/>
        </p:nvSpPr>
        <p:spPr>
          <a:xfrm>
            <a:off x="4723456" y="1340768"/>
            <a:ext cx="5760640" cy="1554272"/>
          </a:xfrm>
          <a:prstGeom prst="rect">
            <a:avLst/>
          </a:prstGeom>
          <a:noFill/>
          <a:ln w="19050">
            <a:solidFill>
              <a:schemeClr val="tx1"/>
            </a:solidFill>
          </a:ln>
        </p:spPr>
        <p:txBody>
          <a:bodyPr wrap="square" rtlCol="0">
            <a:spAutoFit/>
          </a:bodyPr>
          <a:lstStyle/>
          <a:p>
            <a:r>
              <a:rPr lang="en-US" altLang="zh-CN" sz="1900" b="0" dirty="0">
                <a:solidFill>
                  <a:schemeClr val="tx1"/>
                </a:solidFill>
                <a:latin typeface="+mn-lt"/>
              </a:rPr>
              <a:t>1. A man and a woman performing a musical.</a:t>
            </a:r>
          </a:p>
          <a:p>
            <a:r>
              <a:rPr lang="en-US" altLang="zh-CN" sz="1900" b="0" dirty="0">
                <a:solidFill>
                  <a:schemeClr val="tx1"/>
                </a:solidFill>
                <a:latin typeface="+mn-lt"/>
              </a:rPr>
              <a:t>2. A teenage couple perform in an amateur musical.</a:t>
            </a:r>
          </a:p>
          <a:p>
            <a:r>
              <a:rPr lang="en-US" altLang="zh-CN" sz="1900" b="0" dirty="0">
                <a:solidFill>
                  <a:schemeClr val="tx1"/>
                </a:solidFill>
                <a:latin typeface="+mn-lt"/>
              </a:rPr>
              <a:t>3. Dancers are playing a routine.</a:t>
            </a:r>
          </a:p>
          <a:p>
            <a:r>
              <a:rPr lang="en-US" altLang="zh-CN" sz="1900" b="0" dirty="0">
                <a:solidFill>
                  <a:schemeClr val="tx1"/>
                </a:solidFill>
                <a:latin typeface="+mn-lt"/>
              </a:rPr>
              <a:t>4. People are dancing in a musical.</a:t>
            </a:r>
          </a:p>
        </p:txBody>
      </p:sp>
      <p:pic>
        <p:nvPicPr>
          <p:cNvPr id="3" name="图片 2"/>
          <p:cNvPicPr>
            <a:picLocks noChangeAspect="1"/>
          </p:cNvPicPr>
          <p:nvPr/>
        </p:nvPicPr>
        <p:blipFill>
          <a:blip r:embed="rId6"/>
          <a:stretch>
            <a:fillRect/>
          </a:stretch>
        </p:blipFill>
        <p:spPr>
          <a:xfrm>
            <a:off x="4845576" y="3490322"/>
            <a:ext cx="2186528" cy="1611523"/>
          </a:xfrm>
          <a:prstGeom prst="rect">
            <a:avLst/>
          </a:prstGeom>
        </p:spPr>
      </p:pic>
      <p:pic>
        <p:nvPicPr>
          <p:cNvPr id="1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7393" y="3490322"/>
            <a:ext cx="2858447" cy="16115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图片 3"/>
          <p:cNvPicPr>
            <a:picLocks noChangeAspect="1"/>
          </p:cNvPicPr>
          <p:nvPr/>
        </p:nvPicPr>
        <p:blipFill>
          <a:blip r:embed="rId8"/>
          <a:stretch>
            <a:fillRect/>
          </a:stretch>
        </p:blipFill>
        <p:spPr>
          <a:xfrm>
            <a:off x="7274418" y="3490322"/>
            <a:ext cx="3193739" cy="1611523"/>
          </a:xfrm>
          <a:prstGeom prst="rect">
            <a:avLst/>
          </a:prstGeom>
        </p:spPr>
      </p:pic>
      <p:sp>
        <p:nvSpPr>
          <p:cNvPr id="2" name="矩形 1"/>
          <p:cNvSpPr/>
          <p:nvPr/>
        </p:nvSpPr>
        <p:spPr>
          <a:xfrm>
            <a:off x="623392" y="5218513"/>
            <a:ext cx="11017224" cy="1341906"/>
          </a:xfrm>
          <a:prstGeom prst="rect">
            <a:avLst/>
          </a:prstGeom>
        </p:spPr>
        <p:txBody>
          <a:bodyPr wrap="square">
            <a:spAutoFit/>
          </a:bodyPr>
          <a:lstStyle/>
          <a:p>
            <a:pPr marL="342900" indent="-342900" algn="just">
              <a:lnSpc>
                <a:spcPct val="100000"/>
              </a:lnSpc>
              <a:spcBef>
                <a:spcPts val="1800"/>
              </a:spcBef>
              <a:buFont typeface="Arial" charset="0"/>
              <a:buChar char="•"/>
              <a:defRPr/>
            </a:pPr>
            <a:r>
              <a:rPr lang="en-US" altLang="zh-CN" sz="2400" dirty="0">
                <a:solidFill>
                  <a:schemeClr val="tx1"/>
                </a:solidFill>
                <a:latin typeface="Calibri"/>
                <a:ea typeface="+mn-ea"/>
              </a:rPr>
              <a:t>Challenges</a:t>
            </a:r>
          </a:p>
          <a:p>
            <a:pPr marL="800100" lvl="1" indent="-342900" algn="just">
              <a:buFont typeface="Wingdings" panose="05000000000000000000" pitchFamily="2" charset="2"/>
              <a:buChar char="ü"/>
              <a:defRPr/>
            </a:pPr>
            <a:r>
              <a:rPr lang="en-US" altLang="zh-CN" sz="2200" b="0" dirty="0">
                <a:solidFill>
                  <a:schemeClr val="tx1"/>
                </a:solidFill>
                <a:latin typeface="Calibri" panose="020F0502020204030204" pitchFamily="34" charset="0"/>
              </a:rPr>
              <a:t>learn an effective mapping from visual sequence space to language space</a:t>
            </a:r>
          </a:p>
          <a:p>
            <a:pPr marL="800100" lvl="1" indent="-342900">
              <a:buFont typeface="Wingdings" panose="05000000000000000000" pitchFamily="2" charset="2"/>
              <a:buChar char="ü"/>
              <a:defRPr/>
            </a:pPr>
            <a:r>
              <a:rPr lang="en-US" altLang="zh-CN" sz="2200" b="0" dirty="0">
                <a:solidFill>
                  <a:schemeClr val="tx1"/>
                </a:solidFill>
                <a:latin typeface="Calibri" panose="020F0502020204030204" pitchFamily="34" charset="0"/>
              </a:rPr>
              <a:t>the long-term visual-textual dependency modelling</a:t>
            </a:r>
          </a:p>
        </p:txBody>
      </p:sp>
      <p:sp>
        <p:nvSpPr>
          <p:cNvPr id="26" name="矩形 25"/>
          <p:cNvSpPr/>
          <p:nvPr/>
        </p:nvSpPr>
        <p:spPr>
          <a:xfrm>
            <a:off x="635768" y="3033221"/>
            <a:ext cx="10890988" cy="461665"/>
          </a:xfrm>
          <a:prstGeom prst="rect">
            <a:avLst/>
          </a:prstGeom>
        </p:spPr>
        <p:txBody>
          <a:bodyPr wrap="square">
            <a:spAutoFit/>
          </a:bodyPr>
          <a:lstStyle/>
          <a:p>
            <a:pPr marL="342900" indent="-342900" algn="just">
              <a:lnSpc>
                <a:spcPct val="100000"/>
              </a:lnSpc>
              <a:spcBef>
                <a:spcPts val="1800"/>
              </a:spcBef>
              <a:buFont typeface="Arial" charset="0"/>
              <a:buChar char="•"/>
              <a:defRPr/>
            </a:pPr>
            <a:r>
              <a:rPr lang="en-US" altLang="zh-CN" sz="2400" dirty="0">
                <a:solidFill>
                  <a:schemeClr val="tx1"/>
                </a:solidFill>
                <a:latin typeface="Calibri"/>
                <a:ea typeface="+mn-ea"/>
              </a:rPr>
              <a:t>Potential applications</a:t>
            </a:r>
          </a:p>
        </p:txBody>
      </p:sp>
      <p:sp>
        <p:nvSpPr>
          <p:cNvPr id="13"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14" name="内容占位符 2">
            <a:extLst>
              <a:ext uri="{FF2B5EF4-FFF2-40B4-BE49-F238E27FC236}">
                <a16:creationId xmlns:a16="http://schemas.microsoft.com/office/drawing/2014/main" id="{5313F863-FD5D-45DA-8B17-79C3454251D3}"/>
              </a:ext>
            </a:extLst>
          </p:cNvPr>
          <p:cNvSpPr txBox="1">
            <a:spLocks/>
          </p:cNvSpPr>
          <p:nvPr/>
        </p:nvSpPr>
        <p:spPr>
          <a:xfrm>
            <a:off x="636016" y="833857"/>
            <a:ext cx="8700344" cy="598398"/>
          </a:xfrm>
          <a:prstGeom prst="rect">
            <a:avLst/>
          </a:prstGeom>
        </p:spPr>
        <p:txBody>
          <a:bodyPr>
            <a:normAutofit/>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00000"/>
              </a:lnSpc>
              <a:spcBef>
                <a:spcPts val="1800"/>
              </a:spcBef>
            </a:pPr>
            <a:r>
              <a:rPr lang="en-US" altLang="zh-CN" sz="2400" dirty="0">
                <a:solidFill>
                  <a:srgbClr val="FF0000"/>
                </a:solidFill>
                <a:latin typeface="Calibri"/>
              </a:rPr>
              <a:t>Generate natural sentences to describe video content</a:t>
            </a:r>
          </a:p>
        </p:txBody>
      </p:sp>
    </p:spTree>
    <p:extLst>
      <p:ext uri="{BB962C8B-B14F-4D97-AF65-F5344CB8AC3E}">
        <p14:creationId xmlns:p14="http://schemas.microsoft.com/office/powerpoint/2010/main" val="2566159146"/>
      </p:ext>
    </p:extLst>
  </p:cSld>
  <p:clrMapOvr>
    <a:masterClrMapping/>
  </p:clrMapOvr>
  <p:timing>
    <p:tnLst>
      <p:par>
        <p:cTn id="1" dur="indefinite" restart="never" nodeType="tmRoot">
          <p:childTnLst>
            <p:video>
              <p:cMediaNode vol="80000" mute="1">
                <p:cTn id="2" fill="hold" display="0">
                  <p:stCondLst>
                    <p:cond delay="indefinite"/>
                  </p:stCondLst>
                </p:cTn>
                <p:tgtEl>
                  <p:spTgt spid="7"/>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Motivation</a:t>
            </a:r>
            <a:endParaRPr lang="zh-CN" altLang="en-US" sz="4000" b="1" dirty="0">
              <a:solidFill>
                <a:srgbClr val="FF0000"/>
              </a:solidFill>
              <a:ea typeface="微软雅黑" pitchFamily="34" charset="-122"/>
            </a:endParaRPr>
          </a:p>
        </p:txBody>
      </p:sp>
      <p:sp>
        <p:nvSpPr>
          <p:cNvPr id="13" name="内容占位符 2"/>
          <p:cNvSpPr txBox="1">
            <a:spLocks/>
          </p:cNvSpPr>
          <p:nvPr/>
        </p:nvSpPr>
        <p:spPr bwMode="auto">
          <a:xfrm>
            <a:off x="767408" y="866188"/>
            <a:ext cx="10292928" cy="568863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342900" indent="-342900" algn="just" eaLnBrk="0" hangingPunct="0">
              <a:lnSpc>
                <a:spcPct val="100000"/>
              </a:lnSpc>
              <a:spcBef>
                <a:spcPts val="600"/>
              </a:spcBef>
              <a:buClrTx/>
              <a:buFont typeface="Arial" charset="0"/>
              <a:buChar char="•"/>
              <a:defRPr/>
            </a:pPr>
            <a:r>
              <a:rPr lang="en-US" altLang="zh-CN" sz="2600" b="0" dirty="0">
                <a:latin typeface="Calibri"/>
              </a:rPr>
              <a:t>LSTM does not work well when the sequence is very </a:t>
            </a:r>
            <a:r>
              <a:rPr lang="en-US" altLang="zh-CN" sz="2600" b="0" dirty="0">
                <a:solidFill>
                  <a:srgbClr val="C00000"/>
                </a:solidFill>
                <a:latin typeface="Calibri"/>
              </a:rPr>
              <a:t>long</a:t>
            </a:r>
          </a:p>
          <a:p>
            <a:pPr marL="342900" indent="-342900" algn="just" eaLnBrk="0" hangingPunct="0">
              <a:lnSpc>
                <a:spcPct val="100000"/>
              </a:lnSpc>
              <a:spcBef>
                <a:spcPts val="600"/>
              </a:spcBef>
              <a:buClrTx/>
              <a:buFont typeface="Arial" charset="0"/>
              <a:buChar char="•"/>
              <a:defRPr/>
            </a:pPr>
            <a:r>
              <a:rPr lang="en-US" altLang="zh-CN" sz="2600" b="0" dirty="0">
                <a:latin typeface="Calibri"/>
              </a:rPr>
              <a:t>Neural memory models have shown great potential to </a:t>
            </a:r>
            <a:r>
              <a:rPr lang="en-US" altLang="zh-CN" sz="2600" b="0" dirty="0">
                <a:solidFill>
                  <a:srgbClr val="C00000"/>
                </a:solidFill>
                <a:latin typeface="Calibri"/>
              </a:rPr>
              <a:t>long-term dependency modelling</a:t>
            </a:r>
            <a:r>
              <a:rPr lang="en-US" altLang="zh-CN" sz="2600" b="0" dirty="0">
                <a:latin typeface="Calibri"/>
              </a:rPr>
              <a:t>, e.g., QA in NLP</a:t>
            </a:r>
          </a:p>
          <a:p>
            <a:pPr marL="342900" indent="-342900" algn="just" eaLnBrk="0" hangingPunct="0">
              <a:lnSpc>
                <a:spcPct val="100000"/>
              </a:lnSpc>
              <a:spcBef>
                <a:spcPts val="600"/>
              </a:spcBef>
              <a:buClrTx/>
              <a:buFont typeface="Arial" charset="0"/>
              <a:buChar char="•"/>
              <a:defRPr/>
            </a:pPr>
            <a:r>
              <a:rPr lang="en-US" altLang="zh-CN" sz="2600" b="0" dirty="0">
                <a:latin typeface="Calibri"/>
              </a:rPr>
              <a:t>Visual </a:t>
            </a:r>
            <a:r>
              <a:rPr lang="en-US" altLang="zh-CN" sz="2600" b="0" dirty="0">
                <a:solidFill>
                  <a:srgbClr val="C00000"/>
                </a:solidFill>
                <a:latin typeface="Calibri"/>
              </a:rPr>
              <a:t>working memory </a:t>
            </a:r>
            <a:r>
              <a:rPr lang="en-US" altLang="zh-CN" sz="2600" b="0" dirty="0">
                <a:latin typeface="Calibri"/>
              </a:rPr>
              <a:t>is one of the key factors to guide eye movements for humans</a:t>
            </a:r>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5480" y="3348072"/>
            <a:ext cx="3528392" cy="2889242"/>
          </a:xfrm>
          <a:prstGeom prst="rect">
            <a:avLst/>
          </a:prstGeom>
          <a:noFill/>
          <a:ln w="25400">
            <a:solidFill>
              <a:schemeClr val="accent5">
                <a:lumMod val="50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6" name="矩形 15"/>
          <p:cNvSpPr/>
          <p:nvPr/>
        </p:nvSpPr>
        <p:spPr>
          <a:xfrm>
            <a:off x="1564014" y="6284269"/>
            <a:ext cx="3451866" cy="584775"/>
          </a:xfrm>
          <a:prstGeom prst="rect">
            <a:avLst/>
          </a:prstGeom>
        </p:spPr>
        <p:txBody>
          <a:bodyPr wrap="square">
            <a:spAutoFit/>
          </a:bodyPr>
          <a:lstStyle/>
          <a:p>
            <a:pPr algn="ctr" eaLnBrk="1" hangingPunct="1">
              <a:lnSpc>
                <a:spcPct val="100000"/>
              </a:lnSpc>
              <a:spcBef>
                <a:spcPct val="0"/>
              </a:spcBef>
            </a:pPr>
            <a:r>
              <a:rPr lang="en-US" altLang="zh-CN" sz="1600" b="0" dirty="0">
                <a:solidFill>
                  <a:srgbClr val="000000"/>
                </a:solidFill>
                <a:latin typeface="Calibri" panose="020F0502020204030204" pitchFamily="34" charset="0"/>
                <a:ea typeface="+mn-ea"/>
              </a:rPr>
              <a:t>A. Graves, et al. Neural </a:t>
            </a:r>
          </a:p>
          <a:p>
            <a:pPr algn="ctr" eaLnBrk="1" hangingPunct="1">
              <a:lnSpc>
                <a:spcPct val="100000"/>
              </a:lnSpc>
              <a:spcBef>
                <a:spcPct val="0"/>
              </a:spcBef>
            </a:pPr>
            <a:r>
              <a:rPr lang="en-US" altLang="zh-CN" sz="1600" b="0" dirty="0">
                <a:solidFill>
                  <a:srgbClr val="000000"/>
                </a:solidFill>
                <a:latin typeface="Calibri" panose="020F0502020204030204" pitchFamily="34" charset="0"/>
                <a:ea typeface="+mn-ea"/>
              </a:rPr>
              <a:t>Turing Machines. arXiv:1410.5401</a:t>
            </a:r>
            <a:endParaRPr lang="zh-CN" altLang="en-US" sz="1600" b="0" dirty="0">
              <a:solidFill>
                <a:srgbClr val="000000"/>
              </a:solidFill>
              <a:latin typeface="Calibri" panose="020F0502020204030204" pitchFamily="34" charset="0"/>
              <a:ea typeface="+mn-ea"/>
            </a:endParaRPr>
          </a:p>
        </p:txBody>
      </p:sp>
      <p:pic>
        <p:nvPicPr>
          <p:cNvPr id="5" name="图片 4"/>
          <p:cNvPicPr>
            <a:picLocks noChangeAspect="1"/>
          </p:cNvPicPr>
          <p:nvPr/>
        </p:nvPicPr>
        <p:blipFill>
          <a:blip r:embed="rId4"/>
          <a:stretch>
            <a:fillRect/>
          </a:stretch>
        </p:blipFill>
        <p:spPr>
          <a:xfrm>
            <a:off x="5447862" y="3348073"/>
            <a:ext cx="5612474" cy="2880680"/>
          </a:xfrm>
          <a:prstGeom prst="rect">
            <a:avLst/>
          </a:prstGeom>
        </p:spPr>
      </p:pic>
      <p:sp>
        <p:nvSpPr>
          <p:cNvPr id="20" name="矩形 19"/>
          <p:cNvSpPr/>
          <p:nvPr/>
        </p:nvSpPr>
        <p:spPr>
          <a:xfrm>
            <a:off x="5704251" y="6288502"/>
            <a:ext cx="4563878" cy="584775"/>
          </a:xfrm>
          <a:prstGeom prst="rect">
            <a:avLst/>
          </a:prstGeom>
        </p:spPr>
        <p:txBody>
          <a:bodyPr wrap="none">
            <a:spAutoFit/>
          </a:bodyPr>
          <a:lstStyle/>
          <a:p>
            <a:pPr algn="ctr" eaLnBrk="1" hangingPunct="1">
              <a:lnSpc>
                <a:spcPct val="100000"/>
              </a:lnSpc>
              <a:spcBef>
                <a:spcPct val="0"/>
              </a:spcBef>
            </a:pPr>
            <a:r>
              <a:rPr lang="en-US" altLang="zh-CN" sz="1600" b="0" dirty="0">
                <a:solidFill>
                  <a:srgbClr val="000000"/>
                </a:solidFill>
                <a:latin typeface="Calibri" panose="020F0502020204030204" pitchFamily="34" charset="0"/>
                <a:ea typeface="+mn-ea"/>
              </a:rPr>
              <a:t>W. Wang, et al. Simulating Human Saccadic </a:t>
            </a:r>
            <a:r>
              <a:rPr lang="en-US" altLang="zh-CN" sz="1600" b="0" dirty="0" err="1">
                <a:solidFill>
                  <a:srgbClr val="000000"/>
                </a:solidFill>
                <a:latin typeface="Calibri" panose="020F0502020204030204" pitchFamily="34" charset="0"/>
                <a:ea typeface="+mn-ea"/>
              </a:rPr>
              <a:t>Scanpath</a:t>
            </a:r>
            <a:endParaRPr lang="en-US" altLang="zh-CN" sz="1600" b="0" dirty="0">
              <a:solidFill>
                <a:srgbClr val="000000"/>
              </a:solidFill>
              <a:latin typeface="Calibri" panose="020F0502020204030204" pitchFamily="34" charset="0"/>
              <a:ea typeface="+mn-ea"/>
            </a:endParaRPr>
          </a:p>
          <a:p>
            <a:pPr algn="ctr" eaLnBrk="1" hangingPunct="1">
              <a:lnSpc>
                <a:spcPct val="100000"/>
              </a:lnSpc>
              <a:spcBef>
                <a:spcPct val="0"/>
              </a:spcBef>
            </a:pPr>
            <a:r>
              <a:rPr lang="en-US" altLang="zh-CN" sz="1600" b="0" dirty="0">
                <a:solidFill>
                  <a:srgbClr val="000000"/>
                </a:solidFill>
                <a:latin typeface="Calibri" panose="020F0502020204030204" pitchFamily="34" charset="0"/>
                <a:ea typeface="+mn-ea"/>
              </a:rPr>
              <a:t> on Natural Images. CVPR 2011.</a:t>
            </a:r>
            <a:endParaRPr lang="zh-CN" altLang="en-US" sz="1600" b="0" dirty="0">
              <a:solidFill>
                <a:srgbClr val="000000"/>
              </a:solidFill>
              <a:latin typeface="Calibri" panose="020F0502020204030204" pitchFamily="34" charset="0"/>
              <a:ea typeface="+mn-ea"/>
            </a:endParaRPr>
          </a:p>
        </p:txBody>
      </p:sp>
      <p:sp>
        <p:nvSpPr>
          <p:cNvPr id="11"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Tree>
    <p:extLst>
      <p:ext uri="{BB962C8B-B14F-4D97-AF65-F5344CB8AC3E}">
        <p14:creationId xmlns:p14="http://schemas.microsoft.com/office/powerpoint/2010/main" val="12997376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latin typeface="微软雅黑" pitchFamily="34" charset="-122"/>
                <a:ea typeface="微软雅黑" pitchFamily="34" charset="-122"/>
              </a:rPr>
              <a:t>Captioning Framework</a:t>
            </a:r>
            <a:endParaRPr lang="zh-CN" altLang="en-US" sz="4000" b="1" baseline="30000" dirty="0">
              <a:solidFill>
                <a:srgbClr val="FF0000"/>
              </a:solidFill>
              <a:latin typeface="微软雅黑" pitchFamily="34" charset="-122"/>
              <a:ea typeface="微软雅黑" pitchFamily="34" charset="-122"/>
            </a:endParaRPr>
          </a:p>
        </p:txBody>
      </p:sp>
      <p:pic>
        <p:nvPicPr>
          <p:cNvPr id="7" name="图片 6"/>
          <p:cNvPicPr>
            <a:picLocks noChangeAspect="1"/>
          </p:cNvPicPr>
          <p:nvPr/>
        </p:nvPicPr>
        <p:blipFill rotWithShape="1">
          <a:blip r:embed="rId3"/>
          <a:srcRect t="575" r="32264"/>
          <a:stretch/>
        </p:blipFill>
        <p:spPr>
          <a:xfrm>
            <a:off x="4297064" y="955551"/>
            <a:ext cx="6149126" cy="1292301"/>
          </a:xfrm>
          <a:prstGeom prst="rect">
            <a:avLst/>
          </a:prstGeom>
        </p:spPr>
      </p:pic>
      <p:sp>
        <p:nvSpPr>
          <p:cNvPr id="9" name="圆角矩形 8"/>
          <p:cNvSpPr/>
          <p:nvPr/>
        </p:nvSpPr>
        <p:spPr>
          <a:xfrm>
            <a:off x="4410792" y="2247851"/>
            <a:ext cx="5905344" cy="361836"/>
          </a:xfrm>
          <a:prstGeom prst="roundRect">
            <a:avLst/>
          </a:prstGeom>
          <a:noFill/>
          <a:ln w="1651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mc:AlternateContent xmlns:mc="http://schemas.openxmlformats.org/markup-compatibility/2006" xmlns:a14="http://schemas.microsoft.com/office/drawing/2010/main">
        <mc:Choice Requires="a14">
          <p:sp>
            <p:nvSpPr>
              <p:cNvPr id="11" name="文本框 10"/>
              <p:cNvSpPr txBox="1"/>
              <p:nvPr/>
            </p:nvSpPr>
            <p:spPr>
              <a:xfrm>
                <a:off x="4961813" y="2259406"/>
                <a:ext cx="308353" cy="307777"/>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altLang="zh-CN" sz="2000" b="0" i="1">
                              <a:solidFill>
                                <a:prstClr val="black"/>
                              </a:solidFill>
                              <a:latin typeface="Cambria Math" panose="02040503050406030204" pitchFamily="18" charset="0"/>
                            </a:rPr>
                          </m:ctrlPr>
                        </m:sSubPr>
                        <m:e>
                          <m:r>
                            <a:rPr lang="en-US" altLang="zh-CN" sz="2000" b="0" i="1">
                              <a:solidFill>
                                <a:prstClr val="black"/>
                              </a:solidFill>
                              <a:latin typeface="Cambria Math" panose="02040503050406030204" pitchFamily="18" charset="0"/>
                            </a:rPr>
                            <m:t>𝑣</m:t>
                          </m:r>
                        </m:e>
                        <m:sub>
                          <m:r>
                            <a:rPr lang="en-US" altLang="zh-CN" sz="2000" b="0" i="1">
                              <a:solidFill>
                                <a:prstClr val="black"/>
                              </a:solidFill>
                              <a:latin typeface="Cambria Math" panose="02040503050406030204" pitchFamily="18" charset="0"/>
                            </a:rPr>
                            <m:t>1</m:t>
                          </m:r>
                        </m:sub>
                      </m:sSub>
                    </m:oMath>
                  </m:oMathPara>
                </a14:m>
                <a:endParaRPr lang="zh-CN" altLang="en-US" sz="2000" b="0" dirty="0">
                  <a:solidFill>
                    <a:prstClr val="black"/>
                  </a:solidFill>
                  <a:latin typeface="Calibri" panose="020F0502020204030204"/>
                  <a:ea typeface="宋体" panose="02010600030101010101" pitchFamily="2" charset="-122"/>
                </a:endParaRPr>
              </a:p>
            </p:txBody>
          </p:sp>
        </mc:Choice>
        <mc:Fallback xmlns="">
          <p:sp>
            <p:nvSpPr>
              <p:cNvPr id="11" name="文本框 10"/>
              <p:cNvSpPr txBox="1">
                <a:spLocks noRot="1" noChangeAspect="1" noMove="1" noResize="1" noEditPoints="1" noAdjustHandles="1" noChangeArrowheads="1" noChangeShapeType="1" noTextEdit="1"/>
              </p:cNvSpPr>
              <p:nvPr/>
            </p:nvSpPr>
            <p:spPr>
              <a:xfrm>
                <a:off x="4961813" y="2259406"/>
                <a:ext cx="308353" cy="307777"/>
              </a:xfrm>
              <a:prstGeom prst="rect">
                <a:avLst/>
              </a:prstGeom>
              <a:blipFill rotWithShape="0">
                <a:blip r:embed="rId4"/>
                <a:stretch>
                  <a:fillRect l="-11765" r="-7843" b="-16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3" name="文本框 12"/>
              <p:cNvSpPr txBox="1"/>
              <p:nvPr/>
            </p:nvSpPr>
            <p:spPr>
              <a:xfrm>
                <a:off x="6428663" y="2259406"/>
                <a:ext cx="314317" cy="307777"/>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altLang="zh-CN" sz="2000" b="0" i="1">
                              <a:solidFill>
                                <a:prstClr val="black"/>
                              </a:solidFill>
                              <a:latin typeface="Cambria Math" panose="02040503050406030204" pitchFamily="18" charset="0"/>
                            </a:rPr>
                          </m:ctrlPr>
                        </m:sSubPr>
                        <m:e>
                          <m:r>
                            <a:rPr lang="en-US" altLang="zh-CN" sz="2000" b="0" i="1">
                              <a:solidFill>
                                <a:prstClr val="black"/>
                              </a:solidFill>
                              <a:latin typeface="Cambria Math" panose="02040503050406030204" pitchFamily="18" charset="0"/>
                            </a:rPr>
                            <m:t>𝑣</m:t>
                          </m:r>
                        </m:e>
                        <m:sub>
                          <m:r>
                            <a:rPr lang="en-US" altLang="zh-CN" sz="2000" b="0" i="1">
                              <a:solidFill>
                                <a:prstClr val="black"/>
                              </a:solidFill>
                              <a:latin typeface="Cambria Math" panose="02040503050406030204" pitchFamily="18" charset="0"/>
                            </a:rPr>
                            <m:t>2</m:t>
                          </m:r>
                        </m:sub>
                      </m:sSub>
                    </m:oMath>
                  </m:oMathPara>
                </a14:m>
                <a:endParaRPr lang="zh-CN" altLang="en-US" sz="2000" b="0" dirty="0">
                  <a:solidFill>
                    <a:prstClr val="black"/>
                  </a:solidFill>
                  <a:latin typeface="Calibri" panose="020F0502020204030204"/>
                  <a:ea typeface="宋体" panose="02010600030101010101" pitchFamily="2" charset="-122"/>
                </a:endParaRPr>
              </a:p>
            </p:txBody>
          </p:sp>
        </mc:Choice>
        <mc:Fallback xmlns="">
          <p:sp>
            <p:nvSpPr>
              <p:cNvPr id="13" name="文本框 12"/>
              <p:cNvSpPr txBox="1">
                <a:spLocks noRot="1" noChangeAspect="1" noMove="1" noResize="1" noEditPoints="1" noAdjustHandles="1" noChangeArrowheads="1" noChangeShapeType="1" noTextEdit="1"/>
              </p:cNvSpPr>
              <p:nvPr/>
            </p:nvSpPr>
            <p:spPr>
              <a:xfrm>
                <a:off x="6428663" y="2259406"/>
                <a:ext cx="314317" cy="307777"/>
              </a:xfrm>
              <a:prstGeom prst="rect">
                <a:avLst/>
              </a:prstGeom>
              <a:blipFill rotWithShape="0">
                <a:blip r:embed="rId5"/>
                <a:stretch>
                  <a:fillRect l="-11765" r="-9804" b="-16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4" name="文本框 13"/>
              <p:cNvSpPr txBox="1"/>
              <p:nvPr/>
            </p:nvSpPr>
            <p:spPr>
              <a:xfrm>
                <a:off x="7933613" y="2259406"/>
                <a:ext cx="314317" cy="307777"/>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altLang="zh-CN" sz="2000" b="0" i="1">
                              <a:solidFill>
                                <a:prstClr val="black"/>
                              </a:solidFill>
                              <a:latin typeface="Cambria Math" panose="02040503050406030204" pitchFamily="18" charset="0"/>
                            </a:rPr>
                          </m:ctrlPr>
                        </m:sSubPr>
                        <m:e>
                          <m:r>
                            <a:rPr lang="en-US" altLang="zh-CN" sz="2000" b="0" i="1">
                              <a:solidFill>
                                <a:prstClr val="black"/>
                              </a:solidFill>
                              <a:latin typeface="Cambria Math" panose="02040503050406030204" pitchFamily="18" charset="0"/>
                            </a:rPr>
                            <m:t>𝑣</m:t>
                          </m:r>
                        </m:e>
                        <m:sub>
                          <m:r>
                            <a:rPr lang="en-US" altLang="zh-CN" sz="2000" b="0" i="1">
                              <a:solidFill>
                                <a:prstClr val="black"/>
                              </a:solidFill>
                              <a:latin typeface="Cambria Math" panose="02040503050406030204" pitchFamily="18" charset="0"/>
                            </a:rPr>
                            <m:t>3</m:t>
                          </m:r>
                        </m:sub>
                      </m:sSub>
                    </m:oMath>
                  </m:oMathPara>
                </a14:m>
                <a:endParaRPr lang="zh-CN" altLang="en-US" sz="2000" b="0" dirty="0">
                  <a:solidFill>
                    <a:prstClr val="black"/>
                  </a:solidFill>
                  <a:latin typeface="Calibri" panose="020F0502020204030204"/>
                  <a:ea typeface="宋体" panose="02010600030101010101" pitchFamily="2" charset="-122"/>
                </a:endParaRPr>
              </a:p>
            </p:txBody>
          </p:sp>
        </mc:Choice>
        <mc:Fallback xmlns="">
          <p:sp>
            <p:nvSpPr>
              <p:cNvPr id="14" name="文本框 13"/>
              <p:cNvSpPr txBox="1">
                <a:spLocks noRot="1" noChangeAspect="1" noMove="1" noResize="1" noEditPoints="1" noAdjustHandles="1" noChangeArrowheads="1" noChangeShapeType="1" noTextEdit="1"/>
              </p:cNvSpPr>
              <p:nvPr/>
            </p:nvSpPr>
            <p:spPr>
              <a:xfrm>
                <a:off x="7933613" y="2259406"/>
                <a:ext cx="314317" cy="307777"/>
              </a:xfrm>
              <a:prstGeom prst="rect">
                <a:avLst/>
              </a:prstGeom>
              <a:blipFill rotWithShape="0">
                <a:blip r:embed="rId6"/>
                <a:stretch>
                  <a:fillRect l="-9615" r="-9615" b="-16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5" name="文本框 14"/>
              <p:cNvSpPr txBox="1"/>
              <p:nvPr/>
            </p:nvSpPr>
            <p:spPr>
              <a:xfrm>
                <a:off x="9467137" y="2259406"/>
                <a:ext cx="317844" cy="307777"/>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altLang="zh-CN" sz="2000" b="0" i="1">
                              <a:solidFill>
                                <a:prstClr val="black"/>
                              </a:solidFill>
                              <a:latin typeface="Cambria Math" panose="02040503050406030204" pitchFamily="18" charset="0"/>
                            </a:rPr>
                          </m:ctrlPr>
                        </m:sSubPr>
                        <m:e>
                          <m:r>
                            <a:rPr lang="en-US" altLang="zh-CN" sz="2000" b="0" i="1">
                              <a:solidFill>
                                <a:prstClr val="black"/>
                              </a:solidFill>
                              <a:latin typeface="Cambria Math" panose="02040503050406030204" pitchFamily="18" charset="0"/>
                            </a:rPr>
                            <m:t>𝑣</m:t>
                          </m:r>
                        </m:e>
                        <m:sub>
                          <m:r>
                            <a:rPr lang="en-US" altLang="zh-CN" sz="2000" b="0" i="1">
                              <a:solidFill>
                                <a:prstClr val="black"/>
                              </a:solidFill>
                              <a:latin typeface="Cambria Math" panose="02040503050406030204" pitchFamily="18" charset="0"/>
                            </a:rPr>
                            <m:t>𝑛</m:t>
                          </m:r>
                        </m:sub>
                      </m:sSub>
                    </m:oMath>
                  </m:oMathPara>
                </a14:m>
                <a:endParaRPr lang="zh-CN" altLang="en-US" sz="2000" b="0" dirty="0">
                  <a:solidFill>
                    <a:prstClr val="black"/>
                  </a:solidFill>
                  <a:latin typeface="Calibri" panose="020F0502020204030204"/>
                  <a:ea typeface="宋体" panose="02010600030101010101" pitchFamily="2" charset="-122"/>
                </a:endParaRPr>
              </a:p>
            </p:txBody>
          </p:sp>
        </mc:Choice>
        <mc:Fallback xmlns="">
          <p:sp>
            <p:nvSpPr>
              <p:cNvPr id="15" name="文本框 14"/>
              <p:cNvSpPr txBox="1">
                <a:spLocks noRot="1" noChangeAspect="1" noMove="1" noResize="1" noEditPoints="1" noAdjustHandles="1" noChangeArrowheads="1" noChangeShapeType="1" noTextEdit="1"/>
              </p:cNvSpPr>
              <p:nvPr/>
            </p:nvSpPr>
            <p:spPr>
              <a:xfrm>
                <a:off x="9467137" y="2259406"/>
                <a:ext cx="317844" cy="307777"/>
              </a:xfrm>
              <a:prstGeom prst="rect">
                <a:avLst/>
              </a:prstGeom>
              <a:blipFill rotWithShape="0">
                <a:blip r:embed="rId7"/>
                <a:stretch>
                  <a:fillRect l="-9615" r="-3846" b="-12000"/>
                </a:stretch>
              </a:blipFill>
            </p:spPr>
            <p:txBody>
              <a:bodyPr/>
              <a:lstStyle/>
              <a:p>
                <a:r>
                  <a:rPr lang="zh-CN" altLang="en-US">
                    <a:noFill/>
                  </a:rPr>
                  <a:t> </a:t>
                </a:r>
              </a:p>
            </p:txBody>
          </p:sp>
        </mc:Fallback>
      </mc:AlternateContent>
      <p:pic>
        <p:nvPicPr>
          <p:cNvPr id="16" name="图片 15"/>
          <p:cNvPicPr>
            <a:picLocks noChangeAspect="1"/>
          </p:cNvPicPr>
          <p:nvPr/>
        </p:nvPicPr>
        <p:blipFill>
          <a:blip r:embed="rId8"/>
          <a:stretch>
            <a:fillRect/>
          </a:stretch>
        </p:blipFill>
        <p:spPr>
          <a:xfrm>
            <a:off x="8644035" y="2254845"/>
            <a:ext cx="654781" cy="472763"/>
          </a:xfrm>
          <a:prstGeom prst="rect">
            <a:avLst/>
          </a:prstGeom>
        </p:spPr>
      </p:pic>
      <p:sp>
        <p:nvSpPr>
          <p:cNvPr id="17" name="矩形 16"/>
          <p:cNvSpPr/>
          <p:nvPr/>
        </p:nvSpPr>
        <p:spPr>
          <a:xfrm>
            <a:off x="4120061" y="836712"/>
            <a:ext cx="6519805" cy="3035512"/>
          </a:xfrm>
          <a:prstGeom prst="rect">
            <a:avLst/>
          </a:prstGeom>
          <a:noFill/>
          <a:ln w="19050" cap="flat" cmpd="sng" algn="ctr">
            <a:solidFill>
              <a:srgbClr val="7030A0"/>
            </a:solidFill>
            <a:prstDash val="sysDash"/>
            <a:miter lim="800000"/>
          </a:ln>
          <a:effectLst/>
        </p:spPr>
        <p:txBody>
          <a:bodyPr rtlCol="0" anchor="ct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 name="矩形 17"/>
          <p:cNvSpPr/>
          <p:nvPr/>
        </p:nvSpPr>
        <p:spPr>
          <a:xfrm>
            <a:off x="1343471" y="836712"/>
            <a:ext cx="2520280" cy="828308"/>
          </a:xfrm>
          <a:prstGeom prst="rect">
            <a:avLst/>
          </a:prstGeom>
          <a:noFill/>
          <a:ln w="19050" cap="flat" cmpd="sng" algn="ctr">
            <a:solidFill>
              <a:srgbClr val="7030A0"/>
            </a:solidFill>
            <a:prstDash val="sysDash"/>
            <a:miter lim="800000"/>
          </a:ln>
          <a:effectLst/>
        </p:spPr>
        <p:txBody>
          <a:bodyPr rtlCol="0" anchor="ctr"/>
          <a:lstStyle/>
          <a:p>
            <a:pPr algn="ctr" eaLnBrk="1" fontAlgn="auto" hangingPunct="1">
              <a:lnSpc>
                <a:spcPct val="100000"/>
              </a:lnSpc>
              <a:spcBef>
                <a:spcPts val="0"/>
              </a:spcBef>
              <a:spcAft>
                <a:spcPts val="0"/>
              </a:spcAft>
              <a:defRPr/>
            </a:pPr>
            <a:r>
              <a:rPr lang="en-US" altLang="zh-CN" sz="2000" b="0" kern="0" dirty="0">
                <a:solidFill>
                  <a:srgbClr val="7030A0"/>
                </a:solidFill>
                <a:latin typeface="Calibri" panose="020F0502020204030204"/>
                <a:ea typeface="宋体" panose="02010600030101010101" pitchFamily="2" charset="-122"/>
              </a:rPr>
              <a:t>CNN-Based Video Encoder </a:t>
            </a:r>
            <a:endParaRPr lang="zh-CN" altLang="en-US" sz="2000" b="0" kern="0" dirty="0">
              <a:solidFill>
                <a:srgbClr val="7030A0"/>
              </a:solidFill>
              <a:latin typeface="Calibri" panose="020F0502020204030204"/>
              <a:ea typeface="宋体" panose="02010600030101010101" pitchFamily="2" charset="-122"/>
            </a:endParaRPr>
          </a:p>
        </p:txBody>
      </p:sp>
      <p:sp>
        <p:nvSpPr>
          <p:cNvPr id="19" name="矩形 18"/>
          <p:cNvSpPr/>
          <p:nvPr/>
        </p:nvSpPr>
        <p:spPr>
          <a:xfrm>
            <a:off x="1343471" y="4022340"/>
            <a:ext cx="2520282" cy="715275"/>
          </a:xfrm>
          <a:prstGeom prst="rect">
            <a:avLst/>
          </a:prstGeom>
          <a:noFill/>
          <a:ln w="19050" cap="flat" cmpd="sng" algn="ctr">
            <a:solidFill>
              <a:srgbClr val="C00000"/>
            </a:solidFill>
            <a:prstDash val="sysDash"/>
            <a:miter lim="800000"/>
          </a:ln>
          <a:effectLst/>
        </p:spPr>
        <p:txBody>
          <a:bodyPr rtlCol="0" anchor="ctr"/>
          <a:lstStyle/>
          <a:p>
            <a:pPr algn="ctr" eaLnBrk="1" fontAlgn="auto" hangingPunct="1">
              <a:lnSpc>
                <a:spcPct val="100000"/>
              </a:lnSpc>
              <a:spcBef>
                <a:spcPts val="0"/>
              </a:spcBef>
              <a:spcAft>
                <a:spcPts val="0"/>
              </a:spcAft>
              <a:defRPr/>
            </a:pPr>
            <a:r>
              <a:rPr lang="en-US" altLang="zh-CN" sz="2000" b="0" kern="0" dirty="0">
                <a:solidFill>
                  <a:srgbClr val="C00000"/>
                </a:solidFill>
                <a:latin typeface="Calibri" panose="020F0502020204030204"/>
                <a:ea typeface="宋体" panose="02010600030101010101" pitchFamily="2" charset="-122"/>
              </a:rPr>
              <a:t>Multimodal </a:t>
            </a:r>
          </a:p>
          <a:p>
            <a:pPr algn="ctr" eaLnBrk="1" fontAlgn="auto" hangingPunct="1">
              <a:lnSpc>
                <a:spcPct val="100000"/>
              </a:lnSpc>
              <a:spcBef>
                <a:spcPts val="0"/>
              </a:spcBef>
              <a:spcAft>
                <a:spcPts val="0"/>
              </a:spcAft>
              <a:defRPr/>
            </a:pPr>
            <a:r>
              <a:rPr lang="en-US" altLang="zh-CN" sz="2000" b="0" kern="0" dirty="0">
                <a:solidFill>
                  <a:srgbClr val="C00000"/>
                </a:solidFill>
                <a:latin typeface="Calibri" panose="020F0502020204030204"/>
                <a:ea typeface="宋体" panose="02010600030101010101" pitchFamily="2" charset="-122"/>
              </a:rPr>
              <a:t>Memory </a:t>
            </a:r>
            <a:endParaRPr lang="zh-CN" altLang="en-US" sz="2000" b="0" kern="0" dirty="0">
              <a:solidFill>
                <a:srgbClr val="C00000"/>
              </a:solidFill>
              <a:latin typeface="Calibri" panose="020F0502020204030204"/>
              <a:ea typeface="宋体" panose="02010600030101010101" pitchFamily="2" charset="-122"/>
            </a:endParaRPr>
          </a:p>
        </p:txBody>
      </p:sp>
      <p:sp>
        <p:nvSpPr>
          <p:cNvPr id="20" name="矩形 19"/>
          <p:cNvSpPr/>
          <p:nvPr/>
        </p:nvSpPr>
        <p:spPr>
          <a:xfrm>
            <a:off x="1343471" y="5529783"/>
            <a:ext cx="2525479" cy="755624"/>
          </a:xfrm>
          <a:prstGeom prst="rect">
            <a:avLst/>
          </a:prstGeom>
          <a:noFill/>
          <a:ln w="19050" cap="flat" cmpd="sng" algn="ctr">
            <a:solidFill>
              <a:srgbClr val="002060"/>
            </a:solidFill>
            <a:prstDash val="sysDash"/>
            <a:miter lim="800000"/>
          </a:ln>
          <a:effectLst/>
        </p:spPr>
        <p:txBody>
          <a:bodyPr rtlCol="0" anchor="ctr"/>
          <a:lstStyle/>
          <a:p>
            <a:pPr algn="ctr" eaLnBrk="1" fontAlgn="auto" hangingPunct="1">
              <a:lnSpc>
                <a:spcPct val="100000"/>
              </a:lnSpc>
              <a:spcBef>
                <a:spcPts val="0"/>
              </a:spcBef>
              <a:spcAft>
                <a:spcPts val="0"/>
              </a:spcAft>
              <a:defRPr/>
            </a:pPr>
            <a:r>
              <a:rPr lang="en-US" altLang="zh-CN" sz="2000" b="0" kern="0" dirty="0">
                <a:solidFill>
                  <a:srgbClr val="002060"/>
                </a:solidFill>
                <a:latin typeface="Calibri" panose="020F0502020204030204"/>
                <a:ea typeface="宋体" panose="02010600030101010101" pitchFamily="2" charset="-122"/>
              </a:rPr>
              <a:t>LSTM-Based Text Decoder</a:t>
            </a:r>
            <a:endParaRPr lang="zh-CN" altLang="en-US" sz="2000" b="0" kern="0" dirty="0">
              <a:solidFill>
                <a:srgbClr val="002060"/>
              </a:solidFill>
              <a:latin typeface="Calibri" panose="020F0502020204030204"/>
              <a:ea typeface="宋体" panose="02010600030101010101" pitchFamily="2" charset="-122"/>
            </a:endParaRPr>
          </a:p>
        </p:txBody>
      </p:sp>
      <p:sp>
        <p:nvSpPr>
          <p:cNvPr id="21" name="矩形 20"/>
          <p:cNvSpPr/>
          <p:nvPr/>
        </p:nvSpPr>
        <p:spPr>
          <a:xfrm>
            <a:off x="4120061" y="4022452"/>
            <a:ext cx="6519805" cy="1367211"/>
          </a:xfrm>
          <a:prstGeom prst="rect">
            <a:avLst/>
          </a:prstGeom>
          <a:noFill/>
          <a:ln w="19050" cap="flat" cmpd="sng" algn="ctr">
            <a:solidFill>
              <a:srgbClr val="C00000"/>
            </a:solidFill>
            <a:prstDash val="sysDash"/>
            <a:miter lim="800000"/>
          </a:ln>
          <a:effectLst/>
        </p:spPr>
        <p:txBody>
          <a:bodyPr rtlCol="0" anchor="ct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mc:AlternateContent xmlns:mc="http://schemas.openxmlformats.org/markup-compatibility/2006" xmlns:a14="http://schemas.microsoft.com/office/drawing/2010/main">
        <mc:Choice Requires="a14">
          <p:sp>
            <p:nvSpPr>
              <p:cNvPr id="22" name="文本框 21"/>
              <p:cNvSpPr txBox="1"/>
              <p:nvPr/>
            </p:nvSpPr>
            <p:spPr>
              <a:xfrm>
                <a:off x="6307959" y="3003772"/>
                <a:ext cx="922112" cy="672172"/>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nary>
                        <m:naryPr>
                          <m:chr m:val="∑"/>
                          <m:ctrlPr>
                            <a:rPr lang="en-US" altLang="zh-CN" sz="1600" b="0" i="1">
                              <a:solidFill>
                                <a:prstClr val="black"/>
                              </a:solidFill>
                              <a:latin typeface="Cambria Math" panose="02040503050406030204" pitchFamily="18" charset="0"/>
                            </a:rPr>
                          </m:ctrlPr>
                        </m:naryPr>
                        <m:sub>
                          <m:r>
                            <m:rPr>
                              <m:brk m:alnAt="23"/>
                            </m:rPr>
                            <a:rPr lang="en-US" altLang="zh-CN" sz="1600" b="0" i="1">
                              <a:solidFill>
                                <a:prstClr val="black"/>
                              </a:solidFill>
                              <a:latin typeface="Cambria Math" panose="02040503050406030204" pitchFamily="18" charset="0"/>
                            </a:rPr>
                            <m:t>𝑖</m:t>
                          </m:r>
                          <m:r>
                            <a:rPr lang="en-US" altLang="zh-CN" sz="1600" b="0" i="1">
                              <a:solidFill>
                                <a:prstClr val="black"/>
                              </a:solidFill>
                              <a:latin typeface="Cambria Math" panose="02040503050406030204" pitchFamily="18" charset="0"/>
                            </a:rPr>
                            <m:t>=1</m:t>
                          </m:r>
                        </m:sub>
                        <m:sup>
                          <m:r>
                            <a:rPr lang="en-US" altLang="zh-CN" sz="1600" b="0" i="1">
                              <a:solidFill>
                                <a:prstClr val="black"/>
                              </a:solidFill>
                              <a:latin typeface="Cambria Math" panose="02040503050406030204" pitchFamily="18" charset="0"/>
                            </a:rPr>
                            <m:t>𝑛</m:t>
                          </m:r>
                        </m:sup>
                        <m:e>
                          <m:sSubSup>
                            <m:sSubSupPr>
                              <m:ctrlPr>
                                <a:rPr lang="en-US" altLang="zh-CN" sz="1600" b="0" i="1">
                                  <a:solidFill>
                                    <a:prstClr val="black"/>
                                  </a:solidFill>
                                  <a:latin typeface="Cambria Math" panose="02040503050406030204" pitchFamily="18" charset="0"/>
                                </a:rPr>
                              </m:ctrlPr>
                            </m:sSubSupPr>
                            <m:e>
                              <m:r>
                                <a:rPr lang="en-US" altLang="zh-CN" sz="1600" b="0" i="1">
                                  <a:solidFill>
                                    <a:prstClr val="black"/>
                                  </a:solidFill>
                                  <a:latin typeface="Cambria Math" panose="02040503050406030204" pitchFamily="18" charset="0"/>
                                </a:rPr>
                                <m:t>𝑎</m:t>
                              </m:r>
                            </m:e>
                            <m:sub>
                              <m:r>
                                <a:rPr lang="en-US" altLang="zh-CN" sz="1600" b="0" i="1">
                                  <a:solidFill>
                                    <a:prstClr val="black"/>
                                  </a:solidFill>
                                  <a:latin typeface="Cambria Math" panose="02040503050406030204" pitchFamily="18" charset="0"/>
                                </a:rPr>
                                <m:t>𝑖</m:t>
                              </m:r>
                            </m:sub>
                            <m:sup>
                              <m:r>
                                <a:rPr lang="en-US" altLang="zh-CN" sz="1600" b="0" i="1">
                                  <a:solidFill>
                                    <a:prstClr val="black"/>
                                  </a:solidFill>
                                  <a:latin typeface="Cambria Math" panose="02040503050406030204" pitchFamily="18" charset="0"/>
                                </a:rPr>
                                <m:t>𝑡</m:t>
                              </m:r>
                              <m:r>
                                <a:rPr lang="en-US" altLang="zh-CN" sz="1600" b="0" i="1">
                                  <a:solidFill>
                                    <a:prstClr val="black"/>
                                  </a:solidFill>
                                  <a:latin typeface="Cambria Math" panose="02040503050406030204" pitchFamily="18" charset="0"/>
                                </a:rPr>
                                <m:t>+1</m:t>
                              </m:r>
                            </m:sup>
                          </m:sSubSup>
                          <m:sSub>
                            <m:sSubPr>
                              <m:ctrlPr>
                                <a:rPr lang="en-US" altLang="zh-CN" sz="1600" b="0" i="1">
                                  <a:solidFill>
                                    <a:prstClr val="black"/>
                                  </a:solidFill>
                                  <a:latin typeface="Cambria Math" panose="02040503050406030204" pitchFamily="18" charset="0"/>
                                </a:rPr>
                              </m:ctrlPr>
                            </m:sSubPr>
                            <m:e>
                              <m:r>
                                <a:rPr lang="en-US" altLang="zh-CN" sz="1600" b="0" i="1">
                                  <a:solidFill>
                                    <a:prstClr val="black"/>
                                  </a:solidFill>
                                  <a:latin typeface="Cambria Math" panose="02040503050406030204" pitchFamily="18" charset="0"/>
                                </a:rPr>
                                <m:t>𝑣</m:t>
                              </m:r>
                            </m:e>
                            <m:sub>
                              <m:r>
                                <a:rPr lang="en-US" altLang="zh-CN" sz="1600" b="0" i="1">
                                  <a:solidFill>
                                    <a:prstClr val="black"/>
                                  </a:solidFill>
                                  <a:latin typeface="Cambria Math" panose="02040503050406030204" pitchFamily="18" charset="0"/>
                                </a:rPr>
                                <m:t>𝑖</m:t>
                              </m:r>
                            </m:sub>
                          </m:sSub>
                        </m:e>
                      </m:nary>
                    </m:oMath>
                  </m:oMathPara>
                </a14:m>
                <a:endParaRPr lang="zh-CN" altLang="en-US" sz="1600" b="0" dirty="0">
                  <a:solidFill>
                    <a:prstClr val="black"/>
                  </a:solidFill>
                  <a:latin typeface="Calibri" panose="020F0502020204030204"/>
                  <a:ea typeface="宋体" panose="02010600030101010101" pitchFamily="2" charset="-122"/>
                </a:endParaRPr>
              </a:p>
            </p:txBody>
          </p:sp>
        </mc:Choice>
        <mc:Fallback xmlns="">
          <p:sp>
            <p:nvSpPr>
              <p:cNvPr id="22" name="文本框 21"/>
              <p:cNvSpPr txBox="1">
                <a:spLocks noRot="1" noChangeAspect="1" noMove="1" noResize="1" noEditPoints="1" noAdjustHandles="1" noChangeArrowheads="1" noChangeShapeType="1" noTextEdit="1"/>
              </p:cNvSpPr>
              <p:nvPr/>
            </p:nvSpPr>
            <p:spPr>
              <a:xfrm>
                <a:off x="6307959" y="3003772"/>
                <a:ext cx="922112" cy="672172"/>
              </a:xfrm>
              <a:prstGeom prst="rect">
                <a:avLst/>
              </a:prstGeom>
              <a:blipFill rotWithShape="0">
                <a:blip r:embed="rId9"/>
                <a:stretch>
                  <a:fillRect/>
                </a:stretch>
              </a:blipFill>
            </p:spPr>
            <p:txBody>
              <a:bodyPr/>
              <a:lstStyle/>
              <a:p>
                <a:r>
                  <a:rPr lang="zh-CN" altLang="en-US">
                    <a:noFill/>
                  </a:rPr>
                  <a:t> </a:t>
                </a:r>
              </a:p>
            </p:txBody>
          </p:sp>
        </mc:Fallback>
      </mc:AlternateContent>
      <p:sp>
        <p:nvSpPr>
          <p:cNvPr id="23" name="圆角矩形 22"/>
          <p:cNvSpPr/>
          <p:nvPr/>
        </p:nvSpPr>
        <p:spPr>
          <a:xfrm>
            <a:off x="4506228" y="2803748"/>
            <a:ext cx="2752724" cy="942665"/>
          </a:xfrm>
          <a:prstGeom prst="roundRect">
            <a:avLst/>
          </a:prstGeom>
          <a:noFill/>
          <a:ln w="1651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mc:AlternateContent xmlns:mc="http://schemas.openxmlformats.org/markup-compatibility/2006" xmlns:a14="http://schemas.microsoft.com/office/drawing/2010/main">
        <mc:Choice Requires="a14">
          <p:sp>
            <p:nvSpPr>
              <p:cNvPr id="24" name="文本框 23"/>
              <p:cNvSpPr txBox="1"/>
              <p:nvPr/>
            </p:nvSpPr>
            <p:spPr>
              <a:xfrm>
                <a:off x="4535577" y="3208252"/>
                <a:ext cx="1564274" cy="250390"/>
              </a:xfrm>
              <a:prstGeom prst="rect">
                <a:avLst/>
              </a:prstGeom>
              <a:solidFill>
                <a:sysClr val="window" lastClr="FFFFFF"/>
              </a:solid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bSup>
                        <m:sSubSupPr>
                          <m:ctrlPr>
                            <a:rPr lang="en-US" altLang="zh-CN" sz="1600" b="0" i="1" kern="0">
                              <a:solidFill>
                                <a:prstClr val="black"/>
                              </a:solidFill>
                              <a:latin typeface="Cambria Math" panose="02040503050406030204" pitchFamily="18" charset="0"/>
                            </a:rPr>
                          </m:ctrlPr>
                        </m:sSubSupPr>
                        <m:e>
                          <m:r>
                            <a:rPr lang="en-US" altLang="zh-CN" sz="1600" b="0" i="1" kern="0">
                              <a:solidFill>
                                <a:prstClr val="black"/>
                              </a:solidFill>
                              <a:latin typeface="Cambria Math" panose="02040503050406030204" pitchFamily="18" charset="0"/>
                            </a:rPr>
                            <m:t>𝑎</m:t>
                          </m:r>
                        </m:e>
                        <m:sub>
                          <m:r>
                            <a:rPr lang="en-US" altLang="zh-CN" sz="1600" b="0" i="1" kern="0">
                              <a:solidFill>
                                <a:prstClr val="black"/>
                              </a:solidFill>
                              <a:latin typeface="Cambria Math" panose="02040503050406030204" pitchFamily="18" charset="0"/>
                            </a:rPr>
                            <m:t>1</m:t>
                          </m:r>
                        </m:sub>
                        <m:sup>
                          <m:r>
                            <a:rPr lang="en-US" altLang="zh-CN" sz="1600" b="0" i="1" kern="0">
                              <a:solidFill>
                                <a:prstClr val="black"/>
                              </a:solidFill>
                              <a:latin typeface="Cambria Math" panose="02040503050406030204" pitchFamily="18" charset="0"/>
                            </a:rPr>
                            <m:t>𝑡</m:t>
                          </m:r>
                          <m:r>
                            <a:rPr lang="en-US" altLang="zh-CN" sz="1600" b="0" i="1" kern="0">
                              <a:solidFill>
                                <a:prstClr val="black"/>
                              </a:solidFill>
                              <a:latin typeface="Cambria Math" panose="02040503050406030204" pitchFamily="18" charset="0"/>
                            </a:rPr>
                            <m:t>+1</m:t>
                          </m:r>
                        </m:sup>
                      </m:sSubSup>
                      <m:r>
                        <a:rPr lang="en-US" altLang="zh-CN" sz="1600" b="0" i="1" kern="0">
                          <a:solidFill>
                            <a:prstClr val="black"/>
                          </a:solidFill>
                          <a:latin typeface="Cambria Math" panose="02040503050406030204" pitchFamily="18" charset="0"/>
                        </a:rPr>
                        <m:t>,</m:t>
                      </m:r>
                      <m:sSubSup>
                        <m:sSubSupPr>
                          <m:ctrlPr>
                            <a:rPr lang="en-US" altLang="zh-CN" sz="1600" b="0" i="1" kern="0">
                              <a:solidFill>
                                <a:prstClr val="black"/>
                              </a:solidFill>
                              <a:latin typeface="Cambria Math" panose="02040503050406030204" pitchFamily="18" charset="0"/>
                            </a:rPr>
                          </m:ctrlPr>
                        </m:sSubSupPr>
                        <m:e>
                          <m:r>
                            <a:rPr lang="en-US" altLang="zh-CN" sz="1600" b="0" i="1" kern="0">
                              <a:solidFill>
                                <a:prstClr val="black"/>
                              </a:solidFill>
                              <a:latin typeface="Cambria Math" panose="02040503050406030204" pitchFamily="18" charset="0"/>
                            </a:rPr>
                            <m:t>𝑎</m:t>
                          </m:r>
                        </m:e>
                        <m:sub>
                          <m:r>
                            <a:rPr lang="en-US" altLang="zh-CN" sz="1600" b="0" i="1" kern="0">
                              <a:solidFill>
                                <a:prstClr val="black"/>
                              </a:solidFill>
                              <a:latin typeface="Cambria Math" panose="02040503050406030204" pitchFamily="18" charset="0"/>
                            </a:rPr>
                            <m:t>2</m:t>
                          </m:r>
                        </m:sub>
                        <m:sup>
                          <m:r>
                            <a:rPr lang="en-US" altLang="zh-CN" sz="1600" b="0" i="1" kern="0">
                              <a:solidFill>
                                <a:prstClr val="black"/>
                              </a:solidFill>
                              <a:latin typeface="Cambria Math" panose="02040503050406030204" pitchFamily="18" charset="0"/>
                            </a:rPr>
                            <m:t>𝑡</m:t>
                          </m:r>
                          <m:r>
                            <a:rPr lang="en-US" altLang="zh-CN" sz="1600" b="0" i="1" kern="0">
                              <a:solidFill>
                                <a:prstClr val="black"/>
                              </a:solidFill>
                              <a:latin typeface="Cambria Math" panose="02040503050406030204" pitchFamily="18" charset="0"/>
                            </a:rPr>
                            <m:t>+1</m:t>
                          </m:r>
                        </m:sup>
                      </m:sSubSup>
                      <m:r>
                        <a:rPr lang="en-US" altLang="zh-CN" sz="1600" b="0" i="1" kern="0">
                          <a:solidFill>
                            <a:prstClr val="black"/>
                          </a:solidFill>
                          <a:latin typeface="Cambria Math" panose="02040503050406030204" pitchFamily="18" charset="0"/>
                        </a:rPr>
                        <m:t>, …</m:t>
                      </m:r>
                      <m:sSubSup>
                        <m:sSubSupPr>
                          <m:ctrlPr>
                            <a:rPr lang="en-US" altLang="zh-CN" sz="1600" b="0" i="1" kern="0">
                              <a:solidFill>
                                <a:prstClr val="black"/>
                              </a:solidFill>
                              <a:latin typeface="Cambria Math" panose="02040503050406030204" pitchFamily="18" charset="0"/>
                            </a:rPr>
                          </m:ctrlPr>
                        </m:sSubSupPr>
                        <m:e>
                          <m:r>
                            <a:rPr lang="en-US" altLang="zh-CN" sz="1600" b="0" i="1" kern="0">
                              <a:solidFill>
                                <a:prstClr val="black"/>
                              </a:solidFill>
                              <a:latin typeface="Cambria Math" panose="02040503050406030204" pitchFamily="18" charset="0"/>
                            </a:rPr>
                            <m:t>𝑎</m:t>
                          </m:r>
                        </m:e>
                        <m:sub>
                          <m:r>
                            <a:rPr lang="en-US" altLang="zh-CN" sz="1600" b="0" i="1" kern="0">
                              <a:solidFill>
                                <a:prstClr val="black"/>
                              </a:solidFill>
                              <a:latin typeface="Cambria Math" panose="02040503050406030204" pitchFamily="18" charset="0"/>
                            </a:rPr>
                            <m:t>𝑛</m:t>
                          </m:r>
                        </m:sub>
                        <m:sup>
                          <m:r>
                            <a:rPr lang="en-US" altLang="zh-CN" sz="1600" b="0" i="1" kern="0">
                              <a:solidFill>
                                <a:prstClr val="black"/>
                              </a:solidFill>
                              <a:latin typeface="Cambria Math" panose="02040503050406030204" pitchFamily="18" charset="0"/>
                            </a:rPr>
                            <m:t>𝑡</m:t>
                          </m:r>
                          <m:r>
                            <a:rPr lang="en-US" altLang="zh-CN" sz="1600" b="0" i="1" kern="0">
                              <a:solidFill>
                                <a:prstClr val="black"/>
                              </a:solidFill>
                              <a:latin typeface="Cambria Math" panose="02040503050406030204" pitchFamily="18" charset="0"/>
                            </a:rPr>
                            <m:t>+1</m:t>
                          </m:r>
                        </m:sup>
                      </m:sSubSup>
                    </m:oMath>
                  </m:oMathPara>
                </a14:m>
                <a:endParaRPr lang="zh-CN" altLang="en-US" sz="1600" b="0" kern="0" dirty="0">
                  <a:solidFill>
                    <a:prstClr val="black"/>
                  </a:solidFill>
                  <a:latin typeface="Calibri" panose="020F0502020204030204"/>
                  <a:ea typeface="宋体" panose="02010600030101010101" pitchFamily="2" charset="-122"/>
                </a:endParaRPr>
              </a:p>
            </p:txBody>
          </p:sp>
        </mc:Choice>
        <mc:Fallback xmlns="">
          <p:sp>
            <p:nvSpPr>
              <p:cNvPr id="24" name="文本框 23"/>
              <p:cNvSpPr txBox="1">
                <a:spLocks noRot="1" noChangeAspect="1" noMove="1" noResize="1" noEditPoints="1" noAdjustHandles="1" noChangeArrowheads="1" noChangeShapeType="1" noTextEdit="1"/>
              </p:cNvSpPr>
              <p:nvPr/>
            </p:nvSpPr>
            <p:spPr>
              <a:xfrm>
                <a:off x="4535577" y="3208252"/>
                <a:ext cx="1564274" cy="250390"/>
              </a:xfrm>
              <a:prstGeom prst="rect">
                <a:avLst/>
              </a:prstGeom>
              <a:blipFill rotWithShape="0">
                <a:blip r:embed="rId10"/>
                <a:stretch>
                  <a:fillRect l="-1167" r="-389" b="-1707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5" name="文本框 24"/>
              <p:cNvSpPr txBox="1"/>
              <p:nvPr/>
            </p:nvSpPr>
            <p:spPr>
              <a:xfrm>
                <a:off x="9260710" y="3003772"/>
                <a:ext cx="922111" cy="672172"/>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nary>
                        <m:naryPr>
                          <m:chr m:val="∑"/>
                          <m:ctrlPr>
                            <a:rPr lang="en-US" altLang="zh-CN" sz="1600" b="0" i="1">
                              <a:solidFill>
                                <a:prstClr val="black"/>
                              </a:solidFill>
                              <a:latin typeface="Cambria Math" panose="02040503050406030204" pitchFamily="18" charset="0"/>
                            </a:rPr>
                          </m:ctrlPr>
                        </m:naryPr>
                        <m:sub>
                          <m:r>
                            <m:rPr>
                              <m:brk m:alnAt="23"/>
                            </m:rPr>
                            <a:rPr lang="en-US" altLang="zh-CN" sz="1600" b="0" i="1">
                              <a:solidFill>
                                <a:prstClr val="black"/>
                              </a:solidFill>
                              <a:latin typeface="Cambria Math" panose="02040503050406030204" pitchFamily="18" charset="0"/>
                            </a:rPr>
                            <m:t>𝑖</m:t>
                          </m:r>
                          <m:r>
                            <a:rPr lang="en-US" altLang="zh-CN" sz="1600" b="0" i="1">
                              <a:solidFill>
                                <a:prstClr val="black"/>
                              </a:solidFill>
                              <a:latin typeface="Cambria Math" panose="02040503050406030204" pitchFamily="18" charset="0"/>
                            </a:rPr>
                            <m:t>=1</m:t>
                          </m:r>
                        </m:sub>
                        <m:sup>
                          <m:r>
                            <a:rPr lang="en-US" altLang="zh-CN" sz="1600" b="0" i="1">
                              <a:solidFill>
                                <a:prstClr val="black"/>
                              </a:solidFill>
                              <a:latin typeface="Cambria Math" panose="02040503050406030204" pitchFamily="18" charset="0"/>
                            </a:rPr>
                            <m:t>𝑛</m:t>
                          </m:r>
                        </m:sup>
                        <m:e>
                          <m:sSubSup>
                            <m:sSubSupPr>
                              <m:ctrlPr>
                                <a:rPr lang="en-US" altLang="zh-CN" sz="1600" b="0" i="1">
                                  <a:solidFill>
                                    <a:prstClr val="black"/>
                                  </a:solidFill>
                                  <a:latin typeface="Cambria Math" panose="02040503050406030204" pitchFamily="18" charset="0"/>
                                </a:rPr>
                              </m:ctrlPr>
                            </m:sSubSupPr>
                            <m:e>
                              <m:r>
                                <a:rPr lang="en-US" altLang="zh-CN" sz="1600" b="0" i="1">
                                  <a:solidFill>
                                    <a:prstClr val="black"/>
                                  </a:solidFill>
                                  <a:latin typeface="Cambria Math" panose="02040503050406030204" pitchFamily="18" charset="0"/>
                                </a:rPr>
                                <m:t>𝑎</m:t>
                              </m:r>
                            </m:e>
                            <m:sub>
                              <m:r>
                                <a:rPr lang="en-US" altLang="zh-CN" sz="1600" b="0" i="1">
                                  <a:solidFill>
                                    <a:prstClr val="black"/>
                                  </a:solidFill>
                                  <a:latin typeface="Cambria Math" panose="02040503050406030204" pitchFamily="18" charset="0"/>
                                </a:rPr>
                                <m:t>𝑖</m:t>
                              </m:r>
                            </m:sub>
                            <m:sup>
                              <m:r>
                                <a:rPr lang="en-US" altLang="zh-CN" sz="1600" b="0" i="1">
                                  <a:solidFill>
                                    <a:prstClr val="black"/>
                                  </a:solidFill>
                                  <a:latin typeface="Cambria Math" panose="02040503050406030204" pitchFamily="18" charset="0"/>
                                </a:rPr>
                                <m:t>𝑡</m:t>
                              </m:r>
                              <m:r>
                                <a:rPr lang="en-US" altLang="zh-CN" sz="1600" b="0" i="1">
                                  <a:solidFill>
                                    <a:prstClr val="black"/>
                                  </a:solidFill>
                                  <a:latin typeface="Cambria Math" panose="02040503050406030204" pitchFamily="18" charset="0"/>
                                </a:rPr>
                                <m:t>+2</m:t>
                              </m:r>
                            </m:sup>
                          </m:sSubSup>
                          <m:sSub>
                            <m:sSubPr>
                              <m:ctrlPr>
                                <a:rPr lang="en-US" altLang="zh-CN" sz="1600" b="0" i="1">
                                  <a:solidFill>
                                    <a:prstClr val="black"/>
                                  </a:solidFill>
                                  <a:latin typeface="Cambria Math" panose="02040503050406030204" pitchFamily="18" charset="0"/>
                                </a:rPr>
                              </m:ctrlPr>
                            </m:sSubPr>
                            <m:e>
                              <m:r>
                                <a:rPr lang="en-US" altLang="zh-CN" sz="1600" b="0" i="1">
                                  <a:solidFill>
                                    <a:prstClr val="black"/>
                                  </a:solidFill>
                                  <a:latin typeface="Cambria Math" panose="02040503050406030204" pitchFamily="18" charset="0"/>
                                </a:rPr>
                                <m:t>𝑣</m:t>
                              </m:r>
                            </m:e>
                            <m:sub>
                              <m:r>
                                <a:rPr lang="en-US" altLang="zh-CN" sz="1600" b="0" i="1">
                                  <a:solidFill>
                                    <a:prstClr val="black"/>
                                  </a:solidFill>
                                  <a:latin typeface="Cambria Math" panose="02040503050406030204" pitchFamily="18" charset="0"/>
                                </a:rPr>
                                <m:t>𝑖</m:t>
                              </m:r>
                            </m:sub>
                          </m:sSub>
                        </m:e>
                      </m:nary>
                    </m:oMath>
                  </m:oMathPara>
                </a14:m>
                <a:endParaRPr lang="zh-CN" altLang="en-US" sz="1600" b="0" dirty="0">
                  <a:solidFill>
                    <a:prstClr val="black"/>
                  </a:solidFill>
                  <a:latin typeface="Calibri" panose="020F0502020204030204"/>
                  <a:ea typeface="宋体" panose="02010600030101010101" pitchFamily="2" charset="-122"/>
                </a:endParaRPr>
              </a:p>
            </p:txBody>
          </p:sp>
        </mc:Choice>
        <mc:Fallback xmlns="">
          <p:sp>
            <p:nvSpPr>
              <p:cNvPr id="25" name="文本框 24"/>
              <p:cNvSpPr txBox="1">
                <a:spLocks noRot="1" noChangeAspect="1" noMove="1" noResize="1" noEditPoints="1" noAdjustHandles="1" noChangeArrowheads="1" noChangeShapeType="1" noTextEdit="1"/>
              </p:cNvSpPr>
              <p:nvPr/>
            </p:nvSpPr>
            <p:spPr>
              <a:xfrm>
                <a:off x="9260710" y="3003772"/>
                <a:ext cx="922111" cy="672172"/>
              </a:xfrm>
              <a:prstGeom prst="rect">
                <a:avLst/>
              </a:prstGeom>
              <a:blipFill rotWithShape="0">
                <a:blip r:embed="rId11"/>
                <a:stretch>
                  <a:fillRect/>
                </a:stretch>
              </a:blipFill>
            </p:spPr>
            <p:txBody>
              <a:bodyPr/>
              <a:lstStyle/>
              <a:p>
                <a:r>
                  <a:rPr lang="zh-CN" altLang="en-US">
                    <a:noFill/>
                  </a:rPr>
                  <a:t> </a:t>
                </a:r>
              </a:p>
            </p:txBody>
          </p:sp>
        </mc:Fallback>
      </mc:AlternateContent>
      <p:sp>
        <p:nvSpPr>
          <p:cNvPr id="26" name="圆角矩形 25"/>
          <p:cNvSpPr/>
          <p:nvPr/>
        </p:nvSpPr>
        <p:spPr>
          <a:xfrm>
            <a:off x="7451804" y="2803748"/>
            <a:ext cx="2787840" cy="942665"/>
          </a:xfrm>
          <a:prstGeom prst="roundRect">
            <a:avLst/>
          </a:prstGeom>
          <a:noFill/>
          <a:ln w="1651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mc:AlternateContent xmlns:mc="http://schemas.openxmlformats.org/markup-compatibility/2006" xmlns:a14="http://schemas.microsoft.com/office/drawing/2010/main">
        <mc:Choice Requires="a14">
          <p:sp>
            <p:nvSpPr>
              <p:cNvPr id="27" name="文本框 26"/>
              <p:cNvSpPr txBox="1"/>
              <p:nvPr/>
            </p:nvSpPr>
            <p:spPr>
              <a:xfrm>
                <a:off x="7474702" y="3208253"/>
                <a:ext cx="1564274" cy="250903"/>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bSup>
                        <m:sSubSupPr>
                          <m:ctrlPr>
                            <a:rPr lang="en-US" altLang="zh-CN" sz="1600" b="0" i="1">
                              <a:solidFill>
                                <a:prstClr val="black"/>
                              </a:solidFill>
                              <a:latin typeface="Cambria Math" panose="02040503050406030204" pitchFamily="18" charset="0"/>
                            </a:rPr>
                          </m:ctrlPr>
                        </m:sSubSupPr>
                        <m:e>
                          <m:r>
                            <a:rPr lang="en-US" altLang="zh-CN" sz="1600" b="0" i="1">
                              <a:solidFill>
                                <a:prstClr val="black"/>
                              </a:solidFill>
                              <a:latin typeface="Cambria Math" panose="02040503050406030204" pitchFamily="18" charset="0"/>
                            </a:rPr>
                            <m:t>𝑎</m:t>
                          </m:r>
                        </m:e>
                        <m:sub>
                          <m:r>
                            <a:rPr lang="en-US" altLang="zh-CN" sz="1600" b="0" i="1">
                              <a:solidFill>
                                <a:prstClr val="black"/>
                              </a:solidFill>
                              <a:latin typeface="Cambria Math" panose="02040503050406030204" pitchFamily="18" charset="0"/>
                            </a:rPr>
                            <m:t>1</m:t>
                          </m:r>
                        </m:sub>
                        <m:sup>
                          <m:r>
                            <a:rPr lang="en-US" altLang="zh-CN" sz="1600" b="0" i="1">
                              <a:solidFill>
                                <a:prstClr val="black"/>
                              </a:solidFill>
                              <a:latin typeface="Cambria Math" panose="02040503050406030204" pitchFamily="18" charset="0"/>
                            </a:rPr>
                            <m:t>𝑡</m:t>
                          </m:r>
                          <m:r>
                            <a:rPr lang="en-US" altLang="zh-CN" sz="1600" b="0" i="1">
                              <a:solidFill>
                                <a:prstClr val="black"/>
                              </a:solidFill>
                              <a:latin typeface="Cambria Math" panose="02040503050406030204" pitchFamily="18" charset="0"/>
                            </a:rPr>
                            <m:t>+2</m:t>
                          </m:r>
                        </m:sup>
                      </m:sSubSup>
                      <m:r>
                        <a:rPr lang="en-US" altLang="zh-CN" sz="1600" b="0" i="1">
                          <a:solidFill>
                            <a:prstClr val="black"/>
                          </a:solidFill>
                          <a:latin typeface="Cambria Math" panose="02040503050406030204" pitchFamily="18" charset="0"/>
                        </a:rPr>
                        <m:t>,</m:t>
                      </m:r>
                      <m:sSubSup>
                        <m:sSubSupPr>
                          <m:ctrlPr>
                            <a:rPr lang="en-US" altLang="zh-CN" sz="1600" b="0" i="1">
                              <a:solidFill>
                                <a:prstClr val="black"/>
                              </a:solidFill>
                              <a:latin typeface="Cambria Math" panose="02040503050406030204" pitchFamily="18" charset="0"/>
                            </a:rPr>
                          </m:ctrlPr>
                        </m:sSubSupPr>
                        <m:e>
                          <m:r>
                            <a:rPr lang="en-US" altLang="zh-CN" sz="1600" b="0" i="1">
                              <a:solidFill>
                                <a:prstClr val="black"/>
                              </a:solidFill>
                              <a:latin typeface="Cambria Math" panose="02040503050406030204" pitchFamily="18" charset="0"/>
                            </a:rPr>
                            <m:t>𝑎</m:t>
                          </m:r>
                        </m:e>
                        <m:sub>
                          <m:r>
                            <a:rPr lang="en-US" altLang="zh-CN" sz="1600" b="0" i="1">
                              <a:solidFill>
                                <a:prstClr val="black"/>
                              </a:solidFill>
                              <a:latin typeface="Cambria Math" panose="02040503050406030204" pitchFamily="18" charset="0"/>
                            </a:rPr>
                            <m:t>2</m:t>
                          </m:r>
                        </m:sub>
                        <m:sup>
                          <m:r>
                            <a:rPr lang="en-US" altLang="zh-CN" sz="1600" b="0" i="1">
                              <a:solidFill>
                                <a:prstClr val="black"/>
                              </a:solidFill>
                              <a:latin typeface="Cambria Math" panose="02040503050406030204" pitchFamily="18" charset="0"/>
                            </a:rPr>
                            <m:t>𝑡</m:t>
                          </m:r>
                          <m:r>
                            <a:rPr lang="en-US" altLang="zh-CN" sz="1600" b="0" i="1">
                              <a:solidFill>
                                <a:prstClr val="black"/>
                              </a:solidFill>
                              <a:latin typeface="Cambria Math" panose="02040503050406030204" pitchFamily="18" charset="0"/>
                            </a:rPr>
                            <m:t>+2</m:t>
                          </m:r>
                        </m:sup>
                      </m:sSubSup>
                      <m:r>
                        <a:rPr lang="en-US" altLang="zh-CN" sz="1600" b="0" i="1">
                          <a:solidFill>
                            <a:prstClr val="black"/>
                          </a:solidFill>
                          <a:latin typeface="Cambria Math" panose="02040503050406030204" pitchFamily="18" charset="0"/>
                        </a:rPr>
                        <m:t>, …</m:t>
                      </m:r>
                      <m:sSubSup>
                        <m:sSubSupPr>
                          <m:ctrlPr>
                            <a:rPr lang="en-US" altLang="zh-CN" sz="1600" b="0" i="1">
                              <a:solidFill>
                                <a:prstClr val="black"/>
                              </a:solidFill>
                              <a:latin typeface="Cambria Math" panose="02040503050406030204" pitchFamily="18" charset="0"/>
                            </a:rPr>
                          </m:ctrlPr>
                        </m:sSubSupPr>
                        <m:e>
                          <m:r>
                            <a:rPr lang="en-US" altLang="zh-CN" sz="1600" b="0" i="1">
                              <a:solidFill>
                                <a:prstClr val="black"/>
                              </a:solidFill>
                              <a:latin typeface="Cambria Math" panose="02040503050406030204" pitchFamily="18" charset="0"/>
                            </a:rPr>
                            <m:t>𝑎</m:t>
                          </m:r>
                        </m:e>
                        <m:sub>
                          <m:r>
                            <a:rPr lang="en-US" altLang="zh-CN" sz="1600" b="0" i="1">
                              <a:solidFill>
                                <a:prstClr val="black"/>
                              </a:solidFill>
                              <a:latin typeface="Cambria Math" panose="02040503050406030204" pitchFamily="18" charset="0"/>
                            </a:rPr>
                            <m:t>𝑛</m:t>
                          </m:r>
                        </m:sub>
                        <m:sup>
                          <m:r>
                            <a:rPr lang="en-US" altLang="zh-CN" sz="1600" b="0" i="1">
                              <a:solidFill>
                                <a:prstClr val="black"/>
                              </a:solidFill>
                              <a:latin typeface="Cambria Math" panose="02040503050406030204" pitchFamily="18" charset="0"/>
                            </a:rPr>
                            <m:t>𝑡</m:t>
                          </m:r>
                          <m:r>
                            <a:rPr lang="en-US" altLang="zh-CN" sz="1600" b="0" i="1">
                              <a:solidFill>
                                <a:prstClr val="black"/>
                              </a:solidFill>
                              <a:latin typeface="Cambria Math" panose="02040503050406030204" pitchFamily="18" charset="0"/>
                            </a:rPr>
                            <m:t>+2</m:t>
                          </m:r>
                        </m:sup>
                      </m:sSubSup>
                    </m:oMath>
                  </m:oMathPara>
                </a14:m>
                <a:endParaRPr lang="zh-CN" altLang="en-US" sz="1600" b="0" dirty="0">
                  <a:solidFill>
                    <a:prstClr val="black"/>
                  </a:solidFill>
                  <a:latin typeface="Calibri" panose="020F0502020204030204"/>
                  <a:ea typeface="宋体" panose="02010600030101010101" pitchFamily="2" charset="-122"/>
                </a:endParaRPr>
              </a:p>
            </p:txBody>
          </p:sp>
        </mc:Choice>
        <mc:Fallback xmlns="">
          <p:sp>
            <p:nvSpPr>
              <p:cNvPr id="27" name="文本框 26"/>
              <p:cNvSpPr txBox="1">
                <a:spLocks noRot="1" noChangeAspect="1" noMove="1" noResize="1" noEditPoints="1" noAdjustHandles="1" noChangeArrowheads="1" noChangeShapeType="1" noTextEdit="1"/>
              </p:cNvSpPr>
              <p:nvPr/>
            </p:nvSpPr>
            <p:spPr>
              <a:xfrm>
                <a:off x="7474702" y="3208253"/>
                <a:ext cx="1564274" cy="250903"/>
              </a:xfrm>
              <a:prstGeom prst="rect">
                <a:avLst/>
              </a:prstGeom>
              <a:blipFill rotWithShape="0">
                <a:blip r:embed="rId12"/>
                <a:stretch>
                  <a:fillRect l="-1167" r="-389" b="-17073"/>
                </a:stretch>
              </a:blipFill>
            </p:spPr>
            <p:txBody>
              <a:bodyPr/>
              <a:lstStyle/>
              <a:p>
                <a:r>
                  <a:rPr lang="zh-CN" altLang="en-US">
                    <a:noFill/>
                  </a:rPr>
                  <a:t> </a:t>
                </a:r>
              </a:p>
            </p:txBody>
          </p:sp>
        </mc:Fallback>
      </mc:AlternateContent>
      <p:cxnSp>
        <p:nvCxnSpPr>
          <p:cNvPr id="28" name="直接箭头连接符 27"/>
          <p:cNvCxnSpPr/>
          <p:nvPr/>
        </p:nvCxnSpPr>
        <p:spPr>
          <a:xfrm>
            <a:off x="4971337" y="2609688"/>
            <a:ext cx="0" cy="390835"/>
          </a:xfrm>
          <a:prstGeom prst="straightConnector1">
            <a:avLst/>
          </a:prstGeom>
          <a:noFill/>
          <a:ln w="15240" cap="flat" cmpd="sng" algn="ctr">
            <a:solidFill>
              <a:sysClr val="windowText" lastClr="000000"/>
            </a:solidFill>
            <a:prstDash val="solid"/>
            <a:miter lim="800000"/>
            <a:tailEnd type="triangle"/>
          </a:ln>
          <a:effectLst/>
        </p:spPr>
      </p:cxnSp>
      <p:cxnSp>
        <p:nvCxnSpPr>
          <p:cNvPr id="29" name="直接箭头连接符 28"/>
          <p:cNvCxnSpPr/>
          <p:nvPr/>
        </p:nvCxnSpPr>
        <p:spPr>
          <a:xfrm>
            <a:off x="6583824" y="2609688"/>
            <a:ext cx="0" cy="390835"/>
          </a:xfrm>
          <a:prstGeom prst="straightConnector1">
            <a:avLst/>
          </a:prstGeom>
          <a:noFill/>
          <a:ln w="15240" cap="flat" cmpd="sng" algn="ctr">
            <a:solidFill>
              <a:sysClr val="windowText" lastClr="000000"/>
            </a:solidFill>
            <a:prstDash val="solid"/>
            <a:miter lim="800000"/>
            <a:tailEnd type="triangle"/>
          </a:ln>
          <a:effectLst/>
        </p:spPr>
      </p:cxnSp>
      <p:cxnSp>
        <p:nvCxnSpPr>
          <p:cNvPr id="30" name="直接箭头连接符 29"/>
          <p:cNvCxnSpPr/>
          <p:nvPr/>
        </p:nvCxnSpPr>
        <p:spPr>
          <a:xfrm>
            <a:off x="7936374" y="2609688"/>
            <a:ext cx="0" cy="390835"/>
          </a:xfrm>
          <a:prstGeom prst="straightConnector1">
            <a:avLst/>
          </a:prstGeom>
          <a:noFill/>
          <a:ln w="15240" cap="flat" cmpd="sng" algn="ctr">
            <a:solidFill>
              <a:sysClr val="windowText" lastClr="000000"/>
            </a:solidFill>
            <a:prstDash val="solid"/>
            <a:miter lim="800000"/>
            <a:tailEnd type="triangle"/>
          </a:ln>
          <a:effectLst/>
        </p:spPr>
      </p:cxnSp>
      <p:cxnSp>
        <p:nvCxnSpPr>
          <p:cNvPr id="31" name="直接箭头连接符 30"/>
          <p:cNvCxnSpPr/>
          <p:nvPr/>
        </p:nvCxnSpPr>
        <p:spPr>
          <a:xfrm>
            <a:off x="9622299" y="2609688"/>
            <a:ext cx="0" cy="390835"/>
          </a:xfrm>
          <a:prstGeom prst="straightConnector1">
            <a:avLst/>
          </a:prstGeom>
          <a:noFill/>
          <a:ln w="15240" cap="flat" cmpd="sng" algn="ctr">
            <a:solidFill>
              <a:sysClr val="windowText" lastClr="000000"/>
            </a:solidFill>
            <a:prstDash val="solid"/>
            <a:miter lim="800000"/>
            <a:tailEnd type="triangle"/>
          </a:ln>
          <a:effectLst/>
        </p:spPr>
      </p:cxnSp>
      <p:cxnSp>
        <p:nvCxnSpPr>
          <p:cNvPr id="32" name="直接箭头连接符 31"/>
          <p:cNvCxnSpPr/>
          <p:nvPr/>
        </p:nvCxnSpPr>
        <p:spPr>
          <a:xfrm>
            <a:off x="6058804" y="3377592"/>
            <a:ext cx="315831" cy="0"/>
          </a:xfrm>
          <a:prstGeom prst="straightConnector1">
            <a:avLst/>
          </a:prstGeom>
          <a:noFill/>
          <a:ln w="15240" cap="flat" cmpd="sng" algn="ctr">
            <a:solidFill>
              <a:sysClr val="windowText" lastClr="000000"/>
            </a:solidFill>
            <a:prstDash val="solid"/>
            <a:miter lim="800000"/>
            <a:tailEnd type="triangle"/>
          </a:ln>
          <a:effectLst/>
        </p:spPr>
      </p:cxnSp>
      <p:cxnSp>
        <p:nvCxnSpPr>
          <p:cNvPr id="33" name="直接箭头连接符 32"/>
          <p:cNvCxnSpPr/>
          <p:nvPr/>
        </p:nvCxnSpPr>
        <p:spPr>
          <a:xfrm>
            <a:off x="9030604" y="3377592"/>
            <a:ext cx="315831" cy="0"/>
          </a:xfrm>
          <a:prstGeom prst="straightConnector1">
            <a:avLst/>
          </a:prstGeom>
          <a:noFill/>
          <a:ln w="15240" cap="flat" cmpd="sng" algn="ctr">
            <a:solidFill>
              <a:sysClr val="windowText" lastClr="000000"/>
            </a:solidFill>
            <a:prstDash val="solid"/>
            <a:miter lim="800000"/>
            <a:tailEnd type="triangle"/>
          </a:ln>
          <a:effectLst/>
        </p:spPr>
      </p:cxnSp>
      <mc:AlternateContent xmlns:mc="http://schemas.openxmlformats.org/markup-compatibility/2006" xmlns:a14="http://schemas.microsoft.com/office/drawing/2010/main">
        <mc:Choice Requires="a14">
          <p:sp>
            <p:nvSpPr>
              <p:cNvPr id="34" name="文本框 33"/>
              <p:cNvSpPr txBox="1"/>
              <p:nvPr/>
            </p:nvSpPr>
            <p:spPr>
              <a:xfrm>
                <a:off x="5310062" y="2844838"/>
                <a:ext cx="958468" cy="246221"/>
              </a:xfrm>
              <a:prstGeom prst="rect">
                <a:avLst/>
              </a:prstGeom>
              <a:solidFill>
                <a:srgbClr val="E7E6E6"/>
              </a:solid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600" b="0" i="1" kern="0">
                              <a:solidFill>
                                <a:srgbClr val="C00000"/>
                              </a:solidFill>
                              <a:latin typeface="Cambria Math" panose="02040503050406030204" pitchFamily="18" charset="0"/>
                            </a:rPr>
                          </m:ctrlPr>
                        </m:sSupPr>
                        <m:e>
                          <m:r>
                            <a:rPr lang="en-US" altLang="zh-CN" sz="1600" b="0" i="1" kern="0">
                              <a:solidFill>
                                <a:srgbClr val="C00000"/>
                              </a:solidFill>
                              <a:latin typeface="Cambria Math" panose="02040503050406030204" pitchFamily="18" charset="0"/>
                            </a:rPr>
                            <m:t>𝐴𝑡𝑡𝑒𝑛𝑑</m:t>
                          </m:r>
                        </m:e>
                        <m:sup>
                          <m:r>
                            <a:rPr lang="en-US" altLang="zh-CN" sz="1600" b="0" i="1" kern="0">
                              <a:solidFill>
                                <a:srgbClr val="C00000"/>
                              </a:solidFill>
                              <a:latin typeface="Cambria Math" panose="02040503050406030204" pitchFamily="18" charset="0"/>
                            </a:rPr>
                            <m:t>𝑡</m:t>
                          </m:r>
                          <m:r>
                            <a:rPr lang="en-US" altLang="zh-CN" sz="1600" b="0" i="1" kern="0">
                              <a:solidFill>
                                <a:srgbClr val="C00000"/>
                              </a:solidFill>
                              <a:latin typeface="Cambria Math" panose="02040503050406030204" pitchFamily="18" charset="0"/>
                            </a:rPr>
                            <m:t>+1</m:t>
                          </m:r>
                        </m:sup>
                      </m:sSup>
                    </m:oMath>
                  </m:oMathPara>
                </a14:m>
                <a:endParaRPr lang="zh-CN" altLang="en-US" sz="1600" b="0" kern="0" dirty="0">
                  <a:solidFill>
                    <a:srgbClr val="C00000"/>
                  </a:solidFill>
                  <a:latin typeface="Calibri" panose="020F0502020204030204"/>
                  <a:ea typeface="宋体" panose="02010600030101010101" pitchFamily="2" charset="-122"/>
                </a:endParaRPr>
              </a:p>
            </p:txBody>
          </p:sp>
        </mc:Choice>
        <mc:Fallback xmlns="">
          <p:sp>
            <p:nvSpPr>
              <p:cNvPr id="34" name="文本框 33"/>
              <p:cNvSpPr txBox="1">
                <a:spLocks noRot="1" noChangeAspect="1" noMove="1" noResize="1" noEditPoints="1" noAdjustHandles="1" noChangeArrowheads="1" noChangeShapeType="1" noTextEdit="1"/>
              </p:cNvSpPr>
              <p:nvPr/>
            </p:nvSpPr>
            <p:spPr>
              <a:xfrm>
                <a:off x="5310062" y="2844838"/>
                <a:ext cx="958468" cy="246221"/>
              </a:xfrm>
              <a:prstGeom prst="rect">
                <a:avLst/>
              </a:prstGeom>
              <a:blipFill rotWithShape="0">
                <a:blip r:embed="rId13"/>
                <a:stretch>
                  <a:fillRect l="-5096" t="-2500" r="-1274" b="-75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5" name="文本框 34"/>
              <p:cNvSpPr txBox="1"/>
              <p:nvPr/>
            </p:nvSpPr>
            <p:spPr>
              <a:xfrm>
                <a:off x="8253287" y="2844838"/>
                <a:ext cx="958468" cy="246221"/>
              </a:xfrm>
              <a:prstGeom prst="rect">
                <a:avLst/>
              </a:prstGeom>
              <a:solidFill>
                <a:srgbClr val="E7E6E6"/>
              </a:solid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600" b="0" i="1" kern="0">
                              <a:solidFill>
                                <a:srgbClr val="C00000"/>
                              </a:solidFill>
                              <a:latin typeface="Cambria Math" panose="02040503050406030204" pitchFamily="18" charset="0"/>
                            </a:rPr>
                          </m:ctrlPr>
                        </m:sSupPr>
                        <m:e>
                          <m:r>
                            <a:rPr lang="en-US" altLang="zh-CN" sz="1600" b="0" i="1" kern="0">
                              <a:solidFill>
                                <a:srgbClr val="C00000"/>
                              </a:solidFill>
                              <a:latin typeface="Cambria Math" panose="02040503050406030204" pitchFamily="18" charset="0"/>
                            </a:rPr>
                            <m:t>𝐴𝑡𝑡𝑒𝑛𝑑</m:t>
                          </m:r>
                        </m:e>
                        <m:sup>
                          <m:r>
                            <a:rPr lang="en-US" altLang="zh-CN" sz="1600" b="0" i="1" kern="0">
                              <a:solidFill>
                                <a:srgbClr val="C00000"/>
                              </a:solidFill>
                              <a:latin typeface="Cambria Math" panose="02040503050406030204" pitchFamily="18" charset="0"/>
                            </a:rPr>
                            <m:t>𝑡</m:t>
                          </m:r>
                          <m:r>
                            <a:rPr lang="en-US" altLang="zh-CN" sz="1600" b="0" i="1" kern="0">
                              <a:solidFill>
                                <a:srgbClr val="C00000"/>
                              </a:solidFill>
                              <a:latin typeface="Cambria Math" panose="02040503050406030204" pitchFamily="18" charset="0"/>
                            </a:rPr>
                            <m:t>+2</m:t>
                          </m:r>
                        </m:sup>
                      </m:sSup>
                    </m:oMath>
                  </m:oMathPara>
                </a14:m>
                <a:endParaRPr lang="zh-CN" altLang="en-US" sz="1600" b="0" kern="0" dirty="0">
                  <a:solidFill>
                    <a:srgbClr val="C00000"/>
                  </a:solidFill>
                  <a:latin typeface="Calibri" panose="020F0502020204030204"/>
                  <a:ea typeface="宋体" panose="02010600030101010101" pitchFamily="2" charset="-122"/>
                </a:endParaRPr>
              </a:p>
            </p:txBody>
          </p:sp>
        </mc:Choice>
        <mc:Fallback xmlns="">
          <p:sp>
            <p:nvSpPr>
              <p:cNvPr id="35" name="文本框 34"/>
              <p:cNvSpPr txBox="1">
                <a:spLocks noRot="1" noChangeAspect="1" noMove="1" noResize="1" noEditPoints="1" noAdjustHandles="1" noChangeArrowheads="1" noChangeShapeType="1" noTextEdit="1"/>
              </p:cNvSpPr>
              <p:nvPr/>
            </p:nvSpPr>
            <p:spPr>
              <a:xfrm>
                <a:off x="8253287" y="2844838"/>
                <a:ext cx="958468" cy="246221"/>
              </a:xfrm>
              <a:prstGeom prst="rect">
                <a:avLst/>
              </a:prstGeom>
              <a:blipFill rotWithShape="0">
                <a:blip r:embed="rId14"/>
                <a:stretch>
                  <a:fillRect l="-5096" t="-2500" r="-1274" b="-7500"/>
                </a:stretch>
              </a:blipFill>
            </p:spPr>
            <p:txBody>
              <a:bodyPr/>
              <a:lstStyle/>
              <a:p>
                <a:r>
                  <a:rPr lang="zh-CN" altLang="en-US">
                    <a:noFill/>
                  </a:rPr>
                  <a:t> </a:t>
                </a:r>
              </a:p>
            </p:txBody>
          </p:sp>
        </mc:Fallback>
      </mc:AlternateContent>
      <p:cxnSp>
        <p:nvCxnSpPr>
          <p:cNvPr id="36" name="直接箭头连接符 35"/>
          <p:cNvCxnSpPr/>
          <p:nvPr/>
        </p:nvCxnSpPr>
        <p:spPr>
          <a:xfrm flipV="1">
            <a:off x="5028740" y="3775551"/>
            <a:ext cx="288762" cy="588711"/>
          </a:xfrm>
          <a:prstGeom prst="straightConnector1">
            <a:avLst/>
          </a:prstGeom>
          <a:noFill/>
          <a:ln w="16891" cap="flat" cmpd="sng" algn="ctr">
            <a:solidFill>
              <a:srgbClr val="0070C0"/>
            </a:solidFill>
            <a:prstDash val="solid"/>
            <a:miter lim="800000"/>
            <a:tailEnd type="triangle"/>
          </a:ln>
          <a:effectLst/>
        </p:spPr>
      </p:cxnSp>
      <p:cxnSp>
        <p:nvCxnSpPr>
          <p:cNvPr id="37" name="直接箭头连接符 36"/>
          <p:cNvCxnSpPr/>
          <p:nvPr/>
        </p:nvCxnSpPr>
        <p:spPr>
          <a:xfrm>
            <a:off x="6152415" y="3768909"/>
            <a:ext cx="374708" cy="603552"/>
          </a:xfrm>
          <a:prstGeom prst="straightConnector1">
            <a:avLst/>
          </a:prstGeom>
          <a:noFill/>
          <a:ln w="16891" cap="flat" cmpd="sng" algn="ctr">
            <a:solidFill>
              <a:srgbClr val="ED7D31">
                <a:lumMod val="75000"/>
              </a:srgbClr>
            </a:solidFill>
            <a:prstDash val="solid"/>
            <a:miter lim="800000"/>
            <a:tailEnd type="triangle"/>
          </a:ln>
          <a:effectLst/>
        </p:spPr>
      </p:cxnSp>
      <p:cxnSp>
        <p:nvCxnSpPr>
          <p:cNvPr id="38" name="直接箭头连接符 37"/>
          <p:cNvCxnSpPr/>
          <p:nvPr/>
        </p:nvCxnSpPr>
        <p:spPr>
          <a:xfrm>
            <a:off x="6344586" y="5069102"/>
            <a:ext cx="368338" cy="593292"/>
          </a:xfrm>
          <a:prstGeom prst="straightConnector1">
            <a:avLst/>
          </a:prstGeom>
          <a:noFill/>
          <a:ln w="16891" cap="flat" cmpd="sng" algn="ctr">
            <a:solidFill>
              <a:srgbClr val="0070C0"/>
            </a:solidFill>
            <a:prstDash val="solid"/>
            <a:miter lim="800000"/>
            <a:tailEnd type="triangle"/>
          </a:ln>
          <a:effectLst/>
        </p:spPr>
      </p:cxnSp>
      <p:cxnSp>
        <p:nvCxnSpPr>
          <p:cNvPr id="39" name="直接箭头连接符 38"/>
          <p:cNvCxnSpPr/>
          <p:nvPr/>
        </p:nvCxnSpPr>
        <p:spPr>
          <a:xfrm flipV="1">
            <a:off x="4859065" y="5088207"/>
            <a:ext cx="301969" cy="615634"/>
          </a:xfrm>
          <a:prstGeom prst="straightConnector1">
            <a:avLst/>
          </a:prstGeom>
          <a:noFill/>
          <a:ln w="16891" cap="flat" cmpd="sng" algn="ctr">
            <a:solidFill>
              <a:srgbClr val="ED7D31"/>
            </a:solidFill>
            <a:prstDash val="solid"/>
            <a:miter lim="800000"/>
            <a:tailEnd type="triangle"/>
          </a:ln>
          <a:effectLst/>
        </p:spPr>
      </p:cxnSp>
      <p:grpSp>
        <p:nvGrpSpPr>
          <p:cNvPr id="40" name="组合 39"/>
          <p:cNvGrpSpPr/>
          <p:nvPr/>
        </p:nvGrpSpPr>
        <p:grpSpPr>
          <a:xfrm>
            <a:off x="4205780" y="4455636"/>
            <a:ext cx="1730102" cy="594365"/>
            <a:chOff x="2095495" y="4295198"/>
            <a:chExt cx="1730102" cy="594365"/>
          </a:xfrm>
        </p:grpSpPr>
        <p:sp>
          <p:nvSpPr>
            <p:cNvPr id="41" name="椭圆 40"/>
            <p:cNvSpPr/>
            <p:nvPr/>
          </p:nvSpPr>
          <p:spPr>
            <a:xfrm>
              <a:off x="2851928"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42" name="椭圆 41"/>
            <p:cNvSpPr/>
            <p:nvPr/>
          </p:nvSpPr>
          <p:spPr>
            <a:xfrm>
              <a:off x="3203515"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43" name="椭圆 42"/>
            <p:cNvSpPr/>
            <p:nvPr/>
          </p:nvSpPr>
          <p:spPr>
            <a:xfrm>
              <a:off x="3387563" y="445697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44" name="椭圆 43"/>
            <p:cNvSpPr/>
            <p:nvPr/>
          </p:nvSpPr>
          <p:spPr>
            <a:xfrm>
              <a:off x="3026071" y="445697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45" name="椭圆 44"/>
            <p:cNvSpPr/>
            <p:nvPr/>
          </p:nvSpPr>
          <p:spPr>
            <a:xfrm>
              <a:off x="2651375"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46" name="椭圆 45"/>
            <p:cNvSpPr/>
            <p:nvPr/>
          </p:nvSpPr>
          <p:spPr>
            <a:xfrm>
              <a:off x="2260171"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47" name="椭圆 46"/>
            <p:cNvSpPr/>
            <p:nvPr/>
          </p:nvSpPr>
          <p:spPr>
            <a:xfrm>
              <a:off x="3548501" y="445697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48" name="椭圆 47"/>
            <p:cNvSpPr/>
            <p:nvPr/>
          </p:nvSpPr>
          <p:spPr>
            <a:xfrm>
              <a:off x="3387563"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49" name="椭圆 48"/>
            <p:cNvSpPr/>
            <p:nvPr/>
          </p:nvSpPr>
          <p:spPr>
            <a:xfrm>
              <a:off x="2454122"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0" name="椭圆 49"/>
            <p:cNvSpPr/>
            <p:nvPr/>
          </p:nvSpPr>
          <p:spPr>
            <a:xfrm>
              <a:off x="2454122"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1" name="椭圆 50"/>
            <p:cNvSpPr/>
            <p:nvPr/>
          </p:nvSpPr>
          <p:spPr>
            <a:xfrm>
              <a:off x="30260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2" name="椭圆 51"/>
            <p:cNvSpPr/>
            <p:nvPr/>
          </p:nvSpPr>
          <p:spPr>
            <a:xfrm>
              <a:off x="3203515" y="4295204"/>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3" name="椭圆 52"/>
            <p:cNvSpPr/>
            <p:nvPr/>
          </p:nvSpPr>
          <p:spPr>
            <a:xfrm>
              <a:off x="2851928"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4" name="椭圆 53"/>
            <p:cNvSpPr/>
            <p:nvPr/>
          </p:nvSpPr>
          <p:spPr>
            <a:xfrm>
              <a:off x="3548501" y="4295204"/>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5" name="椭圆 54"/>
            <p:cNvSpPr/>
            <p:nvPr/>
          </p:nvSpPr>
          <p:spPr>
            <a:xfrm>
              <a:off x="2651375"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6" name="椭圆 55"/>
            <p:cNvSpPr/>
            <p:nvPr/>
          </p:nvSpPr>
          <p:spPr>
            <a:xfrm>
              <a:off x="22601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7" name="椭圆 56"/>
            <p:cNvSpPr/>
            <p:nvPr/>
          </p:nvSpPr>
          <p:spPr>
            <a:xfrm>
              <a:off x="3387563" y="477060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8" name="椭圆 57"/>
            <p:cNvSpPr/>
            <p:nvPr/>
          </p:nvSpPr>
          <p:spPr>
            <a:xfrm>
              <a:off x="3548501" y="477060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59" name="椭圆 58"/>
            <p:cNvSpPr/>
            <p:nvPr/>
          </p:nvSpPr>
          <p:spPr>
            <a:xfrm>
              <a:off x="3203515"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0" name="椭圆 59"/>
            <p:cNvSpPr/>
            <p:nvPr/>
          </p:nvSpPr>
          <p:spPr>
            <a:xfrm>
              <a:off x="2651375" y="477060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1" name="椭圆 60"/>
            <p:cNvSpPr/>
            <p:nvPr/>
          </p:nvSpPr>
          <p:spPr>
            <a:xfrm>
              <a:off x="30260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2" name="椭圆 61"/>
            <p:cNvSpPr/>
            <p:nvPr/>
          </p:nvSpPr>
          <p:spPr>
            <a:xfrm>
              <a:off x="302607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3" name="椭圆 62"/>
            <p:cNvSpPr/>
            <p:nvPr/>
          </p:nvSpPr>
          <p:spPr>
            <a:xfrm>
              <a:off x="3387563"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4" name="椭圆 63"/>
            <p:cNvSpPr/>
            <p:nvPr/>
          </p:nvSpPr>
          <p:spPr>
            <a:xfrm>
              <a:off x="2454122"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5" name="椭圆 64"/>
            <p:cNvSpPr/>
            <p:nvPr/>
          </p:nvSpPr>
          <p:spPr>
            <a:xfrm>
              <a:off x="2651375"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6" name="椭圆 65"/>
            <p:cNvSpPr/>
            <p:nvPr/>
          </p:nvSpPr>
          <p:spPr>
            <a:xfrm>
              <a:off x="2260171"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7" name="椭圆 66"/>
            <p:cNvSpPr/>
            <p:nvPr/>
          </p:nvSpPr>
          <p:spPr>
            <a:xfrm>
              <a:off x="2851928"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8" name="椭圆 67"/>
            <p:cNvSpPr/>
            <p:nvPr/>
          </p:nvSpPr>
          <p:spPr>
            <a:xfrm>
              <a:off x="2454122"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69" name="椭圆 68"/>
            <p:cNvSpPr/>
            <p:nvPr/>
          </p:nvSpPr>
          <p:spPr>
            <a:xfrm>
              <a:off x="22601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0" name="椭圆 69"/>
            <p:cNvSpPr/>
            <p:nvPr/>
          </p:nvSpPr>
          <p:spPr>
            <a:xfrm>
              <a:off x="354850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1" name="椭圆 70"/>
            <p:cNvSpPr/>
            <p:nvPr/>
          </p:nvSpPr>
          <p:spPr>
            <a:xfrm>
              <a:off x="3203515"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2" name="椭圆 71"/>
            <p:cNvSpPr/>
            <p:nvPr/>
          </p:nvSpPr>
          <p:spPr>
            <a:xfrm>
              <a:off x="2851928" y="461873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3" name="椭圆 72"/>
            <p:cNvSpPr/>
            <p:nvPr/>
          </p:nvSpPr>
          <p:spPr>
            <a:xfrm>
              <a:off x="3713108" y="445696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4" name="椭圆 73"/>
            <p:cNvSpPr/>
            <p:nvPr/>
          </p:nvSpPr>
          <p:spPr>
            <a:xfrm>
              <a:off x="3713108" y="4295198"/>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5" name="椭圆 74"/>
            <p:cNvSpPr/>
            <p:nvPr/>
          </p:nvSpPr>
          <p:spPr>
            <a:xfrm>
              <a:off x="3713108" y="477059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6" name="椭圆 75"/>
            <p:cNvSpPr/>
            <p:nvPr/>
          </p:nvSpPr>
          <p:spPr>
            <a:xfrm>
              <a:off x="3713108" y="461873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7" name="椭圆 76"/>
            <p:cNvSpPr/>
            <p:nvPr/>
          </p:nvSpPr>
          <p:spPr>
            <a:xfrm>
              <a:off x="2095564" y="461242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8" name="椭圆 77"/>
            <p:cNvSpPr/>
            <p:nvPr/>
          </p:nvSpPr>
          <p:spPr>
            <a:xfrm>
              <a:off x="2095564" y="4450655"/>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79" name="椭圆 78"/>
            <p:cNvSpPr/>
            <p:nvPr/>
          </p:nvSpPr>
          <p:spPr>
            <a:xfrm>
              <a:off x="2095564" y="4774189"/>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80" name="椭圆 79"/>
            <p:cNvSpPr/>
            <p:nvPr/>
          </p:nvSpPr>
          <p:spPr>
            <a:xfrm>
              <a:off x="2095495" y="429519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grpSp>
      <p:cxnSp>
        <p:nvCxnSpPr>
          <p:cNvPr id="81" name="直接箭头连接符 80"/>
          <p:cNvCxnSpPr/>
          <p:nvPr/>
        </p:nvCxnSpPr>
        <p:spPr>
          <a:xfrm flipV="1">
            <a:off x="7819566" y="3721743"/>
            <a:ext cx="369941" cy="642518"/>
          </a:xfrm>
          <a:prstGeom prst="straightConnector1">
            <a:avLst/>
          </a:prstGeom>
          <a:noFill/>
          <a:ln w="16891" cap="flat" cmpd="sng" algn="ctr">
            <a:solidFill>
              <a:srgbClr val="0070C0"/>
            </a:solidFill>
            <a:prstDash val="solid"/>
            <a:miter lim="800000"/>
            <a:tailEnd type="triangle"/>
          </a:ln>
          <a:effectLst/>
        </p:spPr>
      </p:cxnSp>
      <p:cxnSp>
        <p:nvCxnSpPr>
          <p:cNvPr id="82" name="直接箭头连接符 81"/>
          <p:cNvCxnSpPr/>
          <p:nvPr/>
        </p:nvCxnSpPr>
        <p:spPr>
          <a:xfrm>
            <a:off x="8932576" y="3782415"/>
            <a:ext cx="366323" cy="590047"/>
          </a:xfrm>
          <a:prstGeom prst="straightConnector1">
            <a:avLst/>
          </a:prstGeom>
          <a:noFill/>
          <a:ln w="16891" cap="flat" cmpd="sng" algn="ctr">
            <a:solidFill>
              <a:srgbClr val="ED7D31">
                <a:lumMod val="75000"/>
              </a:srgbClr>
            </a:solidFill>
            <a:prstDash val="solid"/>
            <a:miter lim="800000"/>
            <a:tailEnd type="triangle"/>
          </a:ln>
          <a:effectLst/>
        </p:spPr>
      </p:cxnSp>
      <p:cxnSp>
        <p:nvCxnSpPr>
          <p:cNvPr id="83" name="直接箭头连接符 82"/>
          <p:cNvCxnSpPr/>
          <p:nvPr/>
        </p:nvCxnSpPr>
        <p:spPr>
          <a:xfrm>
            <a:off x="9192561" y="5069102"/>
            <a:ext cx="370660" cy="597032"/>
          </a:xfrm>
          <a:prstGeom prst="straightConnector1">
            <a:avLst/>
          </a:prstGeom>
          <a:noFill/>
          <a:ln w="16891" cap="flat" cmpd="sng" algn="ctr">
            <a:solidFill>
              <a:srgbClr val="0070C0"/>
            </a:solidFill>
            <a:prstDash val="solid"/>
            <a:miter lim="800000"/>
            <a:tailEnd type="triangle"/>
          </a:ln>
          <a:effectLst/>
        </p:spPr>
      </p:cxnSp>
      <p:cxnSp>
        <p:nvCxnSpPr>
          <p:cNvPr id="84" name="直接箭头连接符 83"/>
          <p:cNvCxnSpPr/>
          <p:nvPr/>
        </p:nvCxnSpPr>
        <p:spPr>
          <a:xfrm flipV="1">
            <a:off x="7708320" y="5088208"/>
            <a:ext cx="281639" cy="574187"/>
          </a:xfrm>
          <a:prstGeom prst="straightConnector1">
            <a:avLst/>
          </a:prstGeom>
          <a:noFill/>
          <a:ln w="16891" cap="flat" cmpd="sng" algn="ctr">
            <a:solidFill>
              <a:srgbClr val="ED7D31"/>
            </a:solidFill>
            <a:prstDash val="solid"/>
            <a:miter lim="800000"/>
            <a:tailEnd type="triangle"/>
          </a:ln>
          <a:effectLst/>
        </p:spPr>
      </p:cxnSp>
      <mc:AlternateContent xmlns:mc="http://schemas.openxmlformats.org/markup-compatibility/2006" xmlns:a14="http://schemas.microsoft.com/office/drawing/2010/main">
        <mc:Choice Requires="a14">
          <p:sp>
            <p:nvSpPr>
              <p:cNvPr id="85" name="文本框 84"/>
              <p:cNvSpPr txBox="1"/>
              <p:nvPr/>
            </p:nvSpPr>
            <p:spPr>
              <a:xfrm>
                <a:off x="4570280" y="4125420"/>
                <a:ext cx="544893" cy="184666"/>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200" b="0" i="1">
                              <a:solidFill>
                                <a:srgbClr val="0070C0"/>
                              </a:solidFill>
                              <a:latin typeface="Cambria Math" panose="02040503050406030204" pitchFamily="18" charset="0"/>
                            </a:rPr>
                          </m:ctrlPr>
                        </m:sSupPr>
                        <m:e>
                          <m:r>
                            <a:rPr lang="en-US" altLang="zh-CN" sz="1200" b="0" i="1">
                              <a:solidFill>
                                <a:srgbClr val="0070C0"/>
                              </a:solidFill>
                              <a:latin typeface="Cambria Math" panose="02040503050406030204" pitchFamily="18" charset="0"/>
                            </a:rPr>
                            <m:t>𝑟𝑒𝑎𝑑</m:t>
                          </m:r>
                        </m:e>
                        <m:sup>
                          <m:r>
                            <a:rPr lang="en-US" altLang="zh-CN" sz="1200" b="0" i="1">
                              <a:solidFill>
                                <a:srgbClr val="0070C0"/>
                              </a:solidFill>
                              <a:latin typeface="Cambria Math" panose="02040503050406030204" pitchFamily="18" charset="0"/>
                            </a:rPr>
                            <m:t>𝑎𝑡𝑡</m:t>
                          </m:r>
                        </m:sup>
                      </m:sSup>
                    </m:oMath>
                  </m:oMathPara>
                </a14:m>
                <a:endParaRPr lang="zh-CN" altLang="en-US" sz="1200" b="0" dirty="0">
                  <a:solidFill>
                    <a:srgbClr val="0070C0"/>
                  </a:solidFill>
                  <a:latin typeface="Calibri" panose="020F0502020204030204"/>
                  <a:ea typeface="宋体" panose="02010600030101010101" pitchFamily="2" charset="-122"/>
                </a:endParaRPr>
              </a:p>
            </p:txBody>
          </p:sp>
        </mc:Choice>
        <mc:Fallback xmlns="">
          <p:sp>
            <p:nvSpPr>
              <p:cNvPr id="85" name="文本框 84"/>
              <p:cNvSpPr txBox="1">
                <a:spLocks noRot="1" noChangeAspect="1" noMove="1" noResize="1" noEditPoints="1" noAdjustHandles="1" noChangeArrowheads="1" noChangeShapeType="1" noTextEdit="1"/>
              </p:cNvSpPr>
              <p:nvPr/>
            </p:nvSpPr>
            <p:spPr>
              <a:xfrm>
                <a:off x="4570280" y="4125420"/>
                <a:ext cx="544893" cy="184666"/>
              </a:xfrm>
              <a:prstGeom prst="rect">
                <a:avLst/>
              </a:prstGeom>
              <a:blipFill rotWithShape="0">
                <a:blip r:embed="rId15"/>
                <a:stretch>
                  <a:fillRect l="-7865" r="-1124" b="-10000"/>
                </a:stretch>
              </a:blipFill>
            </p:spPr>
            <p:txBody>
              <a:bodyPr/>
              <a:lstStyle/>
              <a:p>
                <a:r>
                  <a:rPr lang="zh-CN" altLang="en-US">
                    <a:noFill/>
                  </a:rPr>
                  <a:t> </a:t>
                </a:r>
              </a:p>
            </p:txBody>
          </p:sp>
        </mc:Fallback>
      </mc:AlternateContent>
      <p:grpSp>
        <p:nvGrpSpPr>
          <p:cNvPr id="86" name="组合 85"/>
          <p:cNvGrpSpPr/>
          <p:nvPr/>
        </p:nvGrpSpPr>
        <p:grpSpPr>
          <a:xfrm flipH="1">
            <a:off x="6320335" y="4452875"/>
            <a:ext cx="1727421" cy="594365"/>
            <a:chOff x="2095495" y="4295198"/>
            <a:chExt cx="1730102" cy="594365"/>
          </a:xfrm>
        </p:grpSpPr>
        <p:sp>
          <p:nvSpPr>
            <p:cNvPr id="87" name="椭圆 86"/>
            <p:cNvSpPr/>
            <p:nvPr/>
          </p:nvSpPr>
          <p:spPr>
            <a:xfrm>
              <a:off x="2851928"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88" name="椭圆 87"/>
            <p:cNvSpPr/>
            <p:nvPr/>
          </p:nvSpPr>
          <p:spPr>
            <a:xfrm>
              <a:off x="3203515"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89" name="椭圆 88"/>
            <p:cNvSpPr/>
            <p:nvPr/>
          </p:nvSpPr>
          <p:spPr>
            <a:xfrm>
              <a:off x="3387563" y="445697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0" name="椭圆 89"/>
            <p:cNvSpPr/>
            <p:nvPr/>
          </p:nvSpPr>
          <p:spPr>
            <a:xfrm>
              <a:off x="3026071" y="445697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1" name="椭圆 90"/>
            <p:cNvSpPr/>
            <p:nvPr/>
          </p:nvSpPr>
          <p:spPr>
            <a:xfrm>
              <a:off x="2651375"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2" name="椭圆 91"/>
            <p:cNvSpPr/>
            <p:nvPr/>
          </p:nvSpPr>
          <p:spPr>
            <a:xfrm>
              <a:off x="2260171"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3" name="椭圆 92"/>
            <p:cNvSpPr/>
            <p:nvPr/>
          </p:nvSpPr>
          <p:spPr>
            <a:xfrm>
              <a:off x="3548501" y="445697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4" name="椭圆 93"/>
            <p:cNvSpPr/>
            <p:nvPr/>
          </p:nvSpPr>
          <p:spPr>
            <a:xfrm>
              <a:off x="3387563"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5" name="椭圆 94"/>
            <p:cNvSpPr/>
            <p:nvPr/>
          </p:nvSpPr>
          <p:spPr>
            <a:xfrm>
              <a:off x="2454122"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6" name="椭圆 95"/>
            <p:cNvSpPr/>
            <p:nvPr/>
          </p:nvSpPr>
          <p:spPr>
            <a:xfrm>
              <a:off x="2454122"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7" name="椭圆 96"/>
            <p:cNvSpPr/>
            <p:nvPr/>
          </p:nvSpPr>
          <p:spPr>
            <a:xfrm>
              <a:off x="30260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8" name="椭圆 97"/>
            <p:cNvSpPr/>
            <p:nvPr/>
          </p:nvSpPr>
          <p:spPr>
            <a:xfrm>
              <a:off x="3203515" y="4295204"/>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99" name="椭圆 98"/>
            <p:cNvSpPr/>
            <p:nvPr/>
          </p:nvSpPr>
          <p:spPr>
            <a:xfrm>
              <a:off x="2851928"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0" name="椭圆 99"/>
            <p:cNvSpPr/>
            <p:nvPr/>
          </p:nvSpPr>
          <p:spPr>
            <a:xfrm>
              <a:off x="3548501" y="4295204"/>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1" name="椭圆 100"/>
            <p:cNvSpPr/>
            <p:nvPr/>
          </p:nvSpPr>
          <p:spPr>
            <a:xfrm>
              <a:off x="2651375"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2" name="椭圆 101"/>
            <p:cNvSpPr/>
            <p:nvPr/>
          </p:nvSpPr>
          <p:spPr>
            <a:xfrm>
              <a:off x="22601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3" name="椭圆 102"/>
            <p:cNvSpPr/>
            <p:nvPr/>
          </p:nvSpPr>
          <p:spPr>
            <a:xfrm>
              <a:off x="3387563" y="477060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4" name="椭圆 103"/>
            <p:cNvSpPr/>
            <p:nvPr/>
          </p:nvSpPr>
          <p:spPr>
            <a:xfrm>
              <a:off x="3548501" y="477060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5" name="椭圆 104"/>
            <p:cNvSpPr/>
            <p:nvPr/>
          </p:nvSpPr>
          <p:spPr>
            <a:xfrm>
              <a:off x="3203515"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6" name="椭圆 105"/>
            <p:cNvSpPr/>
            <p:nvPr/>
          </p:nvSpPr>
          <p:spPr>
            <a:xfrm>
              <a:off x="2651375" y="477060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7" name="椭圆 106"/>
            <p:cNvSpPr/>
            <p:nvPr/>
          </p:nvSpPr>
          <p:spPr>
            <a:xfrm>
              <a:off x="30260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8" name="椭圆 107"/>
            <p:cNvSpPr/>
            <p:nvPr/>
          </p:nvSpPr>
          <p:spPr>
            <a:xfrm>
              <a:off x="302607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09" name="椭圆 108"/>
            <p:cNvSpPr/>
            <p:nvPr/>
          </p:nvSpPr>
          <p:spPr>
            <a:xfrm>
              <a:off x="3387563"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0" name="椭圆 109"/>
            <p:cNvSpPr/>
            <p:nvPr/>
          </p:nvSpPr>
          <p:spPr>
            <a:xfrm>
              <a:off x="2454122"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1" name="椭圆 110"/>
            <p:cNvSpPr/>
            <p:nvPr/>
          </p:nvSpPr>
          <p:spPr>
            <a:xfrm>
              <a:off x="2651375"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2" name="椭圆 111"/>
            <p:cNvSpPr/>
            <p:nvPr/>
          </p:nvSpPr>
          <p:spPr>
            <a:xfrm>
              <a:off x="2260171"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3" name="椭圆 112"/>
            <p:cNvSpPr/>
            <p:nvPr/>
          </p:nvSpPr>
          <p:spPr>
            <a:xfrm>
              <a:off x="2851928"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4" name="椭圆 113"/>
            <p:cNvSpPr/>
            <p:nvPr/>
          </p:nvSpPr>
          <p:spPr>
            <a:xfrm>
              <a:off x="2454122"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5" name="椭圆 114"/>
            <p:cNvSpPr/>
            <p:nvPr/>
          </p:nvSpPr>
          <p:spPr>
            <a:xfrm>
              <a:off x="22601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6" name="椭圆 115"/>
            <p:cNvSpPr/>
            <p:nvPr/>
          </p:nvSpPr>
          <p:spPr>
            <a:xfrm>
              <a:off x="354850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7" name="椭圆 116"/>
            <p:cNvSpPr/>
            <p:nvPr/>
          </p:nvSpPr>
          <p:spPr>
            <a:xfrm>
              <a:off x="3203515"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8" name="椭圆 117"/>
            <p:cNvSpPr/>
            <p:nvPr/>
          </p:nvSpPr>
          <p:spPr>
            <a:xfrm>
              <a:off x="2851928" y="461873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19" name="椭圆 118"/>
            <p:cNvSpPr/>
            <p:nvPr/>
          </p:nvSpPr>
          <p:spPr>
            <a:xfrm>
              <a:off x="3713108" y="445696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20" name="椭圆 119"/>
            <p:cNvSpPr/>
            <p:nvPr/>
          </p:nvSpPr>
          <p:spPr>
            <a:xfrm>
              <a:off x="3713108" y="4295198"/>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21" name="椭圆 120"/>
            <p:cNvSpPr/>
            <p:nvPr/>
          </p:nvSpPr>
          <p:spPr>
            <a:xfrm>
              <a:off x="3713108" y="477059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22" name="椭圆 121"/>
            <p:cNvSpPr/>
            <p:nvPr/>
          </p:nvSpPr>
          <p:spPr>
            <a:xfrm>
              <a:off x="3713108" y="461873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23" name="椭圆 122"/>
            <p:cNvSpPr/>
            <p:nvPr/>
          </p:nvSpPr>
          <p:spPr>
            <a:xfrm>
              <a:off x="2095564" y="461242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24" name="椭圆 123"/>
            <p:cNvSpPr/>
            <p:nvPr/>
          </p:nvSpPr>
          <p:spPr>
            <a:xfrm>
              <a:off x="2095564" y="4450655"/>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25" name="椭圆 124"/>
            <p:cNvSpPr/>
            <p:nvPr/>
          </p:nvSpPr>
          <p:spPr>
            <a:xfrm>
              <a:off x="2095564" y="4774189"/>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26" name="椭圆 125"/>
            <p:cNvSpPr/>
            <p:nvPr/>
          </p:nvSpPr>
          <p:spPr>
            <a:xfrm>
              <a:off x="2095495" y="429519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grpSp>
      <p:grpSp>
        <p:nvGrpSpPr>
          <p:cNvPr id="127" name="组合 126"/>
          <p:cNvGrpSpPr/>
          <p:nvPr/>
        </p:nvGrpSpPr>
        <p:grpSpPr>
          <a:xfrm flipV="1">
            <a:off x="8640410" y="4459450"/>
            <a:ext cx="1730102" cy="590550"/>
            <a:chOff x="2095495" y="4295198"/>
            <a:chExt cx="1730102" cy="594365"/>
          </a:xfrm>
        </p:grpSpPr>
        <p:sp>
          <p:nvSpPr>
            <p:cNvPr id="128" name="椭圆 127"/>
            <p:cNvSpPr/>
            <p:nvPr/>
          </p:nvSpPr>
          <p:spPr>
            <a:xfrm>
              <a:off x="2851928"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29" name="椭圆 128"/>
            <p:cNvSpPr/>
            <p:nvPr/>
          </p:nvSpPr>
          <p:spPr>
            <a:xfrm>
              <a:off x="3203515"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0" name="椭圆 129"/>
            <p:cNvSpPr/>
            <p:nvPr/>
          </p:nvSpPr>
          <p:spPr>
            <a:xfrm>
              <a:off x="3387563" y="445697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1" name="椭圆 130"/>
            <p:cNvSpPr/>
            <p:nvPr/>
          </p:nvSpPr>
          <p:spPr>
            <a:xfrm>
              <a:off x="3026071" y="445697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2" name="椭圆 131"/>
            <p:cNvSpPr/>
            <p:nvPr/>
          </p:nvSpPr>
          <p:spPr>
            <a:xfrm>
              <a:off x="2651375"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3" name="椭圆 132"/>
            <p:cNvSpPr/>
            <p:nvPr/>
          </p:nvSpPr>
          <p:spPr>
            <a:xfrm>
              <a:off x="2260171"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4" name="椭圆 133"/>
            <p:cNvSpPr/>
            <p:nvPr/>
          </p:nvSpPr>
          <p:spPr>
            <a:xfrm>
              <a:off x="3548501" y="445697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5" name="椭圆 134"/>
            <p:cNvSpPr/>
            <p:nvPr/>
          </p:nvSpPr>
          <p:spPr>
            <a:xfrm>
              <a:off x="3387563"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6" name="椭圆 135"/>
            <p:cNvSpPr/>
            <p:nvPr/>
          </p:nvSpPr>
          <p:spPr>
            <a:xfrm>
              <a:off x="2454122"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7" name="椭圆 136"/>
            <p:cNvSpPr/>
            <p:nvPr/>
          </p:nvSpPr>
          <p:spPr>
            <a:xfrm>
              <a:off x="2454122"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8" name="椭圆 137"/>
            <p:cNvSpPr/>
            <p:nvPr/>
          </p:nvSpPr>
          <p:spPr>
            <a:xfrm>
              <a:off x="30260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9" name="椭圆 138"/>
            <p:cNvSpPr/>
            <p:nvPr/>
          </p:nvSpPr>
          <p:spPr>
            <a:xfrm>
              <a:off x="3203515" y="4295204"/>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0" name="椭圆 139"/>
            <p:cNvSpPr/>
            <p:nvPr/>
          </p:nvSpPr>
          <p:spPr>
            <a:xfrm>
              <a:off x="2851928"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1" name="椭圆 140"/>
            <p:cNvSpPr/>
            <p:nvPr/>
          </p:nvSpPr>
          <p:spPr>
            <a:xfrm>
              <a:off x="3548501" y="4295204"/>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2" name="椭圆 141"/>
            <p:cNvSpPr/>
            <p:nvPr/>
          </p:nvSpPr>
          <p:spPr>
            <a:xfrm>
              <a:off x="2651375"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3" name="椭圆 142"/>
            <p:cNvSpPr/>
            <p:nvPr/>
          </p:nvSpPr>
          <p:spPr>
            <a:xfrm>
              <a:off x="22601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4" name="椭圆 143"/>
            <p:cNvSpPr/>
            <p:nvPr/>
          </p:nvSpPr>
          <p:spPr>
            <a:xfrm>
              <a:off x="3387563" y="477060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5" name="椭圆 144"/>
            <p:cNvSpPr/>
            <p:nvPr/>
          </p:nvSpPr>
          <p:spPr>
            <a:xfrm>
              <a:off x="3548501" y="477060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6" name="椭圆 145"/>
            <p:cNvSpPr/>
            <p:nvPr/>
          </p:nvSpPr>
          <p:spPr>
            <a:xfrm>
              <a:off x="3203515"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7" name="椭圆 146"/>
            <p:cNvSpPr/>
            <p:nvPr/>
          </p:nvSpPr>
          <p:spPr>
            <a:xfrm>
              <a:off x="2651375" y="477060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8" name="椭圆 147"/>
            <p:cNvSpPr/>
            <p:nvPr/>
          </p:nvSpPr>
          <p:spPr>
            <a:xfrm>
              <a:off x="30260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9" name="椭圆 148"/>
            <p:cNvSpPr/>
            <p:nvPr/>
          </p:nvSpPr>
          <p:spPr>
            <a:xfrm>
              <a:off x="302607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0" name="椭圆 149"/>
            <p:cNvSpPr/>
            <p:nvPr/>
          </p:nvSpPr>
          <p:spPr>
            <a:xfrm>
              <a:off x="3387563"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1" name="椭圆 150"/>
            <p:cNvSpPr/>
            <p:nvPr/>
          </p:nvSpPr>
          <p:spPr>
            <a:xfrm>
              <a:off x="2454122"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2" name="椭圆 151"/>
            <p:cNvSpPr/>
            <p:nvPr/>
          </p:nvSpPr>
          <p:spPr>
            <a:xfrm>
              <a:off x="2651375"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3" name="椭圆 152"/>
            <p:cNvSpPr/>
            <p:nvPr/>
          </p:nvSpPr>
          <p:spPr>
            <a:xfrm>
              <a:off x="2260171"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4" name="椭圆 153"/>
            <p:cNvSpPr/>
            <p:nvPr/>
          </p:nvSpPr>
          <p:spPr>
            <a:xfrm>
              <a:off x="2851928"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5" name="椭圆 154"/>
            <p:cNvSpPr/>
            <p:nvPr/>
          </p:nvSpPr>
          <p:spPr>
            <a:xfrm>
              <a:off x="2454122"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6" name="椭圆 155"/>
            <p:cNvSpPr/>
            <p:nvPr/>
          </p:nvSpPr>
          <p:spPr>
            <a:xfrm>
              <a:off x="22601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7" name="椭圆 156"/>
            <p:cNvSpPr/>
            <p:nvPr/>
          </p:nvSpPr>
          <p:spPr>
            <a:xfrm>
              <a:off x="354850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8" name="椭圆 157"/>
            <p:cNvSpPr/>
            <p:nvPr/>
          </p:nvSpPr>
          <p:spPr>
            <a:xfrm>
              <a:off x="3203515"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9" name="椭圆 158"/>
            <p:cNvSpPr/>
            <p:nvPr/>
          </p:nvSpPr>
          <p:spPr>
            <a:xfrm>
              <a:off x="2851928" y="461873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0" name="椭圆 159"/>
            <p:cNvSpPr/>
            <p:nvPr/>
          </p:nvSpPr>
          <p:spPr>
            <a:xfrm>
              <a:off x="3713108" y="445696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1" name="椭圆 160"/>
            <p:cNvSpPr/>
            <p:nvPr/>
          </p:nvSpPr>
          <p:spPr>
            <a:xfrm>
              <a:off x="3713108" y="4295198"/>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2" name="椭圆 161"/>
            <p:cNvSpPr/>
            <p:nvPr/>
          </p:nvSpPr>
          <p:spPr>
            <a:xfrm>
              <a:off x="3713108" y="477059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3" name="椭圆 162"/>
            <p:cNvSpPr/>
            <p:nvPr/>
          </p:nvSpPr>
          <p:spPr>
            <a:xfrm>
              <a:off x="3713108" y="461873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4" name="椭圆 163"/>
            <p:cNvSpPr/>
            <p:nvPr/>
          </p:nvSpPr>
          <p:spPr>
            <a:xfrm>
              <a:off x="2095564" y="461242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5" name="椭圆 164"/>
            <p:cNvSpPr/>
            <p:nvPr/>
          </p:nvSpPr>
          <p:spPr>
            <a:xfrm>
              <a:off x="2095564" y="4450655"/>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6" name="椭圆 165"/>
            <p:cNvSpPr/>
            <p:nvPr/>
          </p:nvSpPr>
          <p:spPr>
            <a:xfrm>
              <a:off x="2095564" y="4774189"/>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7" name="椭圆 166"/>
            <p:cNvSpPr/>
            <p:nvPr/>
          </p:nvSpPr>
          <p:spPr>
            <a:xfrm>
              <a:off x="2095495" y="429519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grpSp>
      <p:sp>
        <p:nvSpPr>
          <p:cNvPr id="168" name="椭圆 167"/>
          <p:cNvSpPr/>
          <p:nvPr/>
        </p:nvSpPr>
        <p:spPr>
          <a:xfrm>
            <a:off x="4239806" y="5163675"/>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1</a:t>
            </a:r>
            <a:endParaRPr lang="zh-CN" altLang="en-US" sz="1600" b="0" kern="0" dirty="0">
              <a:solidFill>
                <a:srgbClr val="7030A0"/>
              </a:solidFill>
              <a:latin typeface="Calibri" panose="020F0502020204030204"/>
              <a:ea typeface="宋体" panose="02010600030101010101" pitchFamily="2" charset="-122"/>
            </a:endParaRPr>
          </a:p>
        </p:txBody>
      </p:sp>
      <mc:AlternateContent xmlns:mc="http://schemas.openxmlformats.org/markup-compatibility/2006" xmlns:a14="http://schemas.microsoft.com/office/drawing/2010/main">
        <mc:Choice Requires="a14">
          <p:sp>
            <p:nvSpPr>
              <p:cNvPr id="169" name="文本框 168"/>
              <p:cNvSpPr txBox="1"/>
              <p:nvPr/>
            </p:nvSpPr>
            <p:spPr>
              <a:xfrm>
                <a:off x="6437180" y="4134945"/>
                <a:ext cx="596381" cy="184666"/>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200" b="0" i="1">
                              <a:solidFill>
                                <a:srgbClr val="ED7D31"/>
                              </a:solidFill>
                              <a:latin typeface="Cambria Math" panose="02040503050406030204" pitchFamily="18" charset="0"/>
                            </a:rPr>
                          </m:ctrlPr>
                        </m:sSupPr>
                        <m:e>
                          <m:r>
                            <a:rPr lang="en-US" altLang="zh-CN" sz="1200" b="0" i="1">
                              <a:solidFill>
                                <a:srgbClr val="ED7D31"/>
                              </a:solidFill>
                              <a:latin typeface="Cambria Math" panose="02040503050406030204" pitchFamily="18" charset="0"/>
                            </a:rPr>
                            <m:t>𝑤𝑟𝑖𝑡𝑒</m:t>
                          </m:r>
                        </m:e>
                        <m:sup>
                          <m:r>
                            <a:rPr lang="en-US" altLang="zh-CN" sz="1200" b="0" i="1">
                              <a:solidFill>
                                <a:srgbClr val="ED7D31"/>
                              </a:solidFill>
                              <a:latin typeface="Cambria Math" panose="02040503050406030204" pitchFamily="18" charset="0"/>
                            </a:rPr>
                            <m:t>𝑎𝑡𝑡</m:t>
                          </m:r>
                        </m:sup>
                      </m:sSup>
                    </m:oMath>
                  </m:oMathPara>
                </a14:m>
                <a:endParaRPr lang="zh-CN" altLang="en-US" sz="1200" b="0" dirty="0">
                  <a:solidFill>
                    <a:srgbClr val="ED7D31"/>
                  </a:solidFill>
                  <a:latin typeface="Calibri" panose="020F0502020204030204"/>
                  <a:ea typeface="宋体" panose="02010600030101010101" pitchFamily="2" charset="-122"/>
                </a:endParaRPr>
              </a:p>
            </p:txBody>
          </p:sp>
        </mc:Choice>
        <mc:Fallback xmlns="">
          <p:sp>
            <p:nvSpPr>
              <p:cNvPr id="169" name="文本框 168"/>
              <p:cNvSpPr txBox="1">
                <a:spLocks noRot="1" noChangeAspect="1" noMove="1" noResize="1" noEditPoints="1" noAdjustHandles="1" noChangeArrowheads="1" noChangeShapeType="1" noTextEdit="1"/>
              </p:cNvSpPr>
              <p:nvPr/>
            </p:nvSpPr>
            <p:spPr>
              <a:xfrm>
                <a:off x="6437180" y="4134945"/>
                <a:ext cx="596381" cy="184666"/>
              </a:xfrm>
              <a:prstGeom prst="rect">
                <a:avLst/>
              </a:prstGeom>
              <a:blipFill rotWithShape="0">
                <a:blip r:embed="rId16"/>
                <a:stretch>
                  <a:fillRect l="-6122" b="-6452"/>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70" name="文本框 169"/>
              <p:cNvSpPr txBox="1"/>
              <p:nvPr/>
            </p:nvSpPr>
            <p:spPr>
              <a:xfrm>
                <a:off x="7389680" y="4134945"/>
                <a:ext cx="544893" cy="184666"/>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200" b="0" i="1">
                              <a:solidFill>
                                <a:srgbClr val="0070C0"/>
                              </a:solidFill>
                              <a:latin typeface="Cambria Math" panose="02040503050406030204" pitchFamily="18" charset="0"/>
                            </a:rPr>
                          </m:ctrlPr>
                        </m:sSupPr>
                        <m:e>
                          <m:r>
                            <a:rPr lang="en-US" altLang="zh-CN" sz="1200" b="0" i="1">
                              <a:solidFill>
                                <a:srgbClr val="0070C0"/>
                              </a:solidFill>
                              <a:latin typeface="Cambria Math" panose="02040503050406030204" pitchFamily="18" charset="0"/>
                            </a:rPr>
                            <m:t>𝑟𝑒𝑎𝑑</m:t>
                          </m:r>
                        </m:e>
                        <m:sup>
                          <m:r>
                            <a:rPr lang="en-US" altLang="zh-CN" sz="1200" b="0" i="1">
                              <a:solidFill>
                                <a:srgbClr val="0070C0"/>
                              </a:solidFill>
                              <a:latin typeface="Cambria Math" panose="02040503050406030204" pitchFamily="18" charset="0"/>
                            </a:rPr>
                            <m:t>𝑎𝑡𝑡</m:t>
                          </m:r>
                        </m:sup>
                      </m:sSup>
                    </m:oMath>
                  </m:oMathPara>
                </a14:m>
                <a:endParaRPr lang="zh-CN" altLang="en-US" sz="1200" b="0" dirty="0">
                  <a:solidFill>
                    <a:srgbClr val="0070C0"/>
                  </a:solidFill>
                  <a:latin typeface="Calibri" panose="020F0502020204030204"/>
                  <a:ea typeface="宋体" panose="02010600030101010101" pitchFamily="2" charset="-122"/>
                </a:endParaRPr>
              </a:p>
            </p:txBody>
          </p:sp>
        </mc:Choice>
        <mc:Fallback xmlns="">
          <p:sp>
            <p:nvSpPr>
              <p:cNvPr id="170" name="文本框 169"/>
              <p:cNvSpPr txBox="1">
                <a:spLocks noRot="1" noChangeAspect="1" noMove="1" noResize="1" noEditPoints="1" noAdjustHandles="1" noChangeArrowheads="1" noChangeShapeType="1" noTextEdit="1"/>
              </p:cNvSpPr>
              <p:nvPr/>
            </p:nvSpPr>
            <p:spPr>
              <a:xfrm>
                <a:off x="7389680" y="4134945"/>
                <a:ext cx="544893" cy="184666"/>
              </a:xfrm>
              <a:prstGeom prst="rect">
                <a:avLst/>
              </a:prstGeom>
              <a:blipFill rotWithShape="0">
                <a:blip r:embed="rId17"/>
                <a:stretch>
                  <a:fillRect l="-6667" b="-967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71" name="文本框 170"/>
              <p:cNvSpPr txBox="1"/>
              <p:nvPr/>
            </p:nvSpPr>
            <p:spPr>
              <a:xfrm>
                <a:off x="9237530" y="4144470"/>
                <a:ext cx="596381" cy="184666"/>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200" b="0" i="1">
                              <a:solidFill>
                                <a:srgbClr val="ED7D31"/>
                              </a:solidFill>
                              <a:latin typeface="Cambria Math" panose="02040503050406030204" pitchFamily="18" charset="0"/>
                            </a:rPr>
                          </m:ctrlPr>
                        </m:sSupPr>
                        <m:e>
                          <m:r>
                            <a:rPr lang="en-US" altLang="zh-CN" sz="1200" b="0" i="1">
                              <a:solidFill>
                                <a:srgbClr val="ED7D31"/>
                              </a:solidFill>
                              <a:latin typeface="Cambria Math" panose="02040503050406030204" pitchFamily="18" charset="0"/>
                            </a:rPr>
                            <m:t>𝑤𝑟𝑖𝑡𝑒</m:t>
                          </m:r>
                        </m:e>
                        <m:sup>
                          <m:r>
                            <a:rPr lang="en-US" altLang="zh-CN" sz="1200" b="0" i="1">
                              <a:solidFill>
                                <a:srgbClr val="ED7D31"/>
                              </a:solidFill>
                              <a:latin typeface="Cambria Math" panose="02040503050406030204" pitchFamily="18" charset="0"/>
                            </a:rPr>
                            <m:t>𝑎𝑡𝑡</m:t>
                          </m:r>
                        </m:sup>
                      </m:sSup>
                    </m:oMath>
                  </m:oMathPara>
                </a14:m>
                <a:endParaRPr lang="zh-CN" altLang="en-US" sz="1200" b="0" dirty="0">
                  <a:solidFill>
                    <a:srgbClr val="ED7D31"/>
                  </a:solidFill>
                  <a:latin typeface="Calibri" panose="020F0502020204030204"/>
                  <a:ea typeface="宋体" panose="02010600030101010101" pitchFamily="2" charset="-122"/>
                </a:endParaRPr>
              </a:p>
            </p:txBody>
          </p:sp>
        </mc:Choice>
        <mc:Fallback xmlns="">
          <p:sp>
            <p:nvSpPr>
              <p:cNvPr id="171" name="文本框 170"/>
              <p:cNvSpPr txBox="1">
                <a:spLocks noRot="1" noChangeAspect="1" noMove="1" noResize="1" noEditPoints="1" noAdjustHandles="1" noChangeArrowheads="1" noChangeShapeType="1" noTextEdit="1"/>
              </p:cNvSpPr>
              <p:nvPr/>
            </p:nvSpPr>
            <p:spPr>
              <a:xfrm>
                <a:off x="9237530" y="4144470"/>
                <a:ext cx="596381" cy="184666"/>
              </a:xfrm>
              <a:prstGeom prst="rect">
                <a:avLst/>
              </a:prstGeom>
              <a:blipFill rotWithShape="0">
                <a:blip r:embed="rId18"/>
                <a:stretch>
                  <a:fillRect l="-5102" b="-666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72" name="文本框 171"/>
              <p:cNvSpPr txBox="1"/>
              <p:nvPr/>
            </p:nvSpPr>
            <p:spPr>
              <a:xfrm>
                <a:off x="4475029" y="5163645"/>
                <a:ext cx="616194" cy="188000"/>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200" b="0" i="1">
                              <a:solidFill>
                                <a:srgbClr val="ED7D31"/>
                              </a:solidFill>
                              <a:latin typeface="Cambria Math" panose="02040503050406030204" pitchFamily="18" charset="0"/>
                            </a:rPr>
                          </m:ctrlPr>
                        </m:sSupPr>
                        <m:e>
                          <m:r>
                            <a:rPr lang="en-US" altLang="zh-CN" sz="1200" b="0" i="1">
                              <a:solidFill>
                                <a:srgbClr val="ED7D31"/>
                              </a:solidFill>
                              <a:latin typeface="Cambria Math" panose="02040503050406030204" pitchFamily="18" charset="0"/>
                            </a:rPr>
                            <m:t>𝑤𝑟𝑖𝑡𝑒</m:t>
                          </m:r>
                        </m:e>
                        <m:sup>
                          <m:r>
                            <a:rPr lang="en-US" altLang="zh-CN" sz="1200" b="0" i="1">
                              <a:solidFill>
                                <a:srgbClr val="ED7D31"/>
                              </a:solidFill>
                              <a:latin typeface="Cambria Math" panose="02040503050406030204" pitchFamily="18" charset="0"/>
                            </a:rPr>
                            <m:t>𝑑𝑒𝑐</m:t>
                          </m:r>
                        </m:sup>
                      </m:sSup>
                    </m:oMath>
                  </m:oMathPara>
                </a14:m>
                <a:endParaRPr lang="zh-CN" altLang="en-US" sz="1200" b="0" dirty="0">
                  <a:solidFill>
                    <a:srgbClr val="ED7D31"/>
                  </a:solidFill>
                  <a:latin typeface="Calibri" panose="020F0502020204030204"/>
                  <a:ea typeface="宋体" panose="02010600030101010101" pitchFamily="2" charset="-122"/>
                </a:endParaRPr>
              </a:p>
            </p:txBody>
          </p:sp>
        </mc:Choice>
        <mc:Fallback xmlns="">
          <p:sp>
            <p:nvSpPr>
              <p:cNvPr id="172" name="文本框 171"/>
              <p:cNvSpPr txBox="1">
                <a:spLocks noRot="1" noChangeAspect="1" noMove="1" noResize="1" noEditPoints="1" noAdjustHandles="1" noChangeArrowheads="1" noChangeShapeType="1" noTextEdit="1"/>
              </p:cNvSpPr>
              <p:nvPr/>
            </p:nvSpPr>
            <p:spPr>
              <a:xfrm>
                <a:off x="4475029" y="5163645"/>
                <a:ext cx="616194" cy="188000"/>
              </a:xfrm>
              <a:prstGeom prst="rect">
                <a:avLst/>
              </a:prstGeom>
              <a:blipFill rotWithShape="0">
                <a:blip r:embed="rId19"/>
                <a:stretch>
                  <a:fillRect l="-4950" r="-1980" b="-6452"/>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73" name="文本框 172"/>
              <p:cNvSpPr txBox="1"/>
              <p:nvPr/>
            </p:nvSpPr>
            <p:spPr>
              <a:xfrm>
                <a:off x="6513379" y="5173170"/>
                <a:ext cx="564706" cy="188000"/>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200" b="0" i="1">
                              <a:solidFill>
                                <a:srgbClr val="0070C0"/>
                              </a:solidFill>
                              <a:latin typeface="Cambria Math" panose="02040503050406030204" pitchFamily="18" charset="0"/>
                            </a:rPr>
                          </m:ctrlPr>
                        </m:sSupPr>
                        <m:e>
                          <m:r>
                            <a:rPr lang="en-US" altLang="zh-CN" sz="1200" b="0" i="1">
                              <a:solidFill>
                                <a:srgbClr val="0070C0"/>
                              </a:solidFill>
                              <a:latin typeface="Cambria Math" panose="02040503050406030204" pitchFamily="18" charset="0"/>
                            </a:rPr>
                            <m:t>𝑟𝑒𝑎𝑑</m:t>
                          </m:r>
                        </m:e>
                        <m:sup>
                          <m:r>
                            <a:rPr lang="en-US" altLang="zh-CN" sz="1200" b="0" i="1">
                              <a:solidFill>
                                <a:srgbClr val="0070C0"/>
                              </a:solidFill>
                              <a:latin typeface="Cambria Math" panose="02040503050406030204" pitchFamily="18" charset="0"/>
                            </a:rPr>
                            <m:t>𝑑𝑒𝑐</m:t>
                          </m:r>
                        </m:sup>
                      </m:sSup>
                    </m:oMath>
                  </m:oMathPara>
                </a14:m>
                <a:endParaRPr lang="zh-CN" altLang="en-US" sz="1200" b="0" dirty="0">
                  <a:solidFill>
                    <a:srgbClr val="0070C0"/>
                  </a:solidFill>
                  <a:latin typeface="Calibri" panose="020F0502020204030204"/>
                  <a:ea typeface="宋体" panose="02010600030101010101" pitchFamily="2" charset="-122"/>
                </a:endParaRPr>
              </a:p>
            </p:txBody>
          </p:sp>
        </mc:Choice>
        <mc:Fallback xmlns="">
          <p:sp>
            <p:nvSpPr>
              <p:cNvPr id="173" name="文本框 172"/>
              <p:cNvSpPr txBox="1">
                <a:spLocks noRot="1" noChangeAspect="1" noMove="1" noResize="1" noEditPoints="1" noAdjustHandles="1" noChangeArrowheads="1" noChangeShapeType="1" noTextEdit="1"/>
              </p:cNvSpPr>
              <p:nvPr/>
            </p:nvSpPr>
            <p:spPr>
              <a:xfrm>
                <a:off x="6513379" y="5173170"/>
                <a:ext cx="564706" cy="188000"/>
              </a:xfrm>
              <a:prstGeom prst="rect">
                <a:avLst/>
              </a:prstGeom>
              <a:blipFill rotWithShape="0">
                <a:blip r:embed="rId20"/>
                <a:stretch>
                  <a:fillRect l="-6452" t="-3333" r="-1075" b="-1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74" name="文本框 173"/>
              <p:cNvSpPr txBox="1"/>
              <p:nvPr/>
            </p:nvSpPr>
            <p:spPr>
              <a:xfrm>
                <a:off x="7303954" y="5173170"/>
                <a:ext cx="616194" cy="188000"/>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200" b="0" i="1">
                              <a:solidFill>
                                <a:srgbClr val="ED7D31"/>
                              </a:solidFill>
                              <a:latin typeface="Cambria Math" panose="02040503050406030204" pitchFamily="18" charset="0"/>
                            </a:rPr>
                          </m:ctrlPr>
                        </m:sSupPr>
                        <m:e>
                          <m:r>
                            <a:rPr lang="en-US" altLang="zh-CN" sz="1200" b="0" i="1">
                              <a:solidFill>
                                <a:srgbClr val="ED7D31"/>
                              </a:solidFill>
                              <a:latin typeface="Cambria Math" panose="02040503050406030204" pitchFamily="18" charset="0"/>
                            </a:rPr>
                            <m:t>𝑤𝑟𝑖𝑡𝑒</m:t>
                          </m:r>
                        </m:e>
                        <m:sup>
                          <m:r>
                            <a:rPr lang="en-US" altLang="zh-CN" sz="1200" b="0" i="1">
                              <a:solidFill>
                                <a:srgbClr val="ED7D31"/>
                              </a:solidFill>
                              <a:latin typeface="Cambria Math" panose="02040503050406030204" pitchFamily="18" charset="0"/>
                            </a:rPr>
                            <m:t>𝑑𝑒𝑐</m:t>
                          </m:r>
                        </m:sup>
                      </m:sSup>
                    </m:oMath>
                  </m:oMathPara>
                </a14:m>
                <a:endParaRPr lang="zh-CN" altLang="en-US" sz="1200" b="0" dirty="0">
                  <a:solidFill>
                    <a:srgbClr val="ED7D31"/>
                  </a:solidFill>
                  <a:latin typeface="Calibri" panose="020F0502020204030204"/>
                  <a:ea typeface="宋体" panose="02010600030101010101" pitchFamily="2" charset="-122"/>
                </a:endParaRPr>
              </a:p>
            </p:txBody>
          </p:sp>
        </mc:Choice>
        <mc:Fallback xmlns="">
          <p:sp>
            <p:nvSpPr>
              <p:cNvPr id="174" name="文本框 173"/>
              <p:cNvSpPr txBox="1">
                <a:spLocks noRot="1" noChangeAspect="1" noMove="1" noResize="1" noEditPoints="1" noAdjustHandles="1" noChangeArrowheads="1" noChangeShapeType="1" noTextEdit="1"/>
              </p:cNvSpPr>
              <p:nvPr/>
            </p:nvSpPr>
            <p:spPr>
              <a:xfrm>
                <a:off x="7303954" y="5173170"/>
                <a:ext cx="616194" cy="188000"/>
              </a:xfrm>
              <a:prstGeom prst="rect">
                <a:avLst/>
              </a:prstGeom>
              <a:blipFill rotWithShape="0">
                <a:blip r:embed="rId21"/>
                <a:stretch>
                  <a:fillRect l="-4950" t="-3333" r="-1980" b="-666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75" name="文本框 174"/>
              <p:cNvSpPr txBox="1"/>
              <p:nvPr/>
            </p:nvSpPr>
            <p:spPr>
              <a:xfrm>
                <a:off x="9389929" y="5182695"/>
                <a:ext cx="564706" cy="188000"/>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200" b="0" i="1">
                              <a:solidFill>
                                <a:srgbClr val="0070C0"/>
                              </a:solidFill>
                              <a:latin typeface="Cambria Math" panose="02040503050406030204" pitchFamily="18" charset="0"/>
                            </a:rPr>
                          </m:ctrlPr>
                        </m:sSupPr>
                        <m:e>
                          <m:r>
                            <a:rPr lang="en-US" altLang="zh-CN" sz="1200" b="0" i="1">
                              <a:solidFill>
                                <a:srgbClr val="0070C0"/>
                              </a:solidFill>
                              <a:latin typeface="Cambria Math" panose="02040503050406030204" pitchFamily="18" charset="0"/>
                            </a:rPr>
                            <m:t>𝑟𝑒𝑎𝑑</m:t>
                          </m:r>
                        </m:e>
                        <m:sup>
                          <m:r>
                            <a:rPr lang="en-US" altLang="zh-CN" sz="1200" b="0" i="1">
                              <a:solidFill>
                                <a:srgbClr val="0070C0"/>
                              </a:solidFill>
                              <a:latin typeface="Cambria Math" panose="02040503050406030204" pitchFamily="18" charset="0"/>
                            </a:rPr>
                            <m:t>𝑑𝑒𝑐</m:t>
                          </m:r>
                        </m:sup>
                      </m:sSup>
                    </m:oMath>
                  </m:oMathPara>
                </a14:m>
                <a:endParaRPr lang="zh-CN" altLang="en-US" sz="1200" b="0" dirty="0">
                  <a:solidFill>
                    <a:srgbClr val="0070C0"/>
                  </a:solidFill>
                  <a:latin typeface="Calibri" panose="020F0502020204030204"/>
                  <a:ea typeface="宋体" panose="02010600030101010101" pitchFamily="2" charset="-122"/>
                </a:endParaRPr>
              </a:p>
            </p:txBody>
          </p:sp>
        </mc:Choice>
        <mc:Fallback xmlns="">
          <p:sp>
            <p:nvSpPr>
              <p:cNvPr id="175" name="文本框 174"/>
              <p:cNvSpPr txBox="1">
                <a:spLocks noRot="1" noChangeAspect="1" noMove="1" noResize="1" noEditPoints="1" noAdjustHandles="1" noChangeArrowheads="1" noChangeShapeType="1" noTextEdit="1"/>
              </p:cNvSpPr>
              <p:nvPr/>
            </p:nvSpPr>
            <p:spPr>
              <a:xfrm>
                <a:off x="9389929" y="5182695"/>
                <a:ext cx="564706" cy="188000"/>
              </a:xfrm>
              <a:prstGeom prst="rect">
                <a:avLst/>
              </a:prstGeom>
              <a:blipFill rotWithShape="0">
                <a:blip r:embed="rId22"/>
                <a:stretch>
                  <a:fillRect l="-6452" r="-1075" b="-9677"/>
                </a:stretch>
              </a:blipFill>
            </p:spPr>
            <p:txBody>
              <a:bodyPr/>
              <a:lstStyle/>
              <a:p>
                <a:r>
                  <a:rPr lang="zh-CN" altLang="en-US">
                    <a:noFill/>
                  </a:rPr>
                  <a:t> </a:t>
                </a:r>
              </a:p>
            </p:txBody>
          </p:sp>
        </mc:Fallback>
      </mc:AlternateContent>
      <p:sp>
        <p:nvSpPr>
          <p:cNvPr id="176" name="椭圆 175"/>
          <p:cNvSpPr/>
          <p:nvPr/>
        </p:nvSpPr>
        <p:spPr>
          <a:xfrm>
            <a:off x="4239806" y="4106400"/>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2</a:t>
            </a:r>
            <a:endParaRPr lang="zh-CN" altLang="en-US" sz="1600" b="0" kern="0" dirty="0">
              <a:solidFill>
                <a:srgbClr val="7030A0"/>
              </a:solidFill>
              <a:latin typeface="Calibri" panose="020F0502020204030204"/>
              <a:ea typeface="宋体" panose="02010600030101010101" pitchFamily="2" charset="-122"/>
            </a:endParaRPr>
          </a:p>
        </p:txBody>
      </p:sp>
      <p:sp>
        <p:nvSpPr>
          <p:cNvPr id="177" name="椭圆 176"/>
          <p:cNvSpPr/>
          <p:nvPr/>
        </p:nvSpPr>
        <p:spPr>
          <a:xfrm>
            <a:off x="6135281" y="5173200"/>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4</a:t>
            </a:r>
            <a:endParaRPr lang="zh-CN" altLang="en-US" sz="1600" b="0" kern="0" dirty="0">
              <a:solidFill>
                <a:srgbClr val="7030A0"/>
              </a:solidFill>
              <a:latin typeface="Calibri" panose="020F0502020204030204"/>
              <a:ea typeface="宋体" panose="02010600030101010101" pitchFamily="2" charset="-122"/>
            </a:endParaRPr>
          </a:p>
        </p:txBody>
      </p:sp>
      <p:sp>
        <p:nvSpPr>
          <p:cNvPr id="178" name="椭圆 177"/>
          <p:cNvSpPr/>
          <p:nvPr/>
        </p:nvSpPr>
        <p:spPr>
          <a:xfrm>
            <a:off x="6135281" y="4115925"/>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3</a:t>
            </a:r>
            <a:endParaRPr lang="zh-CN" altLang="en-US" sz="1600" b="0" kern="0" dirty="0">
              <a:solidFill>
                <a:srgbClr val="7030A0"/>
              </a:solidFill>
              <a:latin typeface="Calibri" panose="020F0502020204030204"/>
              <a:ea typeface="宋体" panose="02010600030101010101" pitchFamily="2" charset="-122"/>
            </a:endParaRPr>
          </a:p>
        </p:txBody>
      </p:sp>
      <mc:AlternateContent xmlns:mc="http://schemas.openxmlformats.org/markup-compatibility/2006" xmlns:a14="http://schemas.microsoft.com/office/drawing/2010/main">
        <mc:Choice Requires="a14">
          <p:sp>
            <p:nvSpPr>
              <p:cNvPr id="179" name="文本框 178"/>
              <p:cNvSpPr txBox="1"/>
              <p:nvPr/>
            </p:nvSpPr>
            <p:spPr>
              <a:xfrm>
                <a:off x="4762474" y="4634187"/>
                <a:ext cx="577146" cy="246221"/>
              </a:xfrm>
              <a:prstGeom prst="rect">
                <a:avLst/>
              </a:prstGeom>
              <a:solidFill>
                <a:srgbClr val="E7E6E6"/>
              </a:solid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600" b="0" i="1" kern="0">
                              <a:solidFill>
                                <a:srgbClr val="C00000"/>
                              </a:solidFill>
                              <a:latin typeface="Cambria Math" panose="02040503050406030204" pitchFamily="18" charset="0"/>
                            </a:rPr>
                          </m:ctrlPr>
                        </m:sSupPr>
                        <m:e>
                          <m:r>
                            <a:rPr lang="en-US" altLang="zh-CN" sz="1600" b="0" i="1" kern="0">
                              <a:solidFill>
                                <a:srgbClr val="C00000"/>
                              </a:solidFill>
                              <a:latin typeface="Cambria Math" panose="02040503050406030204" pitchFamily="18" charset="0"/>
                            </a:rPr>
                            <m:t>𝑀𝑒𝑚</m:t>
                          </m:r>
                        </m:e>
                        <m:sup>
                          <m:r>
                            <a:rPr lang="en-US" altLang="zh-CN" sz="1600" b="0" i="1" kern="0">
                              <a:solidFill>
                                <a:srgbClr val="C00000"/>
                              </a:solidFill>
                              <a:latin typeface="Cambria Math" panose="02040503050406030204" pitchFamily="18" charset="0"/>
                            </a:rPr>
                            <m:t>𝑡</m:t>
                          </m:r>
                        </m:sup>
                      </m:sSup>
                    </m:oMath>
                  </m:oMathPara>
                </a14:m>
                <a:endParaRPr lang="zh-CN" altLang="en-US" sz="1600" b="0" kern="0" dirty="0">
                  <a:solidFill>
                    <a:srgbClr val="C00000"/>
                  </a:solidFill>
                  <a:latin typeface="Calibri" panose="020F0502020204030204"/>
                  <a:ea typeface="宋体" panose="02010600030101010101" pitchFamily="2" charset="-122"/>
                </a:endParaRPr>
              </a:p>
            </p:txBody>
          </p:sp>
        </mc:Choice>
        <mc:Fallback xmlns="">
          <p:sp>
            <p:nvSpPr>
              <p:cNvPr id="179" name="文本框 178"/>
              <p:cNvSpPr txBox="1">
                <a:spLocks noRot="1" noChangeAspect="1" noMove="1" noResize="1" noEditPoints="1" noAdjustHandles="1" noChangeArrowheads="1" noChangeShapeType="1" noTextEdit="1"/>
              </p:cNvSpPr>
              <p:nvPr/>
            </p:nvSpPr>
            <p:spPr>
              <a:xfrm>
                <a:off x="4762474" y="4634187"/>
                <a:ext cx="577146" cy="246221"/>
              </a:xfrm>
              <a:prstGeom prst="rect">
                <a:avLst/>
              </a:prstGeom>
              <a:blipFill rotWithShape="0">
                <a:blip r:embed="rId23"/>
                <a:stretch>
                  <a:fillRect l="-7368" r="-1053" b="-48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80" name="文本框 179"/>
              <p:cNvSpPr txBox="1"/>
              <p:nvPr/>
            </p:nvSpPr>
            <p:spPr>
              <a:xfrm>
                <a:off x="6877962" y="4634186"/>
                <a:ext cx="772712" cy="246221"/>
              </a:xfrm>
              <a:prstGeom prst="rect">
                <a:avLst/>
              </a:prstGeom>
              <a:solidFill>
                <a:srgbClr val="E7E6E6"/>
              </a:solid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600" b="0" i="1" kern="0">
                              <a:solidFill>
                                <a:srgbClr val="C00000"/>
                              </a:solidFill>
                              <a:latin typeface="Cambria Math" panose="02040503050406030204" pitchFamily="18" charset="0"/>
                            </a:rPr>
                          </m:ctrlPr>
                        </m:sSupPr>
                        <m:e>
                          <m:r>
                            <a:rPr lang="en-US" altLang="zh-CN" sz="1600" b="0" i="1" kern="0">
                              <a:solidFill>
                                <a:srgbClr val="C00000"/>
                              </a:solidFill>
                              <a:latin typeface="Cambria Math" panose="02040503050406030204" pitchFamily="18" charset="0"/>
                            </a:rPr>
                            <m:t>𝑀𝑒𝑚</m:t>
                          </m:r>
                        </m:e>
                        <m:sup>
                          <m:r>
                            <a:rPr lang="en-US" altLang="zh-CN" sz="1600" b="0" i="1" kern="0">
                              <a:solidFill>
                                <a:srgbClr val="C00000"/>
                              </a:solidFill>
                              <a:latin typeface="Cambria Math" panose="02040503050406030204" pitchFamily="18" charset="0"/>
                            </a:rPr>
                            <m:t>𝑡</m:t>
                          </m:r>
                          <m:r>
                            <a:rPr lang="en-US" altLang="zh-CN" sz="1600" b="0" i="1" kern="0">
                              <a:solidFill>
                                <a:srgbClr val="C00000"/>
                              </a:solidFill>
                              <a:latin typeface="Cambria Math" panose="02040503050406030204" pitchFamily="18" charset="0"/>
                            </a:rPr>
                            <m:t>+1</m:t>
                          </m:r>
                        </m:sup>
                      </m:sSup>
                    </m:oMath>
                  </m:oMathPara>
                </a14:m>
                <a:endParaRPr lang="zh-CN" altLang="en-US" sz="1600" b="0" kern="0" dirty="0">
                  <a:solidFill>
                    <a:srgbClr val="C00000"/>
                  </a:solidFill>
                  <a:latin typeface="Calibri" panose="020F0502020204030204"/>
                  <a:ea typeface="宋体" panose="02010600030101010101" pitchFamily="2" charset="-122"/>
                </a:endParaRPr>
              </a:p>
            </p:txBody>
          </p:sp>
        </mc:Choice>
        <mc:Fallback xmlns="">
          <p:sp>
            <p:nvSpPr>
              <p:cNvPr id="180" name="文本框 179"/>
              <p:cNvSpPr txBox="1">
                <a:spLocks noRot="1" noChangeAspect="1" noMove="1" noResize="1" noEditPoints="1" noAdjustHandles="1" noChangeArrowheads="1" noChangeShapeType="1" noTextEdit="1"/>
              </p:cNvSpPr>
              <p:nvPr/>
            </p:nvSpPr>
            <p:spPr>
              <a:xfrm>
                <a:off x="6877962" y="4634186"/>
                <a:ext cx="772712" cy="246221"/>
              </a:xfrm>
              <a:prstGeom prst="rect">
                <a:avLst/>
              </a:prstGeom>
              <a:blipFill rotWithShape="0">
                <a:blip r:embed="rId24"/>
                <a:stretch>
                  <a:fillRect l="-5512" r="-1575" b="-48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81" name="文本框 180"/>
              <p:cNvSpPr txBox="1"/>
              <p:nvPr/>
            </p:nvSpPr>
            <p:spPr>
              <a:xfrm>
                <a:off x="9093267" y="4643711"/>
                <a:ext cx="772712" cy="246221"/>
              </a:xfrm>
              <a:prstGeom prst="rect">
                <a:avLst/>
              </a:prstGeom>
              <a:solidFill>
                <a:srgbClr val="E7E6E6"/>
              </a:solid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600" b="0" i="1" kern="0">
                              <a:solidFill>
                                <a:srgbClr val="C00000"/>
                              </a:solidFill>
                              <a:latin typeface="Cambria Math" panose="02040503050406030204" pitchFamily="18" charset="0"/>
                            </a:rPr>
                          </m:ctrlPr>
                        </m:sSupPr>
                        <m:e>
                          <m:r>
                            <a:rPr lang="en-US" altLang="zh-CN" sz="1600" b="0" i="1" kern="0">
                              <a:solidFill>
                                <a:srgbClr val="C00000"/>
                              </a:solidFill>
                              <a:latin typeface="Cambria Math" panose="02040503050406030204" pitchFamily="18" charset="0"/>
                            </a:rPr>
                            <m:t>𝑀𝑒𝑚</m:t>
                          </m:r>
                        </m:e>
                        <m:sup>
                          <m:r>
                            <a:rPr lang="en-US" altLang="zh-CN" sz="1600" b="0" i="1" kern="0">
                              <a:solidFill>
                                <a:srgbClr val="C00000"/>
                              </a:solidFill>
                              <a:latin typeface="Cambria Math" panose="02040503050406030204" pitchFamily="18" charset="0"/>
                            </a:rPr>
                            <m:t>𝑡</m:t>
                          </m:r>
                          <m:r>
                            <a:rPr lang="en-US" altLang="zh-CN" sz="1600" b="0" i="1" kern="0">
                              <a:solidFill>
                                <a:srgbClr val="C00000"/>
                              </a:solidFill>
                              <a:latin typeface="Cambria Math" panose="02040503050406030204" pitchFamily="18" charset="0"/>
                            </a:rPr>
                            <m:t>+2</m:t>
                          </m:r>
                        </m:sup>
                      </m:sSup>
                    </m:oMath>
                  </m:oMathPara>
                </a14:m>
                <a:endParaRPr lang="zh-CN" altLang="en-US" sz="1600" b="0" kern="0" dirty="0">
                  <a:solidFill>
                    <a:srgbClr val="C00000"/>
                  </a:solidFill>
                  <a:latin typeface="Calibri" panose="020F0502020204030204"/>
                  <a:ea typeface="宋体" panose="02010600030101010101" pitchFamily="2" charset="-122"/>
                </a:endParaRPr>
              </a:p>
            </p:txBody>
          </p:sp>
        </mc:Choice>
        <mc:Fallback xmlns="">
          <p:sp>
            <p:nvSpPr>
              <p:cNvPr id="181" name="文本框 180"/>
              <p:cNvSpPr txBox="1">
                <a:spLocks noRot="1" noChangeAspect="1" noMove="1" noResize="1" noEditPoints="1" noAdjustHandles="1" noChangeArrowheads="1" noChangeShapeType="1" noTextEdit="1"/>
              </p:cNvSpPr>
              <p:nvPr/>
            </p:nvSpPr>
            <p:spPr>
              <a:xfrm>
                <a:off x="9093267" y="4643711"/>
                <a:ext cx="772712" cy="246221"/>
              </a:xfrm>
              <a:prstGeom prst="rect">
                <a:avLst/>
              </a:prstGeom>
              <a:blipFill rotWithShape="0">
                <a:blip r:embed="rId25"/>
                <a:stretch>
                  <a:fillRect l="-6349" r="-2381" b="-5000"/>
                </a:stretch>
              </a:blipFill>
            </p:spPr>
            <p:txBody>
              <a:bodyPr/>
              <a:lstStyle/>
              <a:p>
                <a:r>
                  <a:rPr lang="zh-CN" altLang="en-US">
                    <a:noFill/>
                  </a:rPr>
                  <a:t> </a:t>
                </a:r>
              </a:p>
            </p:txBody>
          </p:sp>
        </mc:Fallback>
      </mc:AlternateContent>
      <p:sp>
        <p:nvSpPr>
          <p:cNvPr id="182" name="矩形 181"/>
          <p:cNvSpPr/>
          <p:nvPr/>
        </p:nvSpPr>
        <p:spPr>
          <a:xfrm>
            <a:off x="4120060" y="5557952"/>
            <a:ext cx="6519806" cy="1249011"/>
          </a:xfrm>
          <a:prstGeom prst="rect">
            <a:avLst/>
          </a:prstGeom>
          <a:noFill/>
          <a:ln w="19050" cap="flat" cmpd="sng" algn="ctr">
            <a:solidFill>
              <a:srgbClr val="002060"/>
            </a:solidFill>
            <a:prstDash val="sysDash"/>
            <a:miter lim="800000"/>
          </a:ln>
          <a:effectLst/>
        </p:spPr>
        <p:txBody>
          <a:bodyPr rtlCol="0" anchor="ctr"/>
          <a:lstStyle/>
          <a:p>
            <a:pPr algn="ctr" eaLnBrk="1" fontAlgn="auto" hangingPunct="1">
              <a:lnSpc>
                <a:spcPct val="100000"/>
              </a:lnSpc>
              <a:spcBef>
                <a:spcPts val="0"/>
              </a:spcBef>
              <a:spcAft>
                <a:spcPts val="0"/>
              </a:spcAft>
              <a:defRPr/>
            </a:pPr>
            <a:endParaRPr lang="zh-CN" altLang="en-US" b="0" kern="0" dirty="0">
              <a:solidFill>
                <a:srgbClr val="002060"/>
              </a:solidFill>
              <a:latin typeface="Calibri" panose="020F0502020204030204"/>
              <a:ea typeface="宋体" panose="02010600030101010101" pitchFamily="2" charset="-122"/>
            </a:endParaRPr>
          </a:p>
        </p:txBody>
      </p:sp>
      <p:sp>
        <p:nvSpPr>
          <p:cNvPr id="183" name="圆角矩形 182"/>
          <p:cNvSpPr/>
          <p:nvPr/>
        </p:nvSpPr>
        <p:spPr>
          <a:xfrm>
            <a:off x="4424228" y="5689437"/>
            <a:ext cx="1264282" cy="443985"/>
          </a:xfrm>
          <a:prstGeom prst="roundRect">
            <a:avLst/>
          </a:prstGeom>
          <a:noFill/>
          <a:ln w="1524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endParaRPr lang="zh-CN" altLang="en-US" b="0" kern="0" dirty="0">
              <a:solidFill>
                <a:prstClr val="black"/>
              </a:solidFill>
              <a:latin typeface="Calibri" panose="020F0502020204030204"/>
              <a:ea typeface="宋体" panose="02010600030101010101" pitchFamily="2" charset="-122"/>
            </a:endParaRPr>
          </a:p>
        </p:txBody>
      </p:sp>
      <p:cxnSp>
        <p:nvCxnSpPr>
          <p:cNvPr id="184" name="直接箭头连接符 183"/>
          <p:cNvCxnSpPr/>
          <p:nvPr/>
        </p:nvCxnSpPr>
        <p:spPr>
          <a:xfrm>
            <a:off x="4116739" y="5936567"/>
            <a:ext cx="315831" cy="0"/>
          </a:xfrm>
          <a:prstGeom prst="straightConnector1">
            <a:avLst/>
          </a:prstGeom>
          <a:noFill/>
          <a:ln w="15240" cap="flat" cmpd="sng" algn="ctr">
            <a:solidFill>
              <a:sysClr val="windowText" lastClr="000000"/>
            </a:solidFill>
            <a:prstDash val="solid"/>
            <a:miter lim="800000"/>
            <a:tailEnd type="triangle"/>
          </a:ln>
          <a:effectLst/>
        </p:spPr>
      </p:cxnSp>
      <p:cxnSp>
        <p:nvCxnSpPr>
          <p:cNvPr id="185" name="直接箭头连接符 184"/>
          <p:cNvCxnSpPr/>
          <p:nvPr/>
        </p:nvCxnSpPr>
        <p:spPr>
          <a:xfrm flipV="1">
            <a:off x="4475029" y="6133421"/>
            <a:ext cx="399120" cy="346082"/>
          </a:xfrm>
          <a:prstGeom prst="straightConnector1">
            <a:avLst/>
          </a:prstGeom>
          <a:noFill/>
          <a:ln w="15240" cap="flat" cmpd="sng" algn="ctr">
            <a:solidFill>
              <a:sysClr val="windowText" lastClr="000000"/>
            </a:solidFill>
            <a:prstDash val="solid"/>
            <a:miter lim="800000"/>
            <a:tailEnd type="triangle"/>
          </a:ln>
          <a:effectLst/>
        </p:spPr>
      </p:cxnSp>
      <p:cxnSp>
        <p:nvCxnSpPr>
          <p:cNvPr id="186" name="直接箭头连接符 185"/>
          <p:cNvCxnSpPr/>
          <p:nvPr/>
        </p:nvCxnSpPr>
        <p:spPr>
          <a:xfrm>
            <a:off x="5072382" y="6131657"/>
            <a:ext cx="0" cy="390835"/>
          </a:xfrm>
          <a:prstGeom prst="straightConnector1">
            <a:avLst/>
          </a:prstGeom>
          <a:noFill/>
          <a:ln w="15240" cap="flat" cmpd="sng" algn="ctr">
            <a:solidFill>
              <a:sysClr val="windowText" lastClr="000000"/>
            </a:solidFill>
            <a:prstDash val="solid"/>
            <a:miter lim="800000"/>
            <a:tailEnd type="triangle"/>
          </a:ln>
          <a:effectLst/>
        </p:spPr>
      </p:cxnSp>
      <p:sp>
        <p:nvSpPr>
          <p:cNvPr id="187" name="圆角矩形 186"/>
          <p:cNvSpPr/>
          <p:nvPr/>
        </p:nvSpPr>
        <p:spPr>
          <a:xfrm>
            <a:off x="6392728" y="5702137"/>
            <a:ext cx="1796778" cy="443985"/>
          </a:xfrm>
          <a:prstGeom prst="roundRect">
            <a:avLst/>
          </a:prstGeom>
          <a:noFill/>
          <a:ln w="1524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endParaRPr lang="zh-CN" altLang="en-US" b="0" kern="0" dirty="0">
              <a:solidFill>
                <a:prstClr val="black"/>
              </a:solidFill>
              <a:latin typeface="Calibri" panose="020F0502020204030204"/>
              <a:ea typeface="宋体" panose="02010600030101010101" pitchFamily="2" charset="-122"/>
            </a:endParaRPr>
          </a:p>
        </p:txBody>
      </p:sp>
      <p:cxnSp>
        <p:nvCxnSpPr>
          <p:cNvPr id="188" name="直接箭头连接符 187"/>
          <p:cNvCxnSpPr/>
          <p:nvPr/>
        </p:nvCxnSpPr>
        <p:spPr>
          <a:xfrm>
            <a:off x="5733175" y="5949267"/>
            <a:ext cx="642494" cy="0"/>
          </a:xfrm>
          <a:prstGeom prst="straightConnector1">
            <a:avLst/>
          </a:prstGeom>
          <a:noFill/>
          <a:ln w="15240" cap="flat" cmpd="sng" algn="ctr">
            <a:solidFill>
              <a:sysClr val="windowText" lastClr="000000"/>
            </a:solidFill>
            <a:prstDash val="solid"/>
            <a:miter lim="800000"/>
            <a:tailEnd type="triangle"/>
          </a:ln>
          <a:effectLst/>
        </p:spPr>
      </p:cxnSp>
      <p:cxnSp>
        <p:nvCxnSpPr>
          <p:cNvPr id="189" name="直接箭头连接符 188"/>
          <p:cNvCxnSpPr/>
          <p:nvPr/>
        </p:nvCxnSpPr>
        <p:spPr>
          <a:xfrm flipV="1">
            <a:off x="6748329" y="6146121"/>
            <a:ext cx="399120" cy="346082"/>
          </a:xfrm>
          <a:prstGeom prst="straightConnector1">
            <a:avLst/>
          </a:prstGeom>
          <a:noFill/>
          <a:ln w="15240" cap="flat" cmpd="sng" algn="ctr">
            <a:solidFill>
              <a:sysClr val="windowText" lastClr="000000"/>
            </a:solidFill>
            <a:prstDash val="solid"/>
            <a:miter lim="800000"/>
            <a:tailEnd type="triangle"/>
          </a:ln>
          <a:effectLst/>
        </p:spPr>
      </p:cxnSp>
      <p:cxnSp>
        <p:nvCxnSpPr>
          <p:cNvPr id="190" name="直接箭头连接符 189"/>
          <p:cNvCxnSpPr/>
          <p:nvPr/>
        </p:nvCxnSpPr>
        <p:spPr>
          <a:xfrm>
            <a:off x="7345682" y="6144357"/>
            <a:ext cx="0" cy="390835"/>
          </a:xfrm>
          <a:prstGeom prst="straightConnector1">
            <a:avLst/>
          </a:prstGeom>
          <a:noFill/>
          <a:ln w="15240" cap="flat" cmpd="sng" algn="ctr">
            <a:solidFill>
              <a:sysClr val="windowText" lastClr="000000"/>
            </a:solidFill>
            <a:prstDash val="solid"/>
            <a:miter lim="800000"/>
            <a:tailEnd type="triangle"/>
          </a:ln>
          <a:effectLst/>
        </p:spPr>
      </p:cxnSp>
      <p:sp>
        <p:nvSpPr>
          <p:cNvPr id="191" name="圆角矩形 190"/>
          <p:cNvSpPr/>
          <p:nvPr/>
        </p:nvSpPr>
        <p:spPr>
          <a:xfrm>
            <a:off x="9059729" y="5702137"/>
            <a:ext cx="1332561" cy="443985"/>
          </a:xfrm>
          <a:prstGeom prst="roundRect">
            <a:avLst/>
          </a:prstGeom>
          <a:noFill/>
          <a:ln w="1524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endParaRPr lang="zh-CN" altLang="en-US" b="0" kern="0" dirty="0">
              <a:solidFill>
                <a:prstClr val="black"/>
              </a:solidFill>
              <a:latin typeface="Calibri" panose="020F0502020204030204"/>
              <a:ea typeface="宋体" panose="02010600030101010101" pitchFamily="2" charset="-122"/>
            </a:endParaRPr>
          </a:p>
        </p:txBody>
      </p:sp>
      <p:cxnSp>
        <p:nvCxnSpPr>
          <p:cNvPr id="192" name="直接箭头连接符 191"/>
          <p:cNvCxnSpPr/>
          <p:nvPr/>
        </p:nvCxnSpPr>
        <p:spPr>
          <a:xfrm>
            <a:off x="8263435" y="5949267"/>
            <a:ext cx="766534" cy="0"/>
          </a:xfrm>
          <a:prstGeom prst="straightConnector1">
            <a:avLst/>
          </a:prstGeom>
          <a:noFill/>
          <a:ln w="15240" cap="flat" cmpd="sng" algn="ctr">
            <a:solidFill>
              <a:sysClr val="windowText" lastClr="000000"/>
            </a:solidFill>
            <a:prstDash val="solid"/>
            <a:miter lim="800000"/>
            <a:tailEnd type="triangle"/>
          </a:ln>
          <a:effectLst/>
        </p:spPr>
      </p:cxnSp>
      <p:cxnSp>
        <p:nvCxnSpPr>
          <p:cNvPr id="193" name="直接箭头连接符 192"/>
          <p:cNvCxnSpPr/>
          <p:nvPr/>
        </p:nvCxnSpPr>
        <p:spPr>
          <a:xfrm flipV="1">
            <a:off x="9275474" y="6146121"/>
            <a:ext cx="399120" cy="346082"/>
          </a:xfrm>
          <a:prstGeom prst="straightConnector1">
            <a:avLst/>
          </a:prstGeom>
          <a:noFill/>
          <a:ln w="15240" cap="flat" cmpd="sng" algn="ctr">
            <a:solidFill>
              <a:sysClr val="windowText" lastClr="000000"/>
            </a:solidFill>
            <a:prstDash val="solid"/>
            <a:miter lim="800000"/>
            <a:tailEnd type="triangle"/>
          </a:ln>
          <a:effectLst/>
        </p:spPr>
      </p:cxnSp>
      <p:cxnSp>
        <p:nvCxnSpPr>
          <p:cNvPr id="194" name="直接箭头连接符 193"/>
          <p:cNvCxnSpPr/>
          <p:nvPr/>
        </p:nvCxnSpPr>
        <p:spPr>
          <a:xfrm>
            <a:off x="9872827" y="6144357"/>
            <a:ext cx="0" cy="390835"/>
          </a:xfrm>
          <a:prstGeom prst="straightConnector1">
            <a:avLst/>
          </a:prstGeom>
          <a:noFill/>
          <a:ln w="15240" cap="flat" cmpd="sng" algn="ctr">
            <a:solidFill>
              <a:sysClr val="windowText" lastClr="000000"/>
            </a:solidFill>
            <a:prstDash val="solid"/>
            <a:miter lim="800000"/>
            <a:tailEnd type="triangle"/>
          </a:ln>
          <a:effectLst/>
        </p:spPr>
      </p:cxnSp>
      <mc:AlternateContent xmlns:mc="http://schemas.openxmlformats.org/markup-compatibility/2006" xmlns:a14="http://schemas.microsoft.com/office/drawing/2010/main">
        <mc:Choice Requires="a14">
          <p:sp>
            <p:nvSpPr>
              <p:cNvPr id="195" name="文本框 194"/>
              <p:cNvSpPr txBox="1"/>
              <p:nvPr/>
            </p:nvSpPr>
            <p:spPr>
              <a:xfrm>
                <a:off x="4126381" y="6500159"/>
                <a:ext cx="647806" cy="246221"/>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r>
                        <a:rPr lang="en-US" altLang="zh-CN" sz="1600" b="0" i="1">
                          <a:solidFill>
                            <a:prstClr val="black"/>
                          </a:solidFill>
                          <a:latin typeface="Cambria Math" panose="02040503050406030204" pitchFamily="18" charset="0"/>
                        </a:rPr>
                        <m:t>#</m:t>
                      </m:r>
                      <m:r>
                        <a:rPr lang="en-US" altLang="zh-CN" sz="1600" b="0" i="1">
                          <a:solidFill>
                            <a:prstClr val="black"/>
                          </a:solidFill>
                          <a:latin typeface="Cambria Math" panose="02040503050406030204" pitchFamily="18" charset="0"/>
                        </a:rPr>
                        <m:t>𝑠𝑡𝑎𝑟𝑡</m:t>
                      </m:r>
                    </m:oMath>
                  </m:oMathPara>
                </a14:m>
                <a:endParaRPr lang="zh-CN" altLang="en-US" sz="1600" b="0" dirty="0">
                  <a:solidFill>
                    <a:prstClr val="black"/>
                  </a:solidFill>
                  <a:latin typeface="Calibri" panose="020F0502020204030204"/>
                  <a:ea typeface="宋体" panose="02010600030101010101" pitchFamily="2" charset="-122"/>
                </a:endParaRPr>
              </a:p>
            </p:txBody>
          </p:sp>
        </mc:Choice>
        <mc:Fallback xmlns="">
          <p:sp>
            <p:nvSpPr>
              <p:cNvPr id="195" name="文本框 194"/>
              <p:cNvSpPr txBox="1">
                <a:spLocks noRot="1" noChangeAspect="1" noMove="1" noResize="1" noEditPoints="1" noAdjustHandles="1" noChangeArrowheads="1" noChangeShapeType="1" noTextEdit="1"/>
              </p:cNvSpPr>
              <p:nvPr/>
            </p:nvSpPr>
            <p:spPr>
              <a:xfrm>
                <a:off x="4126381" y="6500159"/>
                <a:ext cx="647806" cy="246221"/>
              </a:xfrm>
              <a:prstGeom prst="rect">
                <a:avLst/>
              </a:prstGeom>
              <a:blipFill rotWithShape="0">
                <a:blip r:embed="rId26"/>
                <a:stretch>
                  <a:fillRect l="-7547" r="-3774" b="-48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96" name="文本框 195"/>
              <p:cNvSpPr txBox="1"/>
              <p:nvPr/>
            </p:nvSpPr>
            <p:spPr>
              <a:xfrm>
                <a:off x="4964581" y="6500159"/>
                <a:ext cx="178318" cy="246221"/>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r>
                        <a:rPr lang="en-US" altLang="zh-CN" sz="1600" b="0" i="1">
                          <a:solidFill>
                            <a:prstClr val="black"/>
                          </a:solidFill>
                          <a:latin typeface="Cambria Math" panose="02040503050406030204" pitchFamily="18" charset="0"/>
                        </a:rPr>
                        <m:t>𝐴</m:t>
                      </m:r>
                    </m:oMath>
                  </m:oMathPara>
                </a14:m>
                <a:endParaRPr lang="zh-CN" altLang="en-US" sz="1600" b="0" dirty="0">
                  <a:solidFill>
                    <a:prstClr val="black"/>
                  </a:solidFill>
                  <a:latin typeface="Calibri" panose="020F0502020204030204"/>
                  <a:ea typeface="宋体" panose="02010600030101010101" pitchFamily="2" charset="-122"/>
                </a:endParaRPr>
              </a:p>
            </p:txBody>
          </p:sp>
        </mc:Choice>
        <mc:Fallback xmlns="">
          <p:sp>
            <p:nvSpPr>
              <p:cNvPr id="196" name="文本框 195"/>
              <p:cNvSpPr txBox="1">
                <a:spLocks noRot="1" noChangeAspect="1" noMove="1" noResize="1" noEditPoints="1" noAdjustHandles="1" noChangeArrowheads="1" noChangeShapeType="1" noTextEdit="1"/>
              </p:cNvSpPr>
              <p:nvPr/>
            </p:nvSpPr>
            <p:spPr>
              <a:xfrm>
                <a:off x="4964581" y="6500159"/>
                <a:ext cx="178318" cy="246221"/>
              </a:xfrm>
              <a:prstGeom prst="rect">
                <a:avLst/>
              </a:prstGeom>
              <a:blipFill rotWithShape="0">
                <a:blip r:embed="rId27"/>
                <a:stretch>
                  <a:fillRect l="-23333" r="-23333" b="-48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97" name="文本框 196"/>
              <p:cNvSpPr txBox="1"/>
              <p:nvPr/>
            </p:nvSpPr>
            <p:spPr>
              <a:xfrm>
                <a:off x="7111332" y="6509792"/>
                <a:ext cx="452367" cy="246221"/>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r>
                        <a:rPr lang="en-US" altLang="zh-CN" sz="1600" b="0" i="1">
                          <a:solidFill>
                            <a:prstClr val="black"/>
                          </a:solidFill>
                          <a:latin typeface="Cambria Math" panose="02040503050406030204" pitchFamily="18" charset="0"/>
                        </a:rPr>
                        <m:t>𝑚𝑎𝑛</m:t>
                      </m:r>
                    </m:oMath>
                  </m:oMathPara>
                </a14:m>
                <a:endParaRPr lang="zh-CN" altLang="en-US" sz="1600" b="0" dirty="0">
                  <a:solidFill>
                    <a:prstClr val="black"/>
                  </a:solidFill>
                  <a:latin typeface="Calibri" panose="020F0502020204030204"/>
                  <a:ea typeface="宋体" panose="02010600030101010101" pitchFamily="2" charset="-122"/>
                </a:endParaRPr>
              </a:p>
            </p:txBody>
          </p:sp>
        </mc:Choice>
        <mc:Fallback xmlns="">
          <p:sp>
            <p:nvSpPr>
              <p:cNvPr id="197" name="文本框 196"/>
              <p:cNvSpPr txBox="1">
                <a:spLocks noRot="1" noChangeAspect="1" noMove="1" noResize="1" noEditPoints="1" noAdjustHandles="1" noChangeArrowheads="1" noChangeShapeType="1" noTextEdit="1"/>
              </p:cNvSpPr>
              <p:nvPr/>
            </p:nvSpPr>
            <p:spPr>
              <a:xfrm>
                <a:off x="7111332" y="6509792"/>
                <a:ext cx="452367" cy="246221"/>
              </a:xfrm>
              <a:prstGeom prst="rect">
                <a:avLst/>
              </a:prstGeom>
              <a:blipFill rotWithShape="0">
                <a:blip r:embed="rId28"/>
                <a:stretch>
                  <a:fillRect l="-6757" r="-4054"/>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98" name="文本框 197"/>
              <p:cNvSpPr txBox="1"/>
              <p:nvPr/>
            </p:nvSpPr>
            <p:spPr>
              <a:xfrm>
                <a:off x="9781101" y="6513606"/>
                <a:ext cx="211020" cy="246221"/>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r>
                        <a:rPr lang="en-US" altLang="zh-CN" sz="1600" b="0" i="1">
                          <a:solidFill>
                            <a:prstClr val="black"/>
                          </a:solidFill>
                          <a:latin typeface="Cambria Math" panose="02040503050406030204" pitchFamily="18" charset="0"/>
                        </a:rPr>
                        <m:t>𝑖𝑠</m:t>
                      </m:r>
                    </m:oMath>
                  </m:oMathPara>
                </a14:m>
                <a:endParaRPr lang="zh-CN" altLang="en-US" sz="1600" b="0" dirty="0">
                  <a:solidFill>
                    <a:prstClr val="black"/>
                  </a:solidFill>
                  <a:latin typeface="Calibri" panose="020F0502020204030204"/>
                  <a:ea typeface="宋体" panose="02010600030101010101" pitchFamily="2" charset="-122"/>
                </a:endParaRPr>
              </a:p>
            </p:txBody>
          </p:sp>
        </mc:Choice>
        <mc:Fallback xmlns="">
          <p:sp>
            <p:nvSpPr>
              <p:cNvPr id="198" name="文本框 197"/>
              <p:cNvSpPr txBox="1">
                <a:spLocks noRot="1" noChangeAspect="1" noMove="1" noResize="1" noEditPoints="1" noAdjustHandles="1" noChangeArrowheads="1" noChangeShapeType="1" noTextEdit="1"/>
              </p:cNvSpPr>
              <p:nvPr/>
            </p:nvSpPr>
            <p:spPr>
              <a:xfrm>
                <a:off x="9781101" y="6513606"/>
                <a:ext cx="211020" cy="246221"/>
              </a:xfrm>
              <a:prstGeom prst="rect">
                <a:avLst/>
              </a:prstGeom>
              <a:blipFill rotWithShape="0">
                <a:blip r:embed="rId29"/>
                <a:stretch>
                  <a:fillRect l="-23529" r="-17647" b="-5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99" name="文本框 198"/>
              <p:cNvSpPr txBox="1"/>
              <p:nvPr/>
            </p:nvSpPr>
            <p:spPr>
              <a:xfrm>
                <a:off x="4695210" y="5780831"/>
                <a:ext cx="644344" cy="246221"/>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600" b="0" i="1">
                              <a:solidFill>
                                <a:srgbClr val="0070C0"/>
                              </a:solidFill>
                              <a:latin typeface="Cambria Math" panose="02040503050406030204" pitchFamily="18" charset="0"/>
                            </a:rPr>
                          </m:ctrlPr>
                        </m:sSupPr>
                        <m:e>
                          <m:r>
                            <a:rPr lang="en-US" altLang="zh-CN" sz="1600" b="0" i="1">
                              <a:solidFill>
                                <a:srgbClr val="0070C0"/>
                              </a:solidFill>
                              <a:latin typeface="Cambria Math" panose="02040503050406030204" pitchFamily="18" charset="0"/>
                            </a:rPr>
                            <m:t>𝐿𝑆𝑇𝑀</m:t>
                          </m:r>
                        </m:e>
                        <m:sup>
                          <m:r>
                            <a:rPr lang="en-US" altLang="zh-CN" sz="1600" b="0" i="1">
                              <a:solidFill>
                                <a:srgbClr val="0070C0"/>
                              </a:solidFill>
                              <a:latin typeface="Cambria Math" panose="02040503050406030204" pitchFamily="18" charset="0"/>
                            </a:rPr>
                            <m:t>𝑡</m:t>
                          </m:r>
                        </m:sup>
                      </m:sSup>
                    </m:oMath>
                  </m:oMathPara>
                </a14:m>
                <a:endParaRPr lang="zh-CN" altLang="en-US" sz="1600" b="0" dirty="0">
                  <a:solidFill>
                    <a:srgbClr val="0070C0"/>
                  </a:solidFill>
                  <a:latin typeface="Calibri" panose="020F0502020204030204"/>
                  <a:ea typeface="宋体" panose="02010600030101010101" pitchFamily="2" charset="-122"/>
                </a:endParaRPr>
              </a:p>
            </p:txBody>
          </p:sp>
        </mc:Choice>
        <mc:Fallback xmlns="">
          <p:sp>
            <p:nvSpPr>
              <p:cNvPr id="199" name="文本框 198"/>
              <p:cNvSpPr txBox="1">
                <a:spLocks noRot="1" noChangeAspect="1" noMove="1" noResize="1" noEditPoints="1" noAdjustHandles="1" noChangeArrowheads="1" noChangeShapeType="1" noTextEdit="1"/>
              </p:cNvSpPr>
              <p:nvPr/>
            </p:nvSpPr>
            <p:spPr>
              <a:xfrm>
                <a:off x="4695210" y="5780831"/>
                <a:ext cx="644344" cy="246221"/>
              </a:xfrm>
              <a:prstGeom prst="rect">
                <a:avLst/>
              </a:prstGeom>
              <a:blipFill rotWithShape="0">
                <a:blip r:embed="rId30"/>
                <a:stretch>
                  <a:fillRect l="-6604" r="-943" b="-48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00" name="文本框 199"/>
              <p:cNvSpPr txBox="1"/>
              <p:nvPr/>
            </p:nvSpPr>
            <p:spPr>
              <a:xfrm>
                <a:off x="6993910" y="5768131"/>
                <a:ext cx="839910" cy="246221"/>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600" b="0" i="1">
                              <a:solidFill>
                                <a:srgbClr val="0070C0"/>
                              </a:solidFill>
                              <a:latin typeface="Cambria Math" panose="02040503050406030204" pitchFamily="18" charset="0"/>
                            </a:rPr>
                          </m:ctrlPr>
                        </m:sSupPr>
                        <m:e>
                          <m:r>
                            <a:rPr lang="en-US" altLang="zh-CN" sz="1600" b="0" i="1">
                              <a:solidFill>
                                <a:srgbClr val="0070C0"/>
                              </a:solidFill>
                              <a:latin typeface="Cambria Math" panose="02040503050406030204" pitchFamily="18" charset="0"/>
                            </a:rPr>
                            <m:t>𝐿𝑆𝑇𝑀</m:t>
                          </m:r>
                        </m:e>
                        <m:sup>
                          <m:r>
                            <a:rPr lang="en-US" altLang="zh-CN" sz="1600" b="0" i="1">
                              <a:solidFill>
                                <a:srgbClr val="0070C0"/>
                              </a:solidFill>
                              <a:latin typeface="Cambria Math" panose="02040503050406030204" pitchFamily="18" charset="0"/>
                            </a:rPr>
                            <m:t>𝑡</m:t>
                          </m:r>
                          <m:r>
                            <a:rPr lang="en-US" altLang="zh-CN" sz="1600" b="0" i="1">
                              <a:solidFill>
                                <a:srgbClr val="0070C0"/>
                              </a:solidFill>
                              <a:latin typeface="Cambria Math" panose="02040503050406030204" pitchFamily="18" charset="0"/>
                            </a:rPr>
                            <m:t>+1</m:t>
                          </m:r>
                        </m:sup>
                      </m:sSup>
                    </m:oMath>
                  </m:oMathPara>
                </a14:m>
                <a:endParaRPr lang="zh-CN" altLang="en-US" sz="1600" b="0" dirty="0">
                  <a:solidFill>
                    <a:srgbClr val="0070C0"/>
                  </a:solidFill>
                  <a:latin typeface="Calibri" panose="020F0502020204030204"/>
                  <a:ea typeface="宋体" panose="02010600030101010101" pitchFamily="2" charset="-122"/>
                </a:endParaRPr>
              </a:p>
            </p:txBody>
          </p:sp>
        </mc:Choice>
        <mc:Fallback xmlns="">
          <p:sp>
            <p:nvSpPr>
              <p:cNvPr id="200" name="文本框 199"/>
              <p:cNvSpPr txBox="1">
                <a:spLocks noRot="1" noChangeAspect="1" noMove="1" noResize="1" noEditPoints="1" noAdjustHandles="1" noChangeArrowheads="1" noChangeShapeType="1" noTextEdit="1"/>
              </p:cNvSpPr>
              <p:nvPr/>
            </p:nvSpPr>
            <p:spPr>
              <a:xfrm>
                <a:off x="6993910" y="5768131"/>
                <a:ext cx="839910" cy="246221"/>
              </a:xfrm>
              <a:prstGeom prst="rect">
                <a:avLst/>
              </a:prstGeom>
              <a:blipFill rotWithShape="0">
                <a:blip r:embed="rId31"/>
                <a:stretch>
                  <a:fillRect l="-5072" r="-1449" b="-48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01" name="文本框 200"/>
              <p:cNvSpPr txBox="1"/>
              <p:nvPr/>
            </p:nvSpPr>
            <p:spPr>
              <a:xfrm>
                <a:off x="9299953" y="5768131"/>
                <a:ext cx="839910" cy="246221"/>
              </a:xfrm>
              <a:prstGeom prst="rect">
                <a:avLst/>
              </a:prstGeom>
              <a:noFill/>
            </p:spPr>
            <p:txBody>
              <a:bodyPr wrap="none" lIns="0" tIns="0" rIns="0" bIns="0" rtlCol="0">
                <a:spAutoFit/>
              </a:bodyPr>
              <a:lstStyle/>
              <a:p>
                <a:pPr eaLnBrk="1" fontAlgn="auto" hangingPunct="1">
                  <a:lnSpc>
                    <a:spcPct val="100000"/>
                  </a:lnSpc>
                  <a:spcBef>
                    <a:spcPts val="0"/>
                  </a:spcBef>
                  <a:spcAft>
                    <a:spcPts val="0"/>
                  </a:spcAft>
                </a:pPr>
                <a14:m>
                  <m:oMathPara xmlns:m="http://schemas.openxmlformats.org/officeDocument/2006/math">
                    <m:oMathParaPr>
                      <m:jc m:val="centerGroup"/>
                    </m:oMathParaPr>
                    <m:oMath xmlns:m="http://schemas.openxmlformats.org/officeDocument/2006/math">
                      <m:sSup>
                        <m:sSupPr>
                          <m:ctrlPr>
                            <a:rPr lang="en-US" altLang="zh-CN" sz="1600" b="0" i="1">
                              <a:solidFill>
                                <a:srgbClr val="0070C0"/>
                              </a:solidFill>
                              <a:latin typeface="Cambria Math" panose="02040503050406030204" pitchFamily="18" charset="0"/>
                            </a:rPr>
                          </m:ctrlPr>
                        </m:sSupPr>
                        <m:e>
                          <m:r>
                            <a:rPr lang="en-US" altLang="zh-CN" sz="1600" b="0" i="1">
                              <a:solidFill>
                                <a:srgbClr val="0070C0"/>
                              </a:solidFill>
                              <a:latin typeface="Cambria Math" panose="02040503050406030204" pitchFamily="18" charset="0"/>
                            </a:rPr>
                            <m:t>𝐿𝑆𝑇𝑀</m:t>
                          </m:r>
                        </m:e>
                        <m:sup>
                          <m:r>
                            <a:rPr lang="en-US" altLang="zh-CN" sz="1600" b="0" i="1">
                              <a:solidFill>
                                <a:srgbClr val="0070C0"/>
                              </a:solidFill>
                              <a:latin typeface="Cambria Math" panose="02040503050406030204" pitchFamily="18" charset="0"/>
                            </a:rPr>
                            <m:t>𝑡</m:t>
                          </m:r>
                          <m:r>
                            <a:rPr lang="en-US" altLang="zh-CN" sz="1600" b="0" i="1">
                              <a:solidFill>
                                <a:srgbClr val="0070C0"/>
                              </a:solidFill>
                              <a:latin typeface="Cambria Math" panose="02040503050406030204" pitchFamily="18" charset="0"/>
                            </a:rPr>
                            <m:t>+2</m:t>
                          </m:r>
                        </m:sup>
                      </m:sSup>
                    </m:oMath>
                  </m:oMathPara>
                </a14:m>
                <a:endParaRPr lang="zh-CN" altLang="en-US" sz="1600" b="0" dirty="0">
                  <a:solidFill>
                    <a:srgbClr val="0070C0"/>
                  </a:solidFill>
                  <a:latin typeface="Calibri" panose="020F0502020204030204"/>
                  <a:ea typeface="宋体" panose="02010600030101010101" pitchFamily="2" charset="-122"/>
                </a:endParaRPr>
              </a:p>
            </p:txBody>
          </p:sp>
        </mc:Choice>
        <mc:Fallback xmlns="">
          <p:sp>
            <p:nvSpPr>
              <p:cNvPr id="201" name="文本框 200"/>
              <p:cNvSpPr txBox="1">
                <a:spLocks noRot="1" noChangeAspect="1" noMove="1" noResize="1" noEditPoints="1" noAdjustHandles="1" noChangeArrowheads="1" noChangeShapeType="1" noTextEdit="1"/>
              </p:cNvSpPr>
              <p:nvPr/>
            </p:nvSpPr>
            <p:spPr>
              <a:xfrm>
                <a:off x="9299953" y="5768131"/>
                <a:ext cx="839910" cy="246221"/>
              </a:xfrm>
              <a:prstGeom prst="rect">
                <a:avLst/>
              </a:prstGeom>
              <a:blipFill rotWithShape="0">
                <a:blip r:embed="rId32"/>
                <a:stretch>
                  <a:fillRect l="-5839" r="-2190" b="-4878"/>
                </a:stretch>
              </a:blipFill>
            </p:spPr>
            <p:txBody>
              <a:bodyPr/>
              <a:lstStyle/>
              <a:p>
                <a:r>
                  <a:rPr lang="zh-CN" altLang="en-US">
                    <a:noFill/>
                  </a:rPr>
                  <a:t> </a:t>
                </a:r>
              </a:p>
            </p:txBody>
          </p:sp>
        </mc:Fallback>
      </mc:AlternateContent>
      <p:sp>
        <p:nvSpPr>
          <p:cNvPr id="202" name="文本框 201"/>
          <p:cNvSpPr txBox="1"/>
          <p:nvPr/>
        </p:nvSpPr>
        <p:spPr>
          <a:xfrm>
            <a:off x="10313987" y="5634352"/>
            <a:ext cx="390525" cy="461665"/>
          </a:xfrm>
          <a:prstGeom prst="rect">
            <a:avLst/>
          </a:prstGeom>
          <a:noFill/>
        </p:spPr>
        <p:txBody>
          <a:bodyPr wrap="square" rtlCol="0">
            <a:spAutoFit/>
          </a:bodyPr>
          <a:lstStyle/>
          <a:p>
            <a:pPr eaLnBrk="1" fontAlgn="auto" hangingPunct="1">
              <a:lnSpc>
                <a:spcPct val="100000"/>
              </a:lnSpc>
              <a:spcBef>
                <a:spcPts val="0"/>
              </a:spcBef>
              <a:spcAft>
                <a:spcPts val="0"/>
              </a:spcAft>
            </a:pPr>
            <a:r>
              <a:rPr lang="en-US" altLang="zh-CN" sz="2400" b="0" dirty="0">
                <a:solidFill>
                  <a:prstClr val="black"/>
                </a:solidFill>
                <a:latin typeface="Calibri" panose="020F0502020204030204"/>
                <a:ea typeface="宋体" panose="02010600030101010101" pitchFamily="2" charset="-122"/>
              </a:rPr>
              <a:t>…</a:t>
            </a:r>
            <a:endParaRPr lang="zh-CN" altLang="en-US" sz="2400" b="0" dirty="0">
              <a:solidFill>
                <a:prstClr val="black"/>
              </a:solidFill>
              <a:latin typeface="Calibri" panose="020F0502020204030204"/>
              <a:ea typeface="宋体" panose="02010600030101010101" pitchFamily="2" charset="-122"/>
            </a:endParaRPr>
          </a:p>
        </p:txBody>
      </p:sp>
      <p:sp>
        <p:nvSpPr>
          <p:cNvPr id="203" name="文本框 202"/>
          <p:cNvSpPr txBox="1"/>
          <p:nvPr/>
        </p:nvSpPr>
        <p:spPr>
          <a:xfrm>
            <a:off x="10312149" y="6326579"/>
            <a:ext cx="390525" cy="461665"/>
          </a:xfrm>
          <a:prstGeom prst="rect">
            <a:avLst/>
          </a:prstGeom>
          <a:noFill/>
        </p:spPr>
        <p:txBody>
          <a:bodyPr wrap="square" rtlCol="0">
            <a:spAutoFit/>
          </a:bodyPr>
          <a:lstStyle/>
          <a:p>
            <a:pPr eaLnBrk="1" fontAlgn="auto" hangingPunct="1">
              <a:lnSpc>
                <a:spcPct val="100000"/>
              </a:lnSpc>
              <a:spcBef>
                <a:spcPts val="0"/>
              </a:spcBef>
              <a:spcAft>
                <a:spcPts val="0"/>
              </a:spcAft>
            </a:pPr>
            <a:r>
              <a:rPr lang="en-US" altLang="zh-CN" sz="2400" b="0" dirty="0">
                <a:solidFill>
                  <a:prstClr val="black"/>
                </a:solidFill>
                <a:latin typeface="Calibri" panose="020F0502020204030204"/>
                <a:ea typeface="宋体" panose="02010600030101010101" pitchFamily="2" charset="-122"/>
              </a:rPr>
              <a:t>…</a:t>
            </a:r>
            <a:endParaRPr lang="zh-CN" altLang="en-US" sz="2400" b="0" dirty="0">
              <a:solidFill>
                <a:prstClr val="black"/>
              </a:solidFill>
              <a:latin typeface="Calibri" panose="020F0502020204030204"/>
              <a:ea typeface="宋体" panose="02010600030101010101" pitchFamily="2" charset="-122"/>
            </a:endParaRPr>
          </a:p>
        </p:txBody>
      </p:sp>
      <p:sp>
        <p:nvSpPr>
          <p:cNvPr id="204" name="文本框 203"/>
          <p:cNvSpPr txBox="1"/>
          <p:nvPr/>
        </p:nvSpPr>
        <p:spPr>
          <a:xfrm>
            <a:off x="10255657" y="2994484"/>
            <a:ext cx="390525" cy="461665"/>
          </a:xfrm>
          <a:prstGeom prst="rect">
            <a:avLst/>
          </a:prstGeom>
          <a:noFill/>
        </p:spPr>
        <p:txBody>
          <a:bodyPr wrap="square" rtlCol="0">
            <a:spAutoFit/>
          </a:bodyPr>
          <a:lstStyle/>
          <a:p>
            <a:pPr eaLnBrk="1" fontAlgn="auto" hangingPunct="1">
              <a:lnSpc>
                <a:spcPct val="100000"/>
              </a:lnSpc>
              <a:spcBef>
                <a:spcPts val="0"/>
              </a:spcBef>
              <a:spcAft>
                <a:spcPts val="0"/>
              </a:spcAft>
            </a:pPr>
            <a:r>
              <a:rPr lang="en-US" altLang="zh-CN" sz="2400" b="0" dirty="0">
                <a:solidFill>
                  <a:prstClr val="black"/>
                </a:solidFill>
                <a:latin typeface="Calibri" panose="020F0502020204030204"/>
                <a:ea typeface="宋体" panose="02010600030101010101" pitchFamily="2" charset="-122"/>
              </a:rPr>
              <a:t>…</a:t>
            </a:r>
            <a:endParaRPr lang="zh-CN" altLang="en-US" sz="2400" b="0" dirty="0">
              <a:solidFill>
                <a:prstClr val="black"/>
              </a:solidFill>
              <a:latin typeface="Calibri" panose="020F0502020204030204"/>
              <a:ea typeface="宋体" panose="02010600030101010101" pitchFamily="2" charset="-122"/>
            </a:endParaRPr>
          </a:p>
        </p:txBody>
      </p:sp>
      <p:sp>
        <p:nvSpPr>
          <p:cNvPr id="205" name="文本框 204"/>
          <p:cNvSpPr txBox="1"/>
          <p:nvPr/>
        </p:nvSpPr>
        <p:spPr>
          <a:xfrm>
            <a:off x="10309252" y="4464653"/>
            <a:ext cx="390525" cy="461665"/>
          </a:xfrm>
          <a:prstGeom prst="rect">
            <a:avLst/>
          </a:prstGeom>
          <a:noFill/>
        </p:spPr>
        <p:txBody>
          <a:bodyPr wrap="square" rtlCol="0">
            <a:spAutoFit/>
          </a:bodyPr>
          <a:lstStyle/>
          <a:p>
            <a:pPr eaLnBrk="1" fontAlgn="auto" hangingPunct="1">
              <a:lnSpc>
                <a:spcPct val="100000"/>
              </a:lnSpc>
              <a:spcBef>
                <a:spcPts val="0"/>
              </a:spcBef>
              <a:spcAft>
                <a:spcPts val="0"/>
              </a:spcAft>
            </a:pPr>
            <a:r>
              <a:rPr lang="en-US" altLang="zh-CN" sz="2400" b="0" dirty="0">
                <a:solidFill>
                  <a:prstClr val="black"/>
                </a:solidFill>
                <a:latin typeface="Calibri" panose="020F0502020204030204"/>
                <a:ea typeface="宋体" panose="02010600030101010101" pitchFamily="2" charset="-122"/>
              </a:rPr>
              <a:t>…</a:t>
            </a:r>
            <a:endParaRPr lang="zh-CN" altLang="en-US" sz="2400" b="0" dirty="0">
              <a:solidFill>
                <a:prstClr val="black"/>
              </a:solidFill>
              <a:latin typeface="Calibri" panose="020F0502020204030204"/>
              <a:ea typeface="宋体" panose="02010600030101010101" pitchFamily="2" charset="-122"/>
            </a:endParaRPr>
          </a:p>
        </p:txBody>
      </p:sp>
      <p:sp>
        <p:nvSpPr>
          <p:cNvPr id="206" name="文本框 205"/>
          <p:cNvSpPr txBox="1"/>
          <p:nvPr/>
        </p:nvSpPr>
        <p:spPr>
          <a:xfrm>
            <a:off x="8655340" y="908676"/>
            <a:ext cx="390525" cy="461665"/>
          </a:xfrm>
          <a:prstGeom prst="rect">
            <a:avLst/>
          </a:prstGeom>
          <a:noFill/>
        </p:spPr>
        <p:txBody>
          <a:bodyPr wrap="square" rtlCol="0">
            <a:spAutoFit/>
          </a:bodyPr>
          <a:lstStyle/>
          <a:p>
            <a:pPr eaLnBrk="1" fontAlgn="auto" hangingPunct="1">
              <a:lnSpc>
                <a:spcPct val="100000"/>
              </a:lnSpc>
              <a:spcBef>
                <a:spcPts val="0"/>
              </a:spcBef>
              <a:spcAft>
                <a:spcPts val="0"/>
              </a:spcAft>
            </a:pPr>
            <a:r>
              <a:rPr lang="en-US" altLang="zh-CN" sz="2400" b="0" dirty="0">
                <a:solidFill>
                  <a:prstClr val="black"/>
                </a:solidFill>
                <a:latin typeface="Calibri" panose="020F0502020204030204"/>
                <a:ea typeface="宋体" panose="02010600030101010101" pitchFamily="2" charset="-122"/>
              </a:rPr>
              <a:t>…</a:t>
            </a:r>
            <a:endParaRPr lang="zh-CN" altLang="en-US" sz="2400" b="0" dirty="0">
              <a:solidFill>
                <a:prstClr val="black"/>
              </a:solidFill>
              <a:latin typeface="Calibri" panose="020F0502020204030204"/>
              <a:ea typeface="宋体" panose="02010600030101010101" pitchFamily="2" charset="-122"/>
            </a:endParaRPr>
          </a:p>
        </p:txBody>
      </p:sp>
      <p:sp>
        <p:nvSpPr>
          <p:cNvPr id="207"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Tree>
    <p:extLst>
      <p:ext uri="{BB962C8B-B14F-4D97-AF65-F5344CB8AC3E}">
        <p14:creationId xmlns:p14="http://schemas.microsoft.com/office/powerpoint/2010/main" val="1005982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Video Encoder &amp; Text decoder</a:t>
            </a:r>
            <a:endParaRPr lang="zh-CN" altLang="en-US" sz="4000" b="1" dirty="0">
              <a:solidFill>
                <a:srgbClr val="FF0000"/>
              </a:solidFill>
              <a:ea typeface="微软雅黑" pitchFamily="34" charset="-122"/>
            </a:endParaRPr>
          </a:p>
        </p:txBody>
      </p:sp>
      <p:sp>
        <p:nvSpPr>
          <p:cNvPr id="2" name="矩形 1"/>
          <p:cNvSpPr/>
          <p:nvPr/>
        </p:nvSpPr>
        <p:spPr>
          <a:xfrm>
            <a:off x="1144334" y="6104980"/>
            <a:ext cx="620683" cy="397032"/>
          </a:xfrm>
          <a:prstGeom prst="rect">
            <a:avLst/>
          </a:prstGeom>
        </p:spPr>
        <p:txBody>
          <a:bodyPr wrap="none">
            <a:spAutoFit/>
          </a:bodyPr>
          <a:lstStyle/>
          <a:p>
            <a:r>
              <a:rPr lang="en-US" altLang="zh-CN" b="0" kern="0" dirty="0">
                <a:solidFill>
                  <a:srgbClr val="7030A0"/>
                </a:solidFill>
                <a:latin typeface="Times New Roman"/>
                <a:ea typeface="黑体"/>
              </a:rPr>
              <a:t>C3D</a:t>
            </a:r>
            <a:endParaRPr lang="zh-CN" altLang="en-US" dirty="0"/>
          </a:p>
        </p:txBody>
      </p:sp>
      <p:sp>
        <p:nvSpPr>
          <p:cNvPr id="7" name="矩形 6"/>
          <p:cNvSpPr/>
          <p:nvPr/>
        </p:nvSpPr>
        <p:spPr>
          <a:xfrm>
            <a:off x="2699355" y="6121306"/>
            <a:ext cx="992579" cy="397032"/>
          </a:xfrm>
          <a:prstGeom prst="rect">
            <a:avLst/>
          </a:prstGeom>
        </p:spPr>
        <p:txBody>
          <a:bodyPr wrap="none">
            <a:spAutoFit/>
          </a:bodyPr>
          <a:lstStyle/>
          <a:p>
            <a:r>
              <a:rPr lang="en-US" altLang="zh-CN" b="0" kern="0" dirty="0">
                <a:solidFill>
                  <a:srgbClr val="7030A0"/>
                </a:solidFill>
                <a:latin typeface="Times New Roman"/>
                <a:ea typeface="黑体"/>
              </a:rPr>
              <a:t>VGG-19</a:t>
            </a:r>
            <a:endParaRPr lang="zh-CN" altLang="en-US" dirty="0"/>
          </a:p>
        </p:txBody>
      </p:sp>
      <p:pic>
        <p:nvPicPr>
          <p:cNvPr id="5" name="图片 4"/>
          <p:cNvPicPr>
            <a:picLocks noChangeAspect="1"/>
          </p:cNvPicPr>
          <p:nvPr/>
        </p:nvPicPr>
        <p:blipFill>
          <a:blip r:embed="rId3"/>
          <a:stretch>
            <a:fillRect/>
          </a:stretch>
        </p:blipFill>
        <p:spPr>
          <a:xfrm>
            <a:off x="2351585" y="980729"/>
            <a:ext cx="1609725" cy="5133975"/>
          </a:xfrm>
          <a:prstGeom prst="rect">
            <a:avLst/>
          </a:prstGeom>
        </p:spPr>
      </p:pic>
      <p:pic>
        <p:nvPicPr>
          <p:cNvPr id="16" name="图片 15"/>
          <p:cNvPicPr>
            <a:picLocks noChangeAspect="1"/>
          </p:cNvPicPr>
          <p:nvPr/>
        </p:nvPicPr>
        <p:blipFill>
          <a:blip r:embed="rId4"/>
          <a:stretch>
            <a:fillRect/>
          </a:stretch>
        </p:blipFill>
        <p:spPr>
          <a:xfrm rot="16200000">
            <a:off x="-1022294" y="3094025"/>
            <a:ext cx="5016681" cy="1005227"/>
          </a:xfrm>
          <a:prstGeom prst="rect">
            <a:avLst/>
          </a:prstGeom>
        </p:spPr>
      </p:pic>
      <p:pic>
        <p:nvPicPr>
          <p:cNvPr id="4" name="图片 3"/>
          <p:cNvPicPr>
            <a:picLocks noChangeAspect="1"/>
          </p:cNvPicPr>
          <p:nvPr/>
        </p:nvPicPr>
        <p:blipFill>
          <a:blip r:embed="rId5"/>
          <a:stretch>
            <a:fillRect/>
          </a:stretch>
        </p:blipFill>
        <p:spPr>
          <a:xfrm>
            <a:off x="6491755" y="2996952"/>
            <a:ext cx="5364885" cy="3270722"/>
          </a:xfrm>
          <a:prstGeom prst="rect">
            <a:avLst/>
          </a:prstGeom>
        </p:spPr>
      </p:pic>
      <p:sp>
        <p:nvSpPr>
          <p:cNvPr id="18" name="矩形 17"/>
          <p:cNvSpPr/>
          <p:nvPr/>
        </p:nvSpPr>
        <p:spPr>
          <a:xfrm>
            <a:off x="8677907" y="6279060"/>
            <a:ext cx="800219" cy="397032"/>
          </a:xfrm>
          <a:prstGeom prst="rect">
            <a:avLst/>
          </a:prstGeom>
        </p:spPr>
        <p:txBody>
          <a:bodyPr wrap="none">
            <a:spAutoFit/>
          </a:bodyPr>
          <a:lstStyle/>
          <a:p>
            <a:r>
              <a:rPr lang="en-US" altLang="zh-CN" b="0" kern="0" dirty="0">
                <a:solidFill>
                  <a:srgbClr val="7030A0"/>
                </a:solidFill>
                <a:latin typeface="Times New Roman"/>
                <a:ea typeface="黑体"/>
              </a:rPr>
              <a:t>LSTM</a:t>
            </a:r>
            <a:endParaRPr lang="zh-CN" altLang="en-US" dirty="0"/>
          </a:p>
        </p:txBody>
      </p:sp>
      <p:sp>
        <p:nvSpPr>
          <p:cNvPr id="12" name="矩形 11"/>
          <p:cNvSpPr/>
          <p:nvPr/>
        </p:nvSpPr>
        <p:spPr>
          <a:xfrm>
            <a:off x="7641460" y="2039137"/>
            <a:ext cx="3476593" cy="498598"/>
          </a:xfrm>
          <a:prstGeom prst="rect">
            <a:avLst/>
          </a:prstGeom>
        </p:spPr>
        <p:txBody>
          <a:bodyPr wrap="none">
            <a:spAutoFit/>
          </a:bodyPr>
          <a:lstStyle/>
          <a:p>
            <a:r>
              <a:rPr lang="en-US" altLang="zh-CN" sz="2400" dirty="0">
                <a:solidFill>
                  <a:srgbClr val="FF0000"/>
                </a:solidFill>
                <a:latin typeface="Calibri" panose="020F0502020204030204" pitchFamily="34" charset="0"/>
                <a:ea typeface="MingLiU_HKSCS" panose="02020500000000000000" pitchFamily="18" charset="-120"/>
              </a:rPr>
              <a:t>LSTM-Based Text Decoder</a:t>
            </a:r>
            <a:endParaRPr lang="zh-CN" altLang="en-US" sz="2400" dirty="0">
              <a:latin typeface="Calibri" panose="020F0502020204030204" pitchFamily="34" charset="0"/>
              <a:ea typeface="MingLiU_HKSCS" panose="02020500000000000000" pitchFamily="18" charset="-120"/>
            </a:endParaRPr>
          </a:p>
        </p:txBody>
      </p:sp>
      <p:sp>
        <p:nvSpPr>
          <p:cNvPr id="19" name="矩形 18"/>
          <p:cNvSpPr/>
          <p:nvPr/>
        </p:nvSpPr>
        <p:spPr>
          <a:xfrm>
            <a:off x="7218020" y="1380308"/>
            <a:ext cx="3539880" cy="498598"/>
          </a:xfrm>
          <a:prstGeom prst="rect">
            <a:avLst/>
          </a:prstGeom>
        </p:spPr>
        <p:txBody>
          <a:bodyPr wrap="none">
            <a:spAutoFit/>
          </a:bodyPr>
          <a:lstStyle/>
          <a:p>
            <a:r>
              <a:rPr lang="en-US" altLang="zh-CN" sz="2400" dirty="0">
                <a:solidFill>
                  <a:srgbClr val="FF0000"/>
                </a:solidFill>
                <a:latin typeface="Calibri" panose="020F0502020204030204" pitchFamily="34" charset="0"/>
                <a:ea typeface="MingLiU_HKSCS" panose="02020500000000000000" pitchFamily="18" charset="-120"/>
              </a:rPr>
              <a:t>CNN-Based Video encoder</a:t>
            </a:r>
            <a:endParaRPr lang="zh-CN" altLang="en-US" sz="2400" dirty="0">
              <a:latin typeface="Calibri" panose="020F0502020204030204" pitchFamily="34" charset="0"/>
              <a:ea typeface="MingLiU_HKSCS" panose="02020500000000000000" pitchFamily="18" charset="-120"/>
            </a:endParaRPr>
          </a:p>
        </p:txBody>
      </p:sp>
      <p:sp>
        <p:nvSpPr>
          <p:cNvPr id="14" name="下箭头 13"/>
          <p:cNvSpPr/>
          <p:nvPr/>
        </p:nvSpPr>
        <p:spPr>
          <a:xfrm>
            <a:off x="8952146" y="2559349"/>
            <a:ext cx="419929" cy="4262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下箭头 19"/>
          <p:cNvSpPr/>
          <p:nvPr/>
        </p:nvSpPr>
        <p:spPr>
          <a:xfrm rot="5400000">
            <a:off x="6392463" y="1136642"/>
            <a:ext cx="419929" cy="10128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21" name="矩形 20"/>
          <p:cNvSpPr/>
          <p:nvPr/>
        </p:nvSpPr>
        <p:spPr>
          <a:xfrm>
            <a:off x="4486900" y="6123095"/>
            <a:ext cx="1249060" cy="372153"/>
          </a:xfrm>
          <a:prstGeom prst="rect">
            <a:avLst/>
          </a:prstGeom>
        </p:spPr>
        <p:txBody>
          <a:bodyPr wrap="none">
            <a:spAutoFit/>
          </a:bodyPr>
          <a:lstStyle/>
          <a:p>
            <a:r>
              <a:rPr lang="en-US" altLang="zh-CN" b="0" kern="0" dirty="0">
                <a:solidFill>
                  <a:srgbClr val="7030A0"/>
                </a:solidFill>
                <a:latin typeface="Times New Roman"/>
                <a:ea typeface="黑体"/>
              </a:rPr>
              <a:t>Inception-3</a:t>
            </a:r>
            <a:endParaRPr lang="zh-CN" altLang="en-US" dirty="0"/>
          </a:p>
        </p:txBody>
      </p:sp>
      <p:pic>
        <p:nvPicPr>
          <p:cNvPr id="23" name="图片 22"/>
          <p:cNvPicPr>
            <a:picLocks noChangeAspect="1"/>
          </p:cNvPicPr>
          <p:nvPr/>
        </p:nvPicPr>
        <p:blipFill>
          <a:blip r:embed="rId6"/>
          <a:stretch>
            <a:fillRect/>
          </a:stretch>
        </p:blipFill>
        <p:spPr>
          <a:xfrm rot="5400000">
            <a:off x="2509709" y="2921475"/>
            <a:ext cx="5016679" cy="1350328"/>
          </a:xfrm>
          <a:prstGeom prst="rect">
            <a:avLst/>
          </a:prstGeom>
        </p:spPr>
      </p:pic>
    </p:spTree>
    <p:extLst>
      <p:ext uri="{BB962C8B-B14F-4D97-AF65-F5344CB8AC3E}">
        <p14:creationId xmlns:p14="http://schemas.microsoft.com/office/powerpoint/2010/main" val="1906637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Multimodal Memory Modelling</a:t>
            </a:r>
            <a:endParaRPr lang="zh-CN" altLang="en-US" sz="4000" b="1" dirty="0">
              <a:solidFill>
                <a:srgbClr val="FF0000"/>
              </a:solidFill>
              <a:latin typeface="微软雅黑" pitchFamily="34" charset="-122"/>
              <a:ea typeface="微软雅黑" pitchFamily="34" charset="-122"/>
            </a:endParaRPr>
          </a:p>
        </p:txBody>
      </p:sp>
      <p:grpSp>
        <p:nvGrpSpPr>
          <p:cNvPr id="111" name="组合 110"/>
          <p:cNvGrpSpPr/>
          <p:nvPr/>
        </p:nvGrpSpPr>
        <p:grpSpPr>
          <a:xfrm>
            <a:off x="4799856" y="942658"/>
            <a:ext cx="4919463" cy="1908441"/>
            <a:chOff x="1619245" y="3714750"/>
            <a:chExt cx="3996426" cy="1550361"/>
          </a:xfrm>
        </p:grpSpPr>
        <p:cxnSp>
          <p:nvCxnSpPr>
            <p:cNvPr id="112" name="直接箭头连接符 111"/>
            <p:cNvCxnSpPr/>
            <p:nvPr/>
          </p:nvCxnSpPr>
          <p:spPr>
            <a:xfrm flipV="1">
              <a:off x="2442205" y="3714750"/>
              <a:ext cx="206536" cy="421073"/>
            </a:xfrm>
            <a:prstGeom prst="straightConnector1">
              <a:avLst/>
            </a:prstGeom>
            <a:noFill/>
            <a:ln w="16891" cap="flat" cmpd="sng" algn="ctr">
              <a:solidFill>
                <a:srgbClr val="0070C0"/>
              </a:solidFill>
              <a:prstDash val="solid"/>
              <a:miter lim="800000"/>
              <a:tailEnd type="triangle"/>
            </a:ln>
            <a:effectLst/>
          </p:spPr>
        </p:cxnSp>
        <p:cxnSp>
          <p:nvCxnSpPr>
            <p:cNvPr id="113" name="直接箭头连接符 112"/>
            <p:cNvCxnSpPr/>
            <p:nvPr/>
          </p:nvCxnSpPr>
          <p:spPr>
            <a:xfrm>
              <a:off x="3687554" y="3736455"/>
              <a:ext cx="253034" cy="407569"/>
            </a:xfrm>
            <a:prstGeom prst="straightConnector1">
              <a:avLst/>
            </a:prstGeom>
            <a:noFill/>
            <a:ln w="16891" cap="flat" cmpd="sng" algn="ctr">
              <a:solidFill>
                <a:srgbClr val="ED7D31">
                  <a:lumMod val="75000"/>
                </a:srgbClr>
              </a:solidFill>
              <a:prstDash val="solid"/>
              <a:miter lim="800000"/>
              <a:tailEnd type="triangle"/>
            </a:ln>
            <a:effectLst/>
          </p:spPr>
        </p:cxnSp>
        <p:cxnSp>
          <p:nvCxnSpPr>
            <p:cNvPr id="114" name="直接箭头连接符 113"/>
            <p:cNvCxnSpPr/>
            <p:nvPr/>
          </p:nvCxnSpPr>
          <p:spPr>
            <a:xfrm>
              <a:off x="3758051" y="4840665"/>
              <a:ext cx="218035" cy="351194"/>
            </a:xfrm>
            <a:prstGeom prst="straightConnector1">
              <a:avLst/>
            </a:prstGeom>
            <a:noFill/>
            <a:ln w="16891" cap="flat" cmpd="sng" algn="ctr">
              <a:solidFill>
                <a:srgbClr val="0070C0"/>
              </a:solidFill>
              <a:prstDash val="solid"/>
              <a:miter lim="800000"/>
              <a:tailEnd type="triangle"/>
            </a:ln>
            <a:effectLst/>
          </p:spPr>
        </p:cxnSp>
        <p:cxnSp>
          <p:nvCxnSpPr>
            <p:cNvPr id="115" name="直接箭头连接符 114"/>
            <p:cNvCxnSpPr/>
            <p:nvPr/>
          </p:nvCxnSpPr>
          <p:spPr>
            <a:xfrm flipV="1">
              <a:off x="2375678" y="4859771"/>
              <a:ext cx="198820" cy="405340"/>
            </a:xfrm>
            <a:prstGeom prst="straightConnector1">
              <a:avLst/>
            </a:prstGeom>
            <a:noFill/>
            <a:ln w="16891" cap="flat" cmpd="sng" algn="ctr">
              <a:solidFill>
                <a:srgbClr val="ED7D31"/>
              </a:solidFill>
              <a:prstDash val="solid"/>
              <a:miter lim="800000"/>
              <a:tailEnd type="triangle"/>
            </a:ln>
            <a:effectLst/>
          </p:spPr>
        </p:cxnSp>
        <p:grpSp>
          <p:nvGrpSpPr>
            <p:cNvPr id="116" name="组合 115"/>
            <p:cNvGrpSpPr/>
            <p:nvPr/>
          </p:nvGrpSpPr>
          <p:grpSpPr>
            <a:xfrm>
              <a:off x="1619245" y="4180898"/>
              <a:ext cx="1730102" cy="594365"/>
              <a:chOff x="2095495" y="4295198"/>
              <a:chExt cx="1730102" cy="594365"/>
            </a:xfrm>
          </p:grpSpPr>
          <p:sp>
            <p:nvSpPr>
              <p:cNvPr id="172" name="椭圆 171"/>
              <p:cNvSpPr/>
              <p:nvPr/>
            </p:nvSpPr>
            <p:spPr>
              <a:xfrm>
                <a:off x="2851928"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73" name="椭圆 172"/>
              <p:cNvSpPr/>
              <p:nvPr/>
            </p:nvSpPr>
            <p:spPr>
              <a:xfrm>
                <a:off x="3203515"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74" name="椭圆 173"/>
              <p:cNvSpPr/>
              <p:nvPr/>
            </p:nvSpPr>
            <p:spPr>
              <a:xfrm>
                <a:off x="3387563" y="445697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75" name="椭圆 174"/>
              <p:cNvSpPr/>
              <p:nvPr/>
            </p:nvSpPr>
            <p:spPr>
              <a:xfrm>
                <a:off x="3026071" y="445697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76" name="椭圆 175"/>
              <p:cNvSpPr/>
              <p:nvPr/>
            </p:nvSpPr>
            <p:spPr>
              <a:xfrm>
                <a:off x="2651375"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77" name="椭圆 176"/>
              <p:cNvSpPr/>
              <p:nvPr/>
            </p:nvSpPr>
            <p:spPr>
              <a:xfrm>
                <a:off x="2260171"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78" name="椭圆 177"/>
              <p:cNvSpPr/>
              <p:nvPr/>
            </p:nvSpPr>
            <p:spPr>
              <a:xfrm>
                <a:off x="3548501" y="445697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79" name="椭圆 178"/>
              <p:cNvSpPr/>
              <p:nvPr/>
            </p:nvSpPr>
            <p:spPr>
              <a:xfrm>
                <a:off x="3387563"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0" name="椭圆 179"/>
              <p:cNvSpPr/>
              <p:nvPr/>
            </p:nvSpPr>
            <p:spPr>
              <a:xfrm>
                <a:off x="2454122"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1" name="椭圆 180"/>
              <p:cNvSpPr/>
              <p:nvPr/>
            </p:nvSpPr>
            <p:spPr>
              <a:xfrm>
                <a:off x="2454122"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2" name="椭圆 181"/>
              <p:cNvSpPr/>
              <p:nvPr/>
            </p:nvSpPr>
            <p:spPr>
              <a:xfrm>
                <a:off x="30260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3" name="椭圆 182"/>
              <p:cNvSpPr/>
              <p:nvPr/>
            </p:nvSpPr>
            <p:spPr>
              <a:xfrm>
                <a:off x="3203515" y="4295204"/>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4" name="椭圆 183"/>
              <p:cNvSpPr/>
              <p:nvPr/>
            </p:nvSpPr>
            <p:spPr>
              <a:xfrm>
                <a:off x="2851928"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5" name="椭圆 184"/>
              <p:cNvSpPr/>
              <p:nvPr/>
            </p:nvSpPr>
            <p:spPr>
              <a:xfrm>
                <a:off x="3548501" y="4295204"/>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6" name="椭圆 185"/>
              <p:cNvSpPr/>
              <p:nvPr/>
            </p:nvSpPr>
            <p:spPr>
              <a:xfrm>
                <a:off x="2651375"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7" name="椭圆 186"/>
              <p:cNvSpPr/>
              <p:nvPr/>
            </p:nvSpPr>
            <p:spPr>
              <a:xfrm>
                <a:off x="22601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8" name="椭圆 187"/>
              <p:cNvSpPr/>
              <p:nvPr/>
            </p:nvSpPr>
            <p:spPr>
              <a:xfrm>
                <a:off x="3387563" y="477060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89" name="椭圆 188"/>
              <p:cNvSpPr/>
              <p:nvPr/>
            </p:nvSpPr>
            <p:spPr>
              <a:xfrm>
                <a:off x="3548501" y="477060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0" name="椭圆 189"/>
              <p:cNvSpPr/>
              <p:nvPr/>
            </p:nvSpPr>
            <p:spPr>
              <a:xfrm>
                <a:off x="3203515"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1" name="椭圆 190"/>
              <p:cNvSpPr/>
              <p:nvPr/>
            </p:nvSpPr>
            <p:spPr>
              <a:xfrm>
                <a:off x="2651375" y="477060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2" name="椭圆 191"/>
              <p:cNvSpPr/>
              <p:nvPr/>
            </p:nvSpPr>
            <p:spPr>
              <a:xfrm>
                <a:off x="30260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3" name="椭圆 192"/>
              <p:cNvSpPr/>
              <p:nvPr/>
            </p:nvSpPr>
            <p:spPr>
              <a:xfrm>
                <a:off x="302607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4" name="椭圆 193"/>
              <p:cNvSpPr/>
              <p:nvPr/>
            </p:nvSpPr>
            <p:spPr>
              <a:xfrm>
                <a:off x="3387563"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5" name="椭圆 194"/>
              <p:cNvSpPr/>
              <p:nvPr/>
            </p:nvSpPr>
            <p:spPr>
              <a:xfrm>
                <a:off x="2454122"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6" name="椭圆 195"/>
              <p:cNvSpPr/>
              <p:nvPr/>
            </p:nvSpPr>
            <p:spPr>
              <a:xfrm>
                <a:off x="2651375"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7" name="椭圆 196"/>
              <p:cNvSpPr/>
              <p:nvPr/>
            </p:nvSpPr>
            <p:spPr>
              <a:xfrm>
                <a:off x="2260171"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8" name="椭圆 197"/>
              <p:cNvSpPr/>
              <p:nvPr/>
            </p:nvSpPr>
            <p:spPr>
              <a:xfrm>
                <a:off x="2851928"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99" name="椭圆 198"/>
              <p:cNvSpPr/>
              <p:nvPr/>
            </p:nvSpPr>
            <p:spPr>
              <a:xfrm>
                <a:off x="2454122"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0" name="椭圆 199"/>
              <p:cNvSpPr/>
              <p:nvPr/>
            </p:nvSpPr>
            <p:spPr>
              <a:xfrm>
                <a:off x="22601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1" name="椭圆 200"/>
              <p:cNvSpPr/>
              <p:nvPr/>
            </p:nvSpPr>
            <p:spPr>
              <a:xfrm>
                <a:off x="354850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2" name="椭圆 201"/>
              <p:cNvSpPr/>
              <p:nvPr/>
            </p:nvSpPr>
            <p:spPr>
              <a:xfrm>
                <a:off x="3203515"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3" name="椭圆 202"/>
              <p:cNvSpPr/>
              <p:nvPr/>
            </p:nvSpPr>
            <p:spPr>
              <a:xfrm>
                <a:off x="2851928" y="461873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4" name="椭圆 203"/>
              <p:cNvSpPr/>
              <p:nvPr/>
            </p:nvSpPr>
            <p:spPr>
              <a:xfrm>
                <a:off x="3713108" y="445696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5" name="椭圆 204"/>
              <p:cNvSpPr/>
              <p:nvPr/>
            </p:nvSpPr>
            <p:spPr>
              <a:xfrm>
                <a:off x="3713108" y="4295198"/>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6" name="椭圆 205"/>
              <p:cNvSpPr/>
              <p:nvPr/>
            </p:nvSpPr>
            <p:spPr>
              <a:xfrm>
                <a:off x="3713108" y="477059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7" name="椭圆 206"/>
              <p:cNvSpPr/>
              <p:nvPr/>
            </p:nvSpPr>
            <p:spPr>
              <a:xfrm>
                <a:off x="3713108" y="461873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8" name="椭圆 207"/>
              <p:cNvSpPr/>
              <p:nvPr/>
            </p:nvSpPr>
            <p:spPr>
              <a:xfrm>
                <a:off x="2095564" y="461242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09" name="椭圆 208"/>
              <p:cNvSpPr/>
              <p:nvPr/>
            </p:nvSpPr>
            <p:spPr>
              <a:xfrm>
                <a:off x="2095564" y="4450655"/>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10" name="椭圆 209"/>
              <p:cNvSpPr/>
              <p:nvPr/>
            </p:nvSpPr>
            <p:spPr>
              <a:xfrm>
                <a:off x="2095564" y="4774189"/>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211" name="椭圆 210"/>
              <p:cNvSpPr/>
              <p:nvPr/>
            </p:nvSpPr>
            <p:spPr>
              <a:xfrm>
                <a:off x="2095495" y="429519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grpSp>
        <p:cxnSp>
          <p:nvCxnSpPr>
            <p:cNvPr id="117" name="直接箭头连接符 116"/>
            <p:cNvCxnSpPr/>
            <p:nvPr/>
          </p:nvCxnSpPr>
          <p:spPr>
            <a:xfrm flipV="1">
              <a:off x="5233030" y="3714750"/>
              <a:ext cx="206536" cy="421073"/>
            </a:xfrm>
            <a:prstGeom prst="straightConnector1">
              <a:avLst/>
            </a:prstGeom>
            <a:noFill/>
            <a:ln w="16891" cap="flat" cmpd="sng" algn="ctr">
              <a:solidFill>
                <a:srgbClr val="0070C0"/>
              </a:solidFill>
              <a:prstDash val="solid"/>
              <a:miter lim="800000"/>
              <a:tailEnd type="triangle"/>
            </a:ln>
            <a:effectLst/>
          </p:spPr>
        </p:cxnSp>
        <p:cxnSp>
          <p:nvCxnSpPr>
            <p:cNvPr id="118" name="直接箭头连接符 117"/>
            <p:cNvCxnSpPr/>
            <p:nvPr/>
          </p:nvCxnSpPr>
          <p:spPr>
            <a:xfrm flipV="1">
              <a:off x="5204603" y="4859770"/>
              <a:ext cx="198820" cy="405341"/>
            </a:xfrm>
            <a:prstGeom prst="straightConnector1">
              <a:avLst/>
            </a:prstGeom>
            <a:noFill/>
            <a:ln w="16891" cap="flat" cmpd="sng" algn="ctr">
              <a:solidFill>
                <a:srgbClr val="ED7D31"/>
              </a:solidFill>
              <a:prstDash val="solid"/>
              <a:miter lim="800000"/>
              <a:tailEnd type="triangle"/>
            </a:ln>
            <a:effectLst/>
          </p:spPr>
        </p:cxnSp>
        <mc:AlternateContent xmlns:mc="http://schemas.openxmlformats.org/markup-compatibility/2006" xmlns:a14="http://schemas.microsoft.com/office/drawing/2010/main">
          <mc:Choice Requires="a14">
            <p:sp>
              <p:nvSpPr>
                <p:cNvPr id="119" name="文本框 118"/>
                <p:cNvSpPr txBox="1"/>
                <p:nvPr/>
              </p:nvSpPr>
              <p:spPr>
                <a:xfrm>
                  <a:off x="1983744" y="3850683"/>
                  <a:ext cx="442655" cy="150017"/>
                </a:xfrm>
                <a:prstGeom prst="rect">
                  <a:avLst/>
                </a:prstGeom>
                <a:no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200" b="0" i="1" kern="0">
                                <a:solidFill>
                                  <a:srgbClr val="0070C0"/>
                                </a:solidFill>
                                <a:latin typeface="Cambria Math" panose="02040503050406030204" pitchFamily="18" charset="0"/>
                              </a:rPr>
                            </m:ctrlPr>
                          </m:sSupPr>
                          <m:e>
                            <m:r>
                              <a:rPr lang="en-US" altLang="zh-CN" sz="1200" b="0" i="1" kern="0">
                                <a:solidFill>
                                  <a:srgbClr val="0070C0"/>
                                </a:solidFill>
                                <a:latin typeface="Cambria Math" panose="02040503050406030204" pitchFamily="18" charset="0"/>
                              </a:rPr>
                              <m:t>𝑟𝑒𝑎𝑑</m:t>
                            </m:r>
                          </m:e>
                          <m:sup>
                            <m:r>
                              <a:rPr lang="en-US" altLang="zh-CN" sz="1200" b="0" i="1" kern="0">
                                <a:solidFill>
                                  <a:srgbClr val="0070C0"/>
                                </a:solidFill>
                                <a:latin typeface="Cambria Math" panose="02040503050406030204" pitchFamily="18" charset="0"/>
                              </a:rPr>
                              <m:t>𝑎𝑡𝑡</m:t>
                            </m:r>
                          </m:sup>
                        </m:sSup>
                      </m:oMath>
                    </m:oMathPara>
                  </a14:m>
                  <a:endParaRPr lang="zh-CN" altLang="en-US" sz="1200" b="0" kern="0" dirty="0">
                    <a:solidFill>
                      <a:srgbClr val="0070C0"/>
                    </a:solidFill>
                    <a:latin typeface="Calibri" panose="020F0502020204030204"/>
                    <a:ea typeface="宋体" panose="02010600030101010101" pitchFamily="2" charset="-122"/>
                  </a:endParaRPr>
                </a:p>
              </p:txBody>
            </p:sp>
          </mc:Choice>
          <mc:Fallback xmlns="">
            <p:sp>
              <p:nvSpPr>
                <p:cNvPr id="119" name="文本框 118"/>
                <p:cNvSpPr txBox="1">
                  <a:spLocks noRot="1" noChangeAspect="1" noMove="1" noResize="1" noEditPoints="1" noAdjustHandles="1" noChangeArrowheads="1" noChangeShapeType="1" noTextEdit="1"/>
                </p:cNvSpPr>
                <p:nvPr/>
              </p:nvSpPr>
              <p:spPr>
                <a:xfrm>
                  <a:off x="1983744" y="3850683"/>
                  <a:ext cx="442655" cy="150017"/>
                </a:xfrm>
                <a:prstGeom prst="rect">
                  <a:avLst/>
                </a:prstGeom>
                <a:blipFill rotWithShape="0">
                  <a:blip r:embed="rId3"/>
                  <a:stretch>
                    <a:fillRect l="-7865" r="-1124" b="-13333"/>
                  </a:stretch>
                </a:blipFill>
              </p:spPr>
              <p:txBody>
                <a:bodyPr/>
                <a:lstStyle/>
                <a:p>
                  <a:r>
                    <a:rPr lang="zh-CN" altLang="en-US">
                      <a:noFill/>
                    </a:rPr>
                    <a:t> </a:t>
                  </a:r>
                </a:p>
              </p:txBody>
            </p:sp>
          </mc:Fallback>
        </mc:AlternateContent>
        <p:grpSp>
          <p:nvGrpSpPr>
            <p:cNvPr id="120" name="组合 119"/>
            <p:cNvGrpSpPr/>
            <p:nvPr/>
          </p:nvGrpSpPr>
          <p:grpSpPr>
            <a:xfrm flipH="1">
              <a:off x="3733799" y="4178137"/>
              <a:ext cx="1727421" cy="594365"/>
              <a:chOff x="2095495" y="4295198"/>
              <a:chExt cx="1730102" cy="594365"/>
            </a:xfrm>
          </p:grpSpPr>
          <p:sp>
            <p:nvSpPr>
              <p:cNvPr id="132" name="椭圆 131"/>
              <p:cNvSpPr/>
              <p:nvPr/>
            </p:nvSpPr>
            <p:spPr>
              <a:xfrm>
                <a:off x="2851928"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3" name="椭圆 132"/>
              <p:cNvSpPr/>
              <p:nvPr/>
            </p:nvSpPr>
            <p:spPr>
              <a:xfrm>
                <a:off x="3203515"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4" name="椭圆 133"/>
              <p:cNvSpPr/>
              <p:nvPr/>
            </p:nvSpPr>
            <p:spPr>
              <a:xfrm>
                <a:off x="3387563" y="445697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5" name="椭圆 134"/>
              <p:cNvSpPr/>
              <p:nvPr/>
            </p:nvSpPr>
            <p:spPr>
              <a:xfrm>
                <a:off x="3026071" y="445697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6" name="椭圆 135"/>
              <p:cNvSpPr/>
              <p:nvPr/>
            </p:nvSpPr>
            <p:spPr>
              <a:xfrm>
                <a:off x="2651375"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7" name="椭圆 136"/>
              <p:cNvSpPr/>
              <p:nvPr/>
            </p:nvSpPr>
            <p:spPr>
              <a:xfrm>
                <a:off x="2260171" y="445697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8" name="椭圆 137"/>
              <p:cNvSpPr/>
              <p:nvPr/>
            </p:nvSpPr>
            <p:spPr>
              <a:xfrm>
                <a:off x="3548501" y="445697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39" name="椭圆 138"/>
              <p:cNvSpPr/>
              <p:nvPr/>
            </p:nvSpPr>
            <p:spPr>
              <a:xfrm>
                <a:off x="3387563"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0" name="椭圆 139"/>
              <p:cNvSpPr/>
              <p:nvPr/>
            </p:nvSpPr>
            <p:spPr>
              <a:xfrm>
                <a:off x="2454122" y="445697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1" name="椭圆 140"/>
              <p:cNvSpPr/>
              <p:nvPr/>
            </p:nvSpPr>
            <p:spPr>
              <a:xfrm>
                <a:off x="2454122"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2" name="椭圆 141"/>
              <p:cNvSpPr/>
              <p:nvPr/>
            </p:nvSpPr>
            <p:spPr>
              <a:xfrm>
                <a:off x="30260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3" name="椭圆 142"/>
              <p:cNvSpPr/>
              <p:nvPr/>
            </p:nvSpPr>
            <p:spPr>
              <a:xfrm>
                <a:off x="3203515" y="4295204"/>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4" name="椭圆 143"/>
              <p:cNvSpPr/>
              <p:nvPr/>
            </p:nvSpPr>
            <p:spPr>
              <a:xfrm>
                <a:off x="2851928" y="4295204"/>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5" name="椭圆 144"/>
              <p:cNvSpPr/>
              <p:nvPr/>
            </p:nvSpPr>
            <p:spPr>
              <a:xfrm>
                <a:off x="3548501" y="4295204"/>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6" name="椭圆 145"/>
              <p:cNvSpPr/>
              <p:nvPr/>
            </p:nvSpPr>
            <p:spPr>
              <a:xfrm>
                <a:off x="2651375" y="4295204"/>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7" name="椭圆 146"/>
              <p:cNvSpPr/>
              <p:nvPr/>
            </p:nvSpPr>
            <p:spPr>
              <a:xfrm>
                <a:off x="2260171" y="4295204"/>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8" name="椭圆 147"/>
              <p:cNvSpPr/>
              <p:nvPr/>
            </p:nvSpPr>
            <p:spPr>
              <a:xfrm>
                <a:off x="3387563" y="4770601"/>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49" name="椭圆 148"/>
              <p:cNvSpPr/>
              <p:nvPr/>
            </p:nvSpPr>
            <p:spPr>
              <a:xfrm>
                <a:off x="3548501" y="4770601"/>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0" name="椭圆 149"/>
              <p:cNvSpPr/>
              <p:nvPr/>
            </p:nvSpPr>
            <p:spPr>
              <a:xfrm>
                <a:off x="3203515"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1" name="椭圆 150"/>
              <p:cNvSpPr/>
              <p:nvPr/>
            </p:nvSpPr>
            <p:spPr>
              <a:xfrm>
                <a:off x="2651375" y="4770601"/>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2" name="椭圆 151"/>
              <p:cNvSpPr/>
              <p:nvPr/>
            </p:nvSpPr>
            <p:spPr>
              <a:xfrm>
                <a:off x="30260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3" name="椭圆 152"/>
              <p:cNvSpPr/>
              <p:nvPr/>
            </p:nvSpPr>
            <p:spPr>
              <a:xfrm>
                <a:off x="302607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4" name="椭圆 153"/>
              <p:cNvSpPr/>
              <p:nvPr/>
            </p:nvSpPr>
            <p:spPr>
              <a:xfrm>
                <a:off x="3387563"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5" name="椭圆 154"/>
              <p:cNvSpPr/>
              <p:nvPr/>
            </p:nvSpPr>
            <p:spPr>
              <a:xfrm>
                <a:off x="2454122"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6" name="椭圆 155"/>
              <p:cNvSpPr/>
              <p:nvPr/>
            </p:nvSpPr>
            <p:spPr>
              <a:xfrm>
                <a:off x="2651375"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7" name="椭圆 156"/>
              <p:cNvSpPr/>
              <p:nvPr/>
            </p:nvSpPr>
            <p:spPr>
              <a:xfrm>
                <a:off x="2260171"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8" name="椭圆 157"/>
              <p:cNvSpPr/>
              <p:nvPr/>
            </p:nvSpPr>
            <p:spPr>
              <a:xfrm>
                <a:off x="2851928" y="4770601"/>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59" name="椭圆 158"/>
              <p:cNvSpPr/>
              <p:nvPr/>
            </p:nvSpPr>
            <p:spPr>
              <a:xfrm>
                <a:off x="2454122" y="4618738"/>
                <a:ext cx="112489" cy="115374"/>
              </a:xfrm>
              <a:prstGeom prst="ellipse">
                <a:avLst/>
              </a:prstGeom>
              <a:solidFill>
                <a:srgbClr val="4472C4">
                  <a:lumMod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0" name="椭圆 159"/>
              <p:cNvSpPr/>
              <p:nvPr/>
            </p:nvSpPr>
            <p:spPr>
              <a:xfrm>
                <a:off x="2260171" y="4770601"/>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1" name="椭圆 160"/>
              <p:cNvSpPr/>
              <p:nvPr/>
            </p:nvSpPr>
            <p:spPr>
              <a:xfrm>
                <a:off x="3548501" y="4618738"/>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2" name="椭圆 161"/>
              <p:cNvSpPr/>
              <p:nvPr/>
            </p:nvSpPr>
            <p:spPr>
              <a:xfrm>
                <a:off x="3203515" y="4618738"/>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3" name="椭圆 162"/>
              <p:cNvSpPr/>
              <p:nvPr/>
            </p:nvSpPr>
            <p:spPr>
              <a:xfrm>
                <a:off x="2851928" y="461873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4" name="椭圆 163"/>
              <p:cNvSpPr/>
              <p:nvPr/>
            </p:nvSpPr>
            <p:spPr>
              <a:xfrm>
                <a:off x="3713108" y="445696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5" name="椭圆 164"/>
              <p:cNvSpPr/>
              <p:nvPr/>
            </p:nvSpPr>
            <p:spPr>
              <a:xfrm>
                <a:off x="3713108" y="4295198"/>
                <a:ext cx="112489" cy="115374"/>
              </a:xfrm>
              <a:prstGeom prst="ellipse">
                <a:avLst/>
              </a:prstGeom>
              <a:solidFill>
                <a:srgbClr val="4472C4">
                  <a:lumMod val="60000"/>
                  <a:lumOff val="4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6" name="椭圆 165"/>
              <p:cNvSpPr/>
              <p:nvPr/>
            </p:nvSpPr>
            <p:spPr>
              <a:xfrm>
                <a:off x="3713108" y="4770595"/>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7" name="椭圆 166"/>
              <p:cNvSpPr/>
              <p:nvPr/>
            </p:nvSpPr>
            <p:spPr>
              <a:xfrm>
                <a:off x="3713108" y="461873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8" name="椭圆 167"/>
              <p:cNvSpPr/>
              <p:nvPr/>
            </p:nvSpPr>
            <p:spPr>
              <a:xfrm>
                <a:off x="2095564" y="4612422"/>
                <a:ext cx="112489" cy="115374"/>
              </a:xfrm>
              <a:prstGeom prst="ellipse">
                <a:avLst/>
              </a:prstGeom>
              <a:solidFill>
                <a:srgbClr val="4472C4">
                  <a:lumMod val="20000"/>
                  <a:lumOff val="8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69" name="椭圆 168"/>
              <p:cNvSpPr/>
              <p:nvPr/>
            </p:nvSpPr>
            <p:spPr>
              <a:xfrm>
                <a:off x="2095564" y="4450655"/>
                <a:ext cx="112489" cy="115374"/>
              </a:xfrm>
              <a:prstGeom prst="ellipse">
                <a:avLst/>
              </a:prstGeom>
              <a:solidFill>
                <a:srgbClr val="4472C4">
                  <a:lumMod val="40000"/>
                  <a:lumOff val="6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70" name="椭圆 169"/>
              <p:cNvSpPr/>
              <p:nvPr/>
            </p:nvSpPr>
            <p:spPr>
              <a:xfrm>
                <a:off x="2095564" y="4774189"/>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sp>
            <p:nvSpPr>
              <p:cNvPr id="171" name="椭圆 170"/>
              <p:cNvSpPr/>
              <p:nvPr/>
            </p:nvSpPr>
            <p:spPr>
              <a:xfrm>
                <a:off x="2095495" y="4295198"/>
                <a:ext cx="112489" cy="115374"/>
              </a:xfrm>
              <a:prstGeom prst="ellipse">
                <a:avLst/>
              </a:prstGeom>
              <a:solidFill>
                <a:srgbClr val="4472C4">
                  <a:lumMod val="7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eaLnBrk="1" fontAlgn="auto" hangingPunct="1">
                  <a:lnSpc>
                    <a:spcPct val="100000"/>
                  </a:lnSpc>
                  <a:spcBef>
                    <a:spcPts val="0"/>
                  </a:spcBef>
                  <a:spcAft>
                    <a:spcPts val="0"/>
                  </a:spcAft>
                  <a:defRPr/>
                </a:pPr>
                <a:endParaRPr lang="zh-CN" altLang="en-US" b="0" kern="0">
                  <a:solidFill>
                    <a:prstClr val="white"/>
                  </a:solidFill>
                  <a:latin typeface="Calibri" panose="020F0502020204030204"/>
                  <a:ea typeface="宋体" panose="02010600030101010101" pitchFamily="2" charset="-122"/>
                </a:endParaRPr>
              </a:p>
            </p:txBody>
          </p:sp>
        </p:grpSp>
        <p:sp>
          <p:nvSpPr>
            <p:cNvPr id="121" name="椭圆 120"/>
            <p:cNvSpPr/>
            <p:nvPr/>
          </p:nvSpPr>
          <p:spPr>
            <a:xfrm>
              <a:off x="1653271" y="4888938"/>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1</a:t>
              </a:r>
              <a:endParaRPr lang="zh-CN" altLang="en-US" sz="1600" b="0" kern="0" dirty="0">
                <a:solidFill>
                  <a:srgbClr val="7030A0"/>
                </a:solidFill>
                <a:latin typeface="Calibri" panose="020F0502020204030204"/>
                <a:ea typeface="宋体" panose="02010600030101010101" pitchFamily="2" charset="-122"/>
              </a:endParaRPr>
            </a:p>
          </p:txBody>
        </p:sp>
        <mc:AlternateContent xmlns:mc="http://schemas.openxmlformats.org/markup-compatibility/2006" xmlns:a14="http://schemas.microsoft.com/office/drawing/2010/main">
          <mc:Choice Requires="a14">
            <p:sp>
              <p:nvSpPr>
                <p:cNvPr id="122" name="文本框 121"/>
                <p:cNvSpPr txBox="1"/>
                <p:nvPr/>
              </p:nvSpPr>
              <p:spPr>
                <a:xfrm>
                  <a:off x="3850644" y="3860208"/>
                  <a:ext cx="484482" cy="150017"/>
                </a:xfrm>
                <a:prstGeom prst="rect">
                  <a:avLst/>
                </a:prstGeom>
                <a:no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200" b="0" i="1" kern="0">
                                <a:solidFill>
                                  <a:srgbClr val="ED7D31"/>
                                </a:solidFill>
                                <a:latin typeface="Cambria Math" panose="02040503050406030204" pitchFamily="18" charset="0"/>
                              </a:rPr>
                            </m:ctrlPr>
                          </m:sSupPr>
                          <m:e>
                            <m:r>
                              <a:rPr lang="en-US" altLang="zh-CN" sz="1200" b="0" i="1" kern="0">
                                <a:solidFill>
                                  <a:srgbClr val="ED7D31"/>
                                </a:solidFill>
                                <a:latin typeface="Cambria Math" panose="02040503050406030204" pitchFamily="18" charset="0"/>
                              </a:rPr>
                              <m:t>𝑤𝑟𝑖𝑡𝑒</m:t>
                            </m:r>
                          </m:e>
                          <m:sup>
                            <m:r>
                              <a:rPr lang="en-US" altLang="zh-CN" sz="1200" b="0" i="1" kern="0">
                                <a:solidFill>
                                  <a:srgbClr val="ED7D31"/>
                                </a:solidFill>
                                <a:latin typeface="Cambria Math" panose="02040503050406030204" pitchFamily="18" charset="0"/>
                              </a:rPr>
                              <m:t>𝑎𝑡𝑡</m:t>
                            </m:r>
                          </m:sup>
                        </m:sSup>
                      </m:oMath>
                    </m:oMathPara>
                  </a14:m>
                  <a:endParaRPr lang="zh-CN" altLang="en-US" sz="1200" b="0" kern="0" dirty="0">
                    <a:solidFill>
                      <a:srgbClr val="ED7D31"/>
                    </a:solidFill>
                    <a:latin typeface="Calibri" panose="020F0502020204030204"/>
                    <a:ea typeface="宋体" panose="02010600030101010101" pitchFamily="2" charset="-122"/>
                  </a:endParaRPr>
                </a:p>
              </p:txBody>
            </p:sp>
          </mc:Choice>
          <mc:Fallback xmlns="">
            <p:sp>
              <p:nvSpPr>
                <p:cNvPr id="122" name="文本框 121"/>
                <p:cNvSpPr txBox="1">
                  <a:spLocks noRot="1" noChangeAspect="1" noMove="1" noResize="1" noEditPoints="1" noAdjustHandles="1" noChangeArrowheads="1" noChangeShapeType="1" noTextEdit="1"/>
                </p:cNvSpPr>
                <p:nvPr/>
              </p:nvSpPr>
              <p:spPr>
                <a:xfrm>
                  <a:off x="3850644" y="3860208"/>
                  <a:ext cx="484482" cy="150017"/>
                </a:xfrm>
                <a:prstGeom prst="rect">
                  <a:avLst/>
                </a:prstGeom>
                <a:blipFill rotWithShape="0">
                  <a:blip r:embed="rId4"/>
                  <a:stretch>
                    <a:fillRect l="-6122" b="-1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23" name="文本框 122"/>
                <p:cNvSpPr txBox="1"/>
                <p:nvPr/>
              </p:nvSpPr>
              <p:spPr>
                <a:xfrm>
                  <a:off x="4803144" y="3860208"/>
                  <a:ext cx="442655" cy="150017"/>
                </a:xfrm>
                <a:prstGeom prst="rect">
                  <a:avLst/>
                </a:prstGeom>
                <a:no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200" b="0" i="1" kern="0">
                                <a:solidFill>
                                  <a:srgbClr val="0070C0"/>
                                </a:solidFill>
                                <a:latin typeface="Cambria Math" panose="02040503050406030204" pitchFamily="18" charset="0"/>
                              </a:rPr>
                            </m:ctrlPr>
                          </m:sSupPr>
                          <m:e>
                            <m:r>
                              <a:rPr lang="en-US" altLang="zh-CN" sz="1200" b="0" i="1" kern="0">
                                <a:solidFill>
                                  <a:srgbClr val="0070C0"/>
                                </a:solidFill>
                                <a:latin typeface="Cambria Math" panose="02040503050406030204" pitchFamily="18" charset="0"/>
                              </a:rPr>
                              <m:t>𝑟𝑒𝑎𝑑</m:t>
                            </m:r>
                          </m:e>
                          <m:sup>
                            <m:r>
                              <a:rPr lang="en-US" altLang="zh-CN" sz="1200" b="0" i="1" kern="0">
                                <a:solidFill>
                                  <a:srgbClr val="0070C0"/>
                                </a:solidFill>
                                <a:latin typeface="Cambria Math" panose="02040503050406030204" pitchFamily="18" charset="0"/>
                              </a:rPr>
                              <m:t>𝑎𝑡𝑡</m:t>
                            </m:r>
                          </m:sup>
                        </m:sSup>
                      </m:oMath>
                    </m:oMathPara>
                  </a14:m>
                  <a:endParaRPr lang="zh-CN" altLang="en-US" sz="1200" b="0" kern="0" dirty="0">
                    <a:solidFill>
                      <a:srgbClr val="0070C0"/>
                    </a:solidFill>
                    <a:latin typeface="Calibri" panose="020F0502020204030204"/>
                    <a:ea typeface="宋体" panose="02010600030101010101" pitchFamily="2" charset="-122"/>
                  </a:endParaRPr>
                </a:p>
              </p:txBody>
            </p:sp>
          </mc:Choice>
          <mc:Fallback xmlns="">
            <p:sp>
              <p:nvSpPr>
                <p:cNvPr id="123" name="文本框 122"/>
                <p:cNvSpPr txBox="1">
                  <a:spLocks noRot="1" noChangeAspect="1" noMove="1" noResize="1" noEditPoints="1" noAdjustHandles="1" noChangeArrowheads="1" noChangeShapeType="1" noTextEdit="1"/>
                </p:cNvSpPr>
                <p:nvPr/>
              </p:nvSpPr>
              <p:spPr>
                <a:xfrm>
                  <a:off x="4803144" y="3860208"/>
                  <a:ext cx="442655" cy="150017"/>
                </a:xfrm>
                <a:prstGeom prst="rect">
                  <a:avLst/>
                </a:prstGeom>
                <a:blipFill rotWithShape="0">
                  <a:blip r:embed="rId5"/>
                  <a:stretch>
                    <a:fillRect l="-6667" b="-1333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24" name="文本框 123"/>
                <p:cNvSpPr txBox="1"/>
                <p:nvPr/>
              </p:nvSpPr>
              <p:spPr>
                <a:xfrm>
                  <a:off x="1888494" y="4888908"/>
                  <a:ext cx="504484" cy="152726"/>
                </a:xfrm>
                <a:prstGeom prst="rect">
                  <a:avLst/>
                </a:prstGeom>
                <a:no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200" b="0" i="1" kern="0">
                                <a:solidFill>
                                  <a:srgbClr val="ED7D31"/>
                                </a:solidFill>
                                <a:latin typeface="Cambria Math" panose="02040503050406030204" pitchFamily="18" charset="0"/>
                              </a:rPr>
                            </m:ctrlPr>
                          </m:sSupPr>
                          <m:e>
                            <m:r>
                              <a:rPr lang="en-US" altLang="zh-CN" sz="1200" b="0" i="1" kern="0">
                                <a:solidFill>
                                  <a:srgbClr val="ED7D31"/>
                                </a:solidFill>
                                <a:latin typeface="Cambria Math" panose="02040503050406030204" pitchFamily="18" charset="0"/>
                              </a:rPr>
                              <m:t>𝑤𝑟𝑖𝑡𝑒</m:t>
                            </m:r>
                          </m:e>
                          <m:sup>
                            <m:r>
                              <a:rPr lang="en-US" altLang="zh-CN" sz="1200" b="0" i="1" kern="0">
                                <a:solidFill>
                                  <a:srgbClr val="ED7D31"/>
                                </a:solidFill>
                                <a:latin typeface="Cambria Math" panose="02040503050406030204" pitchFamily="18" charset="0"/>
                              </a:rPr>
                              <m:t>𝑑𝑜𝑐</m:t>
                            </m:r>
                          </m:sup>
                        </m:sSup>
                      </m:oMath>
                    </m:oMathPara>
                  </a14:m>
                  <a:endParaRPr lang="zh-CN" altLang="en-US" sz="1200" b="0" kern="0" dirty="0">
                    <a:solidFill>
                      <a:srgbClr val="ED7D31"/>
                    </a:solidFill>
                    <a:latin typeface="Calibri" panose="020F0502020204030204"/>
                    <a:ea typeface="宋体" panose="02010600030101010101" pitchFamily="2" charset="-122"/>
                  </a:endParaRPr>
                </a:p>
              </p:txBody>
            </p:sp>
          </mc:Choice>
          <mc:Fallback xmlns="">
            <p:sp>
              <p:nvSpPr>
                <p:cNvPr id="124" name="文本框 123"/>
                <p:cNvSpPr txBox="1">
                  <a:spLocks noRot="1" noChangeAspect="1" noMove="1" noResize="1" noEditPoints="1" noAdjustHandles="1" noChangeArrowheads="1" noChangeShapeType="1" noTextEdit="1"/>
                </p:cNvSpPr>
                <p:nvPr/>
              </p:nvSpPr>
              <p:spPr>
                <a:xfrm>
                  <a:off x="1888494" y="4888908"/>
                  <a:ext cx="504484" cy="152726"/>
                </a:xfrm>
                <a:prstGeom prst="rect">
                  <a:avLst/>
                </a:prstGeom>
                <a:blipFill rotWithShape="0">
                  <a:blip r:embed="rId6"/>
                  <a:stretch>
                    <a:fillRect l="-5882" t="-3226" r="-980" b="-322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25" name="文本框 124"/>
                <p:cNvSpPr txBox="1"/>
                <p:nvPr/>
              </p:nvSpPr>
              <p:spPr>
                <a:xfrm>
                  <a:off x="3926844" y="4898433"/>
                  <a:ext cx="462657" cy="152726"/>
                </a:xfrm>
                <a:prstGeom prst="rect">
                  <a:avLst/>
                </a:prstGeom>
                <a:no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200" b="0" i="1" kern="0">
                                <a:solidFill>
                                  <a:srgbClr val="0070C0"/>
                                </a:solidFill>
                                <a:latin typeface="Cambria Math" panose="02040503050406030204" pitchFamily="18" charset="0"/>
                              </a:rPr>
                            </m:ctrlPr>
                          </m:sSupPr>
                          <m:e>
                            <m:r>
                              <a:rPr lang="en-US" altLang="zh-CN" sz="1200" b="0" i="1" kern="0">
                                <a:solidFill>
                                  <a:srgbClr val="0070C0"/>
                                </a:solidFill>
                                <a:latin typeface="Cambria Math" panose="02040503050406030204" pitchFamily="18" charset="0"/>
                              </a:rPr>
                              <m:t>𝑟𝑒𝑎𝑑</m:t>
                            </m:r>
                          </m:e>
                          <m:sup>
                            <m:r>
                              <a:rPr lang="en-US" altLang="zh-CN" sz="1200" b="0" i="1" kern="0">
                                <a:solidFill>
                                  <a:srgbClr val="0070C0"/>
                                </a:solidFill>
                                <a:latin typeface="Cambria Math" panose="02040503050406030204" pitchFamily="18" charset="0"/>
                              </a:rPr>
                              <m:t>𝑑𝑜𝑐</m:t>
                            </m:r>
                          </m:sup>
                        </m:sSup>
                      </m:oMath>
                    </m:oMathPara>
                  </a14:m>
                  <a:endParaRPr lang="zh-CN" altLang="en-US" sz="1200" b="0" kern="0" dirty="0">
                    <a:solidFill>
                      <a:srgbClr val="0070C0"/>
                    </a:solidFill>
                    <a:latin typeface="Calibri" panose="020F0502020204030204"/>
                    <a:ea typeface="宋体" panose="02010600030101010101" pitchFamily="2" charset="-122"/>
                  </a:endParaRPr>
                </a:p>
              </p:txBody>
            </p:sp>
          </mc:Choice>
          <mc:Fallback xmlns="">
            <p:sp>
              <p:nvSpPr>
                <p:cNvPr id="125" name="文本框 124"/>
                <p:cNvSpPr txBox="1">
                  <a:spLocks noRot="1" noChangeAspect="1" noMove="1" noResize="1" noEditPoints="1" noAdjustHandles="1" noChangeArrowheads="1" noChangeShapeType="1" noTextEdit="1"/>
                </p:cNvSpPr>
                <p:nvPr/>
              </p:nvSpPr>
              <p:spPr>
                <a:xfrm>
                  <a:off x="3926844" y="4898433"/>
                  <a:ext cx="462657" cy="152726"/>
                </a:xfrm>
                <a:prstGeom prst="rect">
                  <a:avLst/>
                </a:prstGeom>
                <a:blipFill rotWithShape="0">
                  <a:blip r:embed="rId7"/>
                  <a:stretch>
                    <a:fillRect l="-6383" t="-3333" r="-1064" b="-1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26" name="文本框 125"/>
                <p:cNvSpPr txBox="1"/>
                <p:nvPr/>
              </p:nvSpPr>
              <p:spPr>
                <a:xfrm>
                  <a:off x="4717419" y="4898433"/>
                  <a:ext cx="504484" cy="152726"/>
                </a:xfrm>
                <a:prstGeom prst="rect">
                  <a:avLst/>
                </a:prstGeom>
                <a:noFill/>
              </p:spPr>
              <p:txBody>
                <a:bodyPr wrap="none" lIns="0" tIns="0" rIns="0" bIns="0" rtlCol="0">
                  <a:spAutoFit/>
                </a:bodyPr>
                <a:lstStyle/>
                <a:p>
                  <a:pPr eaLnBrk="1" fontAlgn="auto" hangingPunct="1">
                    <a:lnSpc>
                      <a:spcPct val="100000"/>
                    </a:lnSpc>
                    <a:spcBef>
                      <a:spcPts val="0"/>
                    </a:spcBef>
                    <a:spcAft>
                      <a:spcPts val="0"/>
                    </a:spcAft>
                    <a:defRPr/>
                  </a:pPr>
                  <a14:m>
                    <m:oMathPara xmlns:m="http://schemas.openxmlformats.org/officeDocument/2006/math">
                      <m:oMathParaPr>
                        <m:jc m:val="centerGroup"/>
                      </m:oMathParaPr>
                      <m:oMath xmlns:m="http://schemas.openxmlformats.org/officeDocument/2006/math">
                        <m:sSup>
                          <m:sSupPr>
                            <m:ctrlPr>
                              <a:rPr lang="en-US" altLang="zh-CN" sz="1200" b="0" i="1" kern="0">
                                <a:solidFill>
                                  <a:srgbClr val="ED7D31"/>
                                </a:solidFill>
                                <a:latin typeface="Cambria Math" panose="02040503050406030204" pitchFamily="18" charset="0"/>
                              </a:rPr>
                            </m:ctrlPr>
                          </m:sSupPr>
                          <m:e>
                            <m:r>
                              <a:rPr lang="en-US" altLang="zh-CN" sz="1200" b="0" i="1" kern="0">
                                <a:solidFill>
                                  <a:srgbClr val="ED7D31"/>
                                </a:solidFill>
                                <a:latin typeface="Cambria Math" panose="02040503050406030204" pitchFamily="18" charset="0"/>
                              </a:rPr>
                              <m:t>𝑤𝑟𝑖𝑡𝑒</m:t>
                            </m:r>
                          </m:e>
                          <m:sup>
                            <m:r>
                              <a:rPr lang="en-US" altLang="zh-CN" sz="1200" b="0" i="1" kern="0">
                                <a:solidFill>
                                  <a:srgbClr val="ED7D31"/>
                                </a:solidFill>
                                <a:latin typeface="Cambria Math" panose="02040503050406030204" pitchFamily="18" charset="0"/>
                              </a:rPr>
                              <m:t>𝑑𝑜𝑐</m:t>
                            </m:r>
                          </m:sup>
                        </m:sSup>
                      </m:oMath>
                    </m:oMathPara>
                  </a14:m>
                  <a:endParaRPr lang="zh-CN" altLang="en-US" sz="1200" b="0" kern="0" dirty="0">
                    <a:solidFill>
                      <a:srgbClr val="ED7D31"/>
                    </a:solidFill>
                    <a:latin typeface="Calibri" panose="020F0502020204030204"/>
                    <a:ea typeface="宋体" panose="02010600030101010101" pitchFamily="2" charset="-122"/>
                  </a:endParaRPr>
                </a:p>
              </p:txBody>
            </p:sp>
          </mc:Choice>
          <mc:Fallback xmlns="">
            <p:sp>
              <p:nvSpPr>
                <p:cNvPr id="126" name="文本框 125"/>
                <p:cNvSpPr txBox="1">
                  <a:spLocks noRot="1" noChangeAspect="1" noMove="1" noResize="1" noEditPoints="1" noAdjustHandles="1" noChangeArrowheads="1" noChangeShapeType="1" noTextEdit="1"/>
                </p:cNvSpPr>
                <p:nvPr/>
              </p:nvSpPr>
              <p:spPr>
                <a:xfrm>
                  <a:off x="4717419" y="4898433"/>
                  <a:ext cx="504484" cy="152726"/>
                </a:xfrm>
                <a:prstGeom prst="rect">
                  <a:avLst/>
                </a:prstGeom>
                <a:blipFill rotWithShape="0">
                  <a:blip r:embed="rId6"/>
                  <a:stretch>
                    <a:fillRect l="-5882" t="-3333" r="-980" b="-6667"/>
                  </a:stretch>
                </a:blipFill>
              </p:spPr>
              <p:txBody>
                <a:bodyPr/>
                <a:lstStyle/>
                <a:p>
                  <a:r>
                    <a:rPr lang="zh-CN" altLang="en-US">
                      <a:noFill/>
                    </a:rPr>
                    <a:t> </a:t>
                  </a:r>
                </a:p>
              </p:txBody>
            </p:sp>
          </mc:Fallback>
        </mc:AlternateContent>
        <p:sp>
          <p:nvSpPr>
            <p:cNvPr id="127" name="椭圆 126"/>
            <p:cNvSpPr/>
            <p:nvPr/>
          </p:nvSpPr>
          <p:spPr>
            <a:xfrm>
              <a:off x="1653271" y="3831663"/>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2</a:t>
              </a:r>
              <a:endParaRPr lang="zh-CN" altLang="en-US" sz="1600" b="0" kern="0" dirty="0">
                <a:solidFill>
                  <a:srgbClr val="7030A0"/>
                </a:solidFill>
                <a:latin typeface="Calibri" panose="020F0502020204030204"/>
                <a:ea typeface="宋体" panose="02010600030101010101" pitchFamily="2" charset="-122"/>
              </a:endParaRPr>
            </a:p>
          </p:txBody>
        </p:sp>
        <p:sp>
          <p:nvSpPr>
            <p:cNvPr id="128" name="椭圆 127"/>
            <p:cNvSpPr/>
            <p:nvPr/>
          </p:nvSpPr>
          <p:spPr>
            <a:xfrm>
              <a:off x="3548746" y="4898463"/>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4</a:t>
              </a:r>
              <a:endParaRPr lang="zh-CN" altLang="en-US" sz="1600" b="0" kern="0" dirty="0">
                <a:solidFill>
                  <a:srgbClr val="7030A0"/>
                </a:solidFill>
                <a:latin typeface="Calibri" panose="020F0502020204030204"/>
                <a:ea typeface="宋体" panose="02010600030101010101" pitchFamily="2" charset="-122"/>
              </a:endParaRPr>
            </a:p>
          </p:txBody>
        </p:sp>
        <p:sp>
          <p:nvSpPr>
            <p:cNvPr id="129" name="椭圆 128"/>
            <p:cNvSpPr/>
            <p:nvPr/>
          </p:nvSpPr>
          <p:spPr>
            <a:xfrm>
              <a:off x="3548746" y="3841188"/>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3</a:t>
              </a:r>
              <a:endParaRPr lang="zh-CN" altLang="en-US" sz="1600" b="0" kern="0" dirty="0">
                <a:solidFill>
                  <a:srgbClr val="7030A0"/>
                </a:solidFill>
                <a:latin typeface="Calibri" panose="020F0502020204030204"/>
                <a:ea typeface="宋体" panose="02010600030101010101" pitchFamily="2" charset="-122"/>
              </a:endParaRPr>
            </a:p>
          </p:txBody>
        </p:sp>
        <p:sp>
          <p:nvSpPr>
            <p:cNvPr id="130" name="椭圆 129"/>
            <p:cNvSpPr/>
            <p:nvPr/>
          </p:nvSpPr>
          <p:spPr>
            <a:xfrm>
              <a:off x="5444221" y="4898463"/>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5</a:t>
              </a:r>
              <a:endParaRPr lang="zh-CN" altLang="en-US" sz="1600" b="0" kern="0" dirty="0">
                <a:solidFill>
                  <a:srgbClr val="7030A0"/>
                </a:solidFill>
                <a:latin typeface="Calibri" panose="020F0502020204030204"/>
                <a:ea typeface="宋体" panose="02010600030101010101" pitchFamily="2" charset="-122"/>
              </a:endParaRPr>
            </a:p>
          </p:txBody>
        </p:sp>
        <p:sp>
          <p:nvSpPr>
            <p:cNvPr id="131" name="椭圆 130"/>
            <p:cNvSpPr/>
            <p:nvPr/>
          </p:nvSpPr>
          <p:spPr>
            <a:xfrm>
              <a:off x="5444221" y="3841188"/>
              <a:ext cx="171450" cy="171450"/>
            </a:xfrm>
            <a:prstGeom prst="ellipse">
              <a:avLst/>
            </a:prstGeom>
            <a:noFill/>
            <a:ln w="12700" cap="flat" cmpd="sng" algn="ctr">
              <a:solidFill>
                <a:sysClr val="windowText" lastClr="000000"/>
              </a:solidFill>
              <a:prstDash val="solid"/>
              <a:miter lim="800000"/>
            </a:ln>
            <a:effectLst/>
          </p:spPr>
          <p:txBody>
            <a:bodyPr rtlCol="0" anchor="ctr"/>
            <a:lstStyle/>
            <a:p>
              <a:pPr algn="ctr" eaLnBrk="1" fontAlgn="auto" hangingPunct="1">
                <a:lnSpc>
                  <a:spcPct val="100000"/>
                </a:lnSpc>
                <a:spcBef>
                  <a:spcPts val="0"/>
                </a:spcBef>
                <a:spcAft>
                  <a:spcPts val="0"/>
                </a:spcAft>
                <a:defRPr/>
              </a:pPr>
              <a:r>
                <a:rPr lang="en-US" altLang="zh-CN" sz="1600" b="0" kern="0" dirty="0">
                  <a:solidFill>
                    <a:srgbClr val="7030A0"/>
                  </a:solidFill>
                  <a:latin typeface="Calibri" panose="020F0502020204030204"/>
                  <a:ea typeface="宋体" panose="02010600030101010101" pitchFamily="2" charset="-122"/>
                </a:rPr>
                <a:t>6</a:t>
              </a:r>
              <a:endParaRPr lang="zh-CN" altLang="en-US" sz="1600" b="0" kern="0" dirty="0">
                <a:solidFill>
                  <a:srgbClr val="7030A0"/>
                </a:solidFill>
                <a:latin typeface="Calibri" panose="020F0502020204030204"/>
                <a:ea typeface="宋体" panose="02010600030101010101" pitchFamily="2" charset="-122"/>
              </a:endParaRPr>
            </a:p>
          </p:txBody>
        </p:sp>
      </p:grpSp>
      <p:sp>
        <p:nvSpPr>
          <p:cNvPr id="212" name="内容占位符 2"/>
          <p:cNvSpPr txBox="1">
            <a:spLocks/>
          </p:cNvSpPr>
          <p:nvPr/>
        </p:nvSpPr>
        <p:spPr bwMode="auto">
          <a:xfrm>
            <a:off x="655385" y="1042785"/>
            <a:ext cx="4966064" cy="11454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342900" indent="-342900" algn="just" eaLnBrk="0" hangingPunct="0">
              <a:lnSpc>
                <a:spcPct val="100000"/>
              </a:lnSpc>
              <a:spcBef>
                <a:spcPts val="600"/>
              </a:spcBef>
              <a:buClrTx/>
              <a:buFont typeface="Arial" charset="0"/>
              <a:buChar char="•"/>
              <a:defRPr/>
            </a:pPr>
            <a:r>
              <a:rPr lang="en-US" altLang="zh-CN" sz="2600" dirty="0">
                <a:solidFill>
                  <a:srgbClr val="FF0000"/>
                </a:solidFill>
                <a:latin typeface="Calibri"/>
              </a:rPr>
              <a:t>Multimodal Memory</a:t>
            </a:r>
          </a:p>
          <a:p>
            <a:pPr marL="739775" lvl="2" indent="-342900" algn="just" eaLnBrk="0" hangingPunct="0">
              <a:lnSpc>
                <a:spcPct val="100000"/>
              </a:lnSpc>
              <a:spcBef>
                <a:spcPts val="600"/>
              </a:spcBef>
              <a:buClrTx/>
              <a:buFont typeface="Calibri" panose="020F0502020204030204" pitchFamily="34" charset="0"/>
              <a:buChar char="-"/>
              <a:defRPr/>
            </a:pPr>
            <a:r>
              <a:rPr lang="en-US" altLang="zh-CN" sz="2400" b="0" dirty="0">
                <a:latin typeface="Calibri"/>
              </a:rPr>
              <a:t>N×M matrix</a:t>
            </a:r>
            <a:r>
              <a:rPr lang="en-US" altLang="zh-CN" sz="2200" b="0" dirty="0">
                <a:latin typeface="Calibri"/>
              </a:rPr>
              <a:t>	</a:t>
            </a:r>
          </a:p>
        </p:txBody>
      </p:sp>
      <p:sp>
        <p:nvSpPr>
          <p:cNvPr id="213" name="内容占位符 2"/>
          <p:cNvSpPr txBox="1">
            <a:spLocks/>
          </p:cNvSpPr>
          <p:nvPr/>
        </p:nvSpPr>
        <p:spPr bwMode="auto">
          <a:xfrm>
            <a:off x="1753637" y="3284984"/>
            <a:ext cx="8520800" cy="1043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514350" indent="-514350" eaLnBrk="0" hangingPunct="0">
              <a:spcBef>
                <a:spcPct val="20000"/>
              </a:spcBef>
              <a:buFont typeface="+mj-ea"/>
              <a:buAutoNum type="circleNumDbPlain"/>
              <a:defRPr/>
            </a:pPr>
            <a:r>
              <a:rPr lang="en-US" altLang="zh-CN" sz="2600" b="0" dirty="0">
                <a:solidFill>
                  <a:srgbClr val="00008A"/>
                </a:solidFill>
                <a:latin typeface="Calibri" panose="020F0502020204030204" pitchFamily="34" charset="0"/>
                <a:ea typeface="黑体" pitchFamily="2" charset="-122"/>
              </a:rPr>
              <a:t>Writing hidden representations to update memory</a:t>
            </a:r>
          </a:p>
        </p:txBody>
      </p:sp>
      <p:sp>
        <p:nvSpPr>
          <p:cNvPr id="214" name="内容占位符 2"/>
          <p:cNvSpPr txBox="1">
            <a:spLocks/>
          </p:cNvSpPr>
          <p:nvPr/>
        </p:nvSpPr>
        <p:spPr bwMode="auto">
          <a:xfrm>
            <a:off x="1751747" y="3968282"/>
            <a:ext cx="8700936" cy="11454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514350" indent="-514350" eaLnBrk="0" hangingPunct="0">
              <a:spcBef>
                <a:spcPct val="20000"/>
              </a:spcBef>
              <a:buFont typeface="+mj-ea"/>
              <a:buAutoNum type="circleNumDbPlain" startAt="2"/>
              <a:defRPr/>
            </a:pPr>
            <a:r>
              <a:rPr lang="en-US" altLang="zh-CN" sz="2600" b="0" dirty="0">
                <a:solidFill>
                  <a:srgbClr val="00008A"/>
                </a:solidFill>
                <a:latin typeface="Calibri" panose="020F0502020204030204" pitchFamily="34" charset="0"/>
                <a:ea typeface="黑体" pitchFamily="2" charset="-122"/>
              </a:rPr>
              <a:t>Reading updated memory from CNN encoder</a:t>
            </a:r>
          </a:p>
          <a:p>
            <a:pPr marL="514350" indent="-514350" eaLnBrk="0" hangingPunct="0">
              <a:spcBef>
                <a:spcPct val="20000"/>
              </a:spcBef>
              <a:buFont typeface="+mj-ea"/>
              <a:buAutoNum type="circleNumDbPlain" startAt="2"/>
              <a:defRPr/>
            </a:pPr>
            <a:endParaRPr lang="en-US" altLang="zh-CN" sz="2600" b="0" dirty="0">
              <a:solidFill>
                <a:srgbClr val="00008A"/>
              </a:solidFill>
              <a:latin typeface="Calibri" panose="020F0502020204030204" pitchFamily="34" charset="0"/>
              <a:ea typeface="黑体" pitchFamily="2" charset="-122"/>
            </a:endParaRPr>
          </a:p>
        </p:txBody>
      </p:sp>
      <p:sp>
        <p:nvSpPr>
          <p:cNvPr id="215" name="内容占位符 2"/>
          <p:cNvSpPr txBox="1">
            <a:spLocks/>
          </p:cNvSpPr>
          <p:nvPr/>
        </p:nvSpPr>
        <p:spPr bwMode="auto">
          <a:xfrm>
            <a:off x="1753637" y="4688362"/>
            <a:ext cx="8518910" cy="54812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514350" indent="-514350" algn="just" eaLnBrk="0" hangingPunct="0">
              <a:spcBef>
                <a:spcPct val="20000"/>
              </a:spcBef>
              <a:buFont typeface="+mj-ea"/>
              <a:buAutoNum type="circleNumDbPlain" startAt="3"/>
              <a:defRPr/>
            </a:pPr>
            <a:r>
              <a:rPr lang="en-US" altLang="zh-CN" sz="2600" b="0" dirty="0">
                <a:solidFill>
                  <a:srgbClr val="00008A"/>
                </a:solidFill>
                <a:latin typeface="Calibri" panose="020F0502020204030204" pitchFamily="34" charset="0"/>
                <a:ea typeface="黑体" pitchFamily="2" charset="-122"/>
              </a:rPr>
              <a:t>Writing selected visual information to update memory</a:t>
            </a:r>
          </a:p>
        </p:txBody>
      </p:sp>
      <p:sp>
        <p:nvSpPr>
          <p:cNvPr id="216" name="内容占位符 2"/>
          <p:cNvSpPr txBox="1">
            <a:spLocks/>
          </p:cNvSpPr>
          <p:nvPr/>
        </p:nvSpPr>
        <p:spPr bwMode="auto">
          <a:xfrm>
            <a:off x="1751747" y="5408442"/>
            <a:ext cx="9168789" cy="5111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514350" indent="-514350" eaLnBrk="0" hangingPunct="0">
              <a:spcBef>
                <a:spcPct val="20000"/>
              </a:spcBef>
              <a:buFont typeface="+mj-ea"/>
              <a:buAutoNum type="circleNumDbPlain" startAt="4"/>
              <a:defRPr/>
            </a:pPr>
            <a:r>
              <a:rPr lang="en-US" altLang="zh-CN" sz="2600" b="0" dirty="0">
                <a:solidFill>
                  <a:srgbClr val="00008A"/>
                </a:solidFill>
                <a:latin typeface="Calibri" panose="020F0502020204030204" pitchFamily="34" charset="0"/>
                <a:ea typeface="黑体" pitchFamily="2" charset="-122"/>
              </a:rPr>
              <a:t>Reading updated memory from LSTM decoder</a:t>
            </a:r>
          </a:p>
        </p:txBody>
      </p:sp>
      <p:sp>
        <p:nvSpPr>
          <p:cNvPr id="217"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Tree>
    <p:extLst>
      <p:ext uri="{BB962C8B-B14F-4D97-AF65-F5344CB8AC3E}">
        <p14:creationId xmlns:p14="http://schemas.microsoft.com/office/powerpoint/2010/main" val="954622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Comparison with State-of-the-art</a:t>
            </a:r>
            <a:endParaRPr lang="zh-CN" altLang="en-US" sz="4000" b="1" dirty="0">
              <a:solidFill>
                <a:srgbClr val="FF0000"/>
              </a:solidFill>
              <a:ea typeface="微软雅黑" pitchFamily="34" charset="-122"/>
            </a:endParaRPr>
          </a:p>
        </p:txBody>
      </p:sp>
      <p:pic>
        <p:nvPicPr>
          <p:cNvPr id="2" name="图片 1"/>
          <p:cNvPicPr>
            <a:picLocks noChangeAspect="1"/>
          </p:cNvPicPr>
          <p:nvPr/>
        </p:nvPicPr>
        <p:blipFill>
          <a:blip r:embed="rId3"/>
          <a:stretch>
            <a:fillRect/>
          </a:stretch>
        </p:blipFill>
        <p:spPr>
          <a:xfrm>
            <a:off x="2927648" y="862081"/>
            <a:ext cx="6048672" cy="3595619"/>
          </a:xfrm>
          <a:prstGeom prst="rect">
            <a:avLst/>
          </a:prstGeom>
        </p:spPr>
      </p:pic>
      <p:sp>
        <p:nvSpPr>
          <p:cNvPr id="11" name="矩形 10"/>
          <p:cNvSpPr/>
          <p:nvPr/>
        </p:nvSpPr>
        <p:spPr>
          <a:xfrm>
            <a:off x="263353" y="1924533"/>
            <a:ext cx="2736304" cy="707886"/>
          </a:xfrm>
          <a:prstGeom prst="rect">
            <a:avLst/>
          </a:prstGeom>
        </p:spPr>
        <p:txBody>
          <a:bodyPr wrap="square">
            <a:spAutoFit/>
          </a:bodyPr>
          <a:lstStyle/>
          <a:p>
            <a:pPr>
              <a:lnSpc>
                <a:spcPct val="100000"/>
              </a:lnSpc>
              <a:spcBef>
                <a:spcPct val="0"/>
              </a:spcBef>
              <a:buFontTx/>
              <a:buNone/>
            </a:pPr>
            <a:r>
              <a:rPr lang="en-US" altLang="zh-CN" sz="2000" b="0" dirty="0">
                <a:solidFill>
                  <a:srgbClr val="000000"/>
                </a:solidFill>
                <a:latin typeface="Calibri"/>
                <a:ea typeface="宋体" charset="-122"/>
                <a:cs typeface="Times New Roman" panose="02020603050405020304" pitchFamily="18" charset="0"/>
              </a:rPr>
              <a:t>Video captioning results on MSVD dataset</a:t>
            </a:r>
            <a:r>
              <a:rPr lang="en-US" altLang="zh-CN" sz="2000" b="0" dirty="0">
                <a:solidFill>
                  <a:srgbClr val="000000"/>
                </a:solidFill>
                <a:latin typeface="Times New Roman" panose="02020603050405020304" pitchFamily="18" charset="0"/>
                <a:ea typeface="宋体" charset="-122"/>
                <a:cs typeface="Times New Roman" panose="02020603050405020304" pitchFamily="18" charset="0"/>
              </a:rPr>
              <a:t>.</a:t>
            </a:r>
            <a:endParaRPr lang="zh-CN" altLang="en-US" sz="2000" b="0" dirty="0">
              <a:solidFill>
                <a:srgbClr val="000000"/>
              </a:solidFill>
              <a:latin typeface="Times New Roman" panose="02020603050405020304" pitchFamily="18" charset="0"/>
              <a:ea typeface="宋体" charset="-122"/>
              <a:cs typeface="Times New Roman" panose="02020603050405020304" pitchFamily="18" charset="0"/>
            </a:endParaRPr>
          </a:p>
        </p:txBody>
      </p:sp>
      <p:pic>
        <p:nvPicPr>
          <p:cNvPr id="12" name="图片 11"/>
          <p:cNvPicPr>
            <a:picLocks noChangeAspect="1"/>
          </p:cNvPicPr>
          <p:nvPr/>
        </p:nvPicPr>
        <p:blipFill>
          <a:blip r:embed="rId4"/>
          <a:stretch>
            <a:fillRect/>
          </a:stretch>
        </p:blipFill>
        <p:spPr>
          <a:xfrm>
            <a:off x="2927648" y="4665026"/>
            <a:ext cx="6048672" cy="2129733"/>
          </a:xfrm>
          <a:prstGeom prst="rect">
            <a:avLst/>
          </a:prstGeom>
        </p:spPr>
      </p:pic>
      <p:sp>
        <p:nvSpPr>
          <p:cNvPr id="13" name="矩形 12"/>
          <p:cNvSpPr/>
          <p:nvPr/>
        </p:nvSpPr>
        <p:spPr>
          <a:xfrm>
            <a:off x="263352" y="4889759"/>
            <a:ext cx="2736305" cy="707886"/>
          </a:xfrm>
          <a:prstGeom prst="rect">
            <a:avLst/>
          </a:prstGeom>
        </p:spPr>
        <p:txBody>
          <a:bodyPr wrap="square">
            <a:spAutoFit/>
          </a:bodyPr>
          <a:lstStyle/>
          <a:p>
            <a:pPr>
              <a:lnSpc>
                <a:spcPct val="100000"/>
              </a:lnSpc>
              <a:spcBef>
                <a:spcPct val="0"/>
              </a:spcBef>
              <a:buFontTx/>
              <a:buNone/>
            </a:pPr>
            <a:r>
              <a:rPr lang="en-US" altLang="zh-CN" sz="2000" b="0" dirty="0">
                <a:solidFill>
                  <a:srgbClr val="000000"/>
                </a:solidFill>
                <a:latin typeface="Calibri"/>
                <a:ea typeface="宋体" charset="-122"/>
                <a:cs typeface="Times New Roman" panose="02020603050405020304" pitchFamily="18" charset="0"/>
              </a:rPr>
              <a:t>Video captioning results on MS-VTT dataset</a:t>
            </a:r>
            <a:r>
              <a:rPr lang="en-US" altLang="zh-CN" sz="2000" b="0" dirty="0">
                <a:solidFill>
                  <a:srgbClr val="000000"/>
                </a:solidFill>
                <a:latin typeface="Times New Roman" panose="02020603050405020304" pitchFamily="18" charset="0"/>
                <a:ea typeface="宋体" charset="-122"/>
                <a:cs typeface="Times New Roman" panose="02020603050405020304" pitchFamily="18" charset="0"/>
              </a:rPr>
              <a:t>.</a:t>
            </a:r>
            <a:endParaRPr lang="zh-CN" altLang="en-US" sz="2000" b="0" dirty="0">
              <a:solidFill>
                <a:srgbClr val="000000"/>
              </a:solidFill>
              <a:latin typeface="Times New Roman" panose="02020603050405020304" pitchFamily="18" charset="0"/>
              <a:ea typeface="宋体" charset="-122"/>
              <a:cs typeface="Times New Roman" panose="02020603050405020304" pitchFamily="18" charset="0"/>
            </a:endParaRPr>
          </a:p>
        </p:txBody>
      </p:sp>
      <p:sp>
        <p:nvSpPr>
          <p:cNvPr id="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14" name="圆角矩形 13"/>
          <p:cNvSpPr/>
          <p:nvPr/>
        </p:nvSpPr>
        <p:spPr>
          <a:xfrm>
            <a:off x="2937704" y="4102938"/>
            <a:ext cx="6038616" cy="262166"/>
          </a:xfrm>
          <a:prstGeom prst="roundRect">
            <a:avLst>
              <a:gd name="adj" fmla="val 10552"/>
            </a:avLst>
          </a:prstGeom>
          <a:noFill/>
          <a:ln w="2540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C00000"/>
              </a:solidFill>
              <a:latin typeface="Calibri"/>
              <a:ea typeface="宋体" panose="02010600030101010101" pitchFamily="2" charset="-122"/>
            </a:endParaRPr>
          </a:p>
        </p:txBody>
      </p:sp>
      <p:sp>
        <p:nvSpPr>
          <p:cNvPr id="15" name="圆角矩形 14"/>
          <p:cNvSpPr/>
          <p:nvPr/>
        </p:nvSpPr>
        <p:spPr>
          <a:xfrm>
            <a:off x="2927648" y="6381329"/>
            <a:ext cx="6048672" cy="288031"/>
          </a:xfrm>
          <a:prstGeom prst="roundRect">
            <a:avLst>
              <a:gd name="adj" fmla="val 10552"/>
            </a:avLst>
          </a:prstGeom>
          <a:noFill/>
          <a:ln w="25400" cap="flat" cmpd="sng" algn="ctr">
            <a:solidFill>
              <a:srgbClr val="C00000"/>
            </a:solidFill>
            <a:prstDash val="solid"/>
          </a:ln>
          <a:effectLst/>
        </p:spPr>
        <p:txBody>
          <a:bodyPr rtlCol="0" anchor="ctr"/>
          <a:lstStyle/>
          <a:p>
            <a:pPr algn="ctr" eaLnBrk="1" fontAlgn="auto" hangingPunct="1">
              <a:lnSpc>
                <a:spcPct val="100000"/>
              </a:lnSpc>
              <a:spcBef>
                <a:spcPct val="0"/>
              </a:spcBef>
              <a:spcAft>
                <a:spcPts val="0"/>
              </a:spcAft>
              <a:defRPr/>
            </a:pPr>
            <a:endParaRPr lang="zh-CN" altLang="en-US" b="0" kern="0">
              <a:solidFill>
                <a:srgbClr val="C00000"/>
              </a:solidFill>
              <a:latin typeface="Calibri"/>
              <a:ea typeface="宋体" panose="02010600030101010101" pitchFamily="2" charset="-122"/>
            </a:endParaRPr>
          </a:p>
        </p:txBody>
      </p:sp>
      <p:sp>
        <p:nvSpPr>
          <p:cNvPr id="16" name="圆角矩形 16">
            <a:extLst>
              <a:ext uri="{FF2B5EF4-FFF2-40B4-BE49-F238E27FC236}">
                <a16:creationId xmlns:a16="http://schemas.microsoft.com/office/drawing/2014/main" id="{E05BA9F3-93E2-4612-B558-5D389EC532DE}"/>
              </a:ext>
            </a:extLst>
          </p:cNvPr>
          <p:cNvSpPr/>
          <p:nvPr/>
        </p:nvSpPr>
        <p:spPr bwMode="auto">
          <a:xfrm>
            <a:off x="8976320" y="1631399"/>
            <a:ext cx="3071664" cy="1872853"/>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marL="0" lvl="1" eaLnBrk="1" fontAlgn="auto" hangingPunct="1">
              <a:lnSpc>
                <a:spcPct val="100000"/>
              </a:lnSpc>
              <a:spcBef>
                <a:spcPct val="0"/>
              </a:spcBef>
              <a:spcAft>
                <a:spcPts val="0"/>
              </a:spcAft>
            </a:pPr>
            <a:r>
              <a:rPr lang="en-US" altLang="zh-CN" sz="26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Multimodal memory is effective and achieves the best performance</a:t>
            </a:r>
          </a:p>
        </p:txBody>
      </p:sp>
      <p:sp>
        <p:nvSpPr>
          <p:cNvPr id="17" name="圆角矩形 16">
            <a:extLst>
              <a:ext uri="{FF2B5EF4-FFF2-40B4-BE49-F238E27FC236}">
                <a16:creationId xmlns:a16="http://schemas.microsoft.com/office/drawing/2014/main" id="{E05BA9F3-93E2-4612-B558-5D389EC532DE}"/>
              </a:ext>
            </a:extLst>
          </p:cNvPr>
          <p:cNvSpPr/>
          <p:nvPr/>
        </p:nvSpPr>
        <p:spPr bwMode="auto">
          <a:xfrm>
            <a:off x="8976320" y="4993010"/>
            <a:ext cx="3071664" cy="1430179"/>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marL="0" lvl="1" eaLnBrk="1" fontAlgn="auto" hangingPunct="1">
              <a:lnSpc>
                <a:spcPct val="100000"/>
              </a:lnSpc>
              <a:spcBef>
                <a:spcPct val="0"/>
              </a:spcBef>
              <a:spcAft>
                <a:spcPts val="0"/>
              </a:spcAft>
            </a:pPr>
            <a:r>
              <a:rPr lang="en-US" altLang="zh-CN" sz="26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Our model is robust to different visual features</a:t>
            </a:r>
          </a:p>
        </p:txBody>
      </p:sp>
    </p:spTree>
    <p:extLst>
      <p:ext uri="{BB962C8B-B14F-4D97-AF65-F5344CB8AC3E}">
        <p14:creationId xmlns:p14="http://schemas.microsoft.com/office/powerpoint/2010/main" val="15281100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Qualitative Results</a:t>
            </a:r>
            <a:endParaRPr lang="zh-CN" altLang="en-US" sz="4000" b="1" dirty="0">
              <a:solidFill>
                <a:srgbClr val="FF0000"/>
              </a:solidFill>
              <a:latin typeface="微软雅黑" pitchFamily="34" charset="-122"/>
              <a:ea typeface="微软雅黑" pitchFamily="34" charset="-122"/>
            </a:endParaRPr>
          </a:p>
        </p:txBody>
      </p:sp>
      <p:pic>
        <p:nvPicPr>
          <p:cNvPr id="3" name="图片 2"/>
          <p:cNvPicPr>
            <a:picLocks noChangeAspect="1"/>
          </p:cNvPicPr>
          <p:nvPr/>
        </p:nvPicPr>
        <p:blipFill>
          <a:blip r:embed="rId3"/>
          <a:stretch>
            <a:fillRect/>
          </a:stretch>
        </p:blipFill>
        <p:spPr>
          <a:xfrm>
            <a:off x="911424" y="1340768"/>
            <a:ext cx="10489132" cy="5400928"/>
          </a:xfrm>
          <a:prstGeom prst="rect">
            <a:avLst/>
          </a:prstGeom>
        </p:spPr>
      </p:pic>
      <p:sp>
        <p:nvSpPr>
          <p:cNvPr id="5" name="矩形 4"/>
          <p:cNvSpPr/>
          <p:nvPr/>
        </p:nvSpPr>
        <p:spPr>
          <a:xfrm>
            <a:off x="2822035" y="977450"/>
            <a:ext cx="3191899" cy="401905"/>
          </a:xfrm>
          <a:prstGeom prst="rect">
            <a:avLst/>
          </a:prstGeom>
        </p:spPr>
        <p:txBody>
          <a:bodyPr wrap="none">
            <a:spAutoFit/>
          </a:bodyPr>
          <a:lstStyle/>
          <a:p>
            <a:r>
              <a:rPr lang="en-US" altLang="zh-CN" sz="2000" b="0" kern="0" dirty="0">
                <a:solidFill>
                  <a:schemeClr val="tx1"/>
                </a:solidFill>
                <a:latin typeface="+mn-lt"/>
                <a:ea typeface="黑体"/>
              </a:rPr>
              <a:t>SA</a:t>
            </a:r>
            <a:r>
              <a:rPr lang="zh-CN" altLang="en-US" sz="2000" b="0" kern="0" dirty="0">
                <a:solidFill>
                  <a:schemeClr val="tx1"/>
                </a:solidFill>
                <a:latin typeface="+mn-lt"/>
                <a:ea typeface="黑体"/>
              </a:rPr>
              <a:t>：</a:t>
            </a:r>
            <a:r>
              <a:rPr lang="en-US" altLang="zh-CN" sz="2000" b="0" kern="0" dirty="0">
                <a:solidFill>
                  <a:schemeClr val="tx1"/>
                </a:solidFill>
                <a:latin typeface="+mn-lt"/>
                <a:ea typeface="黑体"/>
              </a:rPr>
              <a:t>Yao et al. ICCV 2015</a:t>
            </a:r>
            <a:endParaRPr lang="zh-CN" altLang="en-US" sz="2000" dirty="0">
              <a:solidFill>
                <a:schemeClr val="tx1"/>
              </a:solidFill>
              <a:latin typeface="+mn-lt"/>
            </a:endParaRPr>
          </a:p>
        </p:txBody>
      </p:sp>
      <p:sp>
        <p:nvSpPr>
          <p:cNvPr id="11" name="矩形 10"/>
          <p:cNvSpPr/>
          <p:nvPr/>
        </p:nvSpPr>
        <p:spPr>
          <a:xfrm>
            <a:off x="6888088" y="973970"/>
            <a:ext cx="1944763" cy="401905"/>
          </a:xfrm>
          <a:prstGeom prst="rect">
            <a:avLst/>
          </a:prstGeom>
        </p:spPr>
        <p:txBody>
          <a:bodyPr wrap="none">
            <a:spAutoFit/>
          </a:bodyPr>
          <a:lstStyle/>
          <a:p>
            <a:r>
              <a:rPr lang="en-US" altLang="zh-CN" sz="2000" b="0" kern="0" dirty="0">
                <a:solidFill>
                  <a:schemeClr val="tx1"/>
                </a:solidFill>
                <a:latin typeface="+mn-lt"/>
                <a:ea typeface="黑体"/>
              </a:rPr>
              <a:t>M</a:t>
            </a:r>
            <a:r>
              <a:rPr lang="en-US" altLang="zh-CN" sz="2000" b="0" kern="0" baseline="30000" dirty="0">
                <a:solidFill>
                  <a:schemeClr val="tx1"/>
                </a:solidFill>
                <a:latin typeface="+mn-lt"/>
                <a:ea typeface="黑体"/>
              </a:rPr>
              <a:t>3</a:t>
            </a:r>
            <a:r>
              <a:rPr lang="zh-CN" altLang="en-US" sz="2000" b="0" kern="0" dirty="0">
                <a:solidFill>
                  <a:schemeClr val="tx1"/>
                </a:solidFill>
                <a:latin typeface="+mn-lt"/>
                <a:ea typeface="黑体"/>
              </a:rPr>
              <a:t>：</a:t>
            </a:r>
            <a:r>
              <a:rPr lang="en-US" altLang="zh-CN" sz="2000" b="0" kern="0" dirty="0">
                <a:solidFill>
                  <a:schemeClr val="tx1"/>
                </a:solidFill>
                <a:latin typeface="+mn-lt"/>
                <a:ea typeface="黑体"/>
              </a:rPr>
              <a:t>Our model</a:t>
            </a:r>
            <a:endParaRPr lang="zh-CN" altLang="en-US" sz="2000" dirty="0">
              <a:solidFill>
                <a:schemeClr val="tx1"/>
              </a:solidFill>
              <a:latin typeface="+mn-lt"/>
            </a:endParaRPr>
          </a:p>
        </p:txBody>
      </p:sp>
      <p:sp>
        <p:nvSpPr>
          <p:cNvPr id="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13" name="圆角矩形 16">
            <a:extLst>
              <a:ext uri="{FF2B5EF4-FFF2-40B4-BE49-F238E27FC236}">
                <a16:creationId xmlns:a16="http://schemas.microsoft.com/office/drawing/2014/main" id="{E05BA9F3-93E2-4612-B558-5D389EC532DE}"/>
              </a:ext>
            </a:extLst>
          </p:cNvPr>
          <p:cNvSpPr/>
          <p:nvPr/>
        </p:nvSpPr>
        <p:spPr bwMode="auto">
          <a:xfrm>
            <a:off x="2351585" y="4509120"/>
            <a:ext cx="7931223" cy="578882"/>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marL="0" lvl="1" eaLnBrk="1" fontAlgn="auto" hangingPunct="1">
              <a:lnSpc>
                <a:spcPct val="100000"/>
              </a:lnSpc>
              <a:spcBef>
                <a:spcPct val="0"/>
              </a:spcBef>
              <a:spcAft>
                <a:spcPts val="0"/>
              </a:spcAft>
            </a:pPr>
            <a:r>
              <a:rPr lang="en-US" altLang="zh-CN" sz="28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Our model can generate more accurate visual words</a:t>
            </a:r>
          </a:p>
        </p:txBody>
      </p:sp>
    </p:spTree>
    <p:extLst>
      <p:ext uri="{BB962C8B-B14F-4D97-AF65-F5344CB8AC3E}">
        <p14:creationId xmlns:p14="http://schemas.microsoft.com/office/powerpoint/2010/main" val="3997269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4257956" y="975476"/>
            <a:ext cx="3760021" cy="5760639"/>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Our Work</a:t>
            </a:r>
            <a:endParaRPr lang="zh-CN" altLang="en-US" sz="4000" b="1" dirty="0">
              <a:solidFill>
                <a:srgbClr val="FF0000"/>
              </a:solidFill>
              <a:ea typeface="微软雅黑" pitchFamily="34" charset="-122"/>
            </a:endParaRPr>
          </a:p>
        </p:txBody>
      </p:sp>
      <p:sp>
        <p:nvSpPr>
          <p:cNvPr id="23" name="矩形 22"/>
          <p:cNvSpPr/>
          <p:nvPr/>
        </p:nvSpPr>
        <p:spPr>
          <a:xfrm>
            <a:off x="235218" y="980729"/>
            <a:ext cx="3760021" cy="5760639"/>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
        <p:nvSpPr>
          <p:cNvPr id="25" name="矩形 24"/>
          <p:cNvSpPr/>
          <p:nvPr/>
        </p:nvSpPr>
        <p:spPr>
          <a:xfrm>
            <a:off x="235216" y="3516417"/>
            <a:ext cx="3760024"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Context attention for cross-modal retrieval (CVPR2017, TPAMI2019)</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39" name="图片 38"/>
          <p:cNvPicPr>
            <a:picLocks noChangeAspect="1"/>
          </p:cNvPicPr>
          <p:nvPr/>
        </p:nvPicPr>
        <p:blipFill rotWithShape="1">
          <a:blip r:embed="rId3"/>
          <a:srcRect t="2811" b="3610"/>
          <a:stretch/>
        </p:blipFill>
        <p:spPr>
          <a:xfrm>
            <a:off x="400446" y="1642468"/>
            <a:ext cx="3463306" cy="1872208"/>
          </a:xfrm>
          <a:prstGeom prst="rect">
            <a:avLst/>
          </a:prstGeom>
          <a:effectLst>
            <a:outerShdw blurRad="63500" sx="101000" sy="101000" algn="ctr" rotWithShape="0">
              <a:prstClr val="black">
                <a:alpha val="40000"/>
              </a:prstClr>
            </a:outerShdw>
          </a:effectLst>
        </p:spPr>
      </p:pic>
      <p:sp>
        <p:nvSpPr>
          <p:cNvPr id="1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21" name="矩形 20"/>
          <p:cNvSpPr/>
          <p:nvPr/>
        </p:nvSpPr>
        <p:spPr>
          <a:xfrm>
            <a:off x="4235154" y="3516417"/>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Multimodal memory network for video captioning (CVPR2018)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22" name="图片 21"/>
          <p:cNvPicPr>
            <a:picLocks noChangeAspect="1"/>
          </p:cNvPicPr>
          <p:nvPr/>
        </p:nvPicPr>
        <p:blipFill>
          <a:blip r:embed="rId4"/>
          <a:stretch>
            <a:fillRect/>
          </a:stretch>
        </p:blipFill>
        <p:spPr>
          <a:xfrm>
            <a:off x="4461440" y="1635107"/>
            <a:ext cx="3378768" cy="1874117"/>
          </a:xfrm>
          <a:prstGeom prst="rect">
            <a:avLst/>
          </a:prstGeom>
          <a:effectLst>
            <a:outerShdw blurRad="63500" sx="101000" sy="101000" algn="ctr" rotWithShape="0">
              <a:prstClr val="black">
                <a:alpha val="40000"/>
              </a:prstClr>
            </a:outerShdw>
          </a:effectLst>
        </p:spPr>
      </p:pic>
      <p:sp>
        <p:nvSpPr>
          <p:cNvPr id="29" name="矩形 28"/>
          <p:cNvSpPr/>
          <p:nvPr/>
        </p:nvSpPr>
        <p:spPr>
          <a:xfrm>
            <a:off x="8240634" y="975476"/>
            <a:ext cx="3760021" cy="5760639"/>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
        <p:nvSpPr>
          <p:cNvPr id="30" name="矩形 29"/>
          <p:cNvSpPr/>
          <p:nvPr/>
        </p:nvSpPr>
        <p:spPr>
          <a:xfrm>
            <a:off x="263352" y="6089785"/>
            <a:ext cx="3760024"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Mask-guided attention network for person Re-ID (CVPR2018)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34" name="矩形 33"/>
          <p:cNvSpPr/>
          <p:nvPr/>
        </p:nvSpPr>
        <p:spPr>
          <a:xfrm>
            <a:off x="8240852" y="3501962"/>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Feedback convolutional neural network (ICCV2015, TPAMI2018)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44" name="矩形 43"/>
          <p:cNvSpPr/>
          <p:nvPr/>
        </p:nvSpPr>
        <p:spPr>
          <a:xfrm>
            <a:off x="8224205" y="6095037"/>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Lateral inhibition modeling for salient object detection (AAAI2018)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pic>
        <p:nvPicPr>
          <p:cNvPr id="47" name="图片 46">
            <a:extLst>
              <a:ext uri="{FF2B5EF4-FFF2-40B4-BE49-F238E27FC236}">
                <a16:creationId xmlns:a16="http://schemas.microsoft.com/office/drawing/2014/main" id="{B7868860-447A-4469-80D7-EB00A925839C}"/>
              </a:ext>
            </a:extLst>
          </p:cNvPr>
          <p:cNvPicPr>
            <a:picLocks noChangeAspect="1"/>
          </p:cNvPicPr>
          <p:nvPr/>
        </p:nvPicPr>
        <p:blipFill rotWithShape="1">
          <a:blip r:embed="rId5"/>
          <a:srcRect l="1601" t="8792" r="16750" b="7686"/>
          <a:stretch/>
        </p:blipFill>
        <p:spPr>
          <a:xfrm>
            <a:off x="458551" y="4221088"/>
            <a:ext cx="3340397" cy="1855223"/>
          </a:xfrm>
          <a:prstGeom prst="rect">
            <a:avLst/>
          </a:prstGeom>
          <a:effectLst>
            <a:outerShdw blurRad="63500" sx="101000" sy="101000" algn="ctr" rotWithShape="0">
              <a:prstClr val="black">
                <a:alpha val="40000"/>
              </a:prstClr>
            </a:outerShdw>
          </a:effectLst>
        </p:spPr>
      </p:pic>
      <p:pic>
        <p:nvPicPr>
          <p:cNvPr id="48" name="图片 47"/>
          <p:cNvPicPr>
            <a:picLocks noChangeAspect="1"/>
          </p:cNvPicPr>
          <p:nvPr/>
        </p:nvPicPr>
        <p:blipFill rotWithShape="1">
          <a:blip r:embed="rId6"/>
          <a:srcRect t="9251"/>
          <a:stretch/>
        </p:blipFill>
        <p:spPr>
          <a:xfrm>
            <a:off x="8435830" y="4262459"/>
            <a:ext cx="3340398" cy="1819105"/>
          </a:xfrm>
          <a:prstGeom prst="rect">
            <a:avLst/>
          </a:prstGeom>
          <a:effectLst>
            <a:outerShdw blurRad="63500" sx="101000" sy="101000" algn="ctr" rotWithShape="0">
              <a:prstClr val="black">
                <a:alpha val="40000"/>
              </a:prstClr>
            </a:outerShdw>
          </a:effectLst>
        </p:spPr>
      </p:pic>
      <p:pic>
        <p:nvPicPr>
          <p:cNvPr id="49" name="图片 48"/>
          <p:cNvPicPr>
            <a:picLocks noChangeAspect="1"/>
          </p:cNvPicPr>
          <p:nvPr/>
        </p:nvPicPr>
        <p:blipFill rotWithShape="1">
          <a:blip r:embed="rId7"/>
          <a:srcRect l="3783" t="5714" r="1292"/>
          <a:stretch/>
        </p:blipFill>
        <p:spPr>
          <a:xfrm>
            <a:off x="8497637" y="1642468"/>
            <a:ext cx="3286851" cy="1832577"/>
          </a:xfrm>
          <a:prstGeom prst="rect">
            <a:avLst/>
          </a:prstGeom>
          <a:effectLst>
            <a:outerShdw blurRad="63500" sx="101000" sy="101000" algn="ctr" rotWithShape="0">
              <a:prstClr val="black">
                <a:alpha val="40000"/>
              </a:prstClr>
            </a:outerShdw>
          </a:effectLst>
        </p:spPr>
      </p:pic>
      <p:sp>
        <p:nvSpPr>
          <p:cNvPr id="2" name="矩形 1"/>
          <p:cNvSpPr/>
          <p:nvPr/>
        </p:nvSpPr>
        <p:spPr>
          <a:xfrm>
            <a:off x="235216" y="975476"/>
            <a:ext cx="3760023" cy="509308"/>
          </a:xfrm>
          <a:prstGeom prst="rect">
            <a:avLst/>
          </a:prstGeom>
          <a:solidFill>
            <a:srgbClr val="3EEFFF"/>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Attention Modeling</a:t>
            </a:r>
            <a:endParaRPr lang="zh-CN" altLang="en-US" dirty="0">
              <a:solidFill>
                <a:schemeClr val="tx1"/>
              </a:solidFill>
            </a:endParaRPr>
          </a:p>
        </p:txBody>
      </p:sp>
      <p:sp>
        <p:nvSpPr>
          <p:cNvPr id="28" name="矩形 27"/>
          <p:cNvSpPr/>
          <p:nvPr/>
        </p:nvSpPr>
        <p:spPr>
          <a:xfrm>
            <a:off x="4253541" y="975476"/>
            <a:ext cx="3760023" cy="509308"/>
          </a:xfrm>
          <a:prstGeom prst="rect">
            <a:avLst/>
          </a:prstGeom>
          <a:solidFill>
            <a:srgbClr val="3EEFFF"/>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Memory Modeling</a:t>
            </a:r>
            <a:endParaRPr lang="zh-CN" altLang="en-US" dirty="0">
              <a:solidFill>
                <a:schemeClr val="tx1"/>
              </a:solidFill>
            </a:endParaRPr>
          </a:p>
        </p:txBody>
      </p:sp>
      <p:sp>
        <p:nvSpPr>
          <p:cNvPr id="31" name="矩形 30"/>
          <p:cNvSpPr/>
          <p:nvPr/>
        </p:nvSpPr>
        <p:spPr>
          <a:xfrm>
            <a:off x="8238325" y="975476"/>
            <a:ext cx="3760023" cy="509308"/>
          </a:xfrm>
          <a:prstGeom prst="rect">
            <a:avLst/>
          </a:prstGeom>
          <a:solidFill>
            <a:srgbClr val="3EEFFF"/>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Feedback Modeling</a:t>
            </a:r>
            <a:endParaRPr lang="zh-CN" altLang="en-US" dirty="0">
              <a:solidFill>
                <a:schemeClr val="tx1"/>
              </a:solidFill>
            </a:endParaRPr>
          </a:p>
        </p:txBody>
      </p:sp>
      <p:pic>
        <p:nvPicPr>
          <p:cNvPr id="32" name="图片 31"/>
          <p:cNvPicPr>
            <a:picLocks noChangeAspect="1"/>
          </p:cNvPicPr>
          <p:nvPr/>
        </p:nvPicPr>
        <p:blipFill rotWithShape="1">
          <a:blip r:embed="rId8"/>
          <a:srcRect t="15369"/>
          <a:stretch/>
        </p:blipFill>
        <p:spPr>
          <a:xfrm>
            <a:off x="4461440" y="4304942"/>
            <a:ext cx="3290744" cy="1821107"/>
          </a:xfrm>
          <a:prstGeom prst="rect">
            <a:avLst/>
          </a:prstGeom>
          <a:effectLst>
            <a:outerShdw blurRad="63500" sx="101000" sy="101000" algn="ctr" rotWithShape="0">
              <a:prstClr val="black">
                <a:alpha val="40000"/>
              </a:prstClr>
            </a:outerShdw>
          </a:effectLst>
        </p:spPr>
      </p:pic>
      <p:sp>
        <p:nvSpPr>
          <p:cNvPr id="35" name="矩形 34"/>
          <p:cNvSpPr/>
          <p:nvPr/>
        </p:nvSpPr>
        <p:spPr>
          <a:xfrm>
            <a:off x="4254241" y="6095142"/>
            <a:ext cx="3776450" cy="646331"/>
          </a:xfrm>
          <a:prstGeom prst="rect">
            <a:avLst/>
          </a:prstGeom>
        </p:spPr>
        <p:txBody>
          <a:bodyPr wrap="square">
            <a:spAutoFit/>
          </a:bodyPr>
          <a:lstStyle/>
          <a:p>
            <a:pPr algn="ctr">
              <a:lnSpc>
                <a:spcPct val="100000"/>
              </a:lnSpc>
            </a:pPr>
            <a:r>
              <a:rPr lang="en-US" altLang="zh-CN" dirty="0">
                <a:solidFill>
                  <a:srgbClr val="0000FF"/>
                </a:solidFill>
                <a:latin typeface="Calibri" panose="020F0502020204030204" pitchFamily="34" charset="0"/>
                <a:ea typeface="黑体" panose="02010609060101010101" pitchFamily="49" charset="-122"/>
                <a:cs typeface="Times New Roman" panose="02020603050405020304" pitchFamily="18" charset="0"/>
              </a:rPr>
              <a:t>Hierarchical memory network for video captioning (MM2018)</a:t>
            </a:r>
            <a:endParaRPr lang="zh-CN" altLang="en-US" dirty="0">
              <a:solidFill>
                <a:srgbClr val="0000FF"/>
              </a:solidFill>
              <a:latin typeface="Calibri" panose="020F0502020204030204" pitchFamily="34" charset="0"/>
              <a:ea typeface="黑体" panose="02010609060101010101" pitchFamily="49" charset="-122"/>
              <a:cs typeface="Times New Roman" panose="02020603050405020304" pitchFamily="18" charset="0"/>
            </a:endParaRPr>
          </a:p>
        </p:txBody>
      </p:sp>
      <p:sp>
        <p:nvSpPr>
          <p:cNvPr id="26" name="矩形 25"/>
          <p:cNvSpPr/>
          <p:nvPr/>
        </p:nvSpPr>
        <p:spPr>
          <a:xfrm>
            <a:off x="8240633" y="1484783"/>
            <a:ext cx="3760023" cy="525133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602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Top-down Visual Attention</a:t>
            </a:r>
          </a:p>
        </p:txBody>
      </p:sp>
      <p:sp>
        <p:nvSpPr>
          <p:cNvPr id="75" name="圆角矩形 74"/>
          <p:cNvSpPr/>
          <p:nvPr/>
        </p:nvSpPr>
        <p:spPr bwMode="auto">
          <a:xfrm>
            <a:off x="1055440" y="6230590"/>
            <a:ext cx="9937104" cy="510778"/>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marL="0" lvl="1" eaLnBrk="1" fontAlgn="auto" hangingPunct="1">
              <a:lnSpc>
                <a:spcPct val="100000"/>
              </a:lnSpc>
              <a:spcBef>
                <a:spcPts val="0"/>
              </a:spcBef>
              <a:spcAft>
                <a:spcPts val="0"/>
              </a:spcAft>
              <a:defRPr/>
            </a:pPr>
            <a:r>
              <a:rPr lang="en-US" altLang="zh-CN" sz="2400" b="0" kern="0" noProof="1">
                <a:solidFill>
                  <a:prstClr val="white"/>
                </a:solidFill>
                <a:latin typeface="Calibri" pitchFamily="34" charset="0"/>
                <a:ea typeface="宋体" panose="02010600030101010101" pitchFamily="2" charset="-122"/>
                <a:cs typeface="Calibri" panose="020F0502020204030204" pitchFamily="34" charset="0"/>
              </a:rPr>
              <a:t>If the CNN model knows what the object it is, then it should know where it is</a:t>
            </a:r>
            <a:endParaRPr lang="en-US" altLang="zh-CN" sz="2400" kern="0" noProof="1">
              <a:solidFill>
                <a:srgbClr val="FFFF00"/>
              </a:solidFill>
              <a:latin typeface="Calibri" pitchFamily="34" charset="0"/>
              <a:ea typeface="宋体" panose="02010600030101010101" pitchFamily="2" charset="-122"/>
              <a:cs typeface="Calibri" panose="020F0502020204030204" pitchFamily="34" charset="0"/>
            </a:endParaRPr>
          </a:p>
        </p:txBody>
      </p:sp>
      <p:sp>
        <p:nvSpPr>
          <p:cNvPr id="30"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31" name="内容占位符 2"/>
          <p:cNvSpPr txBox="1">
            <a:spLocks/>
          </p:cNvSpPr>
          <p:nvPr/>
        </p:nvSpPr>
        <p:spPr bwMode="auto">
          <a:xfrm>
            <a:off x="479376" y="984010"/>
            <a:ext cx="11089232" cy="5130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342900" indent="-342900" algn="just" eaLnBrk="0" hangingPunct="0">
              <a:lnSpc>
                <a:spcPct val="100000"/>
              </a:lnSpc>
              <a:spcBef>
                <a:spcPts val="600"/>
              </a:spcBef>
              <a:buClrTx/>
              <a:buFont typeface="Arial" charset="0"/>
              <a:buChar char="•"/>
              <a:defRPr/>
            </a:pPr>
            <a:r>
              <a:rPr lang="en-US" altLang="zh-CN" b="0" dirty="0">
                <a:latin typeface="Calibri"/>
              </a:rPr>
              <a:t>Visual attention is mainly dominated by </a:t>
            </a:r>
            <a:r>
              <a:rPr lang="en-US" altLang="zh-CN" b="0" dirty="0">
                <a:solidFill>
                  <a:srgbClr val="FF0000"/>
                </a:solidFill>
                <a:latin typeface="Calibri"/>
              </a:rPr>
              <a:t>“goals” </a:t>
            </a:r>
            <a:r>
              <a:rPr lang="en-US" altLang="zh-CN" b="0" dirty="0">
                <a:latin typeface="Calibri"/>
              </a:rPr>
              <a:t>from our mind in a </a:t>
            </a:r>
            <a:r>
              <a:rPr lang="en-US" altLang="zh-CN" b="0" dirty="0">
                <a:solidFill>
                  <a:srgbClr val="FF0000"/>
                </a:solidFill>
                <a:latin typeface="Calibri"/>
              </a:rPr>
              <a:t>top-down manner</a:t>
            </a:r>
            <a:r>
              <a:rPr lang="en-US" altLang="zh-CN" b="0" dirty="0">
                <a:latin typeface="Calibri"/>
              </a:rPr>
              <a:t>, especially in the case of object detection</a:t>
            </a:r>
          </a:p>
        </p:txBody>
      </p:sp>
      <p:pic>
        <p:nvPicPr>
          <p:cNvPr id="32" name="图片 31"/>
          <p:cNvPicPr>
            <a:picLocks noChangeAspect="1"/>
          </p:cNvPicPr>
          <p:nvPr/>
        </p:nvPicPr>
        <p:blipFill>
          <a:blip r:embed="rId3"/>
          <a:stretch>
            <a:fillRect/>
          </a:stretch>
        </p:blipFill>
        <p:spPr>
          <a:xfrm>
            <a:off x="474440" y="2205236"/>
            <a:ext cx="5841024" cy="3773747"/>
          </a:xfrm>
          <a:prstGeom prst="rect">
            <a:avLst/>
          </a:prstGeom>
          <a:ln>
            <a:solidFill>
              <a:schemeClr val="accent1"/>
            </a:solidFill>
          </a:ln>
        </p:spPr>
      </p:pic>
      <p:pic>
        <p:nvPicPr>
          <p:cNvPr id="33" name="图片 32"/>
          <p:cNvPicPr>
            <a:picLocks noChangeAspect="1"/>
          </p:cNvPicPr>
          <p:nvPr/>
        </p:nvPicPr>
        <p:blipFill>
          <a:blip r:embed="rId4"/>
          <a:stretch>
            <a:fillRect/>
          </a:stretch>
        </p:blipFill>
        <p:spPr>
          <a:xfrm>
            <a:off x="6600056" y="2205236"/>
            <a:ext cx="4680520" cy="3894340"/>
          </a:xfrm>
          <a:prstGeom prst="rect">
            <a:avLst/>
          </a:prstGeom>
        </p:spPr>
      </p:pic>
      <p:sp>
        <p:nvSpPr>
          <p:cNvPr id="4" name="矩形 3"/>
          <p:cNvSpPr/>
          <p:nvPr/>
        </p:nvSpPr>
        <p:spPr>
          <a:xfrm>
            <a:off x="7278226" y="5625238"/>
            <a:ext cx="3264868" cy="430887"/>
          </a:xfrm>
          <a:prstGeom prst="rect">
            <a:avLst/>
          </a:prstGeom>
        </p:spPr>
        <p:txBody>
          <a:bodyPr wrap="none">
            <a:spAutoFit/>
          </a:bodyPr>
          <a:lstStyle/>
          <a:p>
            <a:r>
              <a:rPr lang="en-US" altLang="zh-CN" sz="2000" b="0" dirty="0">
                <a:latin typeface="Calibri" panose="020F0502020204030204" pitchFamily="34" charset="0"/>
              </a:rPr>
              <a:t>Cognitive science explanation</a:t>
            </a:r>
            <a:endParaRPr lang="zh-CN" altLang="en-US" sz="4800" dirty="0">
              <a:latin typeface="Calibri" panose="020F0502020204030204" pitchFamily="34" charset="0"/>
            </a:endParaRPr>
          </a:p>
        </p:txBody>
      </p:sp>
    </p:spTree>
    <p:extLst>
      <p:ext uri="{BB962C8B-B14F-4D97-AF65-F5344CB8AC3E}">
        <p14:creationId xmlns:p14="http://schemas.microsoft.com/office/powerpoint/2010/main" val="25221507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Lateral Inhibition</a:t>
            </a:r>
          </a:p>
        </p:txBody>
      </p:sp>
      <p:sp>
        <p:nvSpPr>
          <p:cNvPr id="19"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20" name="内容占位符 2"/>
          <p:cNvSpPr txBox="1">
            <a:spLocks/>
          </p:cNvSpPr>
          <p:nvPr/>
        </p:nvSpPr>
        <p:spPr bwMode="auto">
          <a:xfrm>
            <a:off x="407367" y="908720"/>
            <a:ext cx="11454049" cy="100223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342900" indent="-342900" algn="just" eaLnBrk="0" hangingPunct="0">
              <a:lnSpc>
                <a:spcPct val="100000"/>
              </a:lnSpc>
              <a:spcBef>
                <a:spcPts val="600"/>
              </a:spcBef>
              <a:buClrTx/>
              <a:buFont typeface="Arial" charset="0"/>
              <a:buChar char="•"/>
              <a:defRPr/>
            </a:pPr>
            <a:r>
              <a:rPr lang="en-US" altLang="zh-CN" b="0" dirty="0">
                <a:latin typeface="Calibri"/>
              </a:rPr>
              <a:t>Lateral inhibition in top-down feedback widely exists in visual neurobiology, but its modeling has not been well explored yet</a:t>
            </a:r>
          </a:p>
        </p:txBody>
      </p:sp>
      <p:pic>
        <p:nvPicPr>
          <p:cNvPr id="2" name="图片 1"/>
          <p:cNvPicPr>
            <a:picLocks noChangeAspect="1"/>
          </p:cNvPicPr>
          <p:nvPr/>
        </p:nvPicPr>
        <p:blipFill>
          <a:blip r:embed="rId3"/>
          <a:stretch>
            <a:fillRect/>
          </a:stretch>
        </p:blipFill>
        <p:spPr>
          <a:xfrm>
            <a:off x="695400" y="2132856"/>
            <a:ext cx="6238289" cy="4377480"/>
          </a:xfrm>
          <a:prstGeom prst="rect">
            <a:avLst/>
          </a:prstGeom>
        </p:spPr>
      </p:pic>
      <p:sp>
        <p:nvSpPr>
          <p:cNvPr id="3" name="矩形 2"/>
          <p:cNvSpPr/>
          <p:nvPr/>
        </p:nvSpPr>
        <p:spPr>
          <a:xfrm>
            <a:off x="4583832" y="2132856"/>
            <a:ext cx="1984582" cy="329321"/>
          </a:xfrm>
          <a:prstGeom prst="rect">
            <a:avLst/>
          </a:prstGeom>
        </p:spPr>
        <p:txBody>
          <a:bodyPr wrap="none">
            <a:spAutoFit/>
          </a:bodyPr>
          <a:lstStyle/>
          <a:p>
            <a:r>
              <a:rPr lang="en-US" altLang="zh-CN" sz="1400" b="0" dirty="0">
                <a:solidFill>
                  <a:schemeClr val="tx1"/>
                </a:solidFill>
                <a:latin typeface="Arial" panose="020B0604020202020204" pitchFamily="34" charset="0"/>
              </a:rPr>
              <a:t>[From slideplayer.com]</a:t>
            </a:r>
            <a:endParaRPr lang="zh-CN" altLang="en-US" sz="1400" dirty="0">
              <a:solidFill>
                <a:schemeClr val="tx1"/>
              </a:solidFill>
            </a:endParaRPr>
          </a:p>
        </p:txBody>
      </p:sp>
      <p:pic>
        <p:nvPicPr>
          <p:cNvPr id="36" name="图片 35"/>
          <p:cNvPicPr>
            <a:picLocks noChangeAspect="1"/>
          </p:cNvPicPr>
          <p:nvPr/>
        </p:nvPicPr>
        <p:blipFill>
          <a:blip r:embed="rId4"/>
          <a:stretch>
            <a:fillRect/>
          </a:stretch>
        </p:blipFill>
        <p:spPr>
          <a:xfrm>
            <a:off x="7104112" y="2358577"/>
            <a:ext cx="4757304" cy="3165218"/>
          </a:xfrm>
          <a:prstGeom prst="rect">
            <a:avLst/>
          </a:prstGeom>
        </p:spPr>
      </p:pic>
      <p:sp>
        <p:nvSpPr>
          <p:cNvPr id="37" name="矩形 36"/>
          <p:cNvSpPr/>
          <p:nvPr/>
        </p:nvSpPr>
        <p:spPr>
          <a:xfrm>
            <a:off x="7968208" y="5661248"/>
            <a:ext cx="3170420" cy="430887"/>
          </a:xfrm>
          <a:prstGeom prst="rect">
            <a:avLst/>
          </a:prstGeom>
        </p:spPr>
        <p:txBody>
          <a:bodyPr wrap="none">
            <a:spAutoFit/>
          </a:bodyPr>
          <a:lstStyle/>
          <a:p>
            <a:r>
              <a:rPr lang="en-US" altLang="zh-CN" sz="2000" b="0" dirty="0">
                <a:solidFill>
                  <a:schemeClr val="tx1"/>
                </a:solidFill>
                <a:latin typeface="Calibri" panose="020F0502020204030204" pitchFamily="34" charset="0"/>
              </a:rPr>
              <a:t>Competition among neurons</a:t>
            </a:r>
            <a:endParaRPr lang="zh-CN" altLang="en-US" sz="200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866855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786875" y="-243408"/>
            <a:ext cx="10563167" cy="1143000"/>
          </a:xfrm>
        </p:spPr>
        <p:txBody>
          <a:bodyPr/>
          <a:lstStyle/>
          <a:p>
            <a:r>
              <a:rPr lang="en-US" altLang="zh-CN" sz="4000" b="1" dirty="0">
                <a:solidFill>
                  <a:srgbClr val="FF0000"/>
                </a:solidFill>
                <a:ea typeface="微软雅黑" pitchFamily="34" charset="-122"/>
              </a:rPr>
              <a:t>Feedback Convolutional Neural Network</a:t>
            </a:r>
          </a:p>
        </p:txBody>
      </p:sp>
      <p:sp>
        <p:nvSpPr>
          <p:cNvPr id="30"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31" name="内容占位符 2"/>
          <p:cNvSpPr txBox="1">
            <a:spLocks/>
          </p:cNvSpPr>
          <p:nvPr/>
        </p:nvSpPr>
        <p:spPr bwMode="auto">
          <a:xfrm>
            <a:off x="407368" y="836712"/>
            <a:ext cx="11784632" cy="5130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342900" indent="-342900" algn="just" eaLnBrk="0" hangingPunct="0">
              <a:lnSpc>
                <a:spcPct val="100000"/>
              </a:lnSpc>
              <a:spcBef>
                <a:spcPts val="600"/>
              </a:spcBef>
              <a:buClrTx/>
              <a:buFont typeface="Arial" charset="0"/>
              <a:buChar char="•"/>
              <a:defRPr/>
            </a:pPr>
            <a:r>
              <a:rPr lang="en-US" altLang="zh-CN" b="0" dirty="0">
                <a:latin typeface="Calibri"/>
              </a:rPr>
              <a:t>Select target-relevant neurons, and prune neural pathways in feedback loops</a:t>
            </a:r>
          </a:p>
        </p:txBody>
      </p:sp>
      <p:pic>
        <p:nvPicPr>
          <p:cNvPr id="2" name="图片 1"/>
          <p:cNvPicPr>
            <a:picLocks noChangeAspect="1"/>
          </p:cNvPicPr>
          <p:nvPr/>
        </p:nvPicPr>
        <p:blipFill>
          <a:blip r:embed="rId3"/>
          <a:stretch>
            <a:fillRect/>
          </a:stretch>
        </p:blipFill>
        <p:spPr>
          <a:xfrm>
            <a:off x="166990" y="4347890"/>
            <a:ext cx="11873441" cy="2380413"/>
          </a:xfrm>
          <a:prstGeom prst="rect">
            <a:avLst/>
          </a:prstGeom>
        </p:spPr>
      </p:pic>
      <p:cxnSp>
        <p:nvCxnSpPr>
          <p:cNvPr id="5" name="直接连接符 4"/>
          <p:cNvCxnSpPr>
            <a:cxnSpLocks/>
          </p:cNvCxnSpPr>
          <p:nvPr/>
        </p:nvCxnSpPr>
        <p:spPr>
          <a:xfrm>
            <a:off x="839416" y="3573016"/>
            <a:ext cx="1157656" cy="84254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a:blip r:embed="rId4"/>
          <a:stretch>
            <a:fillRect/>
          </a:stretch>
        </p:blipFill>
        <p:spPr>
          <a:xfrm>
            <a:off x="778345" y="1427950"/>
            <a:ext cx="1429223" cy="2185660"/>
          </a:xfrm>
          <a:prstGeom prst="rect">
            <a:avLst/>
          </a:prstGeom>
        </p:spPr>
      </p:pic>
      <p:pic>
        <p:nvPicPr>
          <p:cNvPr id="16" name="图片 15"/>
          <p:cNvPicPr>
            <a:picLocks noChangeAspect="1"/>
          </p:cNvPicPr>
          <p:nvPr/>
        </p:nvPicPr>
        <p:blipFill>
          <a:blip r:embed="rId5"/>
          <a:stretch>
            <a:fillRect/>
          </a:stretch>
        </p:blipFill>
        <p:spPr>
          <a:xfrm>
            <a:off x="3405588" y="1412776"/>
            <a:ext cx="1624319" cy="2354136"/>
          </a:xfrm>
          <a:prstGeom prst="rect">
            <a:avLst/>
          </a:prstGeom>
        </p:spPr>
      </p:pic>
      <p:pic>
        <p:nvPicPr>
          <p:cNvPr id="17" name="图片 16"/>
          <p:cNvPicPr>
            <a:picLocks noChangeAspect="1"/>
          </p:cNvPicPr>
          <p:nvPr/>
        </p:nvPicPr>
        <p:blipFill>
          <a:blip r:embed="rId6"/>
          <a:stretch>
            <a:fillRect/>
          </a:stretch>
        </p:blipFill>
        <p:spPr>
          <a:xfrm>
            <a:off x="6264573" y="1421267"/>
            <a:ext cx="1934698" cy="2345082"/>
          </a:xfrm>
          <a:prstGeom prst="rect">
            <a:avLst/>
          </a:prstGeom>
        </p:spPr>
      </p:pic>
      <p:pic>
        <p:nvPicPr>
          <p:cNvPr id="18" name="图片 17"/>
          <p:cNvPicPr>
            <a:picLocks noChangeAspect="1"/>
          </p:cNvPicPr>
          <p:nvPr/>
        </p:nvPicPr>
        <p:blipFill>
          <a:blip r:embed="rId7"/>
          <a:stretch>
            <a:fillRect/>
          </a:stretch>
        </p:blipFill>
        <p:spPr>
          <a:xfrm>
            <a:off x="9523414" y="1412776"/>
            <a:ext cx="1800200" cy="2354136"/>
          </a:xfrm>
          <a:prstGeom prst="rect">
            <a:avLst/>
          </a:prstGeom>
        </p:spPr>
      </p:pic>
      <p:sp>
        <p:nvSpPr>
          <p:cNvPr id="20" name="右箭头 19"/>
          <p:cNvSpPr/>
          <p:nvPr/>
        </p:nvSpPr>
        <p:spPr bwMode="auto">
          <a:xfrm>
            <a:off x="2318031" y="2303990"/>
            <a:ext cx="1031445" cy="355818"/>
          </a:xfrm>
          <a:prstGeom prst="rightArrow">
            <a:avLst/>
          </a:prstGeom>
          <a:solidFill>
            <a:srgbClr val="4F81BD"/>
          </a:solidFill>
          <a:ln w="9525" cap="flat" cmpd="sng" algn="ctr">
            <a:solidFill>
              <a:sysClr val="windowText" lastClr="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fontAlgn="auto" hangingPunct="1">
              <a:lnSpc>
                <a:spcPct val="100000"/>
              </a:lnSpc>
              <a:spcBef>
                <a:spcPct val="0"/>
              </a:spcBef>
              <a:spcAft>
                <a:spcPts val="0"/>
              </a:spcAft>
              <a:buFontTx/>
              <a:buNone/>
              <a:defRPr/>
            </a:pPr>
            <a:endParaRPr kumimoji="1" lang="zh-CN" altLang="en-US" sz="2400" b="0" kern="0">
              <a:solidFill>
                <a:prstClr val="black"/>
              </a:solidFill>
              <a:latin typeface="Times New Roman" pitchFamily="18" charset="0"/>
              <a:ea typeface="宋体" pitchFamily="2" charset="-122"/>
            </a:endParaRPr>
          </a:p>
        </p:txBody>
      </p:sp>
      <p:sp>
        <p:nvSpPr>
          <p:cNvPr id="21" name="右箭头 20"/>
          <p:cNvSpPr/>
          <p:nvPr/>
        </p:nvSpPr>
        <p:spPr bwMode="auto">
          <a:xfrm>
            <a:off x="5125767" y="2356183"/>
            <a:ext cx="1031445" cy="355818"/>
          </a:xfrm>
          <a:prstGeom prst="rightArrow">
            <a:avLst/>
          </a:prstGeom>
          <a:solidFill>
            <a:srgbClr val="4F81BD"/>
          </a:solidFill>
          <a:ln w="9525" cap="flat" cmpd="sng" algn="ctr">
            <a:solidFill>
              <a:sysClr val="windowText" lastClr="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fontAlgn="auto" hangingPunct="1">
              <a:lnSpc>
                <a:spcPct val="100000"/>
              </a:lnSpc>
              <a:spcBef>
                <a:spcPct val="0"/>
              </a:spcBef>
              <a:spcAft>
                <a:spcPts val="0"/>
              </a:spcAft>
              <a:buFontTx/>
              <a:buNone/>
              <a:defRPr/>
            </a:pPr>
            <a:endParaRPr kumimoji="1" lang="zh-CN" altLang="en-US" sz="2400" b="0" kern="0">
              <a:solidFill>
                <a:prstClr val="black"/>
              </a:solidFill>
              <a:latin typeface="Times New Roman" pitchFamily="18" charset="0"/>
              <a:ea typeface="宋体" pitchFamily="2" charset="-122"/>
            </a:endParaRPr>
          </a:p>
        </p:txBody>
      </p:sp>
      <p:sp>
        <p:nvSpPr>
          <p:cNvPr id="22" name="右箭头 21"/>
          <p:cNvSpPr/>
          <p:nvPr/>
        </p:nvSpPr>
        <p:spPr bwMode="auto">
          <a:xfrm>
            <a:off x="8400256" y="2344307"/>
            <a:ext cx="1031445" cy="355818"/>
          </a:xfrm>
          <a:prstGeom prst="rightArrow">
            <a:avLst/>
          </a:prstGeom>
          <a:solidFill>
            <a:srgbClr val="4F81BD"/>
          </a:solidFill>
          <a:ln w="9525" cap="flat" cmpd="sng" algn="ctr">
            <a:solidFill>
              <a:sysClr val="windowText" lastClr="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fontAlgn="auto" hangingPunct="1">
              <a:lnSpc>
                <a:spcPct val="100000"/>
              </a:lnSpc>
              <a:spcBef>
                <a:spcPct val="0"/>
              </a:spcBef>
              <a:spcAft>
                <a:spcPts val="0"/>
              </a:spcAft>
              <a:buFontTx/>
              <a:buNone/>
              <a:defRPr/>
            </a:pPr>
            <a:endParaRPr kumimoji="1" lang="zh-CN" altLang="en-US" sz="2400" b="0" kern="0">
              <a:solidFill>
                <a:prstClr val="black"/>
              </a:solidFill>
              <a:latin typeface="Times New Roman" pitchFamily="18" charset="0"/>
              <a:ea typeface="宋体" pitchFamily="2" charset="-122"/>
            </a:endParaRPr>
          </a:p>
        </p:txBody>
      </p:sp>
      <p:sp>
        <p:nvSpPr>
          <p:cNvPr id="23" name="文本框 22"/>
          <p:cNvSpPr txBox="1"/>
          <p:nvPr/>
        </p:nvSpPr>
        <p:spPr>
          <a:xfrm>
            <a:off x="2264628" y="2700125"/>
            <a:ext cx="1082710" cy="646331"/>
          </a:xfrm>
          <a:prstGeom prst="rect">
            <a:avLst/>
          </a:prstGeom>
          <a:noFill/>
        </p:spPr>
        <p:txBody>
          <a:bodyPr wrap="square" rtlCol="0">
            <a:spAutoFit/>
          </a:bodyPr>
          <a:lstStyle/>
          <a:p>
            <a:pPr eaLnBrk="1" hangingPunct="1">
              <a:lnSpc>
                <a:spcPct val="100000"/>
              </a:lnSpc>
              <a:spcBef>
                <a:spcPct val="0"/>
              </a:spcBef>
              <a:buFontTx/>
              <a:buNone/>
            </a:pPr>
            <a:r>
              <a:rPr lang="en-US" altLang="zh-CN" dirty="0">
                <a:solidFill>
                  <a:schemeClr val="accent2"/>
                </a:solidFill>
                <a:latin typeface="Arial"/>
                <a:ea typeface="黑体" panose="02010609060101010101" pitchFamily="49" charset="-122"/>
              </a:rPr>
              <a:t>Gating unit</a:t>
            </a:r>
          </a:p>
        </p:txBody>
      </p:sp>
      <p:sp>
        <p:nvSpPr>
          <p:cNvPr id="24" name="文本框 23"/>
          <p:cNvSpPr txBox="1"/>
          <p:nvPr/>
        </p:nvSpPr>
        <p:spPr>
          <a:xfrm>
            <a:off x="4972435" y="2688953"/>
            <a:ext cx="1292138" cy="646331"/>
          </a:xfrm>
          <a:prstGeom prst="rect">
            <a:avLst/>
          </a:prstGeom>
          <a:noFill/>
        </p:spPr>
        <p:txBody>
          <a:bodyPr wrap="square" rtlCol="0">
            <a:spAutoFit/>
          </a:bodyPr>
          <a:lstStyle/>
          <a:p>
            <a:pPr algn="ctr" eaLnBrk="1" hangingPunct="1">
              <a:lnSpc>
                <a:spcPct val="100000"/>
              </a:lnSpc>
              <a:spcBef>
                <a:spcPct val="0"/>
              </a:spcBef>
              <a:buFontTx/>
              <a:buNone/>
            </a:pPr>
            <a:r>
              <a:rPr lang="en-US" altLang="zh-CN" dirty="0">
                <a:solidFill>
                  <a:schemeClr val="accent2"/>
                </a:solidFill>
                <a:latin typeface="Arial"/>
                <a:ea typeface="黑体" panose="02010609060101010101" pitchFamily="49" charset="-122"/>
              </a:rPr>
              <a:t>Feedback </a:t>
            </a:r>
          </a:p>
          <a:p>
            <a:pPr algn="ctr" eaLnBrk="1" hangingPunct="1">
              <a:lnSpc>
                <a:spcPct val="100000"/>
              </a:lnSpc>
              <a:spcBef>
                <a:spcPct val="0"/>
              </a:spcBef>
              <a:buFontTx/>
              <a:buNone/>
            </a:pPr>
            <a:r>
              <a:rPr lang="en-US" altLang="zh-CN" dirty="0">
                <a:solidFill>
                  <a:schemeClr val="accent2"/>
                </a:solidFill>
                <a:latin typeface="Arial"/>
                <a:ea typeface="黑体" panose="02010609060101010101" pitchFamily="49" charset="-122"/>
              </a:rPr>
              <a:t>selection</a:t>
            </a:r>
            <a:endParaRPr lang="zh-CN" altLang="en-US" dirty="0">
              <a:solidFill>
                <a:schemeClr val="accent2"/>
              </a:solidFill>
              <a:latin typeface="Arial"/>
              <a:ea typeface="黑体" panose="02010609060101010101" pitchFamily="49" charset="-122"/>
            </a:endParaRPr>
          </a:p>
        </p:txBody>
      </p:sp>
      <p:sp>
        <p:nvSpPr>
          <p:cNvPr id="25" name="文本框 24"/>
          <p:cNvSpPr txBox="1"/>
          <p:nvPr/>
        </p:nvSpPr>
        <p:spPr>
          <a:xfrm>
            <a:off x="8328248" y="2688953"/>
            <a:ext cx="1216936" cy="646331"/>
          </a:xfrm>
          <a:prstGeom prst="rect">
            <a:avLst/>
          </a:prstGeom>
          <a:noFill/>
        </p:spPr>
        <p:txBody>
          <a:bodyPr wrap="square" rtlCol="0">
            <a:spAutoFit/>
          </a:bodyPr>
          <a:lstStyle/>
          <a:p>
            <a:pPr algn="ctr" eaLnBrk="1" hangingPunct="1">
              <a:lnSpc>
                <a:spcPct val="100000"/>
              </a:lnSpc>
              <a:spcBef>
                <a:spcPct val="0"/>
              </a:spcBef>
              <a:buFontTx/>
              <a:buNone/>
            </a:pPr>
            <a:r>
              <a:rPr lang="en-US" altLang="zh-CN" dirty="0">
                <a:solidFill>
                  <a:schemeClr val="accent2"/>
                </a:solidFill>
                <a:latin typeface="Arial"/>
                <a:ea typeface="黑体" panose="02010609060101010101" pitchFamily="49" charset="-122"/>
              </a:rPr>
              <a:t>Lateral </a:t>
            </a:r>
          </a:p>
          <a:p>
            <a:pPr algn="ctr" eaLnBrk="1" hangingPunct="1">
              <a:lnSpc>
                <a:spcPct val="100000"/>
              </a:lnSpc>
              <a:spcBef>
                <a:spcPct val="0"/>
              </a:spcBef>
              <a:buFontTx/>
              <a:buNone/>
            </a:pPr>
            <a:r>
              <a:rPr lang="en-US" altLang="zh-CN" dirty="0">
                <a:solidFill>
                  <a:schemeClr val="accent2"/>
                </a:solidFill>
                <a:latin typeface="Arial"/>
                <a:ea typeface="黑体" panose="02010609060101010101" pitchFamily="49" charset="-122"/>
              </a:rPr>
              <a:t>Inhibition</a:t>
            </a:r>
            <a:endParaRPr lang="zh-CN" altLang="en-US" dirty="0">
              <a:solidFill>
                <a:schemeClr val="accent2"/>
              </a:solidFill>
              <a:latin typeface="Arial"/>
              <a:ea typeface="黑体" panose="02010609060101010101" pitchFamily="49" charset="-122"/>
            </a:endParaRPr>
          </a:p>
        </p:txBody>
      </p:sp>
      <p:cxnSp>
        <p:nvCxnSpPr>
          <p:cNvPr id="19" name="直接连接符 18"/>
          <p:cNvCxnSpPr/>
          <p:nvPr/>
        </p:nvCxnSpPr>
        <p:spPr>
          <a:xfrm flipV="1">
            <a:off x="4511824" y="3745823"/>
            <a:ext cx="5256584" cy="66973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3215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786875" y="-243408"/>
            <a:ext cx="10563167" cy="1143000"/>
          </a:xfrm>
        </p:spPr>
        <p:txBody>
          <a:bodyPr/>
          <a:lstStyle/>
          <a:p>
            <a:r>
              <a:rPr lang="en-US" altLang="zh-CN" sz="4000" b="1" dirty="0">
                <a:solidFill>
                  <a:srgbClr val="FF0000"/>
                </a:solidFill>
                <a:ea typeface="微软雅黑" pitchFamily="34" charset="-122"/>
              </a:rPr>
              <a:t>Our Two Optimization Algorithms</a:t>
            </a:r>
          </a:p>
        </p:txBody>
      </p:sp>
      <p:sp>
        <p:nvSpPr>
          <p:cNvPr id="30"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pic>
        <p:nvPicPr>
          <p:cNvPr id="4" name="图片 3"/>
          <p:cNvPicPr>
            <a:picLocks noChangeAspect="1"/>
          </p:cNvPicPr>
          <p:nvPr/>
        </p:nvPicPr>
        <p:blipFill>
          <a:blip r:embed="rId3"/>
          <a:stretch>
            <a:fillRect/>
          </a:stretch>
        </p:blipFill>
        <p:spPr>
          <a:xfrm>
            <a:off x="623392" y="2060848"/>
            <a:ext cx="5772569" cy="4320480"/>
          </a:xfrm>
          <a:prstGeom prst="rect">
            <a:avLst/>
          </a:prstGeom>
        </p:spPr>
      </p:pic>
      <p:sp>
        <p:nvSpPr>
          <p:cNvPr id="5" name="矩形 4"/>
          <p:cNvSpPr/>
          <p:nvPr/>
        </p:nvSpPr>
        <p:spPr>
          <a:xfrm>
            <a:off x="263352" y="819272"/>
            <a:ext cx="11809312" cy="18158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gn="just">
              <a:lnSpc>
                <a:spcPct val="100000"/>
              </a:lnSpc>
              <a:spcBef>
                <a:spcPts val="600"/>
              </a:spcBef>
              <a:buFont typeface="Arial" charset="0"/>
              <a:buChar char="•"/>
            </a:pPr>
            <a:r>
              <a:rPr lang="en-US" altLang="zh-CN" sz="2800" b="0" dirty="0">
                <a:solidFill>
                  <a:schemeClr val="tx1"/>
                </a:solidFill>
                <a:latin typeface="Calibri"/>
                <a:ea typeface="+mn-ea"/>
              </a:rPr>
              <a:t>Develop two new algorithms to optimize the feedback computation, i.e., Feedback Selective Pruning (FSP) and Feedback Recovering (FR)</a:t>
            </a:r>
            <a:endParaRPr lang="zh-CN" altLang="en-US" sz="2800" b="0" dirty="0">
              <a:solidFill>
                <a:schemeClr val="tx1"/>
              </a:solidFill>
              <a:latin typeface="Calibri"/>
              <a:ea typeface="+mn-ea"/>
            </a:endParaRPr>
          </a:p>
        </p:txBody>
      </p:sp>
      <p:sp>
        <p:nvSpPr>
          <p:cNvPr id="7" name="矩形 6"/>
          <p:cNvSpPr/>
          <p:nvPr/>
        </p:nvSpPr>
        <p:spPr>
          <a:xfrm>
            <a:off x="1532596" y="6381328"/>
            <a:ext cx="3954159" cy="381771"/>
          </a:xfrm>
          <a:prstGeom prst="rect">
            <a:avLst/>
          </a:prstGeom>
        </p:spPr>
        <p:txBody>
          <a:bodyPr wrap="none">
            <a:spAutoFit/>
          </a:bodyPr>
          <a:lstStyle/>
          <a:p>
            <a:r>
              <a:rPr lang="en-US" altLang="zh-CN" b="0" dirty="0">
                <a:latin typeface="Calibri" panose="020F0502020204030204" pitchFamily="34" charset="0"/>
              </a:rPr>
              <a:t>Visualizations by running the FR and FSP</a:t>
            </a:r>
            <a:endParaRPr lang="zh-CN" altLang="en-US" dirty="0">
              <a:latin typeface="Calibri" panose="020F0502020204030204" pitchFamily="34" charset="0"/>
            </a:endParaRPr>
          </a:p>
        </p:txBody>
      </p:sp>
      <p:pic>
        <p:nvPicPr>
          <p:cNvPr id="9" name="图片 8"/>
          <p:cNvPicPr>
            <a:picLocks noChangeAspect="1"/>
          </p:cNvPicPr>
          <p:nvPr/>
        </p:nvPicPr>
        <p:blipFill>
          <a:blip r:embed="rId4"/>
          <a:stretch>
            <a:fillRect/>
          </a:stretch>
        </p:blipFill>
        <p:spPr>
          <a:xfrm>
            <a:off x="6960096" y="2002040"/>
            <a:ext cx="4219048" cy="4438095"/>
          </a:xfrm>
          <a:prstGeom prst="rect">
            <a:avLst/>
          </a:prstGeom>
        </p:spPr>
      </p:pic>
      <p:sp>
        <p:nvSpPr>
          <p:cNvPr id="10" name="矩形 9"/>
          <p:cNvSpPr/>
          <p:nvPr/>
        </p:nvSpPr>
        <p:spPr>
          <a:xfrm>
            <a:off x="6756001" y="6381327"/>
            <a:ext cx="4739567" cy="397032"/>
          </a:xfrm>
          <a:prstGeom prst="rect">
            <a:avLst/>
          </a:prstGeom>
        </p:spPr>
        <p:txBody>
          <a:bodyPr wrap="none">
            <a:spAutoFit/>
          </a:bodyPr>
          <a:lstStyle/>
          <a:p>
            <a:r>
              <a:rPr lang="en-US" altLang="zh-CN" b="0" dirty="0">
                <a:latin typeface="Calibri" panose="020F0502020204030204" pitchFamily="34" charset="0"/>
              </a:rPr>
              <a:t>Results generated by combining both FR and FSP</a:t>
            </a:r>
            <a:endParaRPr lang="zh-CN" altLang="en-US" b="0" dirty="0">
              <a:latin typeface="Calibri" panose="020F0502020204030204" pitchFamily="34" charset="0"/>
            </a:endParaRPr>
          </a:p>
        </p:txBody>
      </p:sp>
    </p:spTree>
    <p:extLst>
      <p:ext uri="{BB962C8B-B14F-4D97-AF65-F5344CB8AC3E}">
        <p14:creationId xmlns:p14="http://schemas.microsoft.com/office/powerpoint/2010/main" val="11331945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322258" y="-243408"/>
            <a:ext cx="12781432" cy="1143000"/>
          </a:xfrm>
        </p:spPr>
        <p:txBody>
          <a:bodyPr/>
          <a:lstStyle/>
          <a:p>
            <a:r>
              <a:rPr lang="en-US" altLang="zh-CN" sz="3600" b="1" dirty="0">
                <a:solidFill>
                  <a:srgbClr val="FF0000"/>
                </a:solidFill>
                <a:ea typeface="微软雅黑" pitchFamily="34" charset="-122"/>
              </a:rPr>
              <a:t>Weakly-supervised Object Localization &amp; Segmentation</a:t>
            </a:r>
          </a:p>
        </p:txBody>
      </p:sp>
      <p:sp>
        <p:nvSpPr>
          <p:cNvPr id="30"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pic>
        <p:nvPicPr>
          <p:cNvPr id="2" name="图片 1"/>
          <p:cNvPicPr>
            <a:picLocks noChangeAspect="1"/>
          </p:cNvPicPr>
          <p:nvPr/>
        </p:nvPicPr>
        <p:blipFill rotWithShape="1">
          <a:blip r:embed="rId3"/>
          <a:srcRect l="1" r="208"/>
          <a:stretch/>
        </p:blipFill>
        <p:spPr>
          <a:xfrm>
            <a:off x="736099" y="1016103"/>
            <a:ext cx="6300350" cy="2589111"/>
          </a:xfrm>
          <a:prstGeom prst="rect">
            <a:avLst/>
          </a:prstGeom>
        </p:spPr>
      </p:pic>
      <p:pic>
        <p:nvPicPr>
          <p:cNvPr id="3" name="图片 2"/>
          <p:cNvPicPr>
            <a:picLocks noChangeAspect="1"/>
          </p:cNvPicPr>
          <p:nvPr/>
        </p:nvPicPr>
        <p:blipFill>
          <a:blip r:embed="rId4"/>
          <a:stretch>
            <a:fillRect/>
          </a:stretch>
        </p:blipFill>
        <p:spPr>
          <a:xfrm>
            <a:off x="7302669" y="1143528"/>
            <a:ext cx="4537114" cy="2524262"/>
          </a:xfrm>
          <a:prstGeom prst="rect">
            <a:avLst/>
          </a:prstGeom>
        </p:spPr>
      </p:pic>
      <p:pic>
        <p:nvPicPr>
          <p:cNvPr id="11" name="图片 10"/>
          <p:cNvPicPr>
            <a:picLocks noChangeAspect="1"/>
          </p:cNvPicPr>
          <p:nvPr/>
        </p:nvPicPr>
        <p:blipFill>
          <a:blip r:embed="rId5"/>
          <a:stretch>
            <a:fillRect/>
          </a:stretch>
        </p:blipFill>
        <p:spPr>
          <a:xfrm>
            <a:off x="661880" y="3992420"/>
            <a:ext cx="10813155" cy="2016224"/>
          </a:xfrm>
          <a:prstGeom prst="rect">
            <a:avLst/>
          </a:prstGeom>
        </p:spPr>
      </p:pic>
      <p:pic>
        <p:nvPicPr>
          <p:cNvPr id="12" name="图片 11"/>
          <p:cNvPicPr>
            <a:picLocks noChangeAspect="1"/>
          </p:cNvPicPr>
          <p:nvPr/>
        </p:nvPicPr>
        <p:blipFill rotWithShape="1">
          <a:blip r:embed="rId6"/>
          <a:srcRect t="66366"/>
          <a:stretch/>
        </p:blipFill>
        <p:spPr>
          <a:xfrm>
            <a:off x="417996" y="6073416"/>
            <a:ext cx="11371428" cy="739960"/>
          </a:xfrm>
          <a:prstGeom prst="rect">
            <a:avLst/>
          </a:prstGeom>
        </p:spPr>
      </p:pic>
      <p:sp>
        <p:nvSpPr>
          <p:cNvPr id="14" name="矩形 13"/>
          <p:cNvSpPr/>
          <p:nvPr/>
        </p:nvSpPr>
        <p:spPr>
          <a:xfrm>
            <a:off x="7835109" y="853750"/>
            <a:ext cx="3472233" cy="397032"/>
          </a:xfrm>
          <a:prstGeom prst="rect">
            <a:avLst/>
          </a:prstGeom>
        </p:spPr>
        <p:txBody>
          <a:bodyPr wrap="none">
            <a:spAutoFit/>
          </a:bodyPr>
          <a:lstStyle/>
          <a:p>
            <a:r>
              <a:rPr lang="en-US" altLang="zh-CN" dirty="0">
                <a:latin typeface="Calibri" panose="020F0502020204030204" pitchFamily="34" charset="0"/>
              </a:rPr>
              <a:t>Localization results on ILSVRC2012</a:t>
            </a:r>
            <a:endParaRPr lang="zh-CN" altLang="en-US" dirty="0">
              <a:latin typeface="Calibri" panose="020F0502020204030204" pitchFamily="34" charset="0"/>
            </a:endParaRPr>
          </a:p>
        </p:txBody>
      </p:sp>
      <p:sp>
        <p:nvSpPr>
          <p:cNvPr id="16" name="矩形 15"/>
          <p:cNvSpPr/>
          <p:nvPr/>
        </p:nvSpPr>
        <p:spPr>
          <a:xfrm>
            <a:off x="4439816" y="3721725"/>
            <a:ext cx="4076629" cy="381771"/>
          </a:xfrm>
          <a:prstGeom prst="rect">
            <a:avLst/>
          </a:prstGeom>
        </p:spPr>
        <p:txBody>
          <a:bodyPr wrap="none">
            <a:spAutoFit/>
          </a:bodyPr>
          <a:lstStyle/>
          <a:p>
            <a:r>
              <a:rPr lang="en-US" altLang="zh-CN" dirty="0">
                <a:latin typeface="Calibri" panose="020F0502020204030204" pitchFamily="34" charset="0"/>
              </a:rPr>
              <a:t>Segmentation results on Pascal VOC2012</a:t>
            </a:r>
            <a:endParaRPr lang="zh-CN" altLang="en-US" dirty="0">
              <a:latin typeface="Calibri" panose="020F0502020204030204" pitchFamily="34" charset="0"/>
            </a:endParaRPr>
          </a:p>
        </p:txBody>
      </p:sp>
      <p:sp>
        <p:nvSpPr>
          <p:cNvPr id="17" name="矩形 16"/>
          <p:cNvSpPr/>
          <p:nvPr/>
        </p:nvSpPr>
        <p:spPr>
          <a:xfrm>
            <a:off x="7407895" y="2603003"/>
            <a:ext cx="4409092" cy="601609"/>
          </a:xfrm>
          <a:prstGeom prst="rect">
            <a:avLst/>
          </a:prstGeom>
          <a:noFill/>
          <a:ln w="38100" cap="flat" cmpd="sng" algn="ctr">
            <a:solidFill>
              <a:srgbClr val="FF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0000"/>
              </a:solidFill>
              <a:effectLst/>
              <a:uLnTx/>
              <a:uFillTx/>
              <a:latin typeface="SimSun" charset="-122"/>
              <a:ea typeface="宋体" panose="02010600030101010101" pitchFamily="2" charset="-122"/>
              <a:cs typeface="SimSun" charset="-122"/>
            </a:endParaRPr>
          </a:p>
        </p:txBody>
      </p:sp>
      <p:sp>
        <p:nvSpPr>
          <p:cNvPr id="18" name="矩形 17"/>
          <p:cNvSpPr/>
          <p:nvPr/>
        </p:nvSpPr>
        <p:spPr>
          <a:xfrm>
            <a:off x="743987" y="5677730"/>
            <a:ext cx="10731048" cy="256981"/>
          </a:xfrm>
          <a:prstGeom prst="rect">
            <a:avLst/>
          </a:prstGeom>
          <a:noFill/>
          <a:ln w="38100" cap="flat" cmpd="sng" algn="ctr">
            <a:solidFill>
              <a:srgbClr val="FF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0000"/>
              </a:solidFill>
              <a:effectLst/>
              <a:uLnTx/>
              <a:uFillTx/>
              <a:latin typeface="SimSun" charset="-122"/>
              <a:ea typeface="宋体" panose="02010600030101010101" pitchFamily="2" charset="-122"/>
              <a:cs typeface="SimSun" charset="-122"/>
            </a:endParaRPr>
          </a:p>
        </p:txBody>
      </p:sp>
      <p:sp>
        <p:nvSpPr>
          <p:cNvPr id="13" name="圆角矩形 16">
            <a:extLst>
              <a:ext uri="{FF2B5EF4-FFF2-40B4-BE49-F238E27FC236}">
                <a16:creationId xmlns:a16="http://schemas.microsoft.com/office/drawing/2014/main" id="{E05BA9F3-93E2-4612-B558-5D389EC532DE}"/>
              </a:ext>
            </a:extLst>
          </p:cNvPr>
          <p:cNvSpPr/>
          <p:nvPr/>
        </p:nvSpPr>
        <p:spPr bwMode="auto">
          <a:xfrm>
            <a:off x="1891021" y="4389117"/>
            <a:ext cx="8856983" cy="1055608"/>
          </a:xfrm>
          <a:prstGeom prst="roundRect">
            <a:avLst/>
          </a:prstGeom>
          <a:solidFill>
            <a:srgbClr val="0070C0"/>
          </a:solidFill>
          <a:ln w="9525" cap="flat" cmpd="sng" algn="ctr">
            <a:solidFill>
              <a:srgbClr val="EEECE1">
                <a:lumMod val="75000"/>
              </a:srgbClr>
            </a:solidFill>
            <a:prstDash val="solid"/>
            <a:headEnd type="none" w="med" len="med"/>
            <a:tailEnd type="none" w="med" len="med"/>
          </a:ln>
          <a:effectLst>
            <a:outerShdw blurRad="40000" dist="20000" dir="5400000" rotWithShape="0">
              <a:srgbClr val="000000">
                <a:alpha val="38000"/>
              </a:srgbClr>
            </a:outerShdw>
          </a:effectLst>
          <a:extLst/>
        </p:spPr>
        <p:txBody>
          <a:bodyPr wrap="square">
            <a:spAutoFit/>
          </a:bodyPr>
          <a:lstStyle/>
          <a:p>
            <a:pPr marL="0" lvl="1" eaLnBrk="1" fontAlgn="auto" hangingPunct="1">
              <a:lnSpc>
                <a:spcPct val="100000"/>
              </a:lnSpc>
              <a:spcBef>
                <a:spcPct val="0"/>
              </a:spcBef>
              <a:spcAft>
                <a:spcPts val="0"/>
              </a:spcAft>
            </a:pPr>
            <a:r>
              <a:rPr lang="en-US" altLang="zh-CN" sz="2800" b="0" kern="0" noProof="1">
                <a:solidFill>
                  <a:prstClr val="white"/>
                </a:solidFill>
                <a:latin typeface="Calibri" panose="020F0502020204030204" pitchFamily="34" charset="0"/>
                <a:ea typeface="黑体" panose="02010609060101010101" pitchFamily="49" charset="-122"/>
                <a:cs typeface="Calibri" panose="020F0502020204030204" pitchFamily="34" charset="0"/>
              </a:rPr>
              <a:t>Our model can achieve the state-of-the-art performance on both two weakly-supervised tasks</a:t>
            </a:r>
          </a:p>
        </p:txBody>
      </p:sp>
    </p:spTree>
    <p:extLst>
      <p:ext uri="{BB962C8B-B14F-4D97-AF65-F5344CB8AC3E}">
        <p14:creationId xmlns:p14="http://schemas.microsoft.com/office/powerpoint/2010/main" val="31649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703513" y="-243408"/>
            <a:ext cx="8729890" cy="1143000"/>
          </a:xfrm>
        </p:spPr>
        <p:txBody>
          <a:bodyPr/>
          <a:lstStyle/>
          <a:p>
            <a:r>
              <a:rPr lang="en-US" altLang="zh-CN" sz="4000" b="1" dirty="0">
                <a:solidFill>
                  <a:srgbClr val="FF0000"/>
                </a:solidFill>
                <a:ea typeface="微软雅黑" pitchFamily="34" charset="-122"/>
              </a:rPr>
              <a:t>Salient Object Detection</a:t>
            </a:r>
          </a:p>
        </p:txBody>
      </p:sp>
      <p:sp>
        <p:nvSpPr>
          <p:cNvPr id="46"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pic>
        <p:nvPicPr>
          <p:cNvPr id="3" name="图片 2"/>
          <p:cNvPicPr>
            <a:picLocks noChangeAspect="1"/>
          </p:cNvPicPr>
          <p:nvPr/>
        </p:nvPicPr>
        <p:blipFill>
          <a:blip r:embed="rId3"/>
          <a:stretch>
            <a:fillRect/>
          </a:stretch>
        </p:blipFill>
        <p:spPr>
          <a:xfrm>
            <a:off x="220497" y="4381321"/>
            <a:ext cx="11766427" cy="2373399"/>
          </a:xfrm>
          <a:prstGeom prst="rect">
            <a:avLst/>
          </a:prstGeom>
        </p:spPr>
      </p:pic>
      <p:sp>
        <p:nvSpPr>
          <p:cNvPr id="5" name="矩形 4"/>
          <p:cNvSpPr/>
          <p:nvPr/>
        </p:nvSpPr>
        <p:spPr>
          <a:xfrm>
            <a:off x="1415480" y="4005064"/>
            <a:ext cx="9817669" cy="752514"/>
          </a:xfrm>
          <a:prstGeom prst="rect">
            <a:avLst/>
          </a:prstGeom>
        </p:spPr>
        <p:txBody>
          <a:bodyPr>
            <a:spAutoFit/>
          </a:bodyPr>
          <a:lstStyle/>
          <a:p>
            <a:r>
              <a:rPr lang="en-US" altLang="zh-CN" sz="2000" dirty="0">
                <a:latin typeface="Calibri" panose="020F0502020204030204" pitchFamily="34" charset="0"/>
              </a:rPr>
              <a:t>Visual comparison of saliency maps produced by the state-of-the-art CNN based methods</a:t>
            </a:r>
            <a:endParaRPr lang="zh-CN" altLang="en-US" sz="2000" dirty="0">
              <a:latin typeface="Calibri" panose="020F0502020204030204" pitchFamily="34" charset="0"/>
            </a:endParaRPr>
          </a:p>
        </p:txBody>
      </p:sp>
      <p:pic>
        <p:nvPicPr>
          <p:cNvPr id="29" name="图片 28"/>
          <p:cNvPicPr>
            <a:picLocks noChangeAspect="1"/>
          </p:cNvPicPr>
          <p:nvPr/>
        </p:nvPicPr>
        <p:blipFill>
          <a:blip r:embed="rId4"/>
          <a:stretch>
            <a:fillRect/>
          </a:stretch>
        </p:blipFill>
        <p:spPr>
          <a:xfrm>
            <a:off x="223121" y="1492643"/>
            <a:ext cx="11705527" cy="2296397"/>
          </a:xfrm>
          <a:prstGeom prst="rect">
            <a:avLst/>
          </a:prstGeom>
        </p:spPr>
      </p:pic>
      <p:sp>
        <p:nvSpPr>
          <p:cNvPr id="30" name="矩形 29"/>
          <p:cNvSpPr/>
          <p:nvPr/>
        </p:nvSpPr>
        <p:spPr>
          <a:xfrm>
            <a:off x="1947563" y="1060595"/>
            <a:ext cx="8925154" cy="769441"/>
          </a:xfrm>
          <a:prstGeom prst="rect">
            <a:avLst/>
          </a:prstGeom>
        </p:spPr>
        <p:txBody>
          <a:bodyPr>
            <a:spAutoFit/>
          </a:bodyPr>
          <a:lstStyle/>
          <a:p>
            <a:r>
              <a:rPr lang="en-US" altLang="zh-CN" sz="2000" dirty="0">
                <a:latin typeface="Calibri" panose="020F0502020204030204" pitchFamily="34" charset="0"/>
              </a:rPr>
              <a:t>Salient object detection on HKU-IS, PASCALS, ECSSD, and DUTOMRON datasets</a:t>
            </a:r>
            <a:endParaRPr lang="zh-CN" altLang="en-US" sz="2000" dirty="0">
              <a:latin typeface="Calibri" panose="020F0502020204030204" pitchFamily="34" charset="0"/>
            </a:endParaRPr>
          </a:p>
        </p:txBody>
      </p:sp>
      <p:sp>
        <p:nvSpPr>
          <p:cNvPr id="31" name="矩形 30"/>
          <p:cNvSpPr/>
          <p:nvPr/>
        </p:nvSpPr>
        <p:spPr>
          <a:xfrm>
            <a:off x="11064552" y="1529231"/>
            <a:ext cx="736684" cy="2259809"/>
          </a:xfrm>
          <a:prstGeom prst="rect">
            <a:avLst/>
          </a:prstGeom>
          <a:noFill/>
          <a:ln w="38100" cap="flat" cmpd="sng" algn="ctr">
            <a:solidFill>
              <a:srgbClr val="FF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0000"/>
              </a:solidFill>
              <a:effectLst/>
              <a:uLnTx/>
              <a:uFillTx/>
              <a:latin typeface="SimSun" charset="-122"/>
              <a:ea typeface="宋体" panose="02010600030101010101" pitchFamily="2" charset="-122"/>
              <a:cs typeface="SimSun" charset="-122"/>
            </a:endParaRPr>
          </a:p>
        </p:txBody>
      </p:sp>
    </p:spTree>
    <p:extLst>
      <p:ext uri="{BB962C8B-B14F-4D97-AF65-F5344CB8AC3E}">
        <p14:creationId xmlns:p14="http://schemas.microsoft.com/office/powerpoint/2010/main" val="30882514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0"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Outline</a:t>
            </a:r>
            <a:endParaRPr lang="zh-CN" altLang="en-US" sz="4000" b="1" dirty="0">
              <a:solidFill>
                <a:srgbClr val="FF0000"/>
              </a:solidFill>
              <a:ea typeface="微软雅黑" pitchFamily="34" charset="-122"/>
            </a:endParaRPr>
          </a:p>
        </p:txBody>
      </p:sp>
      <p:sp>
        <p:nvSpPr>
          <p:cNvPr id="12" name="内容占位符 2"/>
          <p:cNvSpPr txBox="1">
            <a:spLocks/>
          </p:cNvSpPr>
          <p:nvPr/>
        </p:nvSpPr>
        <p:spPr bwMode="auto">
          <a:xfrm>
            <a:off x="623392" y="1155644"/>
            <a:ext cx="9865096" cy="5399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469900" indent="-469900" algn="l" rtl="0" eaLnBrk="1" fontAlgn="base" hangingPunct="1">
              <a:spcBef>
                <a:spcPct val="10000"/>
              </a:spcBef>
              <a:spcAft>
                <a:spcPct val="0"/>
              </a:spcAft>
              <a:buClr>
                <a:schemeClr val="accent2"/>
              </a:buClr>
              <a:buFont typeface="Wingdings" pitchFamily="2" charset="2"/>
              <a:buChar char="o"/>
              <a:defRPr sz="2800">
                <a:solidFill>
                  <a:schemeClr val="tx1"/>
                </a:solidFill>
                <a:latin typeface="+mn-lt"/>
                <a:ea typeface="+mn-ea"/>
                <a:cs typeface="+mn-cs"/>
              </a:defRPr>
            </a:lvl1pPr>
            <a:lvl2pPr marL="908050" indent="-436563" algn="l" rtl="0" eaLnBrk="1" fontAlgn="base" hangingPunct="1">
              <a:spcBef>
                <a:spcPct val="10000"/>
              </a:spcBef>
              <a:spcAft>
                <a:spcPct val="0"/>
              </a:spcAft>
              <a:buClr>
                <a:schemeClr val="accent2"/>
              </a:buClr>
              <a:buFont typeface="Wingdings" pitchFamily="2" charset="2"/>
              <a:buChar char="n"/>
              <a:defRPr sz="2400">
                <a:solidFill>
                  <a:schemeClr val="tx1"/>
                </a:solidFill>
                <a:latin typeface="+mn-lt"/>
                <a:ea typeface="+mn-ea"/>
              </a:defRPr>
            </a:lvl2pPr>
            <a:lvl3pPr marL="1304925" indent="-395288" algn="l" rtl="0" eaLnBrk="1" fontAlgn="base" hangingPunct="1">
              <a:spcBef>
                <a:spcPct val="10000"/>
              </a:spcBef>
              <a:spcAft>
                <a:spcPct val="0"/>
              </a:spcAft>
              <a:buClr>
                <a:schemeClr val="accent2"/>
              </a:buClr>
              <a:buFont typeface="Wingdings" pitchFamily="2" charset="2"/>
              <a:buChar char="p"/>
              <a:defRPr sz="2000">
                <a:solidFill>
                  <a:schemeClr val="tx1"/>
                </a:solidFill>
                <a:latin typeface="+mn-lt"/>
                <a:ea typeface="+mn-ea"/>
              </a:defRPr>
            </a:lvl3pPr>
            <a:lvl4pPr marL="1693863" indent="-387350" algn="l" rtl="0" eaLnBrk="1" fontAlgn="base" hangingPunct="1">
              <a:spcBef>
                <a:spcPct val="10000"/>
              </a:spcBef>
              <a:spcAft>
                <a:spcPct val="0"/>
              </a:spcAft>
              <a:buClr>
                <a:schemeClr val="accent2"/>
              </a:buClr>
              <a:buFont typeface="Wingdings" pitchFamily="2" charset="2"/>
              <a:buChar char="n"/>
              <a:defRPr>
                <a:solidFill>
                  <a:schemeClr val="tx1"/>
                </a:solidFill>
                <a:latin typeface="+mn-lt"/>
                <a:ea typeface="+mn-ea"/>
              </a:defRPr>
            </a:lvl4pPr>
            <a:lvl5pPr marL="20939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5pPr>
            <a:lvl6pPr marL="25511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6pPr>
            <a:lvl7pPr marL="30083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7pPr>
            <a:lvl8pPr marL="34655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8pPr>
            <a:lvl9pPr marL="3922713" indent="-398463" algn="l" rtl="0" eaLnBrk="1" fontAlgn="base" hangingPunct="1">
              <a:spcBef>
                <a:spcPct val="10000"/>
              </a:spcBef>
              <a:spcAft>
                <a:spcPct val="0"/>
              </a:spcAft>
              <a:buClr>
                <a:schemeClr val="accent2"/>
              </a:buClr>
              <a:buFont typeface="Wingdings" pitchFamily="2" charset="2"/>
              <a:buChar char="§"/>
              <a:defRPr>
                <a:solidFill>
                  <a:schemeClr val="tx1"/>
                </a:solidFill>
                <a:latin typeface="+mn-lt"/>
                <a:ea typeface="+mn-ea"/>
              </a:defRPr>
            </a:lvl9pPr>
          </a:lstStyle>
          <a:p>
            <a:pPr marL="285750" indent="-285750" algn="just" eaLnBrk="0" hangingPunct="0">
              <a:lnSpc>
                <a:spcPct val="130000"/>
              </a:lnSpc>
              <a:spcBef>
                <a:spcPct val="20000"/>
              </a:spcBef>
              <a:buFont typeface="Wingdings" pitchFamily="2" charset="2"/>
              <a:buChar char="Ø"/>
              <a:defRPr/>
            </a:pPr>
            <a:r>
              <a:rPr lang="en-US" altLang="zh-CN" b="0" dirty="0">
                <a:solidFill>
                  <a:srgbClr val="00008A"/>
                </a:solidFill>
                <a:latin typeface="+mj-lt"/>
                <a:ea typeface="黑体" pitchFamily="2" charset="-122"/>
              </a:rPr>
              <a:t>Background and Challenges</a:t>
            </a:r>
          </a:p>
          <a:p>
            <a:pPr marL="285750" indent="-285750" algn="just" eaLnBrk="0" hangingPunct="0">
              <a:lnSpc>
                <a:spcPct val="130000"/>
              </a:lnSpc>
              <a:spcBef>
                <a:spcPct val="20000"/>
              </a:spcBef>
              <a:buFont typeface="Wingdings" pitchFamily="2" charset="2"/>
              <a:buChar char="Ø"/>
              <a:defRPr/>
            </a:pPr>
            <a:r>
              <a:rPr lang="en-US" altLang="zh-CN" b="0" dirty="0">
                <a:solidFill>
                  <a:srgbClr val="00008A"/>
                </a:solidFill>
                <a:latin typeface="+mj-lt"/>
                <a:ea typeface="黑体" pitchFamily="2" charset="-122"/>
              </a:rPr>
              <a:t>Our Recent Work</a:t>
            </a:r>
          </a:p>
          <a:p>
            <a:pPr marL="285750" indent="-285750" algn="just" eaLnBrk="0" hangingPunct="0">
              <a:lnSpc>
                <a:spcPct val="130000"/>
              </a:lnSpc>
              <a:spcBef>
                <a:spcPct val="20000"/>
              </a:spcBef>
              <a:buFont typeface="Wingdings" pitchFamily="2" charset="2"/>
              <a:buChar char="Ø"/>
              <a:defRPr/>
            </a:pPr>
            <a:r>
              <a:rPr lang="en-US" altLang="zh-CN" b="0" dirty="0">
                <a:solidFill>
                  <a:srgbClr val="FF0000"/>
                </a:solidFill>
                <a:latin typeface="+mj-lt"/>
                <a:ea typeface="黑体" pitchFamily="2" charset="-122"/>
              </a:rPr>
              <a:t>Conclusions and Future Work</a:t>
            </a:r>
          </a:p>
        </p:txBody>
      </p:sp>
    </p:spTree>
    <p:extLst>
      <p:ext uri="{BB962C8B-B14F-4D97-AF65-F5344CB8AC3E}">
        <p14:creationId xmlns:p14="http://schemas.microsoft.com/office/powerpoint/2010/main" val="7882749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1919536" y="-243408"/>
            <a:ext cx="8363272" cy="1143000"/>
          </a:xfrm>
        </p:spPr>
        <p:txBody>
          <a:bodyPr/>
          <a:lstStyle/>
          <a:p>
            <a:r>
              <a:rPr lang="en-US" altLang="zh-CN" sz="4000" b="1" dirty="0">
                <a:solidFill>
                  <a:srgbClr val="FF0000"/>
                </a:solidFill>
                <a:ea typeface="微软雅黑" pitchFamily="34" charset="-122"/>
              </a:rPr>
              <a:t>Conclusions</a:t>
            </a:r>
            <a:endParaRPr lang="zh-CN" altLang="en-US" sz="4000" b="1" dirty="0">
              <a:solidFill>
                <a:srgbClr val="FF0000"/>
              </a:solidFill>
              <a:latin typeface="微软雅黑" pitchFamily="34" charset="-122"/>
              <a:ea typeface="微软雅黑" pitchFamily="34" charset="-122"/>
            </a:endParaRPr>
          </a:p>
        </p:txBody>
      </p:sp>
      <p:sp>
        <p:nvSpPr>
          <p:cNvPr id="50" name="内容占位符 1"/>
          <p:cNvSpPr txBox="1">
            <a:spLocks/>
          </p:cNvSpPr>
          <p:nvPr/>
        </p:nvSpPr>
        <p:spPr>
          <a:xfrm>
            <a:off x="479376" y="836712"/>
            <a:ext cx="11161240" cy="295232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auto">
              <a:lnSpc>
                <a:spcPct val="100000"/>
              </a:lnSpc>
              <a:spcAft>
                <a:spcPts val="0"/>
              </a:spcAft>
            </a:pPr>
            <a:r>
              <a:rPr lang="en-US" altLang="zh-CN" b="0" dirty="0">
                <a:solidFill>
                  <a:srgbClr val="FF0000"/>
                </a:solidFill>
                <a:latin typeface="Calibri" panose="020F0502020204030204" pitchFamily="34" charset="0"/>
                <a:ea typeface="Microsoft YaHei UI" panose="020B0503020204020204" pitchFamily="34" charset="-122"/>
              </a:rPr>
              <a:t>Attention modelling </a:t>
            </a:r>
            <a:r>
              <a:rPr lang="en-US" altLang="zh-CN" b="0" dirty="0">
                <a:latin typeface="Calibri" panose="020F0502020204030204" pitchFamily="34" charset="0"/>
                <a:ea typeface="Microsoft YaHei UI" panose="020B0503020204020204" pitchFamily="34" charset="-122"/>
              </a:rPr>
              <a:t>has been widely studied and shown effectiveness, e.g., context-modulation attention, attention with pixel-level supervision</a:t>
            </a:r>
          </a:p>
          <a:p>
            <a:pPr algn="just" fontAlgn="auto">
              <a:lnSpc>
                <a:spcPct val="100000"/>
              </a:lnSpc>
              <a:spcAft>
                <a:spcPts val="0"/>
              </a:spcAft>
            </a:pPr>
            <a:r>
              <a:rPr lang="en-US" altLang="zh-CN" b="0" dirty="0">
                <a:solidFill>
                  <a:srgbClr val="FF0000"/>
                </a:solidFill>
                <a:latin typeface="Calibri" panose="020F0502020204030204" pitchFamily="34" charset="0"/>
                <a:ea typeface="Microsoft YaHei UI" panose="020B0503020204020204" pitchFamily="34" charset="-122"/>
              </a:rPr>
              <a:t>Memory modelling </a:t>
            </a:r>
            <a:r>
              <a:rPr lang="en-US" altLang="zh-CN" b="0" dirty="0">
                <a:latin typeface="Calibri" panose="020F0502020204030204" pitchFamily="34" charset="0"/>
                <a:ea typeface="Microsoft YaHei UI" panose="020B0503020204020204" pitchFamily="34" charset="-122"/>
              </a:rPr>
              <a:t>is rarely investigated, and its performance on visual task should be further demonstrated</a:t>
            </a:r>
          </a:p>
          <a:p>
            <a:pPr algn="just" fontAlgn="auto">
              <a:lnSpc>
                <a:spcPct val="100000"/>
              </a:lnSpc>
              <a:spcAft>
                <a:spcPts val="0"/>
              </a:spcAft>
            </a:pPr>
            <a:r>
              <a:rPr lang="en-US" altLang="zh-CN" b="0" dirty="0">
                <a:solidFill>
                  <a:srgbClr val="FF0000"/>
                </a:solidFill>
                <a:latin typeface="Calibri" panose="020F0502020204030204" pitchFamily="34" charset="0"/>
                <a:ea typeface="Microsoft YaHei UI" panose="020B0503020204020204" pitchFamily="34" charset="-122"/>
              </a:rPr>
              <a:t>Feedback and lateral inhibition modelling</a:t>
            </a:r>
            <a:r>
              <a:rPr lang="en-US" altLang="zh-CN" b="0" dirty="0">
                <a:latin typeface="Calibri" panose="020F0502020204030204" pitchFamily="34" charset="0"/>
                <a:ea typeface="Microsoft YaHei UI" panose="020B0503020204020204" pitchFamily="34" charset="-122"/>
              </a:rPr>
              <a:t> can improve the generalization ability of deep models</a:t>
            </a:r>
          </a:p>
        </p:txBody>
      </p:sp>
      <p:sp>
        <p:nvSpPr>
          <p:cNvPr id="7"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9" name="矩形 8"/>
          <p:cNvSpPr/>
          <p:nvPr/>
        </p:nvSpPr>
        <p:spPr>
          <a:xfrm>
            <a:off x="181579" y="3883617"/>
            <a:ext cx="11839186" cy="2834622"/>
          </a:xfrm>
          <a:prstGeom prst="rect">
            <a:avLst/>
          </a:prstGeom>
          <a:solidFill>
            <a:schemeClr val="bg1"/>
          </a:solidFill>
        </p:spPr>
        <p:txBody>
          <a:bodyPr wrap="square">
            <a:spAutoFit/>
          </a:bodyPr>
          <a:lstStyle/>
          <a:p>
            <a:pPr marL="285750" indent="-285750" algn="just">
              <a:spcBef>
                <a:spcPts val="0"/>
              </a:spcBef>
              <a:buFont typeface="Arial" panose="020B0604020202020204" pitchFamily="34" charset="0"/>
              <a:buChar char="•"/>
            </a:pPr>
            <a:r>
              <a:rPr lang="en-US" altLang="zh-CN" dirty="0">
                <a:latin typeface="Calibri" panose="020F0502020204030204" pitchFamily="34" charset="0"/>
                <a:cs typeface="Calibri" panose="020F0502020204030204" pitchFamily="34" charset="0"/>
              </a:rPr>
              <a:t>Huang et al., Image and Sentence Matching via Semantic Concept and Order Learning, </a:t>
            </a:r>
            <a:r>
              <a:rPr lang="en-US" altLang="zh-CN" i="1" dirty="0">
                <a:solidFill>
                  <a:srgbClr val="FF0000"/>
                </a:solidFill>
                <a:latin typeface="Calibri" panose="020F0502020204030204" pitchFamily="34" charset="0"/>
                <a:cs typeface="Calibri" panose="020F0502020204030204" pitchFamily="34" charset="0"/>
              </a:rPr>
              <a:t>IEEE</a:t>
            </a:r>
            <a:r>
              <a:rPr lang="en-US" altLang="zh-CN" dirty="0">
                <a:latin typeface="Calibri" panose="020F0502020204030204" pitchFamily="34" charset="0"/>
                <a:cs typeface="Calibri" panose="020F0502020204030204" pitchFamily="34" charset="0"/>
              </a:rPr>
              <a:t> </a:t>
            </a:r>
            <a:r>
              <a:rPr lang="en-US" altLang="zh-CN" i="1" dirty="0">
                <a:solidFill>
                  <a:srgbClr val="FF0000"/>
                </a:solidFill>
                <a:latin typeface="Calibri" panose="020F0502020204030204" pitchFamily="34" charset="0"/>
                <a:cs typeface="Calibri" panose="020F0502020204030204" pitchFamily="34" charset="0"/>
              </a:rPr>
              <a:t>TPAMI</a:t>
            </a:r>
            <a:r>
              <a:rPr lang="en-US" altLang="zh-CN" dirty="0">
                <a:latin typeface="Calibri" panose="020F0502020204030204" pitchFamily="34" charset="0"/>
                <a:cs typeface="Calibri" panose="020F0502020204030204" pitchFamily="34" charset="0"/>
              </a:rPr>
              <a:t>, 2019.</a:t>
            </a:r>
          </a:p>
          <a:p>
            <a:pPr marL="285750" indent="-285750" algn="just">
              <a:spcBef>
                <a:spcPts val="0"/>
              </a:spcBef>
              <a:buFont typeface="Arial" panose="020B0604020202020204" pitchFamily="34" charset="0"/>
              <a:buChar char="•"/>
            </a:pPr>
            <a:r>
              <a:rPr lang="en-US" altLang="zh-CN" dirty="0">
                <a:latin typeface="Calibri" panose="020F0502020204030204" pitchFamily="34" charset="0"/>
                <a:cs typeface="Calibri" panose="020F0502020204030204" pitchFamily="34" charset="0"/>
              </a:rPr>
              <a:t>Cao et al., Feedback Convolutional Neural Network for Visual Localization and Segmentation, </a:t>
            </a:r>
            <a:r>
              <a:rPr lang="en-US" altLang="zh-CN" i="1" dirty="0">
                <a:solidFill>
                  <a:srgbClr val="FF0000"/>
                </a:solidFill>
                <a:latin typeface="Calibri" panose="020F0502020204030204" pitchFamily="34" charset="0"/>
                <a:cs typeface="Calibri" panose="020F0502020204030204" pitchFamily="34" charset="0"/>
              </a:rPr>
              <a:t>IEEE</a:t>
            </a:r>
            <a:r>
              <a:rPr lang="en-US" altLang="zh-CN" dirty="0">
                <a:latin typeface="Calibri" panose="020F0502020204030204" pitchFamily="34" charset="0"/>
                <a:cs typeface="Calibri" panose="020F0502020204030204" pitchFamily="34" charset="0"/>
              </a:rPr>
              <a:t> </a:t>
            </a:r>
            <a:r>
              <a:rPr lang="en-US" altLang="zh-CN" i="1" dirty="0">
                <a:solidFill>
                  <a:srgbClr val="FF0000"/>
                </a:solidFill>
                <a:latin typeface="Calibri" panose="020F0502020204030204" pitchFamily="34" charset="0"/>
                <a:cs typeface="Calibri" panose="020F0502020204030204" pitchFamily="34" charset="0"/>
              </a:rPr>
              <a:t>TPAMI</a:t>
            </a:r>
            <a:r>
              <a:rPr lang="en-US" altLang="zh-CN" dirty="0">
                <a:latin typeface="Calibri" panose="020F0502020204030204" pitchFamily="34" charset="0"/>
                <a:cs typeface="Calibri" panose="020F0502020204030204" pitchFamily="34" charset="0"/>
              </a:rPr>
              <a:t>, 2018.</a:t>
            </a:r>
          </a:p>
          <a:p>
            <a:pPr marL="285750" indent="-285750" algn="just">
              <a:spcBef>
                <a:spcPts val="0"/>
              </a:spcBef>
              <a:buFont typeface="Arial" panose="020B0604020202020204" pitchFamily="34" charset="0"/>
              <a:buChar char="•"/>
            </a:pPr>
            <a:r>
              <a:rPr lang="en-US" altLang="zh-CN" dirty="0">
                <a:latin typeface="Calibri" panose="020F0502020204030204" pitchFamily="34" charset="0"/>
                <a:cs typeface="Calibri" panose="020F0502020204030204" pitchFamily="34" charset="0"/>
              </a:rPr>
              <a:t>Wang et al., M3: Multimodal Memory Modelling for Video Captioning, </a:t>
            </a:r>
            <a:r>
              <a:rPr lang="en-US" altLang="zh-CN" i="1" dirty="0">
                <a:solidFill>
                  <a:srgbClr val="FF0000"/>
                </a:solidFill>
                <a:latin typeface="Calibri" panose="020F0502020204030204" pitchFamily="34" charset="0"/>
                <a:cs typeface="Calibri" panose="020F0502020204030204" pitchFamily="34" charset="0"/>
              </a:rPr>
              <a:t>CVPR</a:t>
            </a:r>
            <a:r>
              <a:rPr lang="en-US" altLang="zh-CN" dirty="0">
                <a:latin typeface="Calibri" panose="020F0502020204030204" pitchFamily="34" charset="0"/>
                <a:cs typeface="Calibri" panose="020F0502020204030204" pitchFamily="34" charset="0"/>
              </a:rPr>
              <a:t>, 2018.</a:t>
            </a:r>
          </a:p>
          <a:p>
            <a:pPr marL="285750" indent="-285750" algn="just">
              <a:spcBef>
                <a:spcPts val="0"/>
              </a:spcBef>
              <a:buFont typeface="Arial" panose="020B0604020202020204" pitchFamily="34" charset="0"/>
              <a:buChar char="•"/>
            </a:pPr>
            <a:r>
              <a:rPr lang="en-US" altLang="zh-CN" dirty="0">
                <a:latin typeface="Calibri" panose="020F0502020204030204" pitchFamily="34" charset="0"/>
                <a:cs typeface="Calibri" panose="020F0502020204030204" pitchFamily="34" charset="0"/>
              </a:rPr>
              <a:t>Song et al., Mask-guided Contrastive Attention Model for Person Re-Identification, </a:t>
            </a:r>
            <a:r>
              <a:rPr lang="en-US" altLang="zh-CN" i="1" dirty="0">
                <a:solidFill>
                  <a:srgbClr val="FF0000"/>
                </a:solidFill>
                <a:latin typeface="Calibri" panose="020F0502020204030204" pitchFamily="34" charset="0"/>
                <a:cs typeface="Calibri" panose="020F0502020204030204" pitchFamily="34" charset="0"/>
              </a:rPr>
              <a:t>CVPR</a:t>
            </a:r>
            <a:r>
              <a:rPr lang="en-US" altLang="zh-CN" dirty="0">
                <a:latin typeface="Calibri" panose="020F0502020204030204" pitchFamily="34" charset="0"/>
                <a:cs typeface="Calibri" panose="020F0502020204030204" pitchFamily="34" charset="0"/>
              </a:rPr>
              <a:t>, 2018.</a:t>
            </a:r>
          </a:p>
          <a:p>
            <a:pPr marL="285750" indent="-285750" algn="just">
              <a:spcBef>
                <a:spcPts val="0"/>
              </a:spcBef>
              <a:buFont typeface="Arial" panose="020B0604020202020204" pitchFamily="34" charset="0"/>
              <a:buChar char="•"/>
            </a:pPr>
            <a:r>
              <a:rPr lang="en-US" altLang="zh-CN" dirty="0">
                <a:latin typeface="Calibri" panose="020F0502020204030204" pitchFamily="34" charset="0"/>
                <a:cs typeface="Calibri" panose="020F0502020204030204" pitchFamily="34" charset="0"/>
              </a:rPr>
              <a:t>Cao et al., Lateral Inhibition-inspired CNN for Visual Attention and Saliency Detection, </a:t>
            </a:r>
            <a:r>
              <a:rPr lang="en-US" altLang="zh-CN" i="1" dirty="0">
                <a:solidFill>
                  <a:srgbClr val="FF0000"/>
                </a:solidFill>
                <a:latin typeface="Calibri" panose="020F0502020204030204" pitchFamily="34" charset="0"/>
                <a:cs typeface="Calibri" panose="020F0502020204030204" pitchFamily="34" charset="0"/>
              </a:rPr>
              <a:t>AAAI</a:t>
            </a:r>
            <a:r>
              <a:rPr lang="en-US" altLang="zh-CN" dirty="0">
                <a:latin typeface="Calibri" panose="020F0502020204030204" pitchFamily="34" charset="0"/>
                <a:cs typeface="Calibri" panose="020F0502020204030204" pitchFamily="34" charset="0"/>
              </a:rPr>
              <a:t>, 2018.</a:t>
            </a:r>
          </a:p>
          <a:p>
            <a:pPr marL="285750" indent="-285750" algn="just">
              <a:spcBef>
                <a:spcPts val="0"/>
              </a:spcBef>
              <a:buFont typeface="Arial" panose="020B0604020202020204" pitchFamily="34" charset="0"/>
              <a:buChar char="•"/>
            </a:pPr>
            <a:r>
              <a:rPr lang="en-US" altLang="zh-CN" dirty="0">
                <a:latin typeface="Calibri" panose="020F0502020204030204" pitchFamily="34" charset="0"/>
                <a:cs typeface="Calibri" panose="020F0502020204030204" pitchFamily="34" charset="0"/>
              </a:rPr>
              <a:t>Wang et al., Hierarchical Memory Network for Video Captioning, </a:t>
            </a:r>
            <a:r>
              <a:rPr lang="en-US" altLang="zh-CN" i="1" dirty="0">
                <a:solidFill>
                  <a:srgbClr val="FF0000"/>
                </a:solidFill>
                <a:latin typeface="Calibri" panose="020F0502020204030204" pitchFamily="34" charset="0"/>
                <a:cs typeface="Calibri" panose="020F0502020204030204" pitchFamily="34" charset="0"/>
              </a:rPr>
              <a:t>ACM</a:t>
            </a:r>
            <a:r>
              <a:rPr lang="en-US" altLang="zh-CN" dirty="0">
                <a:solidFill>
                  <a:srgbClr val="FF0000"/>
                </a:solidFill>
                <a:latin typeface="Calibri" panose="020F0502020204030204" pitchFamily="34" charset="0"/>
                <a:cs typeface="Calibri" panose="020F0502020204030204" pitchFamily="34" charset="0"/>
              </a:rPr>
              <a:t> </a:t>
            </a:r>
            <a:r>
              <a:rPr lang="en-US" altLang="zh-CN" i="1" dirty="0">
                <a:solidFill>
                  <a:srgbClr val="FF0000"/>
                </a:solidFill>
                <a:latin typeface="Calibri" panose="020F0502020204030204" pitchFamily="34" charset="0"/>
                <a:cs typeface="Calibri" panose="020F0502020204030204" pitchFamily="34" charset="0"/>
              </a:rPr>
              <a:t>Multimedia</a:t>
            </a:r>
            <a:r>
              <a:rPr lang="en-US" altLang="zh-CN" dirty="0">
                <a:latin typeface="Calibri" panose="020F0502020204030204" pitchFamily="34" charset="0"/>
                <a:cs typeface="Calibri" panose="020F0502020204030204" pitchFamily="34" charset="0"/>
              </a:rPr>
              <a:t>, 2018.</a:t>
            </a:r>
          </a:p>
          <a:p>
            <a:pPr marL="285750" indent="-285750" algn="just">
              <a:spcBef>
                <a:spcPts val="0"/>
              </a:spcBef>
              <a:buFont typeface="Arial" panose="020B0604020202020204" pitchFamily="34" charset="0"/>
              <a:buChar char="•"/>
            </a:pPr>
            <a:r>
              <a:rPr lang="en-US" altLang="zh-CN" dirty="0">
                <a:latin typeface="Calibri" panose="020F0502020204030204" pitchFamily="34" charset="0"/>
                <a:cs typeface="Calibri" panose="020F0502020204030204" pitchFamily="34" charset="0"/>
              </a:rPr>
              <a:t>Zhou et al., Joint Spatial and Temporal Recurrent Neural Networks for Video-based Person Re-identification, </a:t>
            </a:r>
            <a:r>
              <a:rPr lang="en-US" altLang="zh-CN" i="1" dirty="0">
                <a:solidFill>
                  <a:srgbClr val="FF0000"/>
                </a:solidFill>
                <a:latin typeface="Calibri" panose="020F0502020204030204" pitchFamily="34" charset="0"/>
                <a:cs typeface="Calibri" panose="020F0502020204030204" pitchFamily="34" charset="0"/>
              </a:rPr>
              <a:t>CVPR</a:t>
            </a:r>
            <a:r>
              <a:rPr lang="en-US" altLang="zh-CN" dirty="0">
                <a:latin typeface="Calibri" panose="020F0502020204030204" pitchFamily="34" charset="0"/>
                <a:cs typeface="Calibri" panose="020F0502020204030204" pitchFamily="34" charset="0"/>
              </a:rPr>
              <a:t>, 2017.</a:t>
            </a:r>
          </a:p>
          <a:p>
            <a:pPr marL="285750" indent="-285750" algn="just">
              <a:spcBef>
                <a:spcPts val="0"/>
              </a:spcBef>
              <a:buFont typeface="Arial" panose="020B0604020202020204" pitchFamily="34" charset="0"/>
              <a:buChar char="•"/>
            </a:pPr>
            <a:r>
              <a:rPr lang="en-US" altLang="zh-CN" dirty="0">
                <a:latin typeface="Calibri" panose="020F0502020204030204" pitchFamily="34" charset="0"/>
                <a:cs typeface="Calibri" panose="020F0502020204030204" pitchFamily="34" charset="0"/>
              </a:rPr>
              <a:t>Huang et al., Instance-aware Image and Sentence Matching with Selective Multimodal LSTM, </a:t>
            </a:r>
            <a:r>
              <a:rPr lang="en-US" altLang="zh-CN" i="1" dirty="0">
                <a:solidFill>
                  <a:srgbClr val="FF0000"/>
                </a:solidFill>
                <a:latin typeface="Calibri" panose="020F0502020204030204" pitchFamily="34" charset="0"/>
                <a:cs typeface="Calibri" panose="020F0502020204030204" pitchFamily="34" charset="0"/>
              </a:rPr>
              <a:t>CVPR</a:t>
            </a:r>
            <a:r>
              <a:rPr lang="en-US" altLang="zh-CN" dirty="0">
                <a:latin typeface="Calibri" panose="020F0502020204030204" pitchFamily="34" charset="0"/>
                <a:cs typeface="Calibri" panose="020F0502020204030204" pitchFamily="34" charset="0"/>
              </a:rPr>
              <a:t>, 2017.</a:t>
            </a:r>
          </a:p>
          <a:p>
            <a:pPr marL="285750" indent="-285750" algn="just">
              <a:spcBef>
                <a:spcPts val="0"/>
              </a:spcBef>
              <a:buFont typeface="Arial" panose="020B0604020202020204" pitchFamily="34" charset="0"/>
              <a:buChar char="•"/>
            </a:pPr>
            <a:r>
              <a:rPr lang="en-US" altLang="zh-CN" dirty="0">
                <a:latin typeface="Calibri" panose="020F0502020204030204" pitchFamily="34" charset="0"/>
                <a:cs typeface="Calibri" panose="020F0502020204030204" pitchFamily="34" charset="0"/>
              </a:rPr>
              <a:t>Cao et al., Capturing Top Down Visual Attention with Feedback Convolutional Neural Networks, </a:t>
            </a:r>
            <a:r>
              <a:rPr lang="en-US" altLang="zh-CN" i="1" dirty="0">
                <a:solidFill>
                  <a:srgbClr val="FF0000"/>
                </a:solidFill>
                <a:latin typeface="Calibri" panose="020F0502020204030204" pitchFamily="34" charset="0"/>
                <a:cs typeface="Calibri" panose="020F0502020204030204" pitchFamily="34" charset="0"/>
              </a:rPr>
              <a:t>ICCV</a:t>
            </a:r>
            <a:r>
              <a:rPr lang="en-US" altLang="zh-CN" dirty="0">
                <a:latin typeface="Calibri" panose="020F0502020204030204" pitchFamily="34" charset="0"/>
                <a:cs typeface="Calibri" panose="020F0502020204030204" pitchFamily="34" charset="0"/>
              </a:rPr>
              <a:t>, 2015.</a:t>
            </a:r>
          </a:p>
        </p:txBody>
      </p:sp>
    </p:spTree>
    <p:extLst>
      <p:ext uri="{BB962C8B-B14F-4D97-AF65-F5344CB8AC3E}">
        <p14:creationId xmlns:p14="http://schemas.microsoft.com/office/powerpoint/2010/main" val="16055047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21161" y="-243408"/>
            <a:ext cx="12244667" cy="1143000"/>
          </a:xfrm>
        </p:spPr>
        <p:txBody>
          <a:bodyPr/>
          <a:lstStyle/>
          <a:p>
            <a:r>
              <a:rPr lang="en-US" altLang="zh-CN" sz="4000" b="1" dirty="0">
                <a:solidFill>
                  <a:srgbClr val="FF0000"/>
                </a:solidFill>
                <a:ea typeface="微软雅黑" pitchFamily="34" charset="-122"/>
              </a:rPr>
              <a:t>Future Work—Reasoning Modeling</a:t>
            </a:r>
            <a:endParaRPr lang="zh-CN" altLang="en-US" sz="4000" b="1" dirty="0">
              <a:solidFill>
                <a:srgbClr val="FF0000"/>
              </a:solidFill>
              <a:latin typeface="微软雅黑" pitchFamily="34" charset="-122"/>
              <a:ea typeface="微软雅黑" pitchFamily="34" charset="-122"/>
            </a:endParaRPr>
          </a:p>
        </p:txBody>
      </p:sp>
      <p:sp>
        <p:nvSpPr>
          <p:cNvPr id="11"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22" name="矩形 21"/>
          <p:cNvSpPr/>
          <p:nvPr/>
        </p:nvSpPr>
        <p:spPr>
          <a:xfrm>
            <a:off x="524702" y="980728"/>
            <a:ext cx="11040151" cy="1384995"/>
          </a:xfrm>
          <a:prstGeom prst="rect">
            <a:avLst/>
          </a:prstGeom>
          <a:noFill/>
        </p:spPr>
        <p:txBody>
          <a:bodyPr wrap="square">
            <a:spAutoFit/>
          </a:bodyPr>
          <a:lstStyle/>
          <a:p>
            <a:pPr algn="just">
              <a:lnSpc>
                <a:spcPct val="100000"/>
              </a:lnSpc>
              <a:spcBef>
                <a:spcPct val="0"/>
              </a:spcBef>
            </a:pPr>
            <a:r>
              <a:rPr lang="en-US" altLang="zh-CN" sz="2800" dirty="0">
                <a:solidFill>
                  <a:srgbClr val="0000FF"/>
                </a:solidFill>
                <a:latin typeface="Calibri" panose="020F0502020204030204" pitchFamily="34" charset="0"/>
                <a:ea typeface="黑体" panose="02010609060101010101" pitchFamily="49" charset="-122"/>
              </a:rPr>
              <a:t>Modeling human cognitive mechanisms like attention and memory has been demonstrated to be useful, but more complicated mechanisms like reasoning have not been well investigated</a:t>
            </a:r>
          </a:p>
        </p:txBody>
      </p:sp>
      <p:pic>
        <p:nvPicPr>
          <p:cNvPr id="2" name="图片 1"/>
          <p:cNvPicPr>
            <a:picLocks noChangeAspect="1"/>
          </p:cNvPicPr>
          <p:nvPr/>
        </p:nvPicPr>
        <p:blipFill>
          <a:blip r:embed="rId3"/>
          <a:stretch>
            <a:fillRect/>
          </a:stretch>
        </p:blipFill>
        <p:spPr>
          <a:xfrm>
            <a:off x="119336" y="2636912"/>
            <a:ext cx="11870183" cy="2976174"/>
          </a:xfrm>
          <a:prstGeom prst="rect">
            <a:avLst/>
          </a:prstGeom>
        </p:spPr>
      </p:pic>
      <p:sp>
        <p:nvSpPr>
          <p:cNvPr id="4" name="矩形 3"/>
          <p:cNvSpPr/>
          <p:nvPr/>
        </p:nvSpPr>
        <p:spPr>
          <a:xfrm>
            <a:off x="1976714" y="5668831"/>
            <a:ext cx="7840864" cy="430887"/>
          </a:xfrm>
          <a:prstGeom prst="rect">
            <a:avLst/>
          </a:prstGeom>
        </p:spPr>
        <p:txBody>
          <a:bodyPr wrap="none">
            <a:spAutoFit/>
          </a:bodyPr>
          <a:lstStyle/>
          <a:p>
            <a:r>
              <a:rPr lang="en-US" altLang="zh-CN" sz="2000" dirty="0">
                <a:solidFill>
                  <a:schemeClr val="tx1"/>
                </a:solidFill>
                <a:latin typeface="Calibri" panose="020F0502020204030204" pitchFamily="34" charset="0"/>
              </a:rPr>
              <a:t>Chen et al., Iterative Visual Reasoning Beyond Convolutions, CVPR, 2018.</a:t>
            </a:r>
            <a:endParaRPr lang="zh-CN" altLang="en-US" sz="200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3813798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21161" y="-243408"/>
            <a:ext cx="12244667" cy="1143000"/>
          </a:xfrm>
        </p:spPr>
        <p:txBody>
          <a:bodyPr/>
          <a:lstStyle/>
          <a:p>
            <a:r>
              <a:rPr lang="en-US" altLang="zh-CN" sz="4000" b="1" dirty="0">
                <a:solidFill>
                  <a:srgbClr val="FF0000"/>
                </a:solidFill>
                <a:ea typeface="微软雅黑" pitchFamily="34" charset="-122"/>
              </a:rPr>
              <a:t>Future </a:t>
            </a:r>
            <a:r>
              <a:rPr lang="en-US" altLang="zh-CN" sz="4000" b="1">
                <a:solidFill>
                  <a:srgbClr val="FF0000"/>
                </a:solidFill>
                <a:ea typeface="微软雅黑" pitchFamily="34" charset="-122"/>
              </a:rPr>
              <a:t>Work—Brain-inspired Chips</a:t>
            </a:r>
            <a:endParaRPr lang="zh-CN" altLang="en-US" sz="4000" b="1" dirty="0">
              <a:solidFill>
                <a:srgbClr val="FF0000"/>
              </a:solidFill>
              <a:latin typeface="微软雅黑" pitchFamily="34" charset="-122"/>
              <a:ea typeface="微软雅黑" pitchFamily="34" charset="-122"/>
            </a:endParaRPr>
          </a:p>
        </p:txBody>
      </p:sp>
      <p:sp>
        <p:nvSpPr>
          <p:cNvPr id="11"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22" name="矩形 21"/>
          <p:cNvSpPr/>
          <p:nvPr/>
        </p:nvSpPr>
        <p:spPr>
          <a:xfrm>
            <a:off x="407368" y="980728"/>
            <a:ext cx="11283532" cy="1384995"/>
          </a:xfrm>
          <a:prstGeom prst="rect">
            <a:avLst/>
          </a:prstGeom>
          <a:noFill/>
        </p:spPr>
        <p:txBody>
          <a:bodyPr wrap="square">
            <a:spAutoFit/>
          </a:bodyPr>
          <a:lstStyle/>
          <a:p>
            <a:pPr algn="just">
              <a:lnSpc>
                <a:spcPct val="100000"/>
              </a:lnSpc>
              <a:spcBef>
                <a:spcPct val="0"/>
              </a:spcBef>
            </a:pPr>
            <a:r>
              <a:rPr lang="en-US" altLang="zh-CN" sz="2800" dirty="0">
                <a:solidFill>
                  <a:srgbClr val="0000FF"/>
                </a:solidFill>
                <a:latin typeface="Calibri" panose="020F0502020204030204" pitchFamily="34" charset="0"/>
                <a:ea typeface="黑体" panose="02010609060101010101" pitchFamily="49" charset="-122"/>
              </a:rPr>
              <a:t>Researchers have embedded many DL algorithms into chips, but more effective and efficient brain-inspired algorithms are not widely considered yet</a:t>
            </a:r>
          </a:p>
        </p:txBody>
      </p:sp>
      <p:pic>
        <p:nvPicPr>
          <p:cNvPr id="9" name="图片 8">
            <a:extLst>
              <a:ext uri="{FF2B5EF4-FFF2-40B4-BE49-F238E27FC236}">
                <a16:creationId xmlns:a16="http://schemas.microsoft.com/office/drawing/2014/main" id="{9302E222-8225-405E-9BD0-402D934BE52B}"/>
              </a:ext>
            </a:extLst>
          </p:cNvPr>
          <p:cNvPicPr>
            <a:picLocks noChangeAspect="1"/>
          </p:cNvPicPr>
          <p:nvPr/>
        </p:nvPicPr>
        <p:blipFill>
          <a:blip r:embed="rId3"/>
          <a:stretch>
            <a:fillRect/>
          </a:stretch>
        </p:blipFill>
        <p:spPr>
          <a:xfrm>
            <a:off x="5951983" y="2204864"/>
            <a:ext cx="5738917" cy="3672408"/>
          </a:xfrm>
          <a:prstGeom prst="rect">
            <a:avLst/>
          </a:prstGeom>
        </p:spPr>
      </p:pic>
      <p:pic>
        <p:nvPicPr>
          <p:cNvPr id="10" name="图片 9">
            <a:extLst>
              <a:ext uri="{FF2B5EF4-FFF2-40B4-BE49-F238E27FC236}">
                <a16:creationId xmlns:a16="http://schemas.microsoft.com/office/drawing/2014/main" id="{E75B7CB7-745F-4C04-BBCF-557B8D37403E}"/>
              </a:ext>
            </a:extLst>
          </p:cNvPr>
          <p:cNvPicPr>
            <a:picLocks noChangeAspect="1"/>
          </p:cNvPicPr>
          <p:nvPr/>
        </p:nvPicPr>
        <p:blipFill rotWithShape="1">
          <a:blip r:embed="rId4"/>
          <a:srcRect b="17350"/>
          <a:stretch/>
        </p:blipFill>
        <p:spPr>
          <a:xfrm>
            <a:off x="623392" y="2420888"/>
            <a:ext cx="4968552" cy="3240360"/>
          </a:xfrm>
          <a:prstGeom prst="rect">
            <a:avLst/>
          </a:prstGeom>
        </p:spPr>
      </p:pic>
      <p:sp>
        <p:nvSpPr>
          <p:cNvPr id="3" name="矩形 2"/>
          <p:cNvSpPr/>
          <p:nvPr/>
        </p:nvSpPr>
        <p:spPr>
          <a:xfrm>
            <a:off x="3128628" y="5932437"/>
            <a:ext cx="6025560" cy="408958"/>
          </a:xfrm>
          <a:prstGeom prst="rect">
            <a:avLst/>
          </a:prstGeom>
        </p:spPr>
        <p:txBody>
          <a:bodyPr wrap="none">
            <a:spAutoFit/>
          </a:bodyPr>
          <a:lstStyle/>
          <a:p>
            <a:r>
              <a:rPr lang="en-US" altLang="zh-CN" sz="2000" dirty="0" err="1">
                <a:solidFill>
                  <a:schemeClr val="tx1"/>
                </a:solidFill>
                <a:latin typeface="Calibri" panose="020F0502020204030204" pitchFamily="34" charset="0"/>
              </a:rPr>
              <a:t>Memristor</a:t>
            </a:r>
            <a:r>
              <a:rPr lang="zh-CN" altLang="en-US" sz="2000" dirty="0">
                <a:solidFill>
                  <a:schemeClr val="tx1"/>
                </a:solidFill>
                <a:latin typeface="Calibri" panose="020F0502020204030204" pitchFamily="34" charset="0"/>
              </a:rPr>
              <a:t>： </a:t>
            </a:r>
            <a:r>
              <a:rPr lang="en-US" altLang="zh-CN" sz="2000" dirty="0">
                <a:solidFill>
                  <a:schemeClr val="tx1"/>
                </a:solidFill>
                <a:latin typeface="Calibri" panose="020F0502020204030204" pitchFamily="34" charset="0"/>
              </a:rPr>
              <a:t>a brain-like chip from Tsinghua University</a:t>
            </a:r>
          </a:p>
        </p:txBody>
      </p:sp>
    </p:spTree>
    <p:extLst>
      <p:ext uri="{BB962C8B-B14F-4D97-AF65-F5344CB8AC3E}">
        <p14:creationId xmlns:p14="http://schemas.microsoft.com/office/powerpoint/2010/main" val="34049212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84349" y="-180739"/>
            <a:ext cx="184731" cy="39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标题 7"/>
          <p:cNvSpPr>
            <a:spLocks noGrp="1"/>
          </p:cNvSpPr>
          <p:nvPr>
            <p:ph type="title"/>
          </p:nvPr>
        </p:nvSpPr>
        <p:spPr>
          <a:xfrm>
            <a:off x="-21161" y="-243408"/>
            <a:ext cx="12244667" cy="1143000"/>
          </a:xfrm>
        </p:spPr>
        <p:txBody>
          <a:bodyPr/>
          <a:lstStyle/>
          <a:p>
            <a:r>
              <a:rPr lang="en-US" altLang="zh-CN" sz="4000" b="1" dirty="0">
                <a:solidFill>
                  <a:srgbClr val="FF0000"/>
                </a:solidFill>
                <a:ea typeface="微软雅黑" pitchFamily="34" charset="-122"/>
              </a:rPr>
              <a:t>Future Work—Smarter Robot</a:t>
            </a:r>
          </a:p>
        </p:txBody>
      </p:sp>
      <p:sp>
        <p:nvSpPr>
          <p:cNvPr id="11" name="AutoShape 7"/>
          <p:cNvSpPr>
            <a:spLocks noChangeArrowheads="1"/>
          </p:cNvSpPr>
          <p:nvPr/>
        </p:nvSpPr>
        <p:spPr bwMode="auto">
          <a:xfrm>
            <a:off x="15422" y="695944"/>
            <a:ext cx="12176578" cy="64943"/>
          </a:xfrm>
          <a:prstGeom prst="homePlate">
            <a:avLst>
              <a:gd name="adj" fmla="val 2998354"/>
            </a:avLst>
          </a:prstGeom>
          <a:solidFill>
            <a:schemeClr val="accent2"/>
          </a:solidFill>
          <a:ln w="28575">
            <a:solidFill>
              <a:schemeClr val="accent2"/>
            </a:solidFill>
            <a:miter lim="800000"/>
            <a:headEnd/>
            <a:tailEnd/>
          </a:ln>
        </p:spPr>
        <p:txBody>
          <a:bodyPr wrap="none" anchor="ctr"/>
          <a:lstStyle/>
          <a:p>
            <a:pPr eaLnBrk="1" hangingPunct="1">
              <a:lnSpc>
                <a:spcPct val="100000"/>
              </a:lnSpc>
              <a:spcBef>
                <a:spcPct val="0"/>
              </a:spcBef>
              <a:buFontTx/>
              <a:buNone/>
            </a:pPr>
            <a:endParaRPr lang="zh-CN" altLang="en-US" b="0">
              <a:solidFill>
                <a:schemeClr val="tx1"/>
              </a:solidFill>
              <a:latin typeface="Arial" charset="0"/>
              <a:ea typeface="宋体" pitchFamily="2" charset="-122"/>
            </a:endParaRPr>
          </a:p>
        </p:txBody>
      </p:sp>
      <p:sp>
        <p:nvSpPr>
          <p:cNvPr id="22" name="矩形 21"/>
          <p:cNvSpPr/>
          <p:nvPr/>
        </p:nvSpPr>
        <p:spPr>
          <a:xfrm>
            <a:off x="524702" y="836712"/>
            <a:ext cx="11331938" cy="1384995"/>
          </a:xfrm>
          <a:prstGeom prst="rect">
            <a:avLst/>
          </a:prstGeom>
          <a:noFill/>
        </p:spPr>
        <p:txBody>
          <a:bodyPr wrap="square">
            <a:spAutoFit/>
          </a:bodyPr>
          <a:lstStyle/>
          <a:p>
            <a:pPr algn="just">
              <a:lnSpc>
                <a:spcPct val="100000"/>
              </a:lnSpc>
              <a:spcBef>
                <a:spcPct val="0"/>
              </a:spcBef>
            </a:pPr>
            <a:r>
              <a:rPr lang="en-US" altLang="zh-CN" sz="2800" dirty="0">
                <a:solidFill>
                  <a:srgbClr val="0000FF"/>
                </a:solidFill>
                <a:latin typeface="Calibri" panose="020F0502020204030204" pitchFamily="34" charset="0"/>
                <a:ea typeface="黑体" panose="02010609060101010101" pitchFamily="49" charset="-122"/>
              </a:rPr>
              <a:t>Current robots can only perform very easy tasks and participate in very simple conversations, we might resort to cognitive algorithms to make them smarter </a:t>
            </a:r>
          </a:p>
        </p:txBody>
      </p:sp>
      <p:pic>
        <p:nvPicPr>
          <p:cNvPr id="1026" name="Picture 2" descr="See the source image"/>
          <p:cNvPicPr>
            <a:picLocks noChangeAspect="1" noChangeArrowheads="1"/>
          </p:cNvPicPr>
          <p:nvPr/>
        </p:nvPicPr>
        <p:blipFill rotWithShape="1">
          <a:blip r:embed="rId3">
            <a:extLst>
              <a:ext uri="{28A0092B-C50C-407E-A947-70E740481C1C}">
                <a14:useLocalDpi xmlns:a14="http://schemas.microsoft.com/office/drawing/2010/main" val="0"/>
              </a:ext>
            </a:extLst>
          </a:blip>
          <a:srcRect t="7873"/>
          <a:stretch/>
        </p:blipFill>
        <p:spPr bwMode="auto">
          <a:xfrm>
            <a:off x="2067121" y="2386715"/>
            <a:ext cx="7773296" cy="4018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99018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7"/>
          <p:cNvSpPr txBox="1">
            <a:spLocks/>
          </p:cNvSpPr>
          <p:nvPr/>
        </p:nvSpPr>
        <p:spPr>
          <a:xfrm>
            <a:off x="-21161" y="188640"/>
            <a:ext cx="12244667" cy="1368152"/>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a:lstStyle>
          <a:p>
            <a:pPr>
              <a:lnSpc>
                <a:spcPct val="100000"/>
              </a:lnSpc>
              <a:buFontTx/>
            </a:pPr>
            <a:r>
              <a:rPr lang="en-US" altLang="zh-CN" sz="4000" b="1" kern="0" dirty="0">
                <a:solidFill>
                  <a:srgbClr val="FF0000"/>
                </a:solidFill>
                <a:ea typeface="微软雅黑" pitchFamily="34" charset="-122"/>
              </a:rPr>
              <a:t>Multimodal Intelligent Computing (MIC) Group</a:t>
            </a:r>
          </a:p>
        </p:txBody>
      </p:sp>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6424" y="3073317"/>
            <a:ext cx="2754112" cy="2754112"/>
          </a:xfrm>
          <a:prstGeom prst="rect">
            <a:avLst/>
          </a:prstGeom>
          <a:ln w="19050">
            <a:noFill/>
          </a:ln>
          <a:effectLst>
            <a:outerShdw blurRad="63500" sx="101000" sy="101000" algn="ctr" rotWithShape="0">
              <a:prstClr val="black">
                <a:alpha val="40000"/>
              </a:prstClr>
            </a:outerShdw>
          </a:effectLst>
        </p:spPr>
      </p:pic>
      <p:sp>
        <p:nvSpPr>
          <p:cNvPr id="7" name="矩形 6"/>
          <p:cNvSpPr/>
          <p:nvPr/>
        </p:nvSpPr>
        <p:spPr>
          <a:xfrm>
            <a:off x="7104112" y="5904895"/>
            <a:ext cx="4896544" cy="498598"/>
          </a:xfrm>
          <a:prstGeom prst="rect">
            <a:avLst/>
          </a:prstGeom>
        </p:spPr>
        <p:txBody>
          <a:bodyPr wrap="square">
            <a:spAutoFit/>
          </a:bodyPr>
          <a:lstStyle/>
          <a:p>
            <a:pPr fontAlgn="auto">
              <a:spcBef>
                <a:spcPts val="0"/>
              </a:spcBef>
              <a:spcAft>
                <a:spcPts val="0"/>
              </a:spcAft>
            </a:pPr>
            <a:r>
              <a:rPr lang="en-US" altLang="zh-CN" sz="2400" b="0" dirty="0">
                <a:solidFill>
                  <a:prstClr val="black"/>
                </a:solidFill>
                <a:latin typeface="Calibri" panose="020F0502020204030204" pitchFamily="34" charset="0"/>
                <a:ea typeface="黑体" panose="02010609060101010101" pitchFamily="49" charset="-122"/>
              </a:rPr>
              <a:t>Email</a:t>
            </a:r>
            <a:r>
              <a:rPr lang="zh-CN" altLang="en-US" sz="2400" b="0" dirty="0">
                <a:solidFill>
                  <a:prstClr val="black"/>
                </a:solidFill>
                <a:latin typeface="Calibri" panose="020F0502020204030204" pitchFamily="34" charset="0"/>
                <a:ea typeface="黑体" panose="02010609060101010101" pitchFamily="49" charset="-122"/>
              </a:rPr>
              <a:t>：</a:t>
            </a:r>
            <a:r>
              <a:rPr lang="en-US" altLang="zh-CN" sz="2400" b="0" dirty="0">
                <a:solidFill>
                  <a:srgbClr val="0000FF"/>
                </a:solidFill>
                <a:latin typeface="Calibri"/>
                <a:ea typeface="宋体" panose="02010600030101010101" pitchFamily="2" charset="-122"/>
              </a:rPr>
              <a:t>multimodal_comp@126.com</a:t>
            </a:r>
            <a:endParaRPr lang="zh-CN" altLang="en-US" sz="2400" b="0" dirty="0">
              <a:solidFill>
                <a:srgbClr val="0000FF"/>
              </a:solidFill>
              <a:latin typeface="Calibri"/>
              <a:ea typeface="宋体" panose="02010600030101010101" pitchFamily="2" charset="-122"/>
            </a:endParaRPr>
          </a:p>
        </p:txBody>
      </p:sp>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t="23090" b="6262"/>
          <a:stretch/>
        </p:blipFill>
        <p:spPr>
          <a:xfrm>
            <a:off x="551384" y="3068960"/>
            <a:ext cx="6336704" cy="3312590"/>
          </a:xfrm>
          <a:prstGeom prst="rect">
            <a:avLst/>
          </a:prstGeom>
          <a:ln w="19050">
            <a:noFill/>
          </a:ln>
          <a:effectLst>
            <a:outerShdw blurRad="63500" sx="101000" sy="101000" algn="ctr" rotWithShape="0">
              <a:prstClr val="black">
                <a:alpha val="40000"/>
              </a:prstClr>
            </a:outerShdw>
          </a:effectLst>
        </p:spPr>
      </p:pic>
      <p:sp>
        <p:nvSpPr>
          <p:cNvPr id="9" name="椭圆 8">
            <a:hlinkClick r:id="rId4" action="ppaction://hlinksldjump"/>
          </p:cNvPr>
          <p:cNvSpPr/>
          <p:nvPr/>
        </p:nvSpPr>
        <p:spPr>
          <a:xfrm>
            <a:off x="990769" y="1196752"/>
            <a:ext cx="897441" cy="1135947"/>
          </a:xfrm>
          <a:prstGeom prst="ellipse">
            <a:avLst/>
          </a:prstGeom>
          <a:blipFill>
            <a:blip r:embed="rId5" cstate="print">
              <a:extLst>
                <a:ext uri="{28A0092B-C50C-407E-A947-70E740481C1C}">
                  <a14:useLocalDpi xmlns:a14="http://schemas.microsoft.com/office/drawing/2010/main" val="0"/>
                </a:ext>
              </a:extLst>
            </a:blip>
            <a:srcRect/>
            <a:stretch>
              <a:fillRect l="-7000" r="-7000"/>
            </a:stretch>
          </a:blipFill>
          <a:ln>
            <a:noFill/>
          </a:ln>
          <a:effectLst>
            <a:outerShdw blurRad="63500" sx="102000" sy="102000" algn="ctr" rotWithShape="0">
              <a:prstClr val="black">
                <a:alpha val="40000"/>
              </a:prstClr>
            </a:outerShdw>
          </a:effectLst>
        </p:spPr>
        <p:style>
          <a:lnRef idx="2">
            <a:scrgbClr r="0" g="0" b="0"/>
          </a:lnRef>
          <a:fillRef idx="1">
            <a:scrgbClr r="0" g="0" b="0"/>
          </a:fillRef>
          <a:effectRef idx="0">
            <a:schemeClr val="accent1">
              <a:tint val="70000"/>
              <a:hueOff val="0"/>
              <a:satOff val="0"/>
              <a:lumOff val="0"/>
              <a:alphaOff val="0"/>
            </a:schemeClr>
          </a:effectRef>
          <a:fontRef idx="minor">
            <a:schemeClr val="lt1"/>
          </a:fontRef>
        </p:style>
        <p:txBody>
          <a:bodyPr/>
          <a:lstStyle/>
          <a:p>
            <a:endParaRPr lang="zh-CN" altLang="en-US"/>
          </a:p>
        </p:txBody>
      </p:sp>
      <p:sp>
        <p:nvSpPr>
          <p:cNvPr id="16" name="椭圆 15"/>
          <p:cNvSpPr/>
          <p:nvPr/>
        </p:nvSpPr>
        <p:spPr>
          <a:xfrm>
            <a:off x="10063778" y="1192740"/>
            <a:ext cx="933440" cy="1139959"/>
          </a:xfrm>
          <a:prstGeom prst="ellipse">
            <a:avLst/>
          </a:prstGeom>
          <a:blipFill dpi="0" rotWithShape="1">
            <a:blip r:embed="rId6"/>
            <a:srcRect/>
            <a:stretch>
              <a:fillRect/>
            </a:stretch>
          </a:blipFill>
          <a:ln>
            <a:noFill/>
          </a:ln>
          <a:effectLst>
            <a:outerShdw blurRad="63500" sx="102000" sy="102000" algn="ctr" rotWithShape="0">
              <a:prstClr val="black">
                <a:alpha val="40000"/>
              </a:prstClr>
            </a:outerShdw>
          </a:effectLst>
        </p:spPr>
        <p:style>
          <a:lnRef idx="2">
            <a:scrgbClr r="0" g="0" b="0"/>
          </a:lnRef>
          <a:fillRef idx="1">
            <a:scrgbClr r="0" g="0" b="0"/>
          </a:fillRef>
          <a:effectRef idx="0">
            <a:schemeClr val="accent1">
              <a:tint val="80000"/>
              <a:hueOff val="0"/>
              <a:satOff val="0"/>
              <a:lumOff val="0"/>
              <a:alphaOff val="0"/>
            </a:schemeClr>
          </a:effectRef>
          <a:fontRef idx="minor">
            <a:schemeClr val="lt1"/>
          </a:fontRef>
        </p:style>
        <p:txBody>
          <a:bodyPr/>
          <a:lstStyle/>
          <a:p>
            <a:endParaRPr lang="zh-CN" altLang="en-US"/>
          </a:p>
        </p:txBody>
      </p:sp>
      <p:sp>
        <p:nvSpPr>
          <p:cNvPr id="20" name="椭圆 19"/>
          <p:cNvSpPr/>
          <p:nvPr/>
        </p:nvSpPr>
        <p:spPr>
          <a:xfrm>
            <a:off x="8667495" y="1231473"/>
            <a:ext cx="846297" cy="1080331"/>
          </a:xfrm>
          <a:prstGeom prst="ellipse">
            <a:avLst/>
          </a:prstGeom>
          <a:blipFill dpi="0" rotWithShape="1">
            <a:blip r:embed="rId7"/>
            <a:srcRect/>
            <a:stretch>
              <a:fillRect/>
            </a:stretch>
          </a:blipFill>
          <a:ln>
            <a:noFill/>
          </a:ln>
          <a:effectLst>
            <a:outerShdw blurRad="63500" sx="102000" sy="102000" algn="ctr" rotWithShape="0">
              <a:prstClr val="black">
                <a:alpha val="40000"/>
              </a:prstClr>
            </a:outerShdw>
          </a:effectLst>
        </p:spPr>
        <p:style>
          <a:lnRef idx="2">
            <a:scrgbClr r="0" g="0" b="0"/>
          </a:lnRef>
          <a:fillRef idx="1">
            <a:scrgbClr r="0" g="0" b="0"/>
          </a:fillRef>
          <a:effectRef idx="0">
            <a:schemeClr val="accent1">
              <a:tint val="80000"/>
              <a:hueOff val="0"/>
              <a:satOff val="0"/>
              <a:lumOff val="0"/>
              <a:alphaOff val="0"/>
            </a:schemeClr>
          </a:effectRef>
          <a:fontRef idx="minor">
            <a:schemeClr val="lt1"/>
          </a:fontRef>
        </p:style>
        <p:txBody>
          <a:bodyPr/>
          <a:lstStyle/>
          <a:p>
            <a:endParaRPr lang="zh-CN" altLang="en-US">
              <a:latin typeface="+mj-lt"/>
            </a:endParaRPr>
          </a:p>
        </p:txBody>
      </p:sp>
      <p:sp>
        <p:nvSpPr>
          <p:cNvPr id="21" name="椭圆 20">
            <a:hlinkClick r:id="rId8" action="ppaction://hlinksldjump"/>
          </p:cNvPr>
          <p:cNvSpPr/>
          <p:nvPr/>
        </p:nvSpPr>
        <p:spPr>
          <a:xfrm>
            <a:off x="2502091" y="1196752"/>
            <a:ext cx="938878" cy="1135947"/>
          </a:xfrm>
          <a:prstGeom prst="ellipse">
            <a:avLst/>
          </a:prstGeom>
          <a:blipFill>
            <a:blip r:embed="rId9" cstate="print">
              <a:extLst>
                <a:ext uri="{28A0092B-C50C-407E-A947-70E740481C1C}">
                  <a14:useLocalDpi xmlns:a14="http://schemas.microsoft.com/office/drawing/2010/main" val="0"/>
                </a:ext>
              </a:extLst>
            </a:blip>
            <a:srcRect/>
            <a:stretch>
              <a:fillRect l="-3000" r="-3000"/>
            </a:stretch>
          </a:blipFill>
          <a:ln>
            <a:noFill/>
          </a:ln>
          <a:effectLst>
            <a:outerShdw blurRad="63500" sx="102000" sy="102000" algn="ctr" rotWithShape="0">
              <a:prstClr val="black">
                <a:alpha val="40000"/>
              </a:prstClr>
            </a:outerShdw>
          </a:effectLst>
        </p:spPr>
        <p:style>
          <a:lnRef idx="2">
            <a:scrgbClr r="0" g="0" b="0"/>
          </a:lnRef>
          <a:fillRef idx="1">
            <a:scrgbClr r="0" g="0" b="0"/>
          </a:fillRef>
          <a:effectRef idx="0">
            <a:schemeClr val="accent1">
              <a:tint val="80000"/>
              <a:hueOff val="0"/>
              <a:satOff val="0"/>
              <a:lumOff val="0"/>
              <a:alphaOff val="0"/>
            </a:schemeClr>
          </a:effectRef>
          <a:fontRef idx="minor">
            <a:schemeClr val="lt1"/>
          </a:fontRef>
        </p:style>
        <p:txBody>
          <a:bodyPr/>
          <a:lstStyle/>
          <a:p>
            <a:endParaRPr lang="zh-CN" altLang="en-US"/>
          </a:p>
        </p:txBody>
      </p:sp>
      <p:sp>
        <p:nvSpPr>
          <p:cNvPr id="22" name="椭圆 21"/>
          <p:cNvSpPr/>
          <p:nvPr/>
        </p:nvSpPr>
        <p:spPr>
          <a:xfrm>
            <a:off x="7115715" y="1196752"/>
            <a:ext cx="874005" cy="1161416"/>
          </a:xfrm>
          <a:prstGeom prst="ellipse">
            <a:avLst/>
          </a:prstGeom>
          <a:blipFill dpi="0" rotWithShape="1">
            <a:blip r:embed="rId10"/>
            <a:srcRect/>
            <a:stretch>
              <a:fillRect/>
            </a:stretch>
          </a:blipFill>
          <a:ln>
            <a:noFill/>
          </a:ln>
          <a:effectLst>
            <a:outerShdw blurRad="63500" sx="102000" sy="102000" algn="ctr" rotWithShape="0">
              <a:prstClr val="black">
                <a:alpha val="40000"/>
              </a:prstClr>
            </a:outerShdw>
          </a:effectLst>
        </p:spPr>
        <p:style>
          <a:lnRef idx="2">
            <a:scrgbClr r="0" g="0" b="0"/>
          </a:lnRef>
          <a:fillRef idx="1">
            <a:scrgbClr r="0" g="0" b="0"/>
          </a:fillRef>
          <a:effectRef idx="0">
            <a:schemeClr val="accent1">
              <a:tint val="80000"/>
              <a:hueOff val="0"/>
              <a:satOff val="0"/>
              <a:lumOff val="0"/>
              <a:alphaOff val="0"/>
            </a:schemeClr>
          </a:effectRef>
          <a:fontRef idx="minor">
            <a:schemeClr val="lt1"/>
          </a:fontRef>
        </p:style>
        <p:txBody>
          <a:bodyPr/>
          <a:lstStyle/>
          <a:p>
            <a:endParaRPr lang="zh-CN" altLang="en-US"/>
          </a:p>
        </p:txBody>
      </p:sp>
      <p:pic>
        <p:nvPicPr>
          <p:cNvPr id="3" name="图片 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627829" y="1196752"/>
            <a:ext cx="874005" cy="1135947"/>
          </a:xfrm>
          <a:prstGeom prst="ellipse">
            <a:avLst/>
          </a:prstGeom>
          <a:effectLst>
            <a:outerShdw blurRad="63500" sx="102000" sy="102000" algn="ctr" rotWithShape="0">
              <a:prstClr val="black">
                <a:alpha val="40000"/>
              </a:prstClr>
            </a:outerShdw>
          </a:effectLst>
        </p:spPr>
      </p:pic>
      <p:sp>
        <p:nvSpPr>
          <p:cNvPr id="4" name="文本框 3"/>
          <p:cNvSpPr txBox="1"/>
          <p:nvPr/>
        </p:nvSpPr>
        <p:spPr>
          <a:xfrm>
            <a:off x="904773" y="2358168"/>
            <a:ext cx="1158779" cy="381771"/>
          </a:xfrm>
          <a:prstGeom prst="rect">
            <a:avLst/>
          </a:prstGeom>
          <a:noFill/>
        </p:spPr>
        <p:txBody>
          <a:bodyPr wrap="none" rtlCol="0">
            <a:spAutoFit/>
          </a:bodyPr>
          <a:lstStyle/>
          <a:p>
            <a:r>
              <a:rPr lang="en-US" altLang="zh-CN" dirty="0">
                <a:solidFill>
                  <a:schemeClr val="tx1"/>
                </a:solidFill>
                <a:latin typeface="Calibri" panose="020F0502020204030204" pitchFamily="34" charset="0"/>
              </a:rPr>
              <a:t>Wei Wang</a:t>
            </a:r>
            <a:endParaRPr lang="zh-CN" altLang="en-US" dirty="0">
              <a:solidFill>
                <a:schemeClr val="tx1"/>
              </a:solidFill>
              <a:latin typeface="Calibri" panose="020F0502020204030204" pitchFamily="34" charset="0"/>
            </a:endParaRPr>
          </a:p>
        </p:txBody>
      </p:sp>
      <p:sp>
        <p:nvSpPr>
          <p:cNvPr id="23" name="文本框 22"/>
          <p:cNvSpPr txBox="1"/>
          <p:nvPr/>
        </p:nvSpPr>
        <p:spPr>
          <a:xfrm>
            <a:off x="2089397" y="2358168"/>
            <a:ext cx="1764266" cy="381771"/>
          </a:xfrm>
          <a:prstGeom prst="rect">
            <a:avLst/>
          </a:prstGeom>
          <a:noFill/>
        </p:spPr>
        <p:txBody>
          <a:bodyPr wrap="none" rtlCol="0">
            <a:spAutoFit/>
          </a:bodyPr>
          <a:lstStyle/>
          <a:p>
            <a:r>
              <a:rPr lang="en-US" altLang="zh-CN" dirty="0" err="1">
                <a:solidFill>
                  <a:schemeClr val="tx1"/>
                </a:solidFill>
                <a:latin typeface="Calibri" panose="020F0502020204030204" pitchFamily="34" charset="0"/>
              </a:rPr>
              <a:t>Yongzhen</a:t>
            </a:r>
            <a:r>
              <a:rPr lang="en-US" altLang="zh-CN" dirty="0">
                <a:solidFill>
                  <a:schemeClr val="tx1"/>
                </a:solidFill>
                <a:latin typeface="Calibri" panose="020F0502020204030204" pitchFamily="34" charset="0"/>
              </a:rPr>
              <a:t> Huang</a:t>
            </a:r>
            <a:endParaRPr lang="zh-CN" altLang="en-US" dirty="0">
              <a:solidFill>
                <a:schemeClr val="tx1"/>
              </a:solidFill>
              <a:latin typeface="Calibri" panose="020F0502020204030204" pitchFamily="34" charset="0"/>
            </a:endParaRPr>
          </a:p>
        </p:txBody>
      </p:sp>
      <p:sp>
        <p:nvSpPr>
          <p:cNvPr id="24" name="文本框 23"/>
          <p:cNvSpPr txBox="1"/>
          <p:nvPr/>
        </p:nvSpPr>
        <p:spPr>
          <a:xfrm>
            <a:off x="3990579" y="2350537"/>
            <a:ext cx="1194814" cy="397032"/>
          </a:xfrm>
          <a:prstGeom prst="rect">
            <a:avLst/>
          </a:prstGeom>
          <a:noFill/>
        </p:spPr>
        <p:txBody>
          <a:bodyPr wrap="none" rtlCol="0">
            <a:spAutoFit/>
          </a:bodyPr>
          <a:lstStyle/>
          <a:p>
            <a:r>
              <a:rPr lang="en-US" altLang="zh-CN" dirty="0">
                <a:solidFill>
                  <a:schemeClr val="tx1"/>
                </a:solidFill>
                <a:latin typeface="Calibri" panose="020F0502020204030204" pitchFamily="34" charset="0"/>
              </a:rPr>
              <a:t>Yan Huang</a:t>
            </a:r>
            <a:endParaRPr lang="zh-CN" altLang="en-US" dirty="0">
              <a:solidFill>
                <a:schemeClr val="tx1"/>
              </a:solidFill>
              <a:latin typeface="Calibri" panose="020F0502020204030204" pitchFamily="34" charset="0"/>
            </a:endParaRPr>
          </a:p>
        </p:txBody>
      </p:sp>
      <p:sp>
        <p:nvSpPr>
          <p:cNvPr id="25" name="文本框 24"/>
          <p:cNvSpPr txBox="1"/>
          <p:nvPr/>
        </p:nvSpPr>
        <p:spPr>
          <a:xfrm>
            <a:off x="5480712" y="2358168"/>
            <a:ext cx="1191352" cy="381771"/>
          </a:xfrm>
          <a:prstGeom prst="rect">
            <a:avLst/>
          </a:prstGeom>
          <a:noFill/>
        </p:spPr>
        <p:txBody>
          <a:bodyPr wrap="none" rtlCol="0">
            <a:spAutoFit/>
          </a:bodyPr>
          <a:lstStyle/>
          <a:p>
            <a:r>
              <a:rPr lang="en-US" altLang="zh-CN" dirty="0">
                <a:solidFill>
                  <a:schemeClr val="tx1"/>
                </a:solidFill>
                <a:latin typeface="Calibri" panose="020F0502020204030204" pitchFamily="34" charset="0"/>
              </a:rPr>
              <a:t>Zhen Zhou</a:t>
            </a:r>
            <a:endParaRPr lang="zh-CN" altLang="en-US" dirty="0">
              <a:solidFill>
                <a:schemeClr val="tx1"/>
              </a:solidFill>
              <a:latin typeface="Calibri" panose="020F0502020204030204" pitchFamily="34" charset="0"/>
            </a:endParaRPr>
          </a:p>
        </p:txBody>
      </p:sp>
      <p:sp>
        <p:nvSpPr>
          <p:cNvPr id="26" name="文本框 25"/>
          <p:cNvSpPr txBox="1"/>
          <p:nvPr/>
        </p:nvSpPr>
        <p:spPr>
          <a:xfrm>
            <a:off x="6811168" y="2358168"/>
            <a:ext cx="1483098" cy="381771"/>
          </a:xfrm>
          <a:prstGeom prst="rect">
            <a:avLst/>
          </a:prstGeom>
          <a:noFill/>
        </p:spPr>
        <p:txBody>
          <a:bodyPr wrap="none" rtlCol="0">
            <a:spAutoFit/>
          </a:bodyPr>
          <a:lstStyle/>
          <a:p>
            <a:r>
              <a:rPr lang="en-US" altLang="zh-CN" dirty="0" err="1">
                <a:solidFill>
                  <a:schemeClr val="tx1"/>
                </a:solidFill>
                <a:latin typeface="Calibri" panose="020F0502020204030204" pitchFamily="34" charset="0"/>
              </a:rPr>
              <a:t>Chunshui</a:t>
            </a:r>
            <a:r>
              <a:rPr lang="en-US" altLang="zh-CN" dirty="0">
                <a:solidFill>
                  <a:schemeClr val="tx1"/>
                </a:solidFill>
                <a:latin typeface="Calibri" panose="020F0502020204030204" pitchFamily="34" charset="0"/>
              </a:rPr>
              <a:t> Cao</a:t>
            </a:r>
            <a:endParaRPr lang="zh-CN" altLang="en-US" dirty="0">
              <a:solidFill>
                <a:schemeClr val="tx1"/>
              </a:solidFill>
              <a:latin typeface="Calibri" panose="020F0502020204030204" pitchFamily="34" charset="0"/>
            </a:endParaRPr>
          </a:p>
        </p:txBody>
      </p:sp>
      <p:sp>
        <p:nvSpPr>
          <p:cNvPr id="27" name="文本框 26"/>
          <p:cNvSpPr txBox="1"/>
          <p:nvPr/>
        </p:nvSpPr>
        <p:spPr>
          <a:xfrm>
            <a:off x="8285199" y="2350537"/>
            <a:ext cx="1610890" cy="397032"/>
          </a:xfrm>
          <a:prstGeom prst="rect">
            <a:avLst/>
          </a:prstGeom>
          <a:noFill/>
        </p:spPr>
        <p:txBody>
          <a:bodyPr wrap="none" rtlCol="0">
            <a:spAutoFit/>
          </a:bodyPr>
          <a:lstStyle/>
          <a:p>
            <a:r>
              <a:rPr lang="en-US" altLang="zh-CN" dirty="0" err="1">
                <a:solidFill>
                  <a:schemeClr val="tx1"/>
                </a:solidFill>
                <a:latin typeface="Calibri" panose="020F0502020204030204" pitchFamily="34" charset="0"/>
              </a:rPr>
              <a:t>Chunfeng</a:t>
            </a:r>
            <a:r>
              <a:rPr lang="en-US" altLang="zh-CN" dirty="0">
                <a:solidFill>
                  <a:schemeClr val="tx1"/>
                </a:solidFill>
                <a:latin typeface="Calibri" panose="020F0502020204030204" pitchFamily="34" charset="0"/>
              </a:rPr>
              <a:t> Song</a:t>
            </a:r>
            <a:endParaRPr lang="zh-CN" altLang="en-US" dirty="0">
              <a:solidFill>
                <a:schemeClr val="tx1"/>
              </a:solidFill>
              <a:latin typeface="Calibri" panose="020F0502020204030204" pitchFamily="34" charset="0"/>
            </a:endParaRPr>
          </a:p>
        </p:txBody>
      </p:sp>
      <p:sp>
        <p:nvSpPr>
          <p:cNvPr id="28" name="文本框 27"/>
          <p:cNvSpPr txBox="1"/>
          <p:nvPr/>
        </p:nvSpPr>
        <p:spPr>
          <a:xfrm>
            <a:off x="9852428" y="2350537"/>
            <a:ext cx="1356140" cy="397032"/>
          </a:xfrm>
          <a:prstGeom prst="rect">
            <a:avLst/>
          </a:prstGeom>
          <a:noFill/>
        </p:spPr>
        <p:txBody>
          <a:bodyPr wrap="none" rtlCol="0">
            <a:spAutoFit/>
          </a:bodyPr>
          <a:lstStyle/>
          <a:p>
            <a:r>
              <a:rPr lang="en-US" altLang="zh-CN" dirty="0" err="1">
                <a:solidFill>
                  <a:schemeClr val="tx1"/>
                </a:solidFill>
                <a:latin typeface="Calibri" panose="020F0502020204030204" pitchFamily="34" charset="0"/>
              </a:rPr>
              <a:t>Junbo</a:t>
            </a:r>
            <a:r>
              <a:rPr lang="en-US" altLang="zh-CN" dirty="0">
                <a:solidFill>
                  <a:schemeClr val="tx1"/>
                </a:solidFill>
                <a:latin typeface="Calibri" panose="020F0502020204030204" pitchFamily="34" charset="0"/>
              </a:rPr>
              <a:t> Wang</a:t>
            </a:r>
            <a:endParaRPr lang="zh-CN" altLang="en-US" dirty="0">
              <a:solidFill>
                <a:schemeClr val="tx1"/>
              </a:solidFill>
              <a:latin typeface="Calibri" panose="020F0502020204030204" pitchFamily="34" charset="0"/>
            </a:endParaRPr>
          </a:p>
        </p:txBody>
      </p:sp>
      <p:pic>
        <p:nvPicPr>
          <p:cNvPr id="12" name="图片 11">
            <a:extLst>
              <a:ext uri="{FF2B5EF4-FFF2-40B4-BE49-F238E27FC236}">
                <a16:creationId xmlns:a16="http://schemas.microsoft.com/office/drawing/2014/main" id="{1561E2E2-B5FE-4454-8354-3184BEC3573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056537" y="1196752"/>
            <a:ext cx="985120" cy="1161416"/>
          </a:xfrm>
          <a:prstGeom prst="ellipse">
            <a:avLst/>
          </a:prstGeom>
        </p:spPr>
      </p:pic>
    </p:spTree>
    <p:extLst>
      <p:ext uri="{BB962C8B-B14F-4D97-AF65-F5344CB8AC3E}">
        <p14:creationId xmlns:p14="http://schemas.microsoft.com/office/powerpoint/2010/main" val="2081278097"/>
      </p:ext>
    </p:extLst>
  </p:cSld>
  <p:clrMapOvr>
    <a:masterClrMapping/>
  </p:clrMapOvr>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36760</TotalTime>
  <Words>4822</Words>
  <Application>Microsoft Office PowerPoint</Application>
  <PresentationFormat>宽屏</PresentationFormat>
  <Paragraphs>447</Paragraphs>
  <Slides>40</Slides>
  <Notes>38</Notes>
  <HiddenSlides>0</HiddenSlides>
  <MMClips>1</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40</vt:i4>
      </vt:variant>
    </vt:vector>
  </HeadingPairs>
  <TitlesOfParts>
    <vt:vector size="49" baseType="lpstr">
      <vt:lpstr>黑体</vt:lpstr>
      <vt:lpstr>SimSun</vt:lpstr>
      <vt:lpstr>微软雅黑</vt:lpstr>
      <vt:lpstr>Arial</vt:lpstr>
      <vt:lpstr>Calibri</vt:lpstr>
      <vt:lpstr>Cambria Math</vt:lpstr>
      <vt:lpstr>Times New Roman</vt:lpstr>
      <vt:lpstr>Wingdings</vt:lpstr>
      <vt:lpstr>默认设计模板</vt:lpstr>
      <vt:lpstr>Deep Cognitive Networks and Their Visual Applications</vt:lpstr>
      <vt:lpstr>Outline</vt:lpstr>
      <vt:lpstr>Outline</vt:lpstr>
      <vt:lpstr>Rapid Development of DL</vt:lpstr>
      <vt:lpstr>Wide Applications of DL</vt:lpstr>
      <vt:lpstr>Problems in Real Scenarios</vt:lpstr>
      <vt:lpstr>Major Reasons</vt:lpstr>
      <vt:lpstr>Improving DL Algorithms</vt:lpstr>
      <vt:lpstr>Deep Cognitive Networks</vt:lpstr>
      <vt:lpstr>Related Workshops</vt:lpstr>
      <vt:lpstr>Related Work</vt:lpstr>
      <vt:lpstr>Outline</vt:lpstr>
      <vt:lpstr>Our Work</vt:lpstr>
      <vt:lpstr>Image and Sentence Matching</vt:lpstr>
      <vt:lpstr>Related Work</vt:lpstr>
      <vt:lpstr>Motivation</vt:lpstr>
      <vt:lpstr>Instance-aware Matching</vt:lpstr>
      <vt:lpstr>Results on Flickr30K &amp; MSCOCO </vt:lpstr>
      <vt:lpstr>Usefulness of Global Context</vt:lpstr>
      <vt:lpstr>Our Work</vt:lpstr>
      <vt:lpstr>Video Captioning</vt:lpstr>
      <vt:lpstr>Motivation</vt:lpstr>
      <vt:lpstr>Captioning Framework</vt:lpstr>
      <vt:lpstr>Video Encoder &amp; Text decoder</vt:lpstr>
      <vt:lpstr>Multimodal Memory Modelling</vt:lpstr>
      <vt:lpstr>Comparison with State-of-the-art</vt:lpstr>
      <vt:lpstr>Qualitative Results</vt:lpstr>
      <vt:lpstr>Our Work</vt:lpstr>
      <vt:lpstr>Top-down Visual Attention</vt:lpstr>
      <vt:lpstr>Lateral Inhibition</vt:lpstr>
      <vt:lpstr>Feedback Convolutional Neural Network</vt:lpstr>
      <vt:lpstr>Our Two Optimization Algorithms</vt:lpstr>
      <vt:lpstr>Weakly-supervised Object Localization &amp; Segmentation</vt:lpstr>
      <vt:lpstr>Salient Object Detection</vt:lpstr>
      <vt:lpstr>Outline</vt:lpstr>
      <vt:lpstr>Conclusions</vt:lpstr>
      <vt:lpstr>Future Work—Reasoning Modeling</vt:lpstr>
      <vt:lpstr>Future Work—Brain-inspired Chips</vt:lpstr>
      <vt:lpstr>Future Work—Smarter Robot</vt:lpstr>
      <vt:lpstr>PowerPoint 演示文稿</vt:lpstr>
    </vt:vector>
  </TitlesOfParts>
  <Company>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王燕</dc:creator>
  <cp:lastModifiedBy>亮 王</cp:lastModifiedBy>
  <cp:revision>2259</cp:revision>
  <dcterms:created xsi:type="dcterms:W3CDTF">2013-10-26T05:22:27Z</dcterms:created>
  <dcterms:modified xsi:type="dcterms:W3CDTF">2019-04-16T06:04:03Z</dcterms:modified>
</cp:coreProperties>
</file>