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tiff" ContentType="image/tif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2"/>
  </p:notesMasterIdLst>
  <p:handoutMasterIdLst>
    <p:handoutMasterId r:id="rId63"/>
  </p:handoutMasterIdLst>
  <p:sldIdLst>
    <p:sldId id="367" r:id="rId2"/>
    <p:sldId id="368" r:id="rId3"/>
    <p:sldId id="257" r:id="rId4"/>
    <p:sldId id="369" r:id="rId5"/>
    <p:sldId id="370" r:id="rId6"/>
    <p:sldId id="371" r:id="rId7"/>
    <p:sldId id="405" r:id="rId8"/>
    <p:sldId id="406" r:id="rId9"/>
    <p:sldId id="259" r:id="rId10"/>
    <p:sldId id="260" r:id="rId11"/>
    <p:sldId id="372" r:id="rId12"/>
    <p:sldId id="373" r:id="rId13"/>
    <p:sldId id="324" r:id="rId14"/>
    <p:sldId id="404" r:id="rId15"/>
    <p:sldId id="407" r:id="rId16"/>
    <p:sldId id="410" r:id="rId17"/>
    <p:sldId id="408" r:id="rId18"/>
    <p:sldId id="409" r:id="rId19"/>
    <p:sldId id="411" r:id="rId20"/>
    <p:sldId id="412" r:id="rId21"/>
    <p:sldId id="414" r:id="rId22"/>
    <p:sldId id="415" r:id="rId23"/>
    <p:sldId id="413" r:id="rId24"/>
    <p:sldId id="416" r:id="rId25"/>
    <p:sldId id="418" r:id="rId26"/>
    <p:sldId id="421" r:id="rId27"/>
    <p:sldId id="417" r:id="rId28"/>
    <p:sldId id="422" r:id="rId29"/>
    <p:sldId id="423" r:id="rId30"/>
    <p:sldId id="374" r:id="rId31"/>
    <p:sldId id="375" r:id="rId32"/>
    <p:sldId id="376" r:id="rId33"/>
    <p:sldId id="377" r:id="rId34"/>
    <p:sldId id="378" r:id="rId35"/>
    <p:sldId id="379" r:id="rId36"/>
    <p:sldId id="380" r:id="rId37"/>
    <p:sldId id="381" r:id="rId38"/>
    <p:sldId id="382" r:id="rId39"/>
    <p:sldId id="383" r:id="rId40"/>
    <p:sldId id="385" r:id="rId41"/>
    <p:sldId id="384" r:id="rId42"/>
    <p:sldId id="387" r:id="rId43"/>
    <p:sldId id="386" r:id="rId44"/>
    <p:sldId id="388" r:id="rId45"/>
    <p:sldId id="389" r:id="rId46"/>
    <p:sldId id="390" r:id="rId47"/>
    <p:sldId id="391" r:id="rId48"/>
    <p:sldId id="392" r:id="rId49"/>
    <p:sldId id="393" r:id="rId50"/>
    <p:sldId id="394" r:id="rId51"/>
    <p:sldId id="395" r:id="rId52"/>
    <p:sldId id="396" r:id="rId53"/>
    <p:sldId id="397" r:id="rId54"/>
    <p:sldId id="398" r:id="rId55"/>
    <p:sldId id="399" r:id="rId56"/>
    <p:sldId id="400" r:id="rId57"/>
    <p:sldId id="401" r:id="rId58"/>
    <p:sldId id="402" r:id="rId59"/>
    <p:sldId id="403" r:id="rId60"/>
    <p:sldId id="366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D00"/>
    <a:srgbClr val="458DCF"/>
    <a:srgbClr val="D78989"/>
    <a:srgbClr val="F830D7"/>
    <a:srgbClr val="000000"/>
    <a:srgbClr val="FF9900"/>
    <a:srgbClr val="FFCC00"/>
    <a:srgbClr val="FFD03B"/>
    <a:srgbClr val="2DA5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45"/>
    <p:restoredTop sz="96281" autoAdjust="0"/>
  </p:normalViewPr>
  <p:slideViewPr>
    <p:cSldViewPr snapToGrid="0">
      <p:cViewPr varScale="1">
        <p:scale>
          <a:sx n="121" d="100"/>
          <a:sy n="121" d="100"/>
        </p:scale>
        <p:origin x="200" y="34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132" d="100"/>
          <a:sy n="132" d="100"/>
        </p:scale>
        <p:origin x="3424" y="17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___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3.3807355955007001E-2"/>
          <c:y val="0.104212693237518"/>
          <c:w val="0.94862952810967205"/>
          <c:h val="0.8252577029377560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PASCAL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7"/>
              <c:tx>
                <c:rich>
                  <a:bodyPr/>
                  <a:lstStyle/>
                  <a:p>
                    <a:fld id="{6164937E-A79A-40C1-9135-BC3E1E3703AC}" type="VALUE">
                      <a:rPr lang="en-US" altLang="zh-CN" b="1">
                        <a:solidFill>
                          <a:schemeClr val="tx1"/>
                        </a:solidFill>
                      </a:rPr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E0D3-6C47-AFD1-87100251FC9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8"/>
                <c:pt idx="0">
                  <c:v>Graph cut</c:v>
                </c:pt>
                <c:pt idx="1">
                  <c:v>Random walker</c:v>
                </c:pt>
                <c:pt idx="2">
                  <c:v>Geodesic matting</c:v>
                </c:pt>
                <c:pt idx="3">
                  <c:v>iFCN</c:v>
                </c:pt>
                <c:pt idx="4">
                  <c:v>RIS-Net</c:v>
                </c:pt>
                <c:pt idx="5">
                  <c:v>DEXTR</c:v>
                </c:pt>
                <c:pt idx="6">
                  <c:v>IOG(3 clicks)</c:v>
                </c:pt>
                <c:pt idx="7">
                  <c:v>IOG(4 clicks)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41.1</c:v>
                </c:pt>
                <c:pt idx="1">
                  <c:v>55.1</c:v>
                </c:pt>
                <c:pt idx="2">
                  <c:v>45.9</c:v>
                </c:pt>
                <c:pt idx="3">
                  <c:v>75.2</c:v>
                </c:pt>
                <c:pt idx="4">
                  <c:v>80.7</c:v>
                </c:pt>
                <c:pt idx="5">
                  <c:v>91.5</c:v>
                </c:pt>
                <c:pt idx="6">
                  <c:v>93.2</c:v>
                </c:pt>
                <c:pt idx="7">
                  <c:v>94.4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0D3-6C47-AFD1-87100251FC9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GrabCut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7"/>
              <c:tx>
                <c:rich>
                  <a:bodyPr/>
                  <a:lstStyle/>
                  <a:p>
                    <a:fld id="{BFF0EE05-E23E-48BE-B77A-D9CDDCEA5E15}" type="VALUE">
                      <a:rPr lang="en-US" altLang="zh-CN" b="1">
                        <a:solidFill>
                          <a:schemeClr val="tx1"/>
                        </a:solidFill>
                      </a:rPr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E0D3-6C47-AFD1-87100251FC9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8"/>
                <c:pt idx="0">
                  <c:v>Graph cut</c:v>
                </c:pt>
                <c:pt idx="1">
                  <c:v>Random walker</c:v>
                </c:pt>
                <c:pt idx="2">
                  <c:v>Geodesic matting</c:v>
                </c:pt>
                <c:pt idx="3">
                  <c:v>iFCN</c:v>
                </c:pt>
                <c:pt idx="4">
                  <c:v>RIS-Net</c:v>
                </c:pt>
                <c:pt idx="5">
                  <c:v>DEXTR</c:v>
                </c:pt>
                <c:pt idx="6">
                  <c:v>IOG(3 clicks)</c:v>
                </c:pt>
                <c:pt idx="7">
                  <c:v>IOG(4 clicks)</c:v>
                </c:pt>
              </c:strCache>
            </c:strRef>
          </c:cat>
          <c:val>
            <c:numRef>
              <c:f>Sheet1!$C$2:$C$9</c:f>
              <c:numCache>
                <c:formatCode>General</c:formatCode>
                <c:ptCount val="8"/>
                <c:pt idx="0">
                  <c:v>59.3</c:v>
                </c:pt>
                <c:pt idx="1">
                  <c:v>56.9</c:v>
                </c:pt>
                <c:pt idx="2">
                  <c:v>55.6</c:v>
                </c:pt>
                <c:pt idx="3">
                  <c:v>84</c:v>
                </c:pt>
                <c:pt idx="4">
                  <c:v>85</c:v>
                </c:pt>
                <c:pt idx="5">
                  <c:v>94.4</c:v>
                </c:pt>
                <c:pt idx="6">
                  <c:v>96.3</c:v>
                </c:pt>
                <c:pt idx="7">
                  <c:v>96.9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0D3-6C47-AFD1-87100251FC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51276320"/>
        <c:axId val="1371544928"/>
      </c:barChart>
      <c:catAx>
        <c:axId val="8512763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71544928"/>
        <c:crosses val="autoZero"/>
        <c:auto val="1"/>
        <c:lblAlgn val="ctr"/>
        <c:lblOffset val="100"/>
        <c:noMultiLvlLbl val="0"/>
      </c:catAx>
      <c:valAx>
        <c:axId val="1371544928"/>
        <c:scaling>
          <c:orientation val="minMax"/>
          <c:min val="40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8512763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/>
      </a:pPr>
      <a:endParaRPr lang="zh-CN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DEXTR</c:v>
                </c:pt>
              </c:strCache>
            </c:strRef>
          </c:tx>
          <c:spPr>
            <a:solidFill>
              <a:srgbClr val="6D9553">
                <a:alpha val="85000"/>
              </a:srgbClr>
            </a:solidFill>
            <a:ln w="9530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numFmt formatCode="0.0%" sourceLinked="0"/>
            <c:spPr>
              <a:noFill/>
              <a:ln w="25413">
                <a:noFill/>
              </a:ln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seen</c:v>
                </c:pt>
                <c:pt idx="1">
                  <c:v>unseen</c:v>
                </c:pt>
              </c:strCache>
            </c:strRef>
          </c:cat>
          <c:val>
            <c:numRef>
              <c:f>Sheet1!$B$2:$B$3</c:f>
              <c:numCache>
                <c:formatCode>0.00%</c:formatCode>
                <c:ptCount val="2"/>
                <c:pt idx="0">
                  <c:v>0.80300000000000005</c:v>
                </c:pt>
                <c:pt idx="1">
                  <c:v>0.79900000000000004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DBB-CE40-A451-FA20C6383D2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IOG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30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numFmt formatCode="0.0%" sourceLinked="0"/>
            <c:spPr>
              <a:noFill/>
              <a:ln w="25413">
                <a:noFill/>
              </a:ln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seen</c:v>
                </c:pt>
                <c:pt idx="1">
                  <c:v>unseen</c:v>
                </c:pt>
              </c:strCache>
            </c:strRef>
          </c:cat>
          <c:val>
            <c:numRef>
              <c:f>Sheet1!$C$2:$C$3</c:f>
              <c:numCache>
                <c:formatCode>0.00%</c:formatCode>
                <c:ptCount val="2"/>
                <c:pt idx="0">
                  <c:v>0.82099999999999995</c:v>
                </c:pt>
                <c:pt idx="1">
                  <c:v>0.81699999999999995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DBB-CE40-A451-FA20C6383D2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043057472"/>
        <c:axId val="1043069440"/>
      </c:barChart>
      <c:catAx>
        <c:axId val="10430574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6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1043069440"/>
        <c:crosses val="autoZero"/>
        <c:auto val="1"/>
        <c:lblAlgn val="ctr"/>
        <c:lblOffset val="100"/>
        <c:noMultiLvlLbl val="0"/>
      </c:catAx>
      <c:valAx>
        <c:axId val="1043069440"/>
        <c:scaling>
          <c:orientation val="minMax"/>
          <c:max val="0.83000000000000007"/>
          <c:min val="0.75000000000000044"/>
        </c:scaling>
        <c:delete val="0"/>
        <c:axPos val="l"/>
        <c:numFmt formatCode="0.0%" sourceLinked="0"/>
        <c:majorTickMark val="out"/>
        <c:minorTickMark val="none"/>
        <c:tickLblPos val="nextTo"/>
        <c:spPr>
          <a:ln w="9530">
            <a:noFill/>
          </a:ln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1043057472"/>
        <c:crosses val="autoZero"/>
        <c:crossBetween val="between"/>
      </c:valAx>
      <c:spPr>
        <a:noFill/>
        <a:ln w="25413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000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Curve-GCN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30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 w="25414">
                <a:noFill/>
              </a:ln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1"/>
                <c:pt idx="0">
                  <c:v>w/o FT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1"/>
                <c:pt idx="0">
                  <c:v>60.9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DEC-1F48-8BD6-61B805CD535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IOG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F09050"/>
              </a:solidFill>
            </c:spPr>
            <c:extLst>
              <c:ext xmlns:c16="http://schemas.microsoft.com/office/drawing/2014/chart" uri="{C3380CC4-5D6E-409C-BE32-E72D297353CC}">
                <c16:uniqueId val="{00000002-BDEC-1F48-8BD6-61B805CD535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tx1">
                        <a:lumMod val="65000"/>
                        <a:lumOff val="3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Sheet1!$A$2:$A$3</c:f>
              <c:strCache>
                <c:ptCount val="1"/>
                <c:pt idx="0">
                  <c:v>w/o FT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1"/>
                <c:pt idx="0">
                  <c:v>81.400000000000006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DEC-1F48-8BD6-61B805CD535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043062368"/>
        <c:axId val="1043069984"/>
      </c:barChart>
      <c:catAx>
        <c:axId val="10430623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61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8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43069984"/>
        <c:crosses val="autoZero"/>
        <c:auto val="1"/>
        <c:lblAlgn val="ctr"/>
        <c:lblOffset val="100"/>
        <c:noMultiLvlLbl val="0"/>
      </c:catAx>
      <c:valAx>
        <c:axId val="1043069984"/>
        <c:scaling>
          <c:orientation val="minMax"/>
          <c:min val="60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6354">
            <a:noFill/>
          </a:ln>
        </c:spPr>
        <c:txPr>
          <a:bodyPr rot="-60000000" spcFirstLastPara="1" vertOverflow="ellipsis" vert="horz" wrap="square" anchor="ctr" anchorCtr="1"/>
          <a:lstStyle/>
          <a:p>
            <a:pPr>
              <a:defRPr sz="1198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43062368"/>
        <c:crosses val="autoZero"/>
        <c:crossBetween val="between"/>
      </c:valAx>
      <c:spPr>
        <a:noFill/>
        <a:ln w="25414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Curve-GCN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30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 w="25414">
                <a:noFill/>
              </a:ln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8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w FT</c:v>
                </c:pt>
                <c:pt idx="1">
                  <c:v>w/o FT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78.2</c:v>
                </c:pt>
                <c:pt idx="1">
                  <c:v>68.3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B6D-B64A-BE47-C31AE76C279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IOG</c:v>
                </c:pt>
              </c:strCache>
            </c:strRef>
          </c:tx>
          <c:spPr>
            <a:solidFill>
              <a:srgbClr val="F09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Sheet1!$A$2:$A$3</c:f>
              <c:strCache>
                <c:ptCount val="2"/>
                <c:pt idx="0">
                  <c:v>w FT</c:v>
                </c:pt>
                <c:pt idx="1">
                  <c:v>w/o FT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92.8</c:v>
                </c:pt>
                <c:pt idx="1">
                  <c:v>90.7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B6D-B64A-BE47-C31AE76C279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043058016"/>
        <c:axId val="1043063456"/>
      </c:barChart>
      <c:catAx>
        <c:axId val="10430580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61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8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43063456"/>
        <c:crosses val="autoZero"/>
        <c:auto val="1"/>
        <c:lblAlgn val="ctr"/>
        <c:lblOffset val="100"/>
        <c:noMultiLvlLbl val="0"/>
      </c:catAx>
      <c:valAx>
        <c:axId val="1043063456"/>
        <c:scaling>
          <c:orientation val="minMax"/>
          <c:min val="65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6354">
            <a:noFill/>
          </a:ln>
        </c:spPr>
        <c:txPr>
          <a:bodyPr rot="-60000000" spcFirstLastPara="1" vertOverflow="ellipsis" vert="horz" wrap="square" anchor="ctr" anchorCtr="1"/>
          <a:lstStyle/>
          <a:p>
            <a:pPr>
              <a:defRPr sz="1198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43058016"/>
        <c:crosses val="autoZero"/>
        <c:crossBetween val="between"/>
      </c:valAx>
      <c:spPr>
        <a:noFill/>
        <a:ln w="25414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DEXTR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9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70AD47">
                  <a:lumMod val="75000"/>
                  <a:alpha val="85000"/>
                </a:srgbClr>
              </a:solidFill>
              <a:ln w="9529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F674-8D41-B327-3FB7E260CD8E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2">
                  <a:alpha val="85000"/>
                </a:schemeClr>
              </a:solidFill>
              <a:ln w="9529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F674-8D41-B327-3FB7E260CD8E}"/>
              </c:ext>
            </c:extLst>
          </c:dPt>
          <c:dLbls>
            <c:spPr>
              <a:noFill/>
              <a:ln w="25411">
                <a:noFill/>
              </a:ln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3"/>
                <c:pt idx="0">
                  <c:v>Curve-GCN</c:v>
                </c:pt>
                <c:pt idx="1">
                  <c:v>DEXTR</c:v>
                </c:pt>
                <c:pt idx="2">
                  <c:v>IOG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79.400000000000006</c:v>
                </c:pt>
                <c:pt idx="1">
                  <c:v>80.2</c:v>
                </c:pt>
                <c:pt idx="2">
                  <c:v>83.8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674-8D41-B327-3FB7E260CD8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043068352"/>
        <c:axId val="1043060192"/>
      </c:barChart>
      <c:catAx>
        <c:axId val="10430683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19058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8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43060192"/>
        <c:crosses val="autoZero"/>
        <c:auto val="1"/>
        <c:lblAlgn val="ctr"/>
        <c:lblOffset val="100"/>
        <c:noMultiLvlLbl val="0"/>
      </c:catAx>
      <c:valAx>
        <c:axId val="1043060192"/>
        <c:scaling>
          <c:orientation val="minMax"/>
          <c:min val="75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6353">
            <a:noFill/>
          </a:ln>
        </c:spPr>
        <c:txPr>
          <a:bodyPr rot="-60000000" spcFirstLastPara="1" vertOverflow="ellipsis" vert="horz" wrap="square" anchor="ctr" anchorCtr="1"/>
          <a:lstStyle/>
          <a:p>
            <a:pPr>
              <a:defRPr sz="1198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43068352"/>
        <c:crosses val="autoZero"/>
        <c:crossBetween val="between"/>
      </c:valAx>
      <c:spPr>
        <a:noFill/>
        <a:ln w="25411">
          <a:noFill/>
        </a:ln>
      </c:spPr>
    </c:plotArea>
    <c:legend>
      <c:legendPos val="r"/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D00F805-6BAF-409E-979B-DBAF07F04D4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1C42E-C68A-43EC-866E-025EF03D8B3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CF4CE8-886E-4F7C-9BE6-BC434A0F947A}" type="datetimeFigureOut">
              <a:rPr lang="en-US" smtClean="0"/>
              <a:t>6/11/21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50CC00-8835-4293-BAA1-A726BAA294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FD5C6B-C82B-411F-89A5-4919740189C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4F6757-BF76-4440-9052-F805E4BB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0546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818622-6EE4-4741-BF99-7565B9985D69}" type="datetimeFigureOut">
              <a:rPr lang="en-US" smtClean="0"/>
              <a:t>6/11/21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58FB13-CB7D-4F40-9F5B-9BF606C61F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842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58FB13-CB7D-4F40-9F5B-9BF606C61FE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213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58FB13-CB7D-4F40-9F5B-9BF606C61FE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4076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第一个是基于深度学习的语义分割的第一篇论文，</a:t>
            </a:r>
            <a:r>
              <a:rPr lang="en-US" altLang="zh-CN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</a:t>
            </a:r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全连接层换成卷积层；</a:t>
            </a:r>
            <a:r>
              <a:rPr lang="en-US" altLang="zh-CN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</a:t>
            </a:r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不同尺度的信息融合。第二篇和第</a:t>
            </a:r>
            <a:r>
              <a:rPr lang="en-US" altLang="zh-CN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篇都是</a:t>
            </a:r>
            <a:r>
              <a:rPr lang="en-US" altLang="zh-CN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google</a:t>
            </a:r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推出的著名的</a:t>
            </a:r>
            <a:r>
              <a:rPr lang="en-US" altLang="zh-CN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deeplab</a:t>
            </a:r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系列语义分割算法，第二篇是</a:t>
            </a:r>
            <a:r>
              <a:rPr lang="en-US" altLang="zh-CN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deep</a:t>
            </a:r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lab</a:t>
            </a:r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v2,</a:t>
            </a:r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第</a:t>
            </a:r>
            <a:r>
              <a:rPr lang="en-US" altLang="zh-CN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篇是</a:t>
            </a:r>
            <a:r>
              <a:rPr lang="en-US" altLang="zh-CN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v3+</a:t>
            </a:r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</a:t>
            </a:r>
            <a:r>
              <a:rPr lang="en-US" altLang="zh-CN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deeplab</a:t>
            </a:r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的中心思想 是使用带孔卷积（空洞卷积）来扩大感受野，提高上下文信息的利用效率，同时加入</a:t>
            </a:r>
            <a:r>
              <a:rPr lang="en-US" altLang="zh-CN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CRF(</a:t>
            </a:r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条件随机场</a:t>
            </a:r>
            <a:r>
              <a:rPr lang="en-US" altLang="zh-CN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，利用像素之间的关连信息，对分割结果进一步优化。</a:t>
            </a:r>
            <a:r>
              <a:rPr lang="en-US" altLang="zh-CN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Deeplab</a:t>
            </a:r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系列就是这个基础上不断改进，已发展了</a:t>
            </a:r>
            <a:r>
              <a:rPr lang="en-US" altLang="zh-CN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deeplab</a:t>
            </a:r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v1,v2,v3,v3+</a:t>
            </a:r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。第</a:t>
            </a:r>
            <a:r>
              <a:rPr lang="en-US" altLang="zh-CN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篇论文采用金字塔池化聚集上下文信息。</a:t>
            </a:r>
          </a:p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58FB13-CB7D-4F40-9F5B-9BF606C61FE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4980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58FB13-CB7D-4F40-9F5B-9BF606C61FE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781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58FB13-CB7D-4F40-9F5B-9BF606C61FE9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3949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58FB13-CB7D-4F40-9F5B-9BF606C61FE9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231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52B88-F70B-47CA-9E68-E35E40E434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9B527C-7C71-4F73-ACA1-122BE35512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D1B544-EA3C-4D64-8045-3D3E11E00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018BE-8AF8-4D43-8187-E71334A9B4AB}" type="datetime1">
              <a:rPr lang="en-US" smtClean="0"/>
              <a:t>6/11/21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543B6D-4E59-4152-A997-D061A01EA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83DA5E-67F5-420D-9E99-78716D7CD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002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DDEE63-3A43-4327-AE2A-B2C2D23B0C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28600" indent="-228600">
              <a:buFont typeface="Wingdings" panose="05000000000000000000" pitchFamily="2" charset="2"/>
              <a:buChar char="§"/>
              <a:defRPr/>
            </a:lvl1pPr>
            <a:lvl2pPr marL="685800" indent="-228600">
              <a:buFont typeface="Wingdings" panose="05000000000000000000" pitchFamily="2" charset="2"/>
              <a:buChar char="§"/>
              <a:defRPr/>
            </a:lvl2pPr>
            <a:lvl3pPr marL="1143000" indent="-228600">
              <a:buFont typeface="Wingdings" panose="05000000000000000000" pitchFamily="2" charset="2"/>
              <a:buChar char="§"/>
              <a:defRPr/>
            </a:lvl3pPr>
            <a:lvl4pPr marL="1600200" indent="-228600">
              <a:buFont typeface="Wingdings" panose="05000000000000000000" pitchFamily="2" charset="2"/>
              <a:buChar char="§"/>
              <a:defRPr/>
            </a:lvl4pPr>
            <a:lvl5pPr marL="2057400" indent="-228600"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FEBC94-4E20-44BB-AA75-12DD5155E0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89AB-8024-484A-BF65-F243B294F488}" type="datetime1">
              <a:rPr lang="en-US" smtClean="0"/>
              <a:t>6/11/21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DB68B8-EA02-441E-991F-6BA0EEE03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5A49E2-8171-464E-9D52-3DE3FA966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31E5D470-F78C-1B47-B455-06FC5B458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699" y="560110"/>
            <a:ext cx="11022813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20477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5B5AD9-B1AF-40DE-A99E-A2659DF039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F47870-DDC2-4D3F-98D7-4C2DE6EB41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4F127D-AC8B-48CA-9355-97CDA73AF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01EE4-65C9-420D-8353-BA5FAC1A0A06}" type="datetime1">
              <a:rPr lang="en-US" smtClean="0"/>
              <a:t>6/11/21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21B25F-B0BE-472D-8420-2F5B74438D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AF5CAB-04A4-4DF6-8E58-BF9EDACC4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260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0CBED-2F52-4486-BC08-425087D3B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463464-12B3-41F1-BB7A-20E1B015F2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4D49E2-8106-4EE2-A530-6B3979353B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8448BB-9AA7-4A35-A806-704E175701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5026-25E6-49C0-AAEA-192888B741E6}" type="datetime1">
              <a:rPr lang="en-US" smtClean="0"/>
              <a:t>6/11/21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1C96DC-FA18-44C2-853F-23671710B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3F24C6-9A61-4C50-BD60-41C1C632E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770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00D44F-5156-40B4-B120-BFBAED056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2ACA6A-B075-4257-8B37-BD9800D6A1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F8BAFE-E6D3-4086-AD54-8E17EA1465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CC97D00-79FB-469B-B747-269258F3CE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82A7E1-32AE-4FCD-886D-293190ACDC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5990DA7-5CA7-4986-B1EC-784F3D2D6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7EC1-49D7-4496-AAF9-BFAB7CD33530}" type="datetime1">
              <a:rPr lang="en-US" smtClean="0"/>
              <a:t>6/11/21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DA14151-5140-4D25-8079-2BD0CE0FF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7F1564-542B-43D3-AD35-E4DD69309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28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0B2D8A-FE37-4B89-B9D9-675E57C5C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F39992-EE1A-45B6-958D-23D101684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2DCB8-502B-46B1-9F04-A305B38E6319}" type="datetime1">
              <a:rPr lang="en-US" smtClean="0"/>
              <a:t>6/11/21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98A487-1DE9-4D0B-9810-B65C8EAF9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374509-33F1-4307-8D61-85A069D42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489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D676C-0545-4739-9827-7256576EA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DED75-1BB5-4FBB-B7D4-B5CFB57958B7}" type="datetime1">
              <a:rPr lang="en-US" smtClean="0"/>
              <a:t>6/11/21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3C2D5D-E355-4E8F-A01D-820360CC9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991F5C-02D1-42F4-A8D6-AD52D5A27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132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2F419-E07A-4D26-8019-870EA5BE9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3E3F7-ED72-449F-B85F-F22EAFB741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23BE9D-C23B-4C49-BF94-FDD69BEE99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25651C-1301-41B1-92C4-60E5EF1BD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ADCE3-2A4C-4132-BE2F-5B53094FCCFB}" type="datetime1">
              <a:rPr lang="en-US" smtClean="0"/>
              <a:t>6/11/21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3BCCBE-5DB9-401A-BA13-E17418F0D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5C181E-50CE-49F3-BA14-06B471E37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64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D17551-1B8E-4578-AF9E-69B6FF81F8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D3906D4-18B5-4DCE-8EAD-8D98442150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D2DEF6-B23D-4471-99EF-369A4F04EB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00A5FA-94FD-4FFF-AB9A-06FEB5B0D7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25150-BC23-4D4A-9F79-518E2364F5C1}" type="datetime1">
              <a:rPr lang="en-US" smtClean="0"/>
              <a:t>6/11/21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A9D852-AAB2-403A-A319-071EA5EE8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CF1AEB-E852-445A-9A22-0E4C7F246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77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CAAE1B-4CC8-42AC-BB11-B956E5FF3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EECD1C-A73C-4250-9F57-10D4284246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D94B5-61AA-4EF7-9474-A009A5396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DE751-3F54-4ED1-B7ED-E4DCBBC8B21E}" type="datetime1">
              <a:rPr lang="en-US" smtClean="0"/>
              <a:t>6/11/21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7DEDA2-CAFE-4E3D-BAF3-DFECDBF13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9B7C50-5150-4BE4-9D0E-78EAAFC8F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949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0E5BC7-F008-4E75-A8B3-386D5CB2B1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4DA287-E1C4-4C03-8259-C031910CBF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E1C092-2DC9-471C-993E-A5C9B4B73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F084-2A14-4E71-886A-AADCFA229B10}" type="datetime1">
              <a:rPr lang="en-US" smtClean="0"/>
              <a:t>6/11/21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979CC0-2F93-4626-A490-4B2F20787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AD8595-7DC2-435D-A7A2-E8611C5E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778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DADB043A-E508-4D94-8276-DE7D833A647F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61013" y="6478533"/>
            <a:ext cx="282793" cy="36512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DD3C092-6F29-4611-BC47-633750B0E521}"/>
              </a:ext>
            </a:extLst>
          </p:cNvPr>
          <p:cNvSpPr/>
          <p:nvPr userDrawn="1"/>
        </p:nvSpPr>
        <p:spPr>
          <a:xfrm>
            <a:off x="0" y="6442363"/>
            <a:ext cx="12192000" cy="41563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AC02D9-DC38-4DCB-B3B1-441B3863C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699" y="560110"/>
            <a:ext cx="11022813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A81AC8-1FB4-4595-96D3-47953C0F26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7700" y="1408386"/>
            <a:ext cx="11022812" cy="47685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3C8CDE-12CD-40A7-B40F-5431225010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5794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91142-301C-4BF3-AF33-0CA1072AE5FF}" type="datetime1">
              <a:rPr lang="en-US" smtClean="0"/>
              <a:t>6/11/21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946BB2-7336-479F-B6B3-CAF25CEB55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5794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337179-F5A8-473E-8C40-581C7BF9A9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198076" y="645794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3CDD9C98-4E0E-4E4D-995C-C4738A276CF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80CA645-41D5-4931-93A8-5262DA001FE1}"/>
              </a:ext>
            </a:extLst>
          </p:cNvPr>
          <p:cNvSpPr txBox="1"/>
          <p:nvPr userDrawn="1"/>
        </p:nvSpPr>
        <p:spPr>
          <a:xfrm>
            <a:off x="9469783" y="6467285"/>
            <a:ext cx="22284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MEPRO @ BJTU </a:t>
            </a:r>
            <a:endParaRPr 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DDBF3A6-E469-654C-9E3B-3AA3522C275E}"/>
              </a:ext>
            </a:extLst>
          </p:cNvPr>
          <p:cNvSpPr/>
          <p:nvPr userDrawn="1"/>
        </p:nvSpPr>
        <p:spPr>
          <a:xfrm>
            <a:off x="11660958" y="6450126"/>
            <a:ext cx="400110" cy="400110"/>
          </a:xfrm>
          <a:prstGeom prst="rect">
            <a:avLst/>
          </a:prstGeom>
          <a:blipFill dpi="0" rotWithShape="1">
            <a:blip r:embed="rId14" cstate="screen">
              <a:alphaModFix amt="62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49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tiff"/><Relationship Id="rId3" Type="http://schemas.openxmlformats.org/officeDocument/2006/relationships/image" Target="../media/image10.tiff"/><Relationship Id="rId7" Type="http://schemas.openxmlformats.org/officeDocument/2006/relationships/image" Target="../media/image14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tiff"/><Relationship Id="rId5" Type="http://schemas.openxmlformats.org/officeDocument/2006/relationships/image" Target="../media/image12.tiff"/><Relationship Id="rId4" Type="http://schemas.openxmlformats.org/officeDocument/2006/relationships/image" Target="../media/image11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tif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tiff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11" Type="http://schemas.openxmlformats.org/officeDocument/2006/relationships/image" Target="../media/image35.tiff"/><Relationship Id="rId5" Type="http://schemas.openxmlformats.org/officeDocument/2006/relationships/image" Target="../media/image29.jpeg"/><Relationship Id="rId10" Type="http://schemas.openxmlformats.org/officeDocument/2006/relationships/image" Target="../media/image34.tiff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12" Type="http://schemas.openxmlformats.org/officeDocument/2006/relationships/image" Target="../media/image48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11" Type="http://schemas.openxmlformats.org/officeDocument/2006/relationships/image" Target="../media/image47.jpe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11" Type="http://schemas.openxmlformats.org/officeDocument/2006/relationships/image" Target="../media/image62.jpeg"/><Relationship Id="rId5" Type="http://schemas.openxmlformats.org/officeDocument/2006/relationships/image" Target="../media/image56.jpeg"/><Relationship Id="rId10" Type="http://schemas.openxmlformats.org/officeDocument/2006/relationships/image" Target="../media/image61.jpeg"/><Relationship Id="rId4" Type="http://schemas.openxmlformats.org/officeDocument/2006/relationships/image" Target="../media/image55.jpeg"/><Relationship Id="rId9" Type="http://schemas.openxmlformats.org/officeDocument/2006/relationships/image" Target="../media/image6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emf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7" Type="http://schemas.openxmlformats.org/officeDocument/2006/relationships/image" Target="../media/image79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9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tiff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4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tiff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8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tif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7" Type="http://schemas.openxmlformats.org/officeDocument/2006/relationships/image" Target="../media/image107.pn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6.png"/><Relationship Id="rId5" Type="http://schemas.openxmlformats.org/officeDocument/2006/relationships/image" Target="../media/image105.png"/><Relationship Id="rId4" Type="http://schemas.openxmlformats.org/officeDocument/2006/relationships/image" Target="../media/image104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tiff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png"/><Relationship Id="rId3" Type="http://schemas.openxmlformats.org/officeDocument/2006/relationships/image" Target="../media/image110.png"/><Relationship Id="rId7" Type="http://schemas.openxmlformats.org/officeDocument/2006/relationships/image" Target="../media/image114.png"/><Relationship Id="rId12" Type="http://schemas.openxmlformats.org/officeDocument/2006/relationships/image" Target="../media/image98.pn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3.png"/><Relationship Id="rId11" Type="http://schemas.openxmlformats.org/officeDocument/2006/relationships/image" Target="../media/image118.jpeg"/><Relationship Id="rId5" Type="http://schemas.openxmlformats.org/officeDocument/2006/relationships/image" Target="../media/image112.png"/><Relationship Id="rId10" Type="http://schemas.openxmlformats.org/officeDocument/2006/relationships/image" Target="../media/image117.jpeg"/><Relationship Id="rId4" Type="http://schemas.openxmlformats.org/officeDocument/2006/relationships/image" Target="../media/image111.png"/><Relationship Id="rId9" Type="http://schemas.openxmlformats.org/officeDocument/2006/relationships/image" Target="../media/image116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4.jpeg"/><Relationship Id="rId5" Type="http://schemas.openxmlformats.org/officeDocument/2006/relationships/image" Target="../media/image123.jpeg"/><Relationship Id="rId4" Type="http://schemas.openxmlformats.org/officeDocument/2006/relationships/image" Target="../media/image122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video" Target="../media/media4.mp4"/><Relationship Id="rId13" Type="http://schemas.openxmlformats.org/officeDocument/2006/relationships/image" Target="../media/image128.png"/><Relationship Id="rId3" Type="http://schemas.microsoft.com/office/2007/relationships/media" Target="../media/media2.mp4"/><Relationship Id="rId7" Type="http://schemas.microsoft.com/office/2007/relationships/media" Target="../media/media4.mp4"/><Relationship Id="rId12" Type="http://schemas.openxmlformats.org/officeDocument/2006/relationships/image" Target="../media/image127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video" Target="../media/media3.mp4"/><Relationship Id="rId11" Type="http://schemas.openxmlformats.org/officeDocument/2006/relationships/image" Target="../media/image126.png"/><Relationship Id="rId5" Type="http://schemas.microsoft.com/office/2007/relationships/media" Target="../media/media3.mp4"/><Relationship Id="rId10" Type="http://schemas.openxmlformats.org/officeDocument/2006/relationships/image" Target="../media/image125.png"/><Relationship Id="rId4" Type="http://schemas.openxmlformats.org/officeDocument/2006/relationships/video" Target="../media/media2.mp4"/><Relationship Id="rId9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8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6B33C61-E6B8-E549-AFC1-C548531F2C4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6C4A5B1-936E-234A-8137-C27BEBEBD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1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0005B20-3D29-D24B-ACE4-737002F8BBCE}"/>
              </a:ext>
            </a:extLst>
          </p:cNvPr>
          <p:cNvSpPr/>
          <p:nvPr/>
        </p:nvSpPr>
        <p:spPr>
          <a:xfrm>
            <a:off x="3523488" y="0"/>
            <a:ext cx="8668512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BFDC3D1-4372-F54C-A87A-228A2B50EF4D}"/>
              </a:ext>
            </a:extLst>
          </p:cNvPr>
          <p:cNvSpPr/>
          <p:nvPr/>
        </p:nvSpPr>
        <p:spPr>
          <a:xfrm rot="16200000">
            <a:off x="2667000" y="-2630392"/>
            <a:ext cx="6858000" cy="12192000"/>
          </a:xfrm>
          <a:prstGeom prst="rect">
            <a:avLst/>
          </a:prstGeom>
          <a:gradFill>
            <a:gsLst>
              <a:gs pos="37000">
                <a:schemeClr val="tx1"/>
              </a:gs>
              <a:gs pos="100000">
                <a:schemeClr val="tx1">
                  <a:alpha val="26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D96D239-8DA0-6245-836F-6218CB7AAAC4}"/>
              </a:ext>
            </a:extLst>
          </p:cNvPr>
          <p:cNvSpPr txBox="1">
            <a:spLocks/>
          </p:cNvSpPr>
          <p:nvPr/>
        </p:nvSpPr>
        <p:spPr>
          <a:xfrm>
            <a:off x="695078" y="1705734"/>
            <a:ext cx="6697752" cy="12683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Weakly</a:t>
            </a:r>
            <a:r>
              <a:rPr lang="en-US" sz="4000" b="1" dirty="0">
                <a:solidFill>
                  <a:schemeClr val="bg1">
                    <a:lumMod val="5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000" b="1" dirty="0">
                <a:solidFill>
                  <a:schemeClr val="bg1">
                    <a:lumMod val="5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&amp;</a:t>
            </a:r>
            <a:r>
              <a:rPr lang="zh-CN" altLang="en-US" sz="4000" b="1" dirty="0">
                <a:solidFill>
                  <a:schemeClr val="bg1">
                    <a:lumMod val="5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Interactive</a:t>
            </a:r>
            <a:r>
              <a:rPr lang="en-US" sz="4000" b="1" dirty="0">
                <a:solidFill>
                  <a:schemeClr val="bg1">
                    <a:lumMod val="5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 </a:t>
            </a:r>
          </a:p>
          <a:p>
            <a:pPr algn="l"/>
            <a:r>
              <a:rPr lang="en-US" altLang="zh-CN" sz="4000" b="1" dirty="0">
                <a:solidFill>
                  <a:schemeClr val="bg1">
                    <a:lumMod val="5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Image</a:t>
            </a:r>
            <a:r>
              <a:rPr lang="en-US" sz="4000" b="1" dirty="0">
                <a:solidFill>
                  <a:schemeClr val="bg1">
                    <a:lumMod val="5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 Segmentation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AA33C61-0D13-6D4B-9454-ED1598D91C13}"/>
              </a:ext>
            </a:extLst>
          </p:cNvPr>
          <p:cNvSpPr txBox="1">
            <a:spLocks/>
          </p:cNvSpPr>
          <p:nvPr/>
        </p:nvSpPr>
        <p:spPr>
          <a:xfrm>
            <a:off x="663548" y="3594575"/>
            <a:ext cx="1959362" cy="5786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chemeClr val="bg1">
                    <a:lumMod val="5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Yao</a:t>
            </a: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chemeClr val="bg1">
                    <a:lumMod val="5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Zhao</a:t>
            </a:r>
            <a:endParaRPr lang="en-US" sz="2800" b="1" dirty="0">
              <a:solidFill>
                <a:schemeClr val="bg1">
                  <a:lumMod val="50000"/>
                </a:schemeClr>
              </a:solidFill>
              <a:latin typeface="Microsoft YaHei UI" panose="020B0400000000000000" pitchFamily="34" charset="-122"/>
              <a:ea typeface="Microsoft YaHei UI" panose="020B0400000000000000" pitchFamily="34" charset="-122"/>
              <a:cs typeface="Times New Roman" panose="02020603050405020304" pitchFamily="18" charset="0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8A3AE7F3-D22E-8841-80E3-F802F8E8184C}"/>
              </a:ext>
            </a:extLst>
          </p:cNvPr>
          <p:cNvSpPr txBox="1">
            <a:spLocks/>
          </p:cNvSpPr>
          <p:nvPr/>
        </p:nvSpPr>
        <p:spPr>
          <a:xfrm>
            <a:off x="663371" y="4910107"/>
            <a:ext cx="4118829" cy="28483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1600" b="1" dirty="0" err="1">
                <a:solidFill>
                  <a:schemeClr val="bg1">
                    <a:lumMod val="5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MePro</a:t>
            </a:r>
            <a:r>
              <a:rPr lang="en-US" altLang="zh-CN" sz="1600" b="1" dirty="0">
                <a:solidFill>
                  <a:schemeClr val="bg1">
                    <a:lumMod val="5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,</a:t>
            </a: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 </a:t>
            </a:r>
            <a:r>
              <a:rPr lang="en-AU" altLang="zh-CN" sz="1600" b="1" dirty="0">
                <a:solidFill>
                  <a:schemeClr val="bg1">
                    <a:lumMod val="5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Institute of Information Science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Microsoft YaHei UI" panose="020B0400000000000000" pitchFamily="34" charset="-122"/>
              <a:ea typeface="Microsoft YaHei UI" panose="020B0400000000000000" pitchFamily="34" charset="-122"/>
              <a:cs typeface="Times New Roman" panose="02020603050405020304" pitchFamily="18" charset="0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C928664-541A-B449-A7E8-2EBFFE348D5D}"/>
              </a:ext>
            </a:extLst>
          </p:cNvPr>
          <p:cNvSpPr txBox="1">
            <a:spLocks/>
          </p:cNvSpPr>
          <p:nvPr/>
        </p:nvSpPr>
        <p:spPr>
          <a:xfrm>
            <a:off x="695078" y="5337358"/>
            <a:ext cx="2960775" cy="2848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1600" b="1" dirty="0">
                <a:solidFill>
                  <a:schemeClr val="bg1">
                    <a:lumMod val="5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Beijing</a:t>
            </a: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600" b="1" dirty="0" err="1">
                <a:solidFill>
                  <a:schemeClr val="bg1">
                    <a:lumMod val="5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Jiaotong</a:t>
            </a: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600" b="1" dirty="0">
                <a:solidFill>
                  <a:schemeClr val="bg1">
                    <a:lumMod val="5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University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Microsoft YaHei UI" panose="020B0400000000000000" pitchFamily="34" charset="-122"/>
              <a:ea typeface="Microsoft YaHei UI" panose="020B0400000000000000" pitchFamily="34" charset="-122"/>
              <a:cs typeface="Times New Roman" panose="02020603050405020304" pitchFamily="18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969F245C-27B0-864B-9CA2-95BDC30A66DE}"/>
              </a:ext>
            </a:extLst>
          </p:cNvPr>
          <p:cNvSpPr txBox="1">
            <a:spLocks/>
          </p:cNvSpPr>
          <p:nvPr/>
        </p:nvSpPr>
        <p:spPr>
          <a:xfrm>
            <a:off x="652302" y="5739614"/>
            <a:ext cx="2960775" cy="2848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1600" b="1" dirty="0">
                <a:solidFill>
                  <a:schemeClr val="bg1">
                    <a:lumMod val="5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http://</a:t>
            </a:r>
            <a:r>
              <a:rPr lang="en-US" altLang="zh-CN" sz="1600" b="1" dirty="0" err="1">
                <a:solidFill>
                  <a:schemeClr val="bg1">
                    <a:lumMod val="5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mepro.bjtu.edu.cn</a:t>
            </a:r>
            <a:r>
              <a:rPr lang="en-US" altLang="zh-CN" sz="1600" b="1" dirty="0">
                <a:solidFill>
                  <a:schemeClr val="bg1">
                    <a:lumMod val="50000"/>
                  </a:schemeClr>
                </a:solidFill>
                <a:latin typeface="Microsoft YaHei UI" panose="020B0400000000000000" pitchFamily="34" charset="-122"/>
                <a:ea typeface="Microsoft YaHei UI" panose="020B0400000000000000" pitchFamily="34" charset="-122"/>
                <a:cs typeface="Times New Roman" panose="02020603050405020304" pitchFamily="18" charset="0"/>
              </a:rPr>
              <a:t>/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Microsoft YaHei UI" panose="020B0400000000000000" pitchFamily="34" charset="-122"/>
              <a:ea typeface="Microsoft YaHei UI" panose="020B0400000000000000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05955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DF42961-EE95-C54E-B0E3-D71B28D3CD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Three</a:t>
            </a:r>
            <a:r>
              <a:rPr lang="zh-CN" altLang="en-US" dirty="0"/>
              <a:t> </a:t>
            </a:r>
            <a:r>
              <a:rPr lang="en-US" altLang="zh-CN" dirty="0"/>
              <a:t>fundamental</a:t>
            </a:r>
            <a:r>
              <a:rPr lang="zh-CN" altLang="en-US" dirty="0"/>
              <a:t> </a:t>
            </a:r>
            <a:r>
              <a:rPr lang="en-US" altLang="zh-CN" dirty="0"/>
              <a:t>tasks</a:t>
            </a:r>
            <a:r>
              <a:rPr lang="zh-CN" altLang="en-US" dirty="0"/>
              <a:t> </a:t>
            </a:r>
            <a:r>
              <a:rPr lang="en-US" altLang="zh-CN" dirty="0"/>
              <a:t>in</a:t>
            </a:r>
            <a:r>
              <a:rPr lang="zh-CN" altLang="en-US" dirty="0"/>
              <a:t> </a:t>
            </a:r>
            <a:r>
              <a:rPr lang="en-US" altLang="zh-CN" dirty="0"/>
              <a:t>computer</a:t>
            </a:r>
            <a:r>
              <a:rPr lang="zh-CN" altLang="en-US" dirty="0"/>
              <a:t> </a:t>
            </a:r>
            <a:r>
              <a:rPr lang="en-US" altLang="zh-CN" dirty="0"/>
              <a:t>vision</a:t>
            </a:r>
            <a:r>
              <a:rPr lang="zh-CN" altLang="en-US" dirty="0"/>
              <a:t> </a:t>
            </a:r>
            <a:r>
              <a:rPr lang="en-US" altLang="zh-CN" dirty="0"/>
              <a:t>community</a:t>
            </a:r>
          </a:p>
          <a:p>
            <a:endParaRPr lang="en-US" dirty="0"/>
          </a:p>
          <a:p>
            <a:pPr lvl="1"/>
            <a:r>
              <a:rPr lang="en-US" altLang="zh-CN" dirty="0"/>
              <a:t>Image</a:t>
            </a:r>
            <a:r>
              <a:rPr lang="zh-CN" altLang="en-US" dirty="0"/>
              <a:t> </a:t>
            </a:r>
            <a:r>
              <a:rPr lang="en-US" altLang="zh-CN" dirty="0"/>
              <a:t>classification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r>
              <a:rPr lang="en-US" altLang="zh-CN" dirty="0"/>
              <a:t>Object</a:t>
            </a:r>
            <a:r>
              <a:rPr lang="zh-CN" altLang="en-US" dirty="0"/>
              <a:t> </a:t>
            </a:r>
            <a:r>
              <a:rPr lang="en-US" altLang="zh-CN" dirty="0"/>
              <a:t>detection</a:t>
            </a:r>
          </a:p>
          <a:p>
            <a:pPr lvl="1"/>
            <a:endParaRPr lang="en-US" altLang="zh-CN" dirty="0"/>
          </a:p>
          <a:p>
            <a:pPr lvl="1"/>
            <a:endParaRPr lang="en-US" dirty="0"/>
          </a:p>
          <a:p>
            <a:pPr lvl="1"/>
            <a:r>
              <a:rPr lang="en-US" altLang="zh-CN" dirty="0"/>
              <a:t>Semantic</a:t>
            </a:r>
            <a:r>
              <a:rPr lang="zh-CN" altLang="en-US" dirty="0"/>
              <a:t> </a:t>
            </a:r>
            <a:r>
              <a:rPr lang="en-US" altLang="zh-CN" dirty="0"/>
              <a:t>Segmentation</a:t>
            </a:r>
            <a:endParaRPr lang="en-US" dirty="0"/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D4337AE-808C-F445-9022-D94E4A5DB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2EE9566-29FC-1F4A-89F7-BF6803E07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What</a:t>
            </a:r>
            <a:r>
              <a:rPr lang="zh-CN" altLang="en-US" dirty="0"/>
              <a:t> </a:t>
            </a:r>
            <a:r>
              <a:rPr lang="en-US" altLang="zh-CN" dirty="0"/>
              <a:t>is</a:t>
            </a:r>
            <a:r>
              <a:rPr lang="zh-CN" altLang="en-US" dirty="0"/>
              <a:t> </a:t>
            </a:r>
            <a:r>
              <a:rPr lang="en-US" altLang="zh-CN" dirty="0"/>
              <a:t>semantic</a:t>
            </a:r>
            <a:r>
              <a:rPr lang="zh-CN" altLang="en-US" dirty="0"/>
              <a:t> </a:t>
            </a:r>
            <a:r>
              <a:rPr lang="en-US" altLang="zh-CN" dirty="0"/>
              <a:t>segmentation?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FE6E69-7C2D-6544-A609-6F7A59464E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2805" y="3142483"/>
            <a:ext cx="1375126" cy="951286"/>
          </a:xfrm>
          <a:prstGeom prst="rect">
            <a:avLst/>
          </a:prstGeom>
        </p:spPr>
      </p:pic>
      <p:pic>
        <p:nvPicPr>
          <p:cNvPr id="6" name="Picture 2" descr="C:\Users\yunchao\AppData\Roaming\Tencent\Users\451268017\QQ\WinTemp\RichOle\`XK(7}_TMT85P)BP4S~([GA.png">
            <a:extLst>
              <a:ext uri="{FF2B5EF4-FFF2-40B4-BE49-F238E27FC236}">
                <a16:creationId xmlns:a16="http://schemas.microsoft.com/office/drawing/2014/main" id="{C9C9134B-4E7E-CA4A-B159-6086816E0835}"/>
              </a:ext>
            </a:extLst>
          </p:cNvPr>
          <p:cNvPicPr>
            <a:picLocks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42805" y="4275472"/>
            <a:ext cx="1291031" cy="951286"/>
          </a:xfrm>
          <a:prstGeom prst="rect">
            <a:avLst/>
          </a:prstGeom>
          <a:noFill/>
          <a:ln w="19050">
            <a:solidFill>
              <a:sysClr val="window" lastClr="FFFFFF"/>
            </a:solidFill>
          </a:ln>
          <a:scene3d>
            <a:camera prst="isometricOffAxis1Right">
              <a:rot lat="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9503354-F9B2-3149-BF12-0BD02E01AC6F}"/>
              </a:ext>
            </a:extLst>
          </p:cNvPr>
          <p:cNvSpPr/>
          <p:nvPr/>
        </p:nvSpPr>
        <p:spPr>
          <a:xfrm>
            <a:off x="7601693" y="2145101"/>
            <a:ext cx="14157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altLang="zh-CN" b="1" dirty="0">
                <a:solidFill>
                  <a:srgbClr val="7030A0"/>
                </a:solidFill>
              </a:rPr>
              <a:t>horse</a:t>
            </a:r>
          </a:p>
          <a:p>
            <a:pPr lvl="1"/>
            <a:r>
              <a:rPr lang="en-US" altLang="zh-CN" b="1" dirty="0">
                <a:solidFill>
                  <a:srgbClr val="FF7E79"/>
                </a:solidFill>
              </a:rPr>
              <a:t>person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9C60616-9005-554A-BD9E-C6CD0A276FEB}"/>
              </a:ext>
            </a:extLst>
          </p:cNvPr>
          <p:cNvGrpSpPr/>
          <p:nvPr/>
        </p:nvGrpSpPr>
        <p:grpSpPr>
          <a:xfrm>
            <a:off x="5734016" y="2334232"/>
            <a:ext cx="2023125" cy="2755604"/>
            <a:chOff x="5719729" y="2820007"/>
            <a:chExt cx="2023125" cy="2755604"/>
          </a:xfrm>
        </p:grpSpPr>
        <p:pic>
          <p:nvPicPr>
            <p:cNvPr id="9" name="Picture 1" descr="C:\Users\yunchao\AppData\Roaming\Tencent\Users\451268017\QQ\WinTemp\RichOle\NCU}B`O7C({P{B%YF]%POXT.png">
              <a:extLst>
                <a:ext uri="{FF2B5EF4-FFF2-40B4-BE49-F238E27FC236}">
                  <a16:creationId xmlns:a16="http://schemas.microsoft.com/office/drawing/2014/main" id="{2C78A4BC-9308-5848-AA97-0DB248F9803E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9729" y="3691053"/>
              <a:ext cx="1260934" cy="9291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Left Brace 9">
              <a:extLst>
                <a:ext uri="{FF2B5EF4-FFF2-40B4-BE49-F238E27FC236}">
                  <a16:creationId xmlns:a16="http://schemas.microsoft.com/office/drawing/2014/main" id="{DC7033E6-42A9-CF4C-99FC-73B1CA3BC164}"/>
                </a:ext>
              </a:extLst>
            </p:cNvPr>
            <p:cNvSpPr/>
            <p:nvPr/>
          </p:nvSpPr>
          <p:spPr>
            <a:xfrm>
              <a:off x="7181385" y="2820007"/>
              <a:ext cx="561469" cy="2755604"/>
            </a:xfrm>
            <a:prstGeom prst="leftBrace">
              <a:avLst>
                <a:gd name="adj1" fmla="val 79832"/>
                <a:gd name="adj2" fmla="val 50000"/>
              </a:avLst>
            </a:prstGeom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3822669-A62A-3B4D-8784-BF0DDEBD60A7}"/>
              </a:ext>
            </a:extLst>
          </p:cNvPr>
          <p:cNvSpPr/>
          <p:nvPr/>
        </p:nvSpPr>
        <p:spPr>
          <a:xfrm>
            <a:off x="7787121" y="4173695"/>
            <a:ext cx="1560790" cy="1130326"/>
          </a:xfrm>
          <a:prstGeom prst="roundRect">
            <a:avLst>
              <a:gd name="adj" fmla="val 11749"/>
            </a:avLst>
          </a:prstGeom>
          <a:noFill/>
          <a:ln w="190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D8E87A8F-2D1E-B64B-BCE8-E3DCE065757F}"/>
              </a:ext>
            </a:extLst>
          </p:cNvPr>
          <p:cNvSpPr txBox="1"/>
          <p:nvPr/>
        </p:nvSpPr>
        <p:spPr>
          <a:xfrm>
            <a:off x="9002110" y="66215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 dirty="0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71E566AE-715F-EC41-828E-30A90889D2DB}"/>
              </a:ext>
            </a:extLst>
          </p:cNvPr>
          <p:cNvSpPr txBox="1"/>
          <p:nvPr/>
        </p:nvSpPr>
        <p:spPr>
          <a:xfrm>
            <a:off x="11979564" y="674254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27876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7CE1D-0353-416F-9B70-8331DE8BFF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699" y="560110"/>
            <a:ext cx="11022813" cy="685800"/>
          </a:xfrm>
        </p:spPr>
        <p:txBody>
          <a:bodyPr>
            <a:normAutofit/>
          </a:bodyPr>
          <a:lstStyle/>
          <a:p>
            <a:r>
              <a:rPr lang="en-US" dirty="0"/>
              <a:t>Overview: Fully-supervised Semantic Segmentation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F16780-B73F-48A1-AEF5-FF5F8FED0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3</a:t>
            </a:fld>
            <a:endParaRPr lang="en-US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213FE80-8CD0-406E-89D7-7E3A5FE21391}"/>
              </a:ext>
            </a:extLst>
          </p:cNvPr>
          <p:cNvGrpSpPr/>
          <p:nvPr/>
        </p:nvGrpSpPr>
        <p:grpSpPr>
          <a:xfrm>
            <a:off x="256501" y="1567415"/>
            <a:ext cx="8637344" cy="4905336"/>
            <a:chOff x="375601" y="1063229"/>
            <a:chExt cx="6123435" cy="3477632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09066AF9-1FFE-4879-A1FC-41F98E0B7A4C}"/>
                </a:ext>
              </a:extLst>
            </p:cNvPr>
            <p:cNvGrpSpPr/>
            <p:nvPr/>
          </p:nvGrpSpPr>
          <p:grpSpPr>
            <a:xfrm>
              <a:off x="375601" y="1063229"/>
              <a:ext cx="6123435" cy="3477632"/>
              <a:chOff x="331356" y="539691"/>
              <a:chExt cx="6123435" cy="3477632"/>
            </a:xfrm>
          </p:grpSpPr>
          <p:pic>
            <p:nvPicPr>
              <p:cNvPr id="8" name="Picture 1" descr="C:\Users\yunchao\AppData\Roaming\Tencent\Users\451268017\QQ\WinTemp\RichOle\NCU}B`O7C({P{B%YF]%POXT.png">
                <a:extLst>
                  <a:ext uri="{FF2B5EF4-FFF2-40B4-BE49-F238E27FC236}">
                    <a16:creationId xmlns:a16="http://schemas.microsoft.com/office/drawing/2014/main" id="{3421EA3F-C8B7-4F0E-91E3-72B22DE676C6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1356" y="539691"/>
                <a:ext cx="1170032" cy="2539065"/>
              </a:xfrm>
              <a:prstGeom prst="rect">
                <a:avLst/>
              </a:prstGeom>
              <a:noFill/>
              <a:ln w="19050">
                <a:solidFill>
                  <a:sysClr val="window" lastClr="FFFFFF"/>
                </a:solidFill>
              </a:ln>
              <a:scene3d>
                <a:camera prst="isometricOffAxis1Right">
                  <a:rot lat="3600000" lon="19200000" rev="0"/>
                </a:camera>
                <a:lightRig rig="threePt" dir="t"/>
              </a:scene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9" name="Cube 8">
                <a:extLst>
                  <a:ext uri="{FF2B5EF4-FFF2-40B4-BE49-F238E27FC236}">
                    <a16:creationId xmlns:a16="http://schemas.microsoft.com/office/drawing/2014/main" id="{AC623FAA-4F74-4A94-8581-58E90C18F2C6}"/>
                  </a:ext>
                </a:extLst>
              </p:cNvPr>
              <p:cNvSpPr/>
              <p:nvPr/>
            </p:nvSpPr>
            <p:spPr>
              <a:xfrm>
                <a:off x="880844" y="1109368"/>
                <a:ext cx="739177" cy="1633832"/>
              </a:xfrm>
              <a:prstGeom prst="cube">
                <a:avLst>
                  <a:gd name="adj" fmla="val 89732"/>
                </a:avLst>
              </a:prstGeom>
              <a:solidFill>
                <a:srgbClr val="9BBB59">
                  <a:lumMod val="40000"/>
                  <a:lumOff val="60000"/>
                </a:srgbClr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  <a:scene3d>
                <a:camera prst="orthographicFront">
                  <a:rot lat="1775809" lon="1200000" rev="0"/>
                </a:camera>
                <a:lightRig rig="threePt" dir="t"/>
              </a:scene3d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" name="Cube 9">
                <a:extLst>
                  <a:ext uri="{FF2B5EF4-FFF2-40B4-BE49-F238E27FC236}">
                    <a16:creationId xmlns:a16="http://schemas.microsoft.com/office/drawing/2014/main" id="{D12DE273-B538-4BCD-A0DA-02CED1EA635E}"/>
                  </a:ext>
                </a:extLst>
              </p:cNvPr>
              <p:cNvSpPr/>
              <p:nvPr/>
            </p:nvSpPr>
            <p:spPr>
              <a:xfrm>
                <a:off x="1014555" y="1141837"/>
                <a:ext cx="739177" cy="1633832"/>
              </a:xfrm>
              <a:prstGeom prst="cube">
                <a:avLst>
                  <a:gd name="adj" fmla="val 89732"/>
                </a:avLst>
              </a:prstGeom>
              <a:solidFill>
                <a:srgbClr val="9BBB59">
                  <a:lumMod val="40000"/>
                  <a:lumOff val="60000"/>
                </a:srgbClr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  <a:scene3d>
                <a:camera prst="orthographicFront">
                  <a:rot lat="1775809" lon="1200000" rev="0"/>
                </a:camera>
                <a:lightRig rig="threePt" dir="t"/>
              </a:scene3d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" name="Cube 10">
                <a:extLst>
                  <a:ext uri="{FF2B5EF4-FFF2-40B4-BE49-F238E27FC236}">
                    <a16:creationId xmlns:a16="http://schemas.microsoft.com/office/drawing/2014/main" id="{C0046722-1527-4B5E-86C6-1992B399C69B}"/>
                  </a:ext>
                </a:extLst>
              </p:cNvPr>
              <p:cNvSpPr/>
              <p:nvPr/>
            </p:nvSpPr>
            <p:spPr>
              <a:xfrm>
                <a:off x="1144129" y="1179587"/>
                <a:ext cx="739177" cy="1633832"/>
              </a:xfrm>
              <a:prstGeom prst="cube">
                <a:avLst>
                  <a:gd name="adj" fmla="val 89732"/>
                </a:avLst>
              </a:prstGeom>
              <a:solidFill>
                <a:srgbClr val="9BBB59">
                  <a:lumMod val="40000"/>
                  <a:lumOff val="60000"/>
                </a:srgbClr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  <a:scene3d>
                <a:camera prst="orthographicFront">
                  <a:rot lat="1775809" lon="1200000" rev="0"/>
                </a:camera>
                <a:lightRig rig="threePt" dir="t"/>
              </a:scene3d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" name="Cube 11">
                <a:extLst>
                  <a:ext uri="{FF2B5EF4-FFF2-40B4-BE49-F238E27FC236}">
                    <a16:creationId xmlns:a16="http://schemas.microsoft.com/office/drawing/2014/main" id="{77A12A6C-6768-4000-A3D5-BF7786947E65}"/>
                  </a:ext>
                </a:extLst>
              </p:cNvPr>
              <p:cNvSpPr/>
              <p:nvPr/>
            </p:nvSpPr>
            <p:spPr>
              <a:xfrm>
                <a:off x="1501916" y="1753299"/>
                <a:ext cx="461601" cy="841068"/>
              </a:xfrm>
              <a:prstGeom prst="cube">
                <a:avLst>
                  <a:gd name="adj" fmla="val 69955"/>
                </a:avLst>
              </a:prstGeom>
              <a:solidFill>
                <a:srgbClr val="C0504D">
                  <a:lumMod val="40000"/>
                  <a:lumOff val="60000"/>
                </a:srgbClr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  <a:scene3d>
                <a:camera prst="orthographicFront">
                  <a:rot lat="1775809" lon="1200000" rev="0"/>
                </a:camera>
                <a:lightRig rig="threePt" dir="t"/>
              </a:scene3d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3" name="Cube 12">
                <a:extLst>
                  <a:ext uri="{FF2B5EF4-FFF2-40B4-BE49-F238E27FC236}">
                    <a16:creationId xmlns:a16="http://schemas.microsoft.com/office/drawing/2014/main" id="{833DE0EC-884D-4C16-8877-EECB3B35DBF4}"/>
                  </a:ext>
                </a:extLst>
              </p:cNvPr>
              <p:cNvSpPr/>
              <p:nvPr/>
            </p:nvSpPr>
            <p:spPr>
              <a:xfrm>
                <a:off x="1732716" y="1799437"/>
                <a:ext cx="461601" cy="841068"/>
              </a:xfrm>
              <a:prstGeom prst="cube">
                <a:avLst>
                  <a:gd name="adj" fmla="val 69955"/>
                </a:avLst>
              </a:prstGeom>
              <a:solidFill>
                <a:srgbClr val="C0504D">
                  <a:lumMod val="40000"/>
                  <a:lumOff val="60000"/>
                </a:srgbClr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  <a:scene3d>
                <a:camera prst="orthographicFront">
                  <a:rot lat="1775809" lon="1200000" rev="0"/>
                </a:camera>
                <a:lightRig rig="threePt" dir="t"/>
              </a:scene3d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4" name="Cube 13">
                <a:extLst>
                  <a:ext uri="{FF2B5EF4-FFF2-40B4-BE49-F238E27FC236}">
                    <a16:creationId xmlns:a16="http://schemas.microsoft.com/office/drawing/2014/main" id="{F70DF59A-D990-4BCD-B713-76A63717668B}"/>
                  </a:ext>
                </a:extLst>
              </p:cNvPr>
              <p:cNvSpPr/>
              <p:nvPr/>
            </p:nvSpPr>
            <p:spPr>
              <a:xfrm>
                <a:off x="1931851" y="1832995"/>
                <a:ext cx="461601" cy="841068"/>
              </a:xfrm>
              <a:prstGeom prst="cube">
                <a:avLst>
                  <a:gd name="adj" fmla="val 69955"/>
                </a:avLst>
              </a:prstGeom>
              <a:solidFill>
                <a:srgbClr val="C0504D">
                  <a:lumMod val="40000"/>
                  <a:lumOff val="60000"/>
                </a:srgbClr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  <a:scene3d>
                <a:camera prst="orthographicFront">
                  <a:rot lat="1775809" lon="1200000" rev="0"/>
                </a:camera>
                <a:lightRig rig="threePt" dir="t"/>
              </a:scene3d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" name="Cube 14">
                <a:extLst>
                  <a:ext uri="{FF2B5EF4-FFF2-40B4-BE49-F238E27FC236}">
                    <a16:creationId xmlns:a16="http://schemas.microsoft.com/office/drawing/2014/main" id="{66324883-CD10-4F95-BB1F-E8DA700852BA}"/>
                  </a:ext>
                </a:extLst>
              </p:cNvPr>
              <p:cNvSpPr/>
              <p:nvPr/>
            </p:nvSpPr>
            <p:spPr>
              <a:xfrm>
                <a:off x="2536065" y="2174772"/>
                <a:ext cx="660266" cy="513899"/>
              </a:xfrm>
              <a:prstGeom prst="cube">
                <a:avLst>
                  <a:gd name="adj" fmla="val 41321"/>
                </a:avLst>
              </a:prstGeom>
              <a:solidFill>
                <a:srgbClr val="1F497D">
                  <a:lumMod val="20000"/>
                  <a:lumOff val="80000"/>
                </a:srgbClr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  <a:scene3d>
                <a:camera prst="orthographicFront">
                  <a:rot lat="1775809" lon="1200000" rev="0"/>
                </a:camera>
                <a:lightRig rig="threePt" dir="t"/>
              </a:scene3d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" name="Cube 15">
                <a:extLst>
                  <a:ext uri="{FF2B5EF4-FFF2-40B4-BE49-F238E27FC236}">
                    <a16:creationId xmlns:a16="http://schemas.microsoft.com/office/drawing/2014/main" id="{4CC18111-4BE1-46E1-80CA-1D99A626BA5E}"/>
                  </a:ext>
                </a:extLst>
              </p:cNvPr>
              <p:cNvSpPr/>
              <p:nvPr/>
            </p:nvSpPr>
            <p:spPr>
              <a:xfrm>
                <a:off x="3326028" y="2320493"/>
                <a:ext cx="660266" cy="513899"/>
              </a:xfrm>
              <a:prstGeom prst="cube">
                <a:avLst>
                  <a:gd name="adj" fmla="val 41321"/>
                </a:avLst>
              </a:prstGeom>
              <a:solidFill>
                <a:srgbClr val="1F497D">
                  <a:lumMod val="20000"/>
                  <a:lumOff val="80000"/>
                </a:srgbClr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  <a:scene3d>
                <a:camera prst="orthographicFront">
                  <a:rot lat="1775809" lon="1200000" rev="0"/>
                </a:camera>
                <a:lightRig rig="threePt" dir="t"/>
              </a:scene3d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" name="Cube 16">
                <a:extLst>
                  <a:ext uri="{FF2B5EF4-FFF2-40B4-BE49-F238E27FC236}">
                    <a16:creationId xmlns:a16="http://schemas.microsoft.com/office/drawing/2014/main" id="{8A979E54-9248-4D34-82AE-FC4EC16C0BCF}"/>
                  </a:ext>
                </a:extLst>
              </p:cNvPr>
              <p:cNvSpPr/>
              <p:nvPr/>
            </p:nvSpPr>
            <p:spPr>
              <a:xfrm>
                <a:off x="4148318" y="2191550"/>
                <a:ext cx="461601" cy="841068"/>
              </a:xfrm>
              <a:prstGeom prst="cube">
                <a:avLst>
                  <a:gd name="adj" fmla="val 69955"/>
                </a:avLst>
              </a:prstGeom>
              <a:solidFill>
                <a:srgbClr val="C0504D">
                  <a:lumMod val="40000"/>
                  <a:lumOff val="60000"/>
                </a:srgbClr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  <a:scene3d>
                <a:camera prst="orthographicFront">
                  <a:rot lat="1775809" lon="1200000" rev="0"/>
                </a:camera>
                <a:lightRig rig="threePt" dir="t"/>
              </a:scene3d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" name="Cube 17">
                <a:extLst>
                  <a:ext uri="{FF2B5EF4-FFF2-40B4-BE49-F238E27FC236}">
                    <a16:creationId xmlns:a16="http://schemas.microsoft.com/office/drawing/2014/main" id="{6B47CB80-57A7-4915-B64F-15B3931658E9}"/>
                  </a:ext>
                </a:extLst>
              </p:cNvPr>
              <p:cNvSpPr/>
              <p:nvPr/>
            </p:nvSpPr>
            <p:spPr>
              <a:xfrm>
                <a:off x="4363285" y="2237688"/>
                <a:ext cx="461601" cy="841068"/>
              </a:xfrm>
              <a:prstGeom prst="cube">
                <a:avLst>
                  <a:gd name="adj" fmla="val 69955"/>
                </a:avLst>
              </a:prstGeom>
              <a:solidFill>
                <a:srgbClr val="C0504D">
                  <a:lumMod val="40000"/>
                  <a:lumOff val="60000"/>
                </a:srgbClr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  <a:scene3d>
                <a:camera prst="orthographicFront">
                  <a:rot lat="1775809" lon="1200000" rev="0"/>
                </a:camera>
                <a:lightRig rig="threePt" dir="t"/>
              </a:scene3d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" name="Cube 18">
                <a:extLst>
                  <a:ext uri="{FF2B5EF4-FFF2-40B4-BE49-F238E27FC236}">
                    <a16:creationId xmlns:a16="http://schemas.microsoft.com/office/drawing/2014/main" id="{532FB5ED-5A27-4DFA-902F-B1D5C4A665C1}"/>
                  </a:ext>
                </a:extLst>
              </p:cNvPr>
              <p:cNvSpPr/>
              <p:nvPr/>
            </p:nvSpPr>
            <p:spPr>
              <a:xfrm>
                <a:off x="4578253" y="2279635"/>
                <a:ext cx="461601" cy="841068"/>
              </a:xfrm>
              <a:prstGeom prst="cube">
                <a:avLst>
                  <a:gd name="adj" fmla="val 69955"/>
                </a:avLst>
              </a:prstGeom>
              <a:solidFill>
                <a:srgbClr val="C0504D">
                  <a:lumMod val="40000"/>
                  <a:lumOff val="60000"/>
                </a:srgbClr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  <a:scene3d>
                <a:camera prst="orthographicFront">
                  <a:rot lat="1775809" lon="1200000" rev="0"/>
                </a:camera>
                <a:lightRig rig="threePt" dir="t"/>
              </a:scene3d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E4DBD68-1872-4D74-99E4-7E2EE6C327AD}"/>
                  </a:ext>
                </a:extLst>
              </p:cNvPr>
              <p:cNvSpPr txBox="1"/>
              <p:nvPr/>
            </p:nvSpPr>
            <p:spPr>
              <a:xfrm rot="767802">
                <a:off x="2332676" y="2201613"/>
                <a:ext cx="29046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…</a:t>
                </a: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ABA3F8B-071D-45B0-91B0-E60620607605}"/>
                  </a:ext>
                </a:extLst>
              </p:cNvPr>
              <p:cNvSpPr txBox="1"/>
              <p:nvPr/>
            </p:nvSpPr>
            <p:spPr>
              <a:xfrm rot="646766">
                <a:off x="3923316" y="2507507"/>
                <a:ext cx="29046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…</a:t>
                </a: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266EF51E-873F-409F-81BF-16B13CF4186C}"/>
                  </a:ext>
                </a:extLst>
              </p:cNvPr>
              <p:cNvSpPr txBox="1"/>
              <p:nvPr/>
            </p:nvSpPr>
            <p:spPr>
              <a:xfrm rot="620922">
                <a:off x="3124337" y="2357550"/>
                <a:ext cx="29046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…</a:t>
                </a:r>
              </a:p>
            </p:txBody>
          </p:sp>
          <p:sp>
            <p:nvSpPr>
              <p:cNvPr id="23" name="Cube 22">
                <a:extLst>
                  <a:ext uri="{FF2B5EF4-FFF2-40B4-BE49-F238E27FC236}">
                    <a16:creationId xmlns:a16="http://schemas.microsoft.com/office/drawing/2014/main" id="{9DC9BA48-7AC4-4215-8695-D00C3C07009C}"/>
                  </a:ext>
                </a:extLst>
              </p:cNvPr>
              <p:cNvSpPr/>
              <p:nvPr/>
            </p:nvSpPr>
            <p:spPr>
              <a:xfrm>
                <a:off x="4844973" y="1757566"/>
                <a:ext cx="739177" cy="1633832"/>
              </a:xfrm>
              <a:prstGeom prst="cube">
                <a:avLst>
                  <a:gd name="adj" fmla="val 89732"/>
                </a:avLst>
              </a:prstGeom>
              <a:solidFill>
                <a:srgbClr val="9BBB59">
                  <a:lumMod val="40000"/>
                  <a:lumOff val="60000"/>
                </a:srgbClr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  <a:scene3d>
                <a:camera prst="orthographicFront">
                  <a:rot lat="1775809" lon="1200000" rev="0"/>
                </a:camera>
                <a:lightRig rig="threePt" dir="t"/>
              </a:scene3d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" name="Cube 23">
                <a:extLst>
                  <a:ext uri="{FF2B5EF4-FFF2-40B4-BE49-F238E27FC236}">
                    <a16:creationId xmlns:a16="http://schemas.microsoft.com/office/drawing/2014/main" id="{534967D5-A4CB-4744-87F7-BED7C87F49DC}"/>
                  </a:ext>
                </a:extLst>
              </p:cNvPr>
              <p:cNvSpPr/>
              <p:nvPr/>
            </p:nvSpPr>
            <p:spPr>
              <a:xfrm>
                <a:off x="4978684" y="1790035"/>
                <a:ext cx="739177" cy="1633832"/>
              </a:xfrm>
              <a:prstGeom prst="cube">
                <a:avLst>
                  <a:gd name="adj" fmla="val 89732"/>
                </a:avLst>
              </a:prstGeom>
              <a:solidFill>
                <a:srgbClr val="9BBB59">
                  <a:lumMod val="40000"/>
                  <a:lumOff val="60000"/>
                </a:srgbClr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  <a:scene3d>
                <a:camera prst="orthographicFront">
                  <a:rot lat="1775809" lon="1200000" rev="0"/>
                </a:camera>
                <a:lightRig rig="threePt" dir="t"/>
              </a:scene3d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" name="Cube 24">
                <a:extLst>
                  <a:ext uri="{FF2B5EF4-FFF2-40B4-BE49-F238E27FC236}">
                    <a16:creationId xmlns:a16="http://schemas.microsoft.com/office/drawing/2014/main" id="{CEE754D0-7A99-488B-B2B7-750FAC251615}"/>
                  </a:ext>
                </a:extLst>
              </p:cNvPr>
              <p:cNvSpPr/>
              <p:nvPr/>
            </p:nvSpPr>
            <p:spPr>
              <a:xfrm>
                <a:off x="5108258" y="1827785"/>
                <a:ext cx="739177" cy="1633832"/>
              </a:xfrm>
              <a:prstGeom prst="cube">
                <a:avLst>
                  <a:gd name="adj" fmla="val 89732"/>
                </a:avLst>
              </a:prstGeom>
              <a:solidFill>
                <a:srgbClr val="9BBB59">
                  <a:lumMod val="40000"/>
                  <a:lumOff val="60000"/>
                </a:srgbClr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  <a:scene3d>
                <a:camera prst="orthographicFront">
                  <a:rot lat="1775809" lon="1200000" rev="0"/>
                </a:camera>
                <a:lightRig rig="threePt" dir="t"/>
              </a:scene3d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26" name="Picture 2" descr="C:\Users\yunchao\AppData\Roaming\Tencent\Users\451268017\QQ\WinTemp\RichOle\`XK(7}_TMT85P)BP4S~([GA.png">
                <a:extLst>
                  <a:ext uri="{FF2B5EF4-FFF2-40B4-BE49-F238E27FC236}">
                    <a16:creationId xmlns:a16="http://schemas.microsoft.com/office/drawing/2014/main" id="{7DDC6F25-927B-494E-8448-02094CE77C66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16735" y="1469077"/>
                <a:ext cx="1138056" cy="2548246"/>
              </a:xfrm>
              <a:prstGeom prst="rect">
                <a:avLst/>
              </a:prstGeom>
              <a:noFill/>
              <a:ln w="19050">
                <a:solidFill>
                  <a:sysClr val="window" lastClr="FFFFFF"/>
                </a:solidFill>
              </a:ln>
              <a:scene3d>
                <a:camera prst="isometricOffAxis1Right">
                  <a:rot lat="3600000" lon="19200000" rev="0"/>
                </a:camera>
                <a:lightRig rig="threePt" dir="t"/>
              </a:scene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7" name="文本框 20">
              <a:extLst>
                <a:ext uri="{FF2B5EF4-FFF2-40B4-BE49-F238E27FC236}">
                  <a16:creationId xmlns:a16="http://schemas.microsoft.com/office/drawing/2014/main" id="{A83385F1-85F5-4A54-B945-F27E9CA81316}"/>
                </a:ext>
              </a:extLst>
            </p:cNvPr>
            <p:cNvSpPr txBox="1"/>
            <p:nvPr/>
          </p:nvSpPr>
          <p:spPr>
            <a:xfrm rot="662195">
              <a:off x="2585745" y="2088460"/>
              <a:ext cx="2427780" cy="2618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/>
                  <a:sym typeface="Arial"/>
                  <a:rtl val="0"/>
                </a:rPr>
                <a:t>Fully Convolutional Networks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DBC247EC-1842-A946-99AF-DFB7A1E19D29}"/>
              </a:ext>
            </a:extLst>
          </p:cNvPr>
          <p:cNvGrpSpPr/>
          <p:nvPr/>
        </p:nvGrpSpPr>
        <p:grpSpPr>
          <a:xfrm>
            <a:off x="9236843" y="2462030"/>
            <a:ext cx="2408595" cy="2003586"/>
            <a:chOff x="9125669" y="1241382"/>
            <a:chExt cx="3023649" cy="2515218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488907BB-81D4-9D46-BC7B-DC0C49BEAD3D}"/>
                </a:ext>
              </a:extLst>
            </p:cNvPr>
            <p:cNvGrpSpPr/>
            <p:nvPr/>
          </p:nvGrpSpPr>
          <p:grpSpPr>
            <a:xfrm>
              <a:off x="9125669" y="1428237"/>
              <a:ext cx="3023649" cy="2328363"/>
              <a:chOff x="9125669" y="1428237"/>
              <a:chExt cx="3023649" cy="2328363"/>
            </a:xfrm>
          </p:grpSpPr>
          <p:pic>
            <p:nvPicPr>
              <p:cNvPr id="32" name="Picture 31" descr="A picture containing game&#10;&#10;Description automatically generated">
                <a:extLst>
                  <a:ext uri="{FF2B5EF4-FFF2-40B4-BE49-F238E27FC236}">
                    <a16:creationId xmlns:a16="http://schemas.microsoft.com/office/drawing/2014/main" id="{7DC87FFC-AA9C-6746-AA3C-67F74FCFC7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H="1">
                <a:off x="9125669" y="1428237"/>
                <a:ext cx="3023649" cy="2328363"/>
              </a:xfrm>
              <a:prstGeom prst="rect">
                <a:avLst/>
              </a:prstGeom>
            </p:spPr>
          </p:pic>
          <p:sp>
            <p:nvSpPr>
              <p:cNvPr id="33" name="文本框 20">
                <a:extLst>
                  <a:ext uri="{FF2B5EF4-FFF2-40B4-BE49-F238E27FC236}">
                    <a16:creationId xmlns:a16="http://schemas.microsoft.com/office/drawing/2014/main" id="{28C82FA3-D33D-3C4A-A2F2-9713BF75535D}"/>
                  </a:ext>
                </a:extLst>
              </p:cNvPr>
              <p:cNvSpPr txBox="1"/>
              <p:nvPr/>
            </p:nvSpPr>
            <p:spPr>
              <a:xfrm>
                <a:off x="9357004" y="3246121"/>
                <a:ext cx="2651590" cy="3863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cs typeface="Arial"/>
                    <a:sym typeface="Arial"/>
                    <a:rtl val="0"/>
                  </a:rPr>
                  <a:t>Convolutional</a:t>
                </a:r>
                <a:r>
                  <a:rPr kumimoji="0" lang="zh-CN" altLang="en-US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cs typeface="Arial"/>
                    <a:sym typeface="Arial"/>
                    <a:rtl val="0"/>
                  </a:rPr>
                  <a:t> </a:t>
                </a:r>
                <a:r>
                  <a:rPr kumimoji="0" lang="en-US" altLang="zh-CN" sz="14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cs typeface="Arial"/>
                    <a:sym typeface="Arial"/>
                    <a:rtl val="0"/>
                  </a:rPr>
                  <a:t>operation</a:t>
                </a:r>
                <a:endPara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/>
                  <a:sym typeface="Arial"/>
                  <a:rtl val="0"/>
                </a:endParaRPr>
              </a:p>
            </p:txBody>
          </p:sp>
        </p:grpSp>
        <p:sp>
          <p:nvSpPr>
            <p:cNvPr id="30" name="文本框 20">
              <a:extLst>
                <a:ext uri="{FF2B5EF4-FFF2-40B4-BE49-F238E27FC236}">
                  <a16:creationId xmlns:a16="http://schemas.microsoft.com/office/drawing/2014/main" id="{F48940B2-DC96-7049-990D-98851EC44444}"/>
                </a:ext>
              </a:extLst>
            </p:cNvPr>
            <p:cNvSpPr txBox="1"/>
            <p:nvPr/>
          </p:nvSpPr>
          <p:spPr>
            <a:xfrm>
              <a:off x="9526851" y="1241383"/>
              <a:ext cx="760149" cy="386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/>
                  <a:sym typeface="Arial"/>
                  <a:rtl val="0"/>
                </a:rPr>
                <a:t>input</a:t>
              </a: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Arial"/>
                <a:sym typeface="Arial"/>
                <a:rtl val="0"/>
              </a:endParaRPr>
            </a:p>
          </p:txBody>
        </p:sp>
        <p:sp>
          <p:nvSpPr>
            <p:cNvPr id="31" name="文本框 20">
              <a:extLst>
                <a:ext uri="{FF2B5EF4-FFF2-40B4-BE49-F238E27FC236}">
                  <a16:creationId xmlns:a16="http://schemas.microsoft.com/office/drawing/2014/main" id="{08AD69E5-F51A-6B4C-A22A-C2B9C7974F01}"/>
                </a:ext>
              </a:extLst>
            </p:cNvPr>
            <p:cNvSpPr txBox="1"/>
            <p:nvPr/>
          </p:nvSpPr>
          <p:spPr>
            <a:xfrm>
              <a:off x="11013270" y="1241382"/>
              <a:ext cx="978776" cy="386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cs typeface="Arial"/>
                  <a:sym typeface="Arial"/>
                  <a:rtl val="0"/>
                </a:rPr>
                <a:t>output</a:t>
              </a: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Arial"/>
                <a:sym typeface="Arial"/>
                <a:rtl val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927364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5A894DB-368D-8544-9988-FE1022940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4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DA35FDE-A26F-D84D-90FB-CA5D37166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State-of-the-art</a:t>
            </a:r>
            <a:r>
              <a:rPr lang="zh-CN" altLang="en-US" dirty="0"/>
              <a:t> </a:t>
            </a:r>
            <a:r>
              <a:rPr lang="en-US" altLang="zh-CN" dirty="0"/>
              <a:t>FCN</a:t>
            </a:r>
            <a:r>
              <a:rPr lang="zh-CN" altLang="en-US" dirty="0"/>
              <a:t> </a:t>
            </a:r>
            <a:r>
              <a:rPr lang="en-US" altLang="zh-CN" dirty="0"/>
              <a:t>structures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1C6212-8A31-7C45-9877-7A6CF8107A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393" y="1913892"/>
            <a:ext cx="3251200" cy="1651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B09FDC6-B075-D84C-9347-196C51FC6A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3241" y="1984570"/>
            <a:ext cx="3251200" cy="1625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408AF96-F12D-AE4B-906D-C2CF15E8F09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4329" y="1913892"/>
            <a:ext cx="3251200" cy="16962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99B7EEC-4A3E-C248-9892-9A103E753F1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1985" y="4026635"/>
            <a:ext cx="3895817" cy="179715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B02F69E-7E52-BF43-B194-463DC777F73E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0441" y="3961220"/>
            <a:ext cx="2336800" cy="192798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F7682FC-F3D6-D64C-915C-DACA895609A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45040" y="4120228"/>
            <a:ext cx="4547850" cy="1625600"/>
          </a:xfrm>
          <a:prstGeom prst="rect">
            <a:avLst/>
          </a:prstGeom>
        </p:spPr>
      </p:pic>
      <p:sp>
        <p:nvSpPr>
          <p:cNvPr id="11" name="矩形 63">
            <a:extLst>
              <a:ext uri="{FF2B5EF4-FFF2-40B4-BE49-F238E27FC236}">
                <a16:creationId xmlns:a16="http://schemas.microsoft.com/office/drawing/2014/main" id="{59561C26-6F0F-CF4B-A50D-A3AC81EF42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169" y="3552866"/>
            <a:ext cx="201491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latin typeface="Calibri" pitchFamily="34" charset="0"/>
              </a:rPr>
              <a:t>[Long</a:t>
            </a:r>
            <a:r>
              <a:rPr lang="zh-CN" altLang="en-US" sz="1600" dirty="0">
                <a:latin typeface="Calibri" pitchFamily="34" charset="0"/>
              </a:rPr>
              <a:t> </a:t>
            </a:r>
            <a:r>
              <a:rPr lang="en-US" altLang="zh-CN" sz="1600" dirty="0" err="1">
                <a:latin typeface="Calibri" pitchFamily="34" charset="0"/>
              </a:rPr>
              <a:t>etal</a:t>
            </a:r>
            <a:r>
              <a:rPr lang="en-US" altLang="zh-CN" sz="1600" dirty="0">
                <a:latin typeface="Calibri" pitchFamily="34" charset="0"/>
              </a:rPr>
              <a:t>.</a:t>
            </a:r>
            <a:r>
              <a:rPr lang="zh-CN" altLang="en-US" sz="1600" dirty="0">
                <a:latin typeface="Calibri" pitchFamily="34" charset="0"/>
              </a:rPr>
              <a:t> </a:t>
            </a:r>
            <a:r>
              <a:rPr lang="en-US" altLang="zh-CN" sz="1600" dirty="0">
                <a:latin typeface="Calibri" pitchFamily="34" charset="0"/>
              </a:rPr>
              <a:t>ICCV</a:t>
            </a:r>
            <a:r>
              <a:rPr lang="zh-CN" altLang="en-US" sz="1600" dirty="0">
                <a:latin typeface="Calibri" pitchFamily="34" charset="0"/>
              </a:rPr>
              <a:t> </a:t>
            </a:r>
            <a:r>
              <a:rPr lang="en-US" altLang="zh-CN" sz="1600" dirty="0">
                <a:latin typeface="Calibri" pitchFamily="34" charset="0"/>
              </a:rPr>
              <a:t>2015]</a:t>
            </a:r>
            <a:endParaRPr lang="zh-CN" altLang="en-US" sz="1600" dirty="0">
              <a:latin typeface="Calibri" pitchFamily="34" charset="0"/>
            </a:endParaRPr>
          </a:p>
        </p:txBody>
      </p:sp>
      <p:sp>
        <p:nvSpPr>
          <p:cNvPr id="12" name="矩形 63">
            <a:extLst>
              <a:ext uri="{FF2B5EF4-FFF2-40B4-BE49-F238E27FC236}">
                <a16:creationId xmlns:a16="http://schemas.microsoft.com/office/drawing/2014/main" id="{D337C5D4-A347-324C-9A0C-5E42DBC44B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3268" y="3610170"/>
            <a:ext cx="209115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latin typeface="Calibri" pitchFamily="34" charset="0"/>
              </a:rPr>
              <a:t>[Chen</a:t>
            </a:r>
            <a:r>
              <a:rPr lang="zh-CN" altLang="en-US" sz="1600" dirty="0">
                <a:latin typeface="Calibri" pitchFamily="34" charset="0"/>
              </a:rPr>
              <a:t> </a:t>
            </a:r>
            <a:r>
              <a:rPr lang="en-US" altLang="zh-CN" sz="1600" dirty="0" err="1">
                <a:latin typeface="Calibri" pitchFamily="34" charset="0"/>
              </a:rPr>
              <a:t>etal</a:t>
            </a:r>
            <a:r>
              <a:rPr lang="en-US" altLang="zh-CN" sz="1600" dirty="0">
                <a:latin typeface="Calibri" pitchFamily="34" charset="0"/>
              </a:rPr>
              <a:t>.</a:t>
            </a:r>
            <a:r>
              <a:rPr lang="zh-CN" altLang="en-US" sz="1600" dirty="0">
                <a:latin typeface="Calibri" pitchFamily="34" charset="0"/>
              </a:rPr>
              <a:t> </a:t>
            </a:r>
            <a:r>
              <a:rPr lang="en-US" altLang="zh-CN" sz="1600" dirty="0">
                <a:latin typeface="Calibri" pitchFamily="34" charset="0"/>
              </a:rPr>
              <a:t>PAMI</a:t>
            </a:r>
            <a:r>
              <a:rPr lang="zh-CN" altLang="en-US" sz="1600" dirty="0">
                <a:latin typeface="Calibri" pitchFamily="34" charset="0"/>
              </a:rPr>
              <a:t> </a:t>
            </a:r>
            <a:r>
              <a:rPr lang="en-US" altLang="zh-CN" sz="1600" dirty="0">
                <a:latin typeface="Calibri" pitchFamily="34" charset="0"/>
              </a:rPr>
              <a:t>2018]</a:t>
            </a:r>
            <a:endParaRPr lang="zh-CN" altLang="en-US" sz="1600" dirty="0">
              <a:latin typeface="Calibri" pitchFamily="34" charset="0"/>
            </a:endParaRPr>
          </a:p>
        </p:txBody>
      </p:sp>
      <p:sp>
        <p:nvSpPr>
          <p:cNvPr id="13" name="矩形 63">
            <a:extLst>
              <a:ext uri="{FF2B5EF4-FFF2-40B4-BE49-F238E27FC236}">
                <a16:creationId xmlns:a16="http://schemas.microsoft.com/office/drawing/2014/main" id="{23AA2F44-6012-2248-90E8-69C443DC10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15221" y="3622666"/>
            <a:ext cx="208941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latin typeface="Calibri" pitchFamily="34" charset="0"/>
              </a:rPr>
              <a:t>[Chen</a:t>
            </a:r>
            <a:r>
              <a:rPr lang="zh-CN" altLang="en-US" sz="1600" dirty="0">
                <a:latin typeface="Calibri" pitchFamily="34" charset="0"/>
              </a:rPr>
              <a:t> </a:t>
            </a:r>
            <a:r>
              <a:rPr lang="en-US" altLang="zh-CN" sz="1600" dirty="0" err="1">
                <a:latin typeface="Calibri" pitchFamily="34" charset="0"/>
              </a:rPr>
              <a:t>etal</a:t>
            </a:r>
            <a:r>
              <a:rPr lang="en-US" altLang="zh-CN" sz="1600" dirty="0">
                <a:latin typeface="Calibri" pitchFamily="34" charset="0"/>
              </a:rPr>
              <a:t>.</a:t>
            </a:r>
            <a:r>
              <a:rPr lang="zh-CN" altLang="en-US" sz="1600" dirty="0">
                <a:latin typeface="Calibri" pitchFamily="34" charset="0"/>
              </a:rPr>
              <a:t> </a:t>
            </a:r>
            <a:r>
              <a:rPr lang="en-US" altLang="zh-CN" sz="1600" dirty="0">
                <a:latin typeface="Calibri" pitchFamily="34" charset="0"/>
              </a:rPr>
              <a:t>ECCV</a:t>
            </a:r>
            <a:r>
              <a:rPr lang="zh-CN" altLang="en-US" sz="1600" dirty="0">
                <a:latin typeface="Calibri" pitchFamily="34" charset="0"/>
              </a:rPr>
              <a:t> </a:t>
            </a:r>
            <a:r>
              <a:rPr lang="en-US" altLang="zh-CN" sz="1600" dirty="0">
                <a:latin typeface="Calibri" pitchFamily="34" charset="0"/>
              </a:rPr>
              <a:t>2018]</a:t>
            </a:r>
            <a:endParaRPr lang="zh-CN" altLang="en-US" sz="1600" dirty="0">
              <a:latin typeface="Calibri" pitchFamily="34" charset="0"/>
            </a:endParaRPr>
          </a:p>
        </p:txBody>
      </p:sp>
      <p:sp>
        <p:nvSpPr>
          <p:cNvPr id="14" name="矩形 63">
            <a:extLst>
              <a:ext uri="{FF2B5EF4-FFF2-40B4-BE49-F238E27FC236}">
                <a16:creationId xmlns:a16="http://schemas.microsoft.com/office/drawing/2014/main" id="{A5A37616-946B-9E40-AA04-D7CF93E491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4073" y="5789729"/>
            <a:ext cx="208384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latin typeface="Calibri" pitchFamily="34" charset="0"/>
              </a:rPr>
              <a:t>[Zhao</a:t>
            </a:r>
            <a:r>
              <a:rPr lang="zh-CN" altLang="en-US" sz="1600" dirty="0">
                <a:latin typeface="Calibri" pitchFamily="34" charset="0"/>
              </a:rPr>
              <a:t> </a:t>
            </a:r>
            <a:r>
              <a:rPr lang="en-US" altLang="zh-CN" sz="1600" dirty="0" err="1">
                <a:latin typeface="Calibri" pitchFamily="34" charset="0"/>
              </a:rPr>
              <a:t>etal</a:t>
            </a:r>
            <a:r>
              <a:rPr lang="en-US" altLang="zh-CN" sz="1600" dirty="0">
                <a:latin typeface="Calibri" pitchFamily="34" charset="0"/>
              </a:rPr>
              <a:t>.</a:t>
            </a:r>
            <a:r>
              <a:rPr lang="zh-CN" altLang="en-US" sz="1600" dirty="0">
                <a:latin typeface="Calibri" pitchFamily="34" charset="0"/>
              </a:rPr>
              <a:t> </a:t>
            </a:r>
            <a:r>
              <a:rPr lang="en-US" altLang="zh-CN" sz="1600" dirty="0">
                <a:latin typeface="Calibri" pitchFamily="34" charset="0"/>
              </a:rPr>
              <a:t>CVPR</a:t>
            </a:r>
            <a:r>
              <a:rPr lang="zh-CN" altLang="en-US" sz="1600" dirty="0">
                <a:latin typeface="Calibri" pitchFamily="34" charset="0"/>
              </a:rPr>
              <a:t> </a:t>
            </a:r>
            <a:r>
              <a:rPr lang="en-US" altLang="zh-CN" sz="1600" dirty="0">
                <a:latin typeface="Calibri" pitchFamily="34" charset="0"/>
              </a:rPr>
              <a:t>2017]</a:t>
            </a:r>
            <a:endParaRPr lang="zh-CN" altLang="en-US" sz="1600" dirty="0">
              <a:latin typeface="Calibri" pitchFamily="34" charset="0"/>
            </a:endParaRPr>
          </a:p>
        </p:txBody>
      </p:sp>
      <p:sp>
        <p:nvSpPr>
          <p:cNvPr id="15" name="矩形 63">
            <a:extLst>
              <a:ext uri="{FF2B5EF4-FFF2-40B4-BE49-F238E27FC236}">
                <a16:creationId xmlns:a16="http://schemas.microsoft.com/office/drawing/2014/main" id="{3524CE12-04CE-CC43-90D0-CF672C249F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5537" y="5823791"/>
            <a:ext cx="215046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latin typeface="Calibri" pitchFamily="34" charset="0"/>
              </a:rPr>
              <a:t>[Wang</a:t>
            </a:r>
            <a:r>
              <a:rPr lang="zh-CN" altLang="en-US" sz="1600" dirty="0">
                <a:latin typeface="Calibri" pitchFamily="34" charset="0"/>
              </a:rPr>
              <a:t> </a:t>
            </a:r>
            <a:r>
              <a:rPr lang="en-US" altLang="zh-CN" sz="1600" dirty="0" err="1">
                <a:latin typeface="Calibri" pitchFamily="34" charset="0"/>
              </a:rPr>
              <a:t>etal</a:t>
            </a:r>
            <a:r>
              <a:rPr lang="en-US" altLang="zh-CN" sz="1600" dirty="0">
                <a:latin typeface="Calibri" pitchFamily="34" charset="0"/>
              </a:rPr>
              <a:t>.</a:t>
            </a:r>
            <a:r>
              <a:rPr lang="zh-CN" altLang="en-US" sz="1600" dirty="0">
                <a:latin typeface="Calibri" pitchFamily="34" charset="0"/>
              </a:rPr>
              <a:t> </a:t>
            </a:r>
            <a:r>
              <a:rPr lang="en-US" altLang="zh-CN" sz="1600" dirty="0">
                <a:latin typeface="Calibri" pitchFamily="34" charset="0"/>
              </a:rPr>
              <a:t>CVPR</a:t>
            </a:r>
            <a:r>
              <a:rPr lang="zh-CN" altLang="en-US" sz="1600" dirty="0">
                <a:latin typeface="Calibri" pitchFamily="34" charset="0"/>
              </a:rPr>
              <a:t> </a:t>
            </a:r>
            <a:r>
              <a:rPr lang="en-US" altLang="zh-CN" sz="1600" dirty="0">
                <a:latin typeface="Calibri" pitchFamily="34" charset="0"/>
              </a:rPr>
              <a:t>2018]</a:t>
            </a:r>
            <a:endParaRPr lang="zh-CN" altLang="en-US" sz="1600" dirty="0">
              <a:latin typeface="Calibri" pitchFamily="34" charset="0"/>
            </a:endParaRPr>
          </a:p>
        </p:txBody>
      </p:sp>
      <p:sp>
        <p:nvSpPr>
          <p:cNvPr id="16" name="矩形 63">
            <a:extLst>
              <a:ext uri="{FF2B5EF4-FFF2-40B4-BE49-F238E27FC236}">
                <a16:creationId xmlns:a16="http://schemas.microsoft.com/office/drawing/2014/main" id="{534C8638-D304-7B41-B17B-79F5994910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80756" y="5818582"/>
            <a:ext cx="215277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latin typeface="Calibri" pitchFamily="34" charset="0"/>
              </a:rPr>
              <a:t>[Huang</a:t>
            </a:r>
            <a:r>
              <a:rPr lang="zh-CN" altLang="en-US" sz="1600" dirty="0">
                <a:latin typeface="Calibri" pitchFamily="34" charset="0"/>
              </a:rPr>
              <a:t> </a:t>
            </a:r>
            <a:r>
              <a:rPr lang="en-US" altLang="zh-CN" sz="1600" dirty="0" err="1">
                <a:latin typeface="Calibri" pitchFamily="34" charset="0"/>
              </a:rPr>
              <a:t>etal</a:t>
            </a:r>
            <a:r>
              <a:rPr lang="en-US" altLang="zh-CN" sz="1600" dirty="0">
                <a:latin typeface="Calibri" pitchFamily="34" charset="0"/>
              </a:rPr>
              <a:t>.</a:t>
            </a:r>
            <a:r>
              <a:rPr lang="zh-CN" altLang="en-US" sz="1600" dirty="0">
                <a:latin typeface="Calibri" pitchFamily="34" charset="0"/>
              </a:rPr>
              <a:t> </a:t>
            </a:r>
            <a:r>
              <a:rPr lang="en-US" altLang="zh-CN" sz="1600" dirty="0">
                <a:latin typeface="Calibri" pitchFamily="34" charset="0"/>
              </a:rPr>
              <a:t>ICCV</a:t>
            </a:r>
            <a:r>
              <a:rPr lang="zh-CN" altLang="en-US" sz="1600" dirty="0">
                <a:latin typeface="Calibri" pitchFamily="34" charset="0"/>
              </a:rPr>
              <a:t> </a:t>
            </a:r>
            <a:r>
              <a:rPr lang="en-US" altLang="zh-CN" sz="1600" dirty="0">
                <a:latin typeface="Calibri" pitchFamily="34" charset="0"/>
              </a:rPr>
              <a:t>2019]</a:t>
            </a:r>
            <a:endParaRPr lang="zh-CN" altLang="en-US" sz="16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60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766DCDA-E9FD-EC45-82D8-A6219D33B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5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D142A19-5DF5-E44A-949D-616983D12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The</a:t>
            </a:r>
            <a:r>
              <a:rPr lang="zh-CN" altLang="en-US" dirty="0"/>
              <a:t> </a:t>
            </a:r>
            <a:r>
              <a:rPr lang="en-US" altLang="zh-CN" dirty="0"/>
              <a:t>importance</a:t>
            </a:r>
            <a:r>
              <a:rPr lang="zh-CN" altLang="en-US" dirty="0"/>
              <a:t> </a:t>
            </a:r>
            <a:r>
              <a:rPr lang="en-US" altLang="zh-CN" dirty="0"/>
              <a:t>of</a:t>
            </a:r>
            <a:r>
              <a:rPr lang="zh-CN" altLang="en-US" dirty="0"/>
              <a:t> </a:t>
            </a:r>
            <a:r>
              <a:rPr lang="en-US" altLang="zh-CN" dirty="0"/>
              <a:t>semantic</a:t>
            </a:r>
            <a:r>
              <a:rPr lang="zh-CN" altLang="en-US" dirty="0"/>
              <a:t> </a:t>
            </a:r>
            <a:r>
              <a:rPr lang="en-US" altLang="zh-CN" dirty="0"/>
              <a:t>segmentation</a:t>
            </a:r>
            <a:endParaRPr lang="en-US" dirty="0"/>
          </a:p>
        </p:txBody>
      </p:sp>
      <p:pic>
        <p:nvPicPr>
          <p:cNvPr id="5" name="图片 2">
            <a:extLst>
              <a:ext uri="{FF2B5EF4-FFF2-40B4-BE49-F238E27FC236}">
                <a16:creationId xmlns:a16="http://schemas.microsoft.com/office/drawing/2014/main" id="{F8CF1524-73B0-2C4B-B6EC-85806E4940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32035" y="1854606"/>
            <a:ext cx="1855113" cy="2010551"/>
          </a:xfrm>
          <a:prstGeom prst="rect">
            <a:avLst/>
          </a:prstGeom>
        </p:spPr>
      </p:pic>
      <p:pic>
        <p:nvPicPr>
          <p:cNvPr id="6" name="图片 9" descr="A car parked on the side of a road&#10;&#10;Description automatically generated">
            <a:extLst>
              <a:ext uri="{FF2B5EF4-FFF2-40B4-BE49-F238E27FC236}">
                <a16:creationId xmlns:a16="http://schemas.microsoft.com/office/drawing/2014/main" id="{0605BC56-C863-684E-BE33-6F2F3B654E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6281" y="1857859"/>
            <a:ext cx="3797570" cy="2010551"/>
          </a:xfrm>
          <a:prstGeom prst="rect">
            <a:avLst/>
          </a:prstGeom>
        </p:spPr>
      </p:pic>
      <p:pic>
        <p:nvPicPr>
          <p:cNvPr id="7" name="图片 17" descr="A large building&#10;&#10;Description automatically generated">
            <a:extLst>
              <a:ext uri="{FF2B5EF4-FFF2-40B4-BE49-F238E27FC236}">
                <a16:creationId xmlns:a16="http://schemas.microsoft.com/office/drawing/2014/main" id="{57A2ED1B-C671-024B-84DD-4308B1A7653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12853" y="1860823"/>
            <a:ext cx="3794760" cy="2013804"/>
          </a:xfrm>
          <a:prstGeom prst="rect">
            <a:avLst/>
          </a:prstGeom>
        </p:spPr>
      </p:pic>
      <p:pic>
        <p:nvPicPr>
          <p:cNvPr id="8" name="图片 23">
            <a:extLst>
              <a:ext uri="{FF2B5EF4-FFF2-40B4-BE49-F238E27FC236}">
                <a16:creationId xmlns:a16="http://schemas.microsoft.com/office/drawing/2014/main" id="{37E0A35D-63C3-5149-B9AF-2D39A1C8BA8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"/>
          <a:stretch/>
        </p:blipFill>
        <p:spPr>
          <a:xfrm>
            <a:off x="8088027" y="1852024"/>
            <a:ext cx="1863594" cy="2017342"/>
          </a:xfrm>
          <a:prstGeom prst="rect">
            <a:avLst/>
          </a:prstGeom>
        </p:spPr>
      </p:pic>
      <p:pic>
        <p:nvPicPr>
          <p:cNvPr id="9" name="Picture 5" descr="A picture containing clock, table&#10;&#10;Description automatically generated">
            <a:extLst>
              <a:ext uri="{FF2B5EF4-FFF2-40B4-BE49-F238E27FC236}">
                <a16:creationId xmlns:a16="http://schemas.microsoft.com/office/drawing/2014/main" id="{D21C913D-7309-7D4B-AE37-44F70E23742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88027" y="3991902"/>
            <a:ext cx="3794760" cy="201055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D713D15-49A0-9A49-B3ED-7C749CE4B92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6282" y="3991901"/>
            <a:ext cx="7655256" cy="2010551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C9216D25-704C-CC47-99A2-A56D16CAFB0F}"/>
              </a:ext>
            </a:extLst>
          </p:cNvPr>
          <p:cNvSpPr/>
          <p:nvPr/>
        </p:nvSpPr>
        <p:spPr>
          <a:xfrm>
            <a:off x="895895" y="2462029"/>
            <a:ext cx="2503054" cy="812961"/>
          </a:xfrm>
          <a:prstGeom prst="roundRect">
            <a:avLst>
              <a:gd name="adj" fmla="val 7971"/>
            </a:avLst>
          </a:prstGeom>
          <a:solidFill>
            <a:schemeClr val="lt1">
              <a:alpha val="69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F68082A9-D7A2-9B43-BCD2-8D97496B74EE}"/>
              </a:ext>
            </a:extLst>
          </p:cNvPr>
          <p:cNvSpPr/>
          <p:nvPr/>
        </p:nvSpPr>
        <p:spPr>
          <a:xfrm>
            <a:off x="4858706" y="2462029"/>
            <a:ext cx="2503054" cy="812961"/>
          </a:xfrm>
          <a:prstGeom prst="roundRect">
            <a:avLst>
              <a:gd name="adj" fmla="val 7971"/>
            </a:avLst>
          </a:prstGeom>
          <a:solidFill>
            <a:schemeClr val="lt1">
              <a:alpha val="69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2CFE142-D0C0-A141-A469-4912DD29EDB3}"/>
              </a:ext>
            </a:extLst>
          </p:cNvPr>
          <p:cNvSpPr/>
          <p:nvPr/>
        </p:nvSpPr>
        <p:spPr>
          <a:xfrm>
            <a:off x="2892324" y="4589883"/>
            <a:ext cx="2503054" cy="812961"/>
          </a:xfrm>
          <a:prstGeom prst="roundRect">
            <a:avLst>
              <a:gd name="adj" fmla="val 7971"/>
            </a:avLst>
          </a:prstGeom>
          <a:solidFill>
            <a:schemeClr val="lt1">
              <a:alpha val="69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BE6358B-84DF-D441-8849-4DFC90DA416F}"/>
              </a:ext>
            </a:extLst>
          </p:cNvPr>
          <p:cNvSpPr/>
          <p:nvPr/>
        </p:nvSpPr>
        <p:spPr>
          <a:xfrm>
            <a:off x="8733880" y="4589882"/>
            <a:ext cx="2503054" cy="812961"/>
          </a:xfrm>
          <a:prstGeom prst="roundRect">
            <a:avLst>
              <a:gd name="adj" fmla="val 7971"/>
            </a:avLst>
          </a:prstGeom>
          <a:solidFill>
            <a:schemeClr val="lt1">
              <a:alpha val="69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1CA26E03-5441-A049-B54E-CAF021CEDB5F}"/>
              </a:ext>
            </a:extLst>
          </p:cNvPr>
          <p:cNvSpPr/>
          <p:nvPr/>
        </p:nvSpPr>
        <p:spPr>
          <a:xfrm>
            <a:off x="10250773" y="2462029"/>
            <a:ext cx="1407478" cy="812961"/>
          </a:xfrm>
          <a:prstGeom prst="roundRect">
            <a:avLst>
              <a:gd name="adj" fmla="val 7971"/>
            </a:avLst>
          </a:prstGeom>
          <a:solidFill>
            <a:schemeClr val="lt1">
              <a:alpha val="69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61B4EBF7-5DF4-8F41-BAFE-81DE5ADA87EB}"/>
              </a:ext>
            </a:extLst>
          </p:cNvPr>
          <p:cNvSpPr/>
          <p:nvPr/>
        </p:nvSpPr>
        <p:spPr>
          <a:xfrm>
            <a:off x="8316085" y="2462029"/>
            <a:ext cx="1407478" cy="812961"/>
          </a:xfrm>
          <a:prstGeom prst="roundRect">
            <a:avLst>
              <a:gd name="adj" fmla="val 7971"/>
            </a:avLst>
          </a:prstGeom>
          <a:solidFill>
            <a:schemeClr val="lt1">
              <a:alpha val="69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矩形 63">
            <a:extLst>
              <a:ext uri="{FF2B5EF4-FFF2-40B4-BE49-F238E27FC236}">
                <a16:creationId xmlns:a16="http://schemas.microsoft.com/office/drawing/2014/main" id="{C063CC89-11A7-014B-8A47-42D9642807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62183" y="2655236"/>
            <a:ext cx="134184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2000" dirty="0">
                <a:latin typeface="Calibri" pitchFamily="34" charset="0"/>
              </a:rPr>
              <a:t>Agriculture</a:t>
            </a:r>
            <a:endParaRPr lang="zh-CN" altLang="en-US" sz="2000" dirty="0">
              <a:latin typeface="Calibri" pitchFamily="34" charset="0"/>
            </a:endParaRPr>
          </a:p>
        </p:txBody>
      </p:sp>
      <p:sp>
        <p:nvSpPr>
          <p:cNvPr id="18" name="矩形 63">
            <a:extLst>
              <a:ext uri="{FF2B5EF4-FFF2-40B4-BE49-F238E27FC236}">
                <a16:creationId xmlns:a16="http://schemas.microsoft.com/office/drawing/2014/main" id="{6740FFCB-E123-4A46-8E2F-09CC448291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6061" y="4790906"/>
            <a:ext cx="107869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2000" dirty="0">
                <a:latin typeface="Calibri" pitchFamily="34" charset="0"/>
              </a:rPr>
              <a:t>Robotics</a:t>
            </a:r>
            <a:endParaRPr lang="zh-CN" altLang="en-US" sz="2000" dirty="0">
              <a:latin typeface="Calibri" pitchFamily="34" charset="0"/>
            </a:endParaRPr>
          </a:p>
        </p:txBody>
      </p:sp>
      <p:sp>
        <p:nvSpPr>
          <p:cNvPr id="19" name="矩形 63">
            <a:extLst>
              <a:ext uri="{FF2B5EF4-FFF2-40B4-BE49-F238E27FC236}">
                <a16:creationId xmlns:a16="http://schemas.microsoft.com/office/drawing/2014/main" id="{09D2E602-5101-634E-8DFA-F537FADC17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4090" y="2668992"/>
            <a:ext cx="23414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2000" dirty="0">
                <a:latin typeface="Calibri" pitchFamily="34" charset="0"/>
              </a:rPr>
              <a:t>Autonomous Vehicle</a:t>
            </a:r>
            <a:endParaRPr lang="zh-CN" altLang="en-US" sz="2000" dirty="0">
              <a:latin typeface="Calibri" pitchFamily="34" charset="0"/>
            </a:endParaRPr>
          </a:p>
        </p:txBody>
      </p:sp>
      <p:sp>
        <p:nvSpPr>
          <p:cNvPr id="20" name="矩形 63">
            <a:extLst>
              <a:ext uri="{FF2B5EF4-FFF2-40B4-BE49-F238E27FC236}">
                <a16:creationId xmlns:a16="http://schemas.microsoft.com/office/drawing/2014/main" id="{076418FA-CCC6-A243-866C-618010926A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7876" y="2668992"/>
            <a:ext cx="19296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2000" dirty="0">
                <a:latin typeface="Calibri" pitchFamily="34" charset="0"/>
              </a:rPr>
              <a:t>Satellite Imagery</a:t>
            </a:r>
            <a:endParaRPr lang="zh-CN" altLang="en-US" sz="2000" dirty="0">
              <a:latin typeface="Calibri" pitchFamily="34" charset="0"/>
            </a:endParaRPr>
          </a:p>
        </p:txBody>
      </p:sp>
      <p:sp>
        <p:nvSpPr>
          <p:cNvPr id="21" name="矩形 63">
            <a:extLst>
              <a:ext uri="{FF2B5EF4-FFF2-40B4-BE49-F238E27FC236}">
                <a16:creationId xmlns:a16="http://schemas.microsoft.com/office/drawing/2014/main" id="{5AFCD081-5A84-7D4A-941A-F15F343C6B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04715" y="2498766"/>
            <a:ext cx="103021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2000" dirty="0">
                <a:latin typeface="Calibri" pitchFamily="34" charset="0"/>
              </a:rPr>
              <a:t>Medical</a:t>
            </a:r>
            <a:endParaRPr lang="en-AU" altLang="zh-CN" sz="2000" dirty="0">
              <a:latin typeface="Calibri" pitchFamily="34" charset="0"/>
            </a:endParaRPr>
          </a:p>
          <a:p>
            <a:pPr algn="ctr"/>
            <a:r>
              <a:rPr lang="en-US" altLang="zh-CN" sz="2000" dirty="0">
                <a:latin typeface="Calibri" pitchFamily="34" charset="0"/>
              </a:rPr>
              <a:t>Imagery</a:t>
            </a:r>
            <a:endParaRPr lang="zh-CN" altLang="en-US" sz="2000" dirty="0">
              <a:latin typeface="Calibri" pitchFamily="34" charset="0"/>
            </a:endParaRPr>
          </a:p>
        </p:txBody>
      </p:sp>
      <p:sp>
        <p:nvSpPr>
          <p:cNvPr id="22" name="矩形 63">
            <a:extLst>
              <a:ext uri="{FF2B5EF4-FFF2-40B4-BE49-F238E27FC236}">
                <a16:creationId xmlns:a16="http://schemas.microsoft.com/office/drawing/2014/main" id="{B2D449CB-F9A8-9D46-BD2F-B5F8A5E980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5266" y="4790906"/>
            <a:ext cx="161717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2000" dirty="0">
                <a:latin typeface="Calibri" pitchFamily="34" charset="0"/>
              </a:rPr>
              <a:t>Video</a:t>
            </a:r>
            <a:r>
              <a:rPr lang="zh-CN" altLang="en-US" sz="2000" dirty="0">
                <a:latin typeface="Calibri" pitchFamily="34" charset="0"/>
              </a:rPr>
              <a:t> </a:t>
            </a:r>
            <a:r>
              <a:rPr lang="en-US" altLang="zh-CN" sz="2000" dirty="0">
                <a:latin typeface="Calibri" pitchFamily="34" charset="0"/>
              </a:rPr>
              <a:t>Editing</a:t>
            </a:r>
            <a:endParaRPr lang="zh-CN" altLang="en-US" sz="20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083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97F9C4F-9CA9-154F-97D9-6503AF2E5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6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2FAA8DC-5C0F-144C-B6BC-2D094C3CD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Challenge:</a:t>
            </a:r>
            <a:r>
              <a:rPr lang="zh-CN" altLang="en-US" dirty="0"/>
              <a:t> </a:t>
            </a:r>
            <a:r>
              <a:rPr lang="en-US" altLang="zh-CN" dirty="0"/>
              <a:t>Pixel-level</a:t>
            </a:r>
            <a:r>
              <a:rPr lang="zh-CN" altLang="en-US" dirty="0"/>
              <a:t> </a:t>
            </a:r>
            <a:r>
              <a:rPr lang="en-US" altLang="zh-CN" dirty="0"/>
              <a:t>annotation</a:t>
            </a:r>
            <a:r>
              <a:rPr lang="zh-CN" altLang="en-US" dirty="0"/>
              <a:t> </a:t>
            </a:r>
            <a:r>
              <a:rPr lang="en-US" altLang="zh-CN" dirty="0"/>
              <a:t>is</a:t>
            </a:r>
            <a:r>
              <a:rPr lang="zh-CN" altLang="en-US" dirty="0"/>
              <a:t> </a:t>
            </a:r>
            <a:r>
              <a:rPr lang="en-US" altLang="zh-CN" dirty="0"/>
              <a:t>time-consuming</a:t>
            </a:r>
            <a:r>
              <a:rPr lang="zh-CN" altLang="en-US" dirty="0"/>
              <a:t> </a:t>
            </a:r>
            <a:endParaRPr lang="en-US" dirty="0"/>
          </a:p>
        </p:txBody>
      </p:sp>
      <p:sp>
        <p:nvSpPr>
          <p:cNvPr id="12" name="Hexagon 11">
            <a:extLst>
              <a:ext uri="{FF2B5EF4-FFF2-40B4-BE49-F238E27FC236}">
                <a16:creationId xmlns:a16="http://schemas.microsoft.com/office/drawing/2014/main" id="{0247C2B8-E49D-BF4B-8733-0A74307E5066}"/>
              </a:ext>
            </a:extLst>
          </p:cNvPr>
          <p:cNvSpPr/>
          <p:nvPr/>
        </p:nvSpPr>
        <p:spPr>
          <a:xfrm>
            <a:off x="987859" y="1879824"/>
            <a:ext cx="4575280" cy="3944207"/>
          </a:xfrm>
          <a:prstGeom prst="hexagon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B7DC6F-DD74-B14F-A0E8-FFAF2FDEEFE0}"/>
              </a:ext>
            </a:extLst>
          </p:cNvPr>
          <p:cNvSpPr/>
          <p:nvPr/>
        </p:nvSpPr>
        <p:spPr bwMode="auto">
          <a:xfrm>
            <a:off x="987859" y="3379290"/>
            <a:ext cx="4575280" cy="865846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200"/>
          </a:p>
        </p:txBody>
      </p:sp>
      <p:sp>
        <p:nvSpPr>
          <p:cNvPr id="14" name="矩形 63">
            <a:extLst>
              <a:ext uri="{FF2B5EF4-FFF2-40B4-BE49-F238E27FC236}">
                <a16:creationId xmlns:a16="http://schemas.microsoft.com/office/drawing/2014/main" id="{95E5EC72-6783-CC47-A1F4-518F9A5CFA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9756" y="3533341"/>
            <a:ext cx="23914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C00000"/>
                </a:solidFill>
                <a:latin typeface="Calibri" pitchFamily="34" charset="0"/>
              </a:rPr>
              <a:t>Unaffordable!!</a:t>
            </a:r>
            <a:endParaRPr lang="zh-CN" altLang="en-US" sz="28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15" name="Right Arrow 14">
            <a:extLst>
              <a:ext uri="{FF2B5EF4-FFF2-40B4-BE49-F238E27FC236}">
                <a16:creationId xmlns:a16="http://schemas.microsoft.com/office/drawing/2014/main" id="{44180974-C7DA-4D40-AEDC-0F0EB1D28414}"/>
              </a:ext>
            </a:extLst>
          </p:cNvPr>
          <p:cNvSpPr/>
          <p:nvPr/>
        </p:nvSpPr>
        <p:spPr>
          <a:xfrm flipH="1">
            <a:off x="6171525" y="3533341"/>
            <a:ext cx="561109" cy="484632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2" descr="C:\Users\yunchao\AppData\Roaming\Tencent\Users\451268017\QQ\WinTemp\RichOle\`XK(7}_TMT85P)BP4S~([GA.png">
            <a:extLst>
              <a:ext uri="{FF2B5EF4-FFF2-40B4-BE49-F238E27FC236}">
                <a16:creationId xmlns:a16="http://schemas.microsoft.com/office/drawing/2014/main" id="{BB809A65-21C0-A84B-BDA0-48414A2035B4}"/>
              </a:ext>
            </a:extLst>
          </p:cNvPr>
          <p:cNvPicPr>
            <a:picLocks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24528" y="3154404"/>
            <a:ext cx="1737360" cy="1280160"/>
          </a:xfrm>
          <a:prstGeom prst="rect">
            <a:avLst/>
          </a:prstGeom>
          <a:noFill/>
          <a:ln w="19050">
            <a:solidFill>
              <a:sysClr val="window" lastClr="FFFFFF"/>
            </a:solidFill>
          </a:ln>
          <a:scene3d>
            <a:camera prst="isometricOffAxis1Right">
              <a:rot lat="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32">
            <a:extLst>
              <a:ext uri="{FF2B5EF4-FFF2-40B4-BE49-F238E27FC236}">
                <a16:creationId xmlns:a16="http://schemas.microsoft.com/office/drawing/2014/main" id="{35B62430-AE08-9A41-B844-BA3FDB01F4FB}"/>
              </a:ext>
            </a:extLst>
          </p:cNvPr>
          <p:cNvSpPr txBox="1"/>
          <p:nvPr/>
        </p:nvSpPr>
        <p:spPr>
          <a:xfrm>
            <a:off x="7794640" y="4760136"/>
            <a:ext cx="1722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cs typeface="Times New Roman" panose="02020603050405020304" pitchFamily="18" charset="0"/>
              </a:rPr>
              <a:t>78s/instance</a:t>
            </a:r>
            <a:endParaRPr lang="en-US" sz="20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18" name="TextBox 32">
            <a:extLst>
              <a:ext uri="{FF2B5EF4-FFF2-40B4-BE49-F238E27FC236}">
                <a16:creationId xmlns:a16="http://schemas.microsoft.com/office/drawing/2014/main" id="{537A414B-2B88-274B-A435-4BB1E0B72361}"/>
              </a:ext>
            </a:extLst>
          </p:cNvPr>
          <p:cNvSpPr txBox="1"/>
          <p:nvPr/>
        </p:nvSpPr>
        <p:spPr>
          <a:xfrm>
            <a:off x="7607278" y="2659652"/>
            <a:ext cx="21718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cs typeface="Times New Roman" panose="02020603050405020304" pitchFamily="18" charset="0"/>
              </a:rPr>
              <a:t>p</a:t>
            </a:r>
            <a:r>
              <a:rPr lang="en-US" sz="2000" dirty="0">
                <a:solidFill>
                  <a:schemeClr val="tx1"/>
                </a:solidFill>
                <a:cs typeface="Times New Roman" panose="02020603050405020304" pitchFamily="18" charset="0"/>
              </a:rPr>
              <a:t>ixel-level labels</a:t>
            </a:r>
          </a:p>
        </p:txBody>
      </p:sp>
    </p:spTree>
    <p:extLst>
      <p:ext uri="{BB962C8B-B14F-4D97-AF65-F5344CB8AC3E}">
        <p14:creationId xmlns:p14="http://schemas.microsoft.com/office/powerpoint/2010/main" val="4043115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3288774-B011-E446-8CF7-42AAC410DA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3138" y="2784060"/>
            <a:ext cx="6404742" cy="21357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zh-CN" dirty="0"/>
              <a:t>Weakly</a:t>
            </a:r>
            <a:r>
              <a:rPr lang="zh-CN" altLang="en-US" dirty="0"/>
              <a:t> </a:t>
            </a:r>
            <a:r>
              <a:rPr lang="en-US" altLang="zh-CN" dirty="0"/>
              <a:t>supervised</a:t>
            </a:r>
            <a:r>
              <a:rPr lang="zh-CN" altLang="en-US" dirty="0"/>
              <a:t> </a:t>
            </a:r>
            <a:r>
              <a:rPr lang="en-US" altLang="zh-CN" dirty="0"/>
              <a:t>semantic</a:t>
            </a:r>
            <a:r>
              <a:rPr lang="zh-CN" altLang="en-US" dirty="0"/>
              <a:t> </a:t>
            </a:r>
            <a:r>
              <a:rPr lang="en-US" altLang="zh-CN" dirty="0"/>
              <a:t>segmentation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marL="0" indent="0" algn="ctr">
              <a:buNone/>
            </a:pPr>
            <a:r>
              <a:rPr lang="en-US" altLang="zh-CN" dirty="0"/>
              <a:t>Interactive</a:t>
            </a:r>
            <a:r>
              <a:rPr lang="zh-CN" altLang="en-US" dirty="0"/>
              <a:t> </a:t>
            </a:r>
            <a:r>
              <a:rPr lang="en-US" altLang="zh-CN" dirty="0"/>
              <a:t>object</a:t>
            </a:r>
            <a:r>
              <a:rPr lang="zh-CN" altLang="en-US" dirty="0"/>
              <a:t> </a:t>
            </a:r>
            <a:r>
              <a:rPr lang="en-US" altLang="zh-CN" dirty="0"/>
              <a:t>segmentation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6BB8DBD-5BFA-2248-AEF0-DEC7D3D78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7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D5FC624-C900-F14A-9625-5A8040A8A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Solution</a:t>
            </a:r>
            <a:endParaRPr lang="en-US" dirty="0"/>
          </a:p>
        </p:txBody>
      </p:sp>
      <p:sp>
        <p:nvSpPr>
          <p:cNvPr id="8" name="Hexagon 7">
            <a:extLst>
              <a:ext uri="{FF2B5EF4-FFF2-40B4-BE49-F238E27FC236}">
                <a16:creationId xmlns:a16="http://schemas.microsoft.com/office/drawing/2014/main" id="{52813553-6120-C440-8066-0D32F0A638D3}"/>
              </a:ext>
            </a:extLst>
          </p:cNvPr>
          <p:cNvSpPr/>
          <p:nvPr/>
        </p:nvSpPr>
        <p:spPr>
          <a:xfrm>
            <a:off x="987859" y="1879824"/>
            <a:ext cx="4575280" cy="3944207"/>
          </a:xfrm>
          <a:prstGeom prst="hexagon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1188798-8C4A-0445-88CE-27EC4C9FB6B6}"/>
              </a:ext>
            </a:extLst>
          </p:cNvPr>
          <p:cNvSpPr/>
          <p:nvPr/>
        </p:nvSpPr>
        <p:spPr bwMode="auto">
          <a:xfrm>
            <a:off x="987859" y="3379290"/>
            <a:ext cx="4575280" cy="865846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200"/>
          </a:p>
        </p:txBody>
      </p:sp>
      <p:sp>
        <p:nvSpPr>
          <p:cNvPr id="10" name="矩形 63">
            <a:extLst>
              <a:ext uri="{FF2B5EF4-FFF2-40B4-BE49-F238E27FC236}">
                <a16:creationId xmlns:a16="http://schemas.microsoft.com/office/drawing/2014/main" id="{39CB25A8-B41C-7642-80DA-7FAB3B6CBA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5389" y="3436429"/>
            <a:ext cx="80021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C00000"/>
                </a:solidFill>
                <a:latin typeface="Calibri" pitchFamily="34" charset="0"/>
              </a:rPr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1252227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3288774-B011-E446-8CF7-42AAC410DA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3138" y="2784060"/>
            <a:ext cx="6404742" cy="21357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zh-CN" dirty="0">
                <a:solidFill>
                  <a:srgbClr val="C00000"/>
                </a:solidFill>
              </a:rPr>
              <a:t>Weakly</a:t>
            </a:r>
            <a:r>
              <a:rPr lang="zh-CN" altLang="en-US" dirty="0">
                <a:solidFill>
                  <a:srgbClr val="C00000"/>
                </a:solidFill>
              </a:rPr>
              <a:t> </a:t>
            </a:r>
            <a:r>
              <a:rPr lang="en-US" altLang="zh-CN" dirty="0">
                <a:solidFill>
                  <a:srgbClr val="C00000"/>
                </a:solidFill>
              </a:rPr>
              <a:t>supervised</a:t>
            </a:r>
            <a:r>
              <a:rPr lang="zh-CN" altLang="en-US" dirty="0">
                <a:solidFill>
                  <a:srgbClr val="C00000"/>
                </a:solidFill>
              </a:rPr>
              <a:t> </a:t>
            </a:r>
            <a:r>
              <a:rPr lang="en-US" altLang="zh-CN" dirty="0">
                <a:solidFill>
                  <a:srgbClr val="C00000"/>
                </a:solidFill>
              </a:rPr>
              <a:t>semantic</a:t>
            </a:r>
            <a:r>
              <a:rPr lang="zh-CN" altLang="en-US" dirty="0">
                <a:solidFill>
                  <a:srgbClr val="C00000"/>
                </a:solidFill>
              </a:rPr>
              <a:t> </a:t>
            </a:r>
            <a:r>
              <a:rPr lang="en-US" altLang="zh-CN" dirty="0">
                <a:solidFill>
                  <a:srgbClr val="C00000"/>
                </a:solidFill>
              </a:rPr>
              <a:t>segmentation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marL="0" indent="0" algn="ctr">
              <a:buNone/>
            </a:pPr>
            <a:r>
              <a:rPr lang="en-US" altLang="zh-CN" dirty="0">
                <a:solidFill>
                  <a:schemeClr val="bg1">
                    <a:lumMod val="75000"/>
                  </a:schemeClr>
                </a:solidFill>
              </a:rPr>
              <a:t>Interactive</a:t>
            </a:r>
            <a:r>
              <a:rPr lang="zh-CN" altLang="en-U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zh-CN" dirty="0">
                <a:solidFill>
                  <a:schemeClr val="bg1">
                    <a:lumMod val="75000"/>
                  </a:schemeClr>
                </a:solidFill>
              </a:rPr>
              <a:t>object</a:t>
            </a:r>
            <a:r>
              <a:rPr lang="zh-CN" altLang="en-U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zh-CN" dirty="0">
                <a:solidFill>
                  <a:schemeClr val="bg1">
                    <a:lumMod val="75000"/>
                  </a:schemeClr>
                </a:solidFill>
              </a:rPr>
              <a:t>segmentation</a:t>
            </a:r>
            <a:endParaRPr lang="en-US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6BB8DBD-5BFA-2248-AEF0-DEC7D3D78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8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D5FC624-C900-F14A-9625-5A8040A8A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Solution</a:t>
            </a:r>
            <a:endParaRPr lang="en-US" dirty="0"/>
          </a:p>
        </p:txBody>
      </p:sp>
      <p:sp>
        <p:nvSpPr>
          <p:cNvPr id="8" name="Hexagon 7">
            <a:extLst>
              <a:ext uri="{FF2B5EF4-FFF2-40B4-BE49-F238E27FC236}">
                <a16:creationId xmlns:a16="http://schemas.microsoft.com/office/drawing/2014/main" id="{52813553-6120-C440-8066-0D32F0A638D3}"/>
              </a:ext>
            </a:extLst>
          </p:cNvPr>
          <p:cNvSpPr/>
          <p:nvPr/>
        </p:nvSpPr>
        <p:spPr>
          <a:xfrm>
            <a:off x="987859" y="1879824"/>
            <a:ext cx="4575280" cy="3944207"/>
          </a:xfrm>
          <a:prstGeom prst="hexagon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1188798-8C4A-0445-88CE-27EC4C9FB6B6}"/>
              </a:ext>
            </a:extLst>
          </p:cNvPr>
          <p:cNvSpPr/>
          <p:nvPr/>
        </p:nvSpPr>
        <p:spPr bwMode="auto">
          <a:xfrm>
            <a:off x="987859" y="3379290"/>
            <a:ext cx="4575280" cy="865846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200"/>
          </a:p>
        </p:txBody>
      </p:sp>
      <p:sp>
        <p:nvSpPr>
          <p:cNvPr id="10" name="矩形 63">
            <a:extLst>
              <a:ext uri="{FF2B5EF4-FFF2-40B4-BE49-F238E27FC236}">
                <a16:creationId xmlns:a16="http://schemas.microsoft.com/office/drawing/2014/main" id="{39CB25A8-B41C-7642-80DA-7FAB3B6CBA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5389" y="3436429"/>
            <a:ext cx="80021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C00000"/>
                </a:solidFill>
                <a:latin typeface="Calibri" pitchFamily="34" charset="0"/>
              </a:rPr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132500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D5162-9E4E-489D-9FC7-084F2BC3A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699" y="560110"/>
            <a:ext cx="11022813" cy="685800"/>
          </a:xfrm>
        </p:spPr>
        <p:txBody>
          <a:bodyPr>
            <a:normAutofit/>
          </a:bodyPr>
          <a:lstStyle/>
          <a:p>
            <a:r>
              <a:rPr lang="en-US" altLang="zh-CN" dirty="0"/>
              <a:t>Weak</a:t>
            </a:r>
            <a:r>
              <a:rPr lang="zh-CN" altLang="en-US" dirty="0"/>
              <a:t> </a:t>
            </a:r>
            <a:r>
              <a:rPr lang="en-US" altLang="zh-CN" dirty="0"/>
              <a:t>annotations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DDE729-B578-412F-8C8A-ABCF63E16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9</a:t>
            </a:fld>
            <a:endParaRPr lang="en-US"/>
          </a:p>
        </p:txBody>
      </p:sp>
      <p:pic>
        <p:nvPicPr>
          <p:cNvPr id="6" name="Picture 1" descr="C:\Users\yunchao\AppData\Roaming\Tencent\Users\451268017\QQ\WinTemp\RichOle\NCU}B`O7C({P{B%YF]%POXT.png">
            <a:extLst>
              <a:ext uri="{FF2B5EF4-FFF2-40B4-BE49-F238E27FC236}">
                <a16:creationId xmlns:a16="http://schemas.microsoft.com/office/drawing/2014/main" id="{A2E336EB-B92F-48DC-AACB-F44B1FEB1FA3}"/>
              </a:ext>
            </a:extLst>
          </p:cNvPr>
          <p:cNvPicPr>
            <a:picLocks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85402" y="2784674"/>
            <a:ext cx="1737360" cy="128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直接连接符 43">
            <a:extLst>
              <a:ext uri="{FF2B5EF4-FFF2-40B4-BE49-F238E27FC236}">
                <a16:creationId xmlns:a16="http://schemas.microsoft.com/office/drawing/2014/main" id="{7F8F3E6A-208C-4655-BF8A-0A3B5AFC817F}"/>
              </a:ext>
            </a:extLst>
          </p:cNvPr>
          <p:cNvCxnSpPr>
            <a:cxnSpLocks/>
          </p:cNvCxnSpPr>
          <p:nvPr/>
        </p:nvCxnSpPr>
        <p:spPr>
          <a:xfrm>
            <a:off x="3218600" y="2289922"/>
            <a:ext cx="1" cy="333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32">
            <a:extLst>
              <a:ext uri="{FF2B5EF4-FFF2-40B4-BE49-F238E27FC236}">
                <a16:creationId xmlns:a16="http://schemas.microsoft.com/office/drawing/2014/main" id="{214D62EA-0E91-4745-AC9A-2CAA46148305}"/>
              </a:ext>
            </a:extLst>
          </p:cNvPr>
          <p:cNvSpPr txBox="1"/>
          <p:nvPr/>
        </p:nvSpPr>
        <p:spPr>
          <a:xfrm>
            <a:off x="7239193" y="2289922"/>
            <a:ext cx="13341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  <a:cs typeface="Times New Roman" panose="02020603050405020304" pitchFamily="18" charset="0"/>
              </a:rPr>
              <a:t>scribbles</a:t>
            </a:r>
          </a:p>
        </p:txBody>
      </p:sp>
      <p:pic>
        <p:nvPicPr>
          <p:cNvPr id="12" name="Picture 1" descr="C:\Users\yunchao\AppData\Roaming\Tencent\Users\451268017\QQ\WinTemp\RichOle\NCU}B`O7C({P{B%YF]%POXT.png">
            <a:extLst>
              <a:ext uri="{FF2B5EF4-FFF2-40B4-BE49-F238E27FC236}">
                <a16:creationId xmlns:a16="http://schemas.microsoft.com/office/drawing/2014/main" id="{07658062-5762-4984-BD1C-13E4E91B2745}"/>
              </a:ext>
            </a:extLst>
          </p:cNvPr>
          <p:cNvPicPr>
            <a:picLocks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54092" y="2784674"/>
            <a:ext cx="1737360" cy="128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椭圆 49">
            <a:extLst>
              <a:ext uri="{FF2B5EF4-FFF2-40B4-BE49-F238E27FC236}">
                <a16:creationId xmlns:a16="http://schemas.microsoft.com/office/drawing/2014/main" id="{D2F19507-278F-44F8-BE0C-484319BE84FD}"/>
              </a:ext>
            </a:extLst>
          </p:cNvPr>
          <p:cNvSpPr/>
          <p:nvPr/>
        </p:nvSpPr>
        <p:spPr>
          <a:xfrm>
            <a:off x="3496624" y="3458550"/>
            <a:ext cx="131441" cy="131441"/>
          </a:xfrm>
          <a:prstGeom prst="ellipse">
            <a:avLst/>
          </a:prstGeom>
          <a:solidFill>
            <a:srgbClr val="F830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椭圆 50">
            <a:extLst>
              <a:ext uri="{FF2B5EF4-FFF2-40B4-BE49-F238E27FC236}">
                <a16:creationId xmlns:a16="http://schemas.microsoft.com/office/drawing/2014/main" id="{2C4850DD-2D06-42E1-AB63-E4DED496BC86}"/>
              </a:ext>
            </a:extLst>
          </p:cNvPr>
          <p:cNvSpPr/>
          <p:nvPr/>
        </p:nvSpPr>
        <p:spPr>
          <a:xfrm>
            <a:off x="4305968" y="3890861"/>
            <a:ext cx="131441" cy="131441"/>
          </a:xfrm>
          <a:prstGeom prst="ellipse">
            <a:avLst/>
          </a:prstGeom>
          <a:solidFill>
            <a:srgbClr val="D789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32">
            <a:extLst>
              <a:ext uri="{FF2B5EF4-FFF2-40B4-BE49-F238E27FC236}">
                <a16:creationId xmlns:a16="http://schemas.microsoft.com/office/drawing/2014/main" id="{D5A68DC7-B302-4820-85A8-01F143AD89DC}"/>
              </a:ext>
            </a:extLst>
          </p:cNvPr>
          <p:cNvSpPr txBox="1"/>
          <p:nvPr/>
        </p:nvSpPr>
        <p:spPr>
          <a:xfrm>
            <a:off x="3024174" y="2289922"/>
            <a:ext cx="13341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  <a:cs typeface="Times New Roman" panose="02020603050405020304" pitchFamily="18" charset="0"/>
              </a:rPr>
              <a:t>points</a:t>
            </a:r>
          </a:p>
        </p:txBody>
      </p:sp>
      <p:pic>
        <p:nvPicPr>
          <p:cNvPr id="17" name="Picture 1" descr="C:\Users\yunchao\AppData\Roaming\Tencent\Users\451268017\QQ\WinTemp\RichOle\NCU}B`O7C({P{B%YF]%POXT.png">
            <a:extLst>
              <a:ext uri="{FF2B5EF4-FFF2-40B4-BE49-F238E27FC236}">
                <a16:creationId xmlns:a16="http://schemas.microsoft.com/office/drawing/2014/main" id="{9F35EC72-0249-4112-8F0D-F5F28C09351C}"/>
              </a:ext>
            </a:extLst>
          </p:cNvPr>
          <p:cNvPicPr>
            <a:picLocks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32307" y="2784674"/>
            <a:ext cx="1737360" cy="128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32">
            <a:extLst>
              <a:ext uri="{FF2B5EF4-FFF2-40B4-BE49-F238E27FC236}">
                <a16:creationId xmlns:a16="http://schemas.microsoft.com/office/drawing/2014/main" id="{2D739547-9756-470B-A8FB-9F409AF49600}"/>
              </a:ext>
            </a:extLst>
          </p:cNvPr>
          <p:cNvSpPr txBox="1"/>
          <p:nvPr/>
        </p:nvSpPr>
        <p:spPr>
          <a:xfrm>
            <a:off x="622043" y="2289922"/>
            <a:ext cx="21718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  <a:cs typeface="Times New Roman" panose="02020603050405020304" pitchFamily="18" charset="0"/>
              </a:rPr>
              <a:t>image-level labels</a:t>
            </a:r>
          </a:p>
        </p:txBody>
      </p:sp>
      <p:pic>
        <p:nvPicPr>
          <p:cNvPr id="21" name="Picture 1" descr="C:\Users\yunchao\AppData\Roaming\Tencent\Users\451268017\QQ\WinTemp\RichOle\NCU}B`O7C({P{B%YF]%POXT.png">
            <a:extLst>
              <a:ext uri="{FF2B5EF4-FFF2-40B4-BE49-F238E27FC236}">
                <a16:creationId xmlns:a16="http://schemas.microsoft.com/office/drawing/2014/main" id="{CC0DDE2A-4DFB-44CD-B3FA-36DB997FB7C3}"/>
              </a:ext>
            </a:extLst>
          </p:cNvPr>
          <p:cNvPicPr>
            <a:picLocks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187" y="2784674"/>
            <a:ext cx="1737360" cy="128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矩形 37">
            <a:extLst>
              <a:ext uri="{FF2B5EF4-FFF2-40B4-BE49-F238E27FC236}">
                <a16:creationId xmlns:a16="http://schemas.microsoft.com/office/drawing/2014/main" id="{B54EB187-DD16-4D99-8161-556BF6619EB6}"/>
              </a:ext>
            </a:extLst>
          </p:cNvPr>
          <p:cNvSpPr/>
          <p:nvPr/>
        </p:nvSpPr>
        <p:spPr>
          <a:xfrm>
            <a:off x="6011665" y="3334697"/>
            <a:ext cx="665091" cy="708001"/>
          </a:xfrm>
          <a:prstGeom prst="rect">
            <a:avLst/>
          </a:prstGeom>
          <a:noFill/>
          <a:ln w="38100">
            <a:solidFill>
              <a:srgbClr val="B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32">
            <a:extLst>
              <a:ext uri="{FF2B5EF4-FFF2-40B4-BE49-F238E27FC236}">
                <a16:creationId xmlns:a16="http://schemas.microsoft.com/office/drawing/2014/main" id="{E689EA2B-259C-4AC7-BCDE-89D103D716CA}"/>
              </a:ext>
            </a:extLst>
          </p:cNvPr>
          <p:cNvSpPr txBox="1"/>
          <p:nvPr/>
        </p:nvSpPr>
        <p:spPr>
          <a:xfrm>
            <a:off x="5095816" y="2833237"/>
            <a:ext cx="8985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cs typeface="Times New Roman" panose="02020603050405020304" pitchFamily="18" charset="0"/>
              </a:rPr>
              <a:t>horse</a:t>
            </a:r>
          </a:p>
        </p:txBody>
      </p:sp>
      <p:sp>
        <p:nvSpPr>
          <p:cNvPr id="25" name="TextBox 32">
            <a:extLst>
              <a:ext uri="{FF2B5EF4-FFF2-40B4-BE49-F238E27FC236}">
                <a16:creationId xmlns:a16="http://schemas.microsoft.com/office/drawing/2014/main" id="{DC4D8C6C-27C4-4DFB-A3AF-739F520BFB67}"/>
              </a:ext>
            </a:extLst>
          </p:cNvPr>
          <p:cNvSpPr txBox="1"/>
          <p:nvPr/>
        </p:nvSpPr>
        <p:spPr>
          <a:xfrm>
            <a:off x="5904154" y="3251437"/>
            <a:ext cx="8967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cs typeface="Times New Roman" panose="02020603050405020304" pitchFamily="18" charset="0"/>
              </a:rPr>
              <a:t>person</a:t>
            </a:r>
          </a:p>
        </p:txBody>
      </p:sp>
      <p:sp>
        <p:nvSpPr>
          <p:cNvPr id="26" name="TextBox 32">
            <a:extLst>
              <a:ext uri="{FF2B5EF4-FFF2-40B4-BE49-F238E27FC236}">
                <a16:creationId xmlns:a16="http://schemas.microsoft.com/office/drawing/2014/main" id="{623AB7CD-E231-4539-AA1B-9EEC444F5B29}"/>
              </a:ext>
            </a:extLst>
          </p:cNvPr>
          <p:cNvSpPr txBox="1"/>
          <p:nvPr/>
        </p:nvSpPr>
        <p:spPr>
          <a:xfrm>
            <a:off x="4906856" y="2289922"/>
            <a:ext cx="18123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  <a:cs typeface="Times New Roman" panose="02020603050405020304" pitchFamily="18" charset="0"/>
              </a:rPr>
              <a:t>bounding boxes</a:t>
            </a:r>
          </a:p>
        </p:txBody>
      </p:sp>
      <p:pic>
        <p:nvPicPr>
          <p:cNvPr id="27" name="Picture 2" descr="C:\Users\yunchao\AppData\Roaming\Tencent\Users\451268017\QQ\WinTemp\RichOle\`XK(7}_TMT85P)BP4S~([GA.png">
            <a:extLst>
              <a:ext uri="{FF2B5EF4-FFF2-40B4-BE49-F238E27FC236}">
                <a16:creationId xmlns:a16="http://schemas.microsoft.com/office/drawing/2014/main" id="{722D07C3-57E0-4CF9-B77D-E99C0CDE3BD8}"/>
              </a:ext>
            </a:extLst>
          </p:cNvPr>
          <p:cNvPicPr>
            <a:picLocks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15348" y="2784674"/>
            <a:ext cx="1737360" cy="1280160"/>
          </a:xfrm>
          <a:prstGeom prst="rect">
            <a:avLst/>
          </a:prstGeom>
          <a:noFill/>
          <a:ln w="19050">
            <a:solidFill>
              <a:sysClr val="window" lastClr="FFFFFF"/>
            </a:solidFill>
          </a:ln>
          <a:scene3d>
            <a:camera prst="isometricOffAxis1Right">
              <a:rot lat="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32">
            <a:extLst>
              <a:ext uri="{FF2B5EF4-FFF2-40B4-BE49-F238E27FC236}">
                <a16:creationId xmlns:a16="http://schemas.microsoft.com/office/drawing/2014/main" id="{929EBF44-27F8-4735-8996-C7225C890121}"/>
              </a:ext>
            </a:extLst>
          </p:cNvPr>
          <p:cNvSpPr txBox="1"/>
          <p:nvPr/>
        </p:nvSpPr>
        <p:spPr>
          <a:xfrm>
            <a:off x="723179" y="4390406"/>
            <a:ext cx="14684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cs typeface="Times New Roman" panose="02020603050405020304" pitchFamily="18" charset="0"/>
              </a:rPr>
              <a:t>1s/class</a:t>
            </a:r>
            <a:endParaRPr lang="en-US" sz="20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29" name="TextBox 32">
            <a:extLst>
              <a:ext uri="{FF2B5EF4-FFF2-40B4-BE49-F238E27FC236}">
                <a16:creationId xmlns:a16="http://schemas.microsoft.com/office/drawing/2014/main" id="{DC06C9F7-303C-49CD-A83B-AF22EDD6566B}"/>
              </a:ext>
            </a:extLst>
          </p:cNvPr>
          <p:cNvSpPr txBox="1"/>
          <p:nvPr/>
        </p:nvSpPr>
        <p:spPr>
          <a:xfrm>
            <a:off x="2850574" y="4390406"/>
            <a:ext cx="1722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cs typeface="Times New Roman" panose="02020603050405020304" pitchFamily="18" charset="0"/>
              </a:rPr>
              <a:t>2.4s/instance</a:t>
            </a:r>
            <a:endParaRPr lang="en-US" sz="20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30" name="TextBox 32">
            <a:extLst>
              <a:ext uri="{FF2B5EF4-FFF2-40B4-BE49-F238E27FC236}">
                <a16:creationId xmlns:a16="http://schemas.microsoft.com/office/drawing/2014/main" id="{262CE3E6-13E6-41A8-AC04-C21FB5931A45}"/>
              </a:ext>
            </a:extLst>
          </p:cNvPr>
          <p:cNvSpPr txBox="1"/>
          <p:nvPr/>
        </p:nvSpPr>
        <p:spPr>
          <a:xfrm>
            <a:off x="4914483" y="4390406"/>
            <a:ext cx="1722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cs typeface="Times New Roman" panose="02020603050405020304" pitchFamily="18" charset="0"/>
              </a:rPr>
              <a:t>10s/instance</a:t>
            </a:r>
            <a:endParaRPr lang="en-US" sz="20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31" name="TextBox 32">
            <a:extLst>
              <a:ext uri="{FF2B5EF4-FFF2-40B4-BE49-F238E27FC236}">
                <a16:creationId xmlns:a16="http://schemas.microsoft.com/office/drawing/2014/main" id="{929DA240-65BC-49FE-813E-21D7100CDCE4}"/>
              </a:ext>
            </a:extLst>
          </p:cNvPr>
          <p:cNvSpPr txBox="1"/>
          <p:nvPr/>
        </p:nvSpPr>
        <p:spPr>
          <a:xfrm>
            <a:off x="6929580" y="4390406"/>
            <a:ext cx="1722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cs typeface="Times New Roman" panose="02020603050405020304" pitchFamily="18" charset="0"/>
              </a:rPr>
              <a:t>17s/instance</a:t>
            </a:r>
            <a:endParaRPr lang="en-US" sz="20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32" name="TextBox 32">
            <a:extLst>
              <a:ext uri="{FF2B5EF4-FFF2-40B4-BE49-F238E27FC236}">
                <a16:creationId xmlns:a16="http://schemas.microsoft.com/office/drawing/2014/main" id="{ED030892-BE00-4B26-AE53-7B41F62E1411}"/>
              </a:ext>
            </a:extLst>
          </p:cNvPr>
          <p:cNvSpPr txBox="1"/>
          <p:nvPr/>
        </p:nvSpPr>
        <p:spPr>
          <a:xfrm>
            <a:off x="9585460" y="4390406"/>
            <a:ext cx="1722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cs typeface="Times New Roman" panose="02020603050405020304" pitchFamily="18" charset="0"/>
              </a:rPr>
              <a:t>78</a:t>
            </a:r>
            <a:r>
              <a:rPr lang="en-US" sz="2000" dirty="0">
                <a:cs typeface="Times New Roman" panose="02020603050405020304" pitchFamily="18" charset="0"/>
              </a:rPr>
              <a:t>s/instance</a:t>
            </a:r>
            <a:endParaRPr lang="en-US" sz="20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CACA74E-A334-4FDF-BF63-0FF299172049}"/>
              </a:ext>
            </a:extLst>
          </p:cNvPr>
          <p:cNvSpPr txBox="1"/>
          <p:nvPr/>
        </p:nvSpPr>
        <p:spPr>
          <a:xfrm>
            <a:off x="4853547" y="5227367"/>
            <a:ext cx="20283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cs typeface="Times New Roman" panose="02020603050405020304" pitchFamily="18" charset="0"/>
              </a:rPr>
              <a:t>Annotation time</a:t>
            </a:r>
            <a:endParaRPr lang="en-US" sz="20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FA5364F-27AF-4BB2-B73C-AD50466D38AF}"/>
              </a:ext>
            </a:extLst>
          </p:cNvPr>
          <p:cNvSpPr txBox="1"/>
          <p:nvPr/>
        </p:nvSpPr>
        <p:spPr>
          <a:xfrm>
            <a:off x="-112335" y="5991964"/>
            <a:ext cx="59253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cs typeface="Times New Roman" panose="02020603050405020304" pitchFamily="18" charset="0"/>
              </a:rPr>
              <a:t>[Lin CVPR16, Berman ECCV16, </a:t>
            </a:r>
            <a:r>
              <a:rPr lang="en-US" sz="2000" dirty="0" err="1">
                <a:cs typeface="Times New Roman" panose="02020603050405020304" pitchFamily="18" charset="0"/>
              </a:rPr>
              <a:t>Hakan</a:t>
            </a:r>
            <a:r>
              <a:rPr lang="en-US" sz="2000" dirty="0">
                <a:cs typeface="Times New Roman" panose="02020603050405020304" pitchFamily="18" charset="0"/>
              </a:rPr>
              <a:t> CVPR18 Tutorial]</a:t>
            </a:r>
            <a:endParaRPr lang="en-US" sz="20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35" name="TextBox 32">
            <a:extLst>
              <a:ext uri="{FF2B5EF4-FFF2-40B4-BE49-F238E27FC236}">
                <a16:creationId xmlns:a16="http://schemas.microsoft.com/office/drawing/2014/main" id="{23C03EE8-C26F-4C03-8A71-01A91ED66AEE}"/>
              </a:ext>
            </a:extLst>
          </p:cNvPr>
          <p:cNvSpPr txBox="1"/>
          <p:nvPr/>
        </p:nvSpPr>
        <p:spPr>
          <a:xfrm>
            <a:off x="9398098" y="2289922"/>
            <a:ext cx="21718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cs typeface="Times New Roman" panose="02020603050405020304" pitchFamily="18" charset="0"/>
              </a:rPr>
              <a:t>p</a:t>
            </a:r>
            <a:r>
              <a:rPr lang="en-US" sz="2000" dirty="0">
                <a:solidFill>
                  <a:schemeClr val="tx1"/>
                </a:solidFill>
                <a:cs typeface="Times New Roman" panose="02020603050405020304" pitchFamily="18" charset="0"/>
              </a:rPr>
              <a:t>ixel-level labels</a:t>
            </a:r>
          </a:p>
        </p:txBody>
      </p:sp>
      <p:sp>
        <p:nvSpPr>
          <p:cNvPr id="8" name="任意多边形 47">
            <a:extLst>
              <a:ext uri="{FF2B5EF4-FFF2-40B4-BE49-F238E27FC236}">
                <a16:creationId xmlns:a16="http://schemas.microsoft.com/office/drawing/2014/main" id="{A754364B-22DB-44F7-9D9C-6C4D376E84AF}"/>
              </a:ext>
            </a:extLst>
          </p:cNvPr>
          <p:cNvSpPr/>
          <p:nvPr/>
        </p:nvSpPr>
        <p:spPr>
          <a:xfrm>
            <a:off x="7574409" y="3170406"/>
            <a:ext cx="436390" cy="848650"/>
          </a:xfrm>
          <a:custGeom>
            <a:avLst/>
            <a:gdLst>
              <a:gd name="connsiteX0" fmla="*/ 0 w 748146"/>
              <a:gd name="connsiteY0" fmla="*/ 0 h 1219200"/>
              <a:gd name="connsiteX1" fmla="*/ 120073 w 748146"/>
              <a:gd name="connsiteY1" fmla="*/ 591128 h 1219200"/>
              <a:gd name="connsiteX2" fmla="*/ 360218 w 748146"/>
              <a:gd name="connsiteY2" fmla="*/ 979055 h 1219200"/>
              <a:gd name="connsiteX3" fmla="*/ 748146 w 748146"/>
              <a:gd name="connsiteY3" fmla="*/ 1219200 h 1219200"/>
              <a:gd name="connsiteX4" fmla="*/ 748146 w 748146"/>
              <a:gd name="connsiteY4" fmla="*/ 1219200 h 121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8146" h="1219200">
                <a:moveTo>
                  <a:pt x="0" y="0"/>
                </a:moveTo>
                <a:cubicBezTo>
                  <a:pt x="30018" y="213976"/>
                  <a:pt x="60037" y="427952"/>
                  <a:pt x="120073" y="591128"/>
                </a:cubicBezTo>
                <a:cubicBezTo>
                  <a:pt x="180109" y="754304"/>
                  <a:pt x="255539" y="874376"/>
                  <a:pt x="360218" y="979055"/>
                </a:cubicBezTo>
                <a:cubicBezTo>
                  <a:pt x="464897" y="1083734"/>
                  <a:pt x="748146" y="1219200"/>
                  <a:pt x="748146" y="1219200"/>
                </a:cubicBezTo>
                <a:lnTo>
                  <a:pt x="748146" y="1219200"/>
                </a:lnTo>
              </a:path>
            </a:pathLst>
          </a:custGeom>
          <a:noFill/>
          <a:ln w="69850">
            <a:solidFill>
              <a:srgbClr val="F830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任意多边形 48">
            <a:extLst>
              <a:ext uri="{FF2B5EF4-FFF2-40B4-BE49-F238E27FC236}">
                <a16:creationId xmlns:a16="http://schemas.microsoft.com/office/drawing/2014/main" id="{4A0B7D16-9C1C-4AE9-930C-6BB5978EFB66}"/>
              </a:ext>
            </a:extLst>
          </p:cNvPr>
          <p:cNvSpPr/>
          <p:nvPr/>
        </p:nvSpPr>
        <p:spPr>
          <a:xfrm>
            <a:off x="8416937" y="3603435"/>
            <a:ext cx="193663" cy="391913"/>
          </a:xfrm>
          <a:custGeom>
            <a:avLst/>
            <a:gdLst>
              <a:gd name="connsiteX0" fmla="*/ 0 w 748146"/>
              <a:gd name="connsiteY0" fmla="*/ 0 h 1219200"/>
              <a:gd name="connsiteX1" fmla="*/ 120073 w 748146"/>
              <a:gd name="connsiteY1" fmla="*/ 591128 h 1219200"/>
              <a:gd name="connsiteX2" fmla="*/ 360218 w 748146"/>
              <a:gd name="connsiteY2" fmla="*/ 979055 h 1219200"/>
              <a:gd name="connsiteX3" fmla="*/ 748146 w 748146"/>
              <a:gd name="connsiteY3" fmla="*/ 1219200 h 1219200"/>
              <a:gd name="connsiteX4" fmla="*/ 748146 w 748146"/>
              <a:gd name="connsiteY4" fmla="*/ 1219200 h 121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8146" h="1219200">
                <a:moveTo>
                  <a:pt x="0" y="0"/>
                </a:moveTo>
                <a:cubicBezTo>
                  <a:pt x="30018" y="213976"/>
                  <a:pt x="60037" y="427952"/>
                  <a:pt x="120073" y="591128"/>
                </a:cubicBezTo>
                <a:cubicBezTo>
                  <a:pt x="180109" y="754304"/>
                  <a:pt x="255539" y="874376"/>
                  <a:pt x="360218" y="979055"/>
                </a:cubicBezTo>
                <a:cubicBezTo>
                  <a:pt x="464897" y="1083734"/>
                  <a:pt x="748146" y="1219200"/>
                  <a:pt x="748146" y="1219200"/>
                </a:cubicBezTo>
                <a:lnTo>
                  <a:pt x="748146" y="1219200"/>
                </a:lnTo>
              </a:path>
            </a:pathLst>
          </a:custGeom>
          <a:noFill/>
          <a:ln w="69850">
            <a:solidFill>
              <a:srgbClr val="D78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矩形 29">
            <a:extLst>
              <a:ext uri="{FF2B5EF4-FFF2-40B4-BE49-F238E27FC236}">
                <a16:creationId xmlns:a16="http://schemas.microsoft.com/office/drawing/2014/main" id="{FF8427B6-9A96-4D50-9DD0-5F8491165962}"/>
              </a:ext>
            </a:extLst>
          </p:cNvPr>
          <p:cNvSpPr/>
          <p:nvPr/>
        </p:nvSpPr>
        <p:spPr>
          <a:xfrm>
            <a:off x="5280857" y="2876544"/>
            <a:ext cx="922546" cy="1157296"/>
          </a:xfrm>
          <a:prstGeom prst="rect">
            <a:avLst/>
          </a:prstGeom>
          <a:noFill/>
          <a:ln w="38100">
            <a:solidFill>
              <a:srgbClr val="F830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32">
            <a:extLst>
              <a:ext uri="{FF2B5EF4-FFF2-40B4-BE49-F238E27FC236}">
                <a16:creationId xmlns:a16="http://schemas.microsoft.com/office/drawing/2014/main" id="{F7785AD0-DF10-4D10-A00C-512C03974B12}"/>
              </a:ext>
            </a:extLst>
          </p:cNvPr>
          <p:cNvSpPr txBox="1"/>
          <p:nvPr/>
        </p:nvSpPr>
        <p:spPr>
          <a:xfrm>
            <a:off x="1177986" y="2723411"/>
            <a:ext cx="15516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cs typeface="Times New Roman" panose="02020603050405020304" pitchFamily="18" charset="0"/>
              </a:rPr>
              <a:t>horse person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E712C7D3-F4A1-4D96-9DC2-D491D4F7DD4B}"/>
              </a:ext>
            </a:extLst>
          </p:cNvPr>
          <p:cNvCxnSpPr>
            <a:cxnSpLocks/>
          </p:cNvCxnSpPr>
          <p:nvPr/>
        </p:nvCxnSpPr>
        <p:spPr>
          <a:xfrm>
            <a:off x="647699" y="5076825"/>
            <a:ext cx="831532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F0DFEF8E-C33B-42D8-8FBE-20D7FED74A7E}"/>
              </a:ext>
            </a:extLst>
          </p:cNvPr>
          <p:cNvCxnSpPr>
            <a:cxnSpLocks/>
          </p:cNvCxnSpPr>
          <p:nvPr/>
        </p:nvCxnSpPr>
        <p:spPr>
          <a:xfrm>
            <a:off x="9398098" y="5076825"/>
            <a:ext cx="2171859" cy="0"/>
          </a:xfrm>
          <a:prstGeom prst="straightConnector1">
            <a:avLst/>
          </a:prstGeom>
          <a:ln>
            <a:tailEnd type="stealt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581F939D-9B5D-4588-BA4F-27CCCD36C007}"/>
              </a:ext>
            </a:extLst>
          </p:cNvPr>
          <p:cNvCxnSpPr>
            <a:cxnSpLocks/>
          </p:cNvCxnSpPr>
          <p:nvPr/>
        </p:nvCxnSpPr>
        <p:spPr>
          <a:xfrm>
            <a:off x="1506371" y="4811750"/>
            <a:ext cx="0" cy="26705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E8010B4D-F9CC-4EA7-8DB3-6338EAAD79A6}"/>
              </a:ext>
            </a:extLst>
          </p:cNvPr>
          <p:cNvCxnSpPr>
            <a:cxnSpLocks/>
          </p:cNvCxnSpPr>
          <p:nvPr/>
        </p:nvCxnSpPr>
        <p:spPr>
          <a:xfrm>
            <a:off x="3692674" y="4811750"/>
            <a:ext cx="0" cy="26705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11758C27-EF78-4930-B595-99612FCAEDEB}"/>
              </a:ext>
            </a:extLst>
          </p:cNvPr>
          <p:cNvCxnSpPr>
            <a:cxnSpLocks/>
          </p:cNvCxnSpPr>
          <p:nvPr/>
        </p:nvCxnSpPr>
        <p:spPr>
          <a:xfrm>
            <a:off x="5813050" y="4811750"/>
            <a:ext cx="0" cy="26705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CB43CE3F-717C-462D-B495-0FFCE709182D}"/>
              </a:ext>
            </a:extLst>
          </p:cNvPr>
          <p:cNvCxnSpPr>
            <a:cxnSpLocks/>
          </p:cNvCxnSpPr>
          <p:nvPr/>
        </p:nvCxnSpPr>
        <p:spPr>
          <a:xfrm>
            <a:off x="7875212" y="4811750"/>
            <a:ext cx="0" cy="26705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850DAB32-E15A-40CD-8115-3D0C8150FFB3}"/>
              </a:ext>
            </a:extLst>
          </p:cNvPr>
          <p:cNvCxnSpPr>
            <a:cxnSpLocks/>
          </p:cNvCxnSpPr>
          <p:nvPr/>
        </p:nvCxnSpPr>
        <p:spPr>
          <a:xfrm>
            <a:off x="10491589" y="4811750"/>
            <a:ext cx="0" cy="26705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5" name="TextBox 32">
            <a:extLst>
              <a:ext uri="{FF2B5EF4-FFF2-40B4-BE49-F238E27FC236}">
                <a16:creationId xmlns:a16="http://schemas.microsoft.com/office/drawing/2014/main" id="{342D0FCD-230D-469C-9578-8EB22330C7BA}"/>
              </a:ext>
            </a:extLst>
          </p:cNvPr>
          <p:cNvSpPr txBox="1"/>
          <p:nvPr/>
        </p:nvSpPr>
        <p:spPr>
          <a:xfrm>
            <a:off x="8833916" y="4829654"/>
            <a:ext cx="693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cs typeface="Times New Roman" panose="02020603050405020304" pitchFamily="18" charset="0"/>
              </a:rPr>
              <a:t>…</a:t>
            </a:r>
            <a:endParaRPr lang="en-US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9874613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31CE43D-06BA-4829-BFB2-972F3DCCCC45}"/>
              </a:ext>
            </a:extLst>
          </p:cNvPr>
          <p:cNvSpPr/>
          <p:nvPr/>
        </p:nvSpPr>
        <p:spPr>
          <a:xfrm>
            <a:off x="652896" y="3464100"/>
            <a:ext cx="8214879" cy="2218667"/>
          </a:xfrm>
          <a:prstGeom prst="roundRect">
            <a:avLst>
              <a:gd name="adj" fmla="val 2339"/>
            </a:avLst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83AC064A-55D3-47B7-9823-BE8B7C33A7C2}"/>
              </a:ext>
            </a:extLst>
          </p:cNvPr>
          <p:cNvSpPr/>
          <p:nvPr/>
        </p:nvSpPr>
        <p:spPr>
          <a:xfrm>
            <a:off x="9225360" y="3464100"/>
            <a:ext cx="2380896" cy="2218666"/>
          </a:xfrm>
          <a:prstGeom prst="roundRect">
            <a:avLst>
              <a:gd name="adj" fmla="val 3239"/>
            </a:avLst>
          </a:prstGeom>
          <a:solidFill>
            <a:schemeClr val="accent4">
              <a:alpha val="2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C3FEF1-7566-4D4E-9D49-5F2B6F8D8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699" y="560110"/>
            <a:ext cx="11022813" cy="685800"/>
          </a:xfrm>
        </p:spPr>
        <p:txBody>
          <a:bodyPr>
            <a:normAutofit/>
          </a:bodyPr>
          <a:lstStyle/>
          <a:p>
            <a:r>
              <a:rPr lang="en-US" dirty="0"/>
              <a:t>Weakly-supervised Semantic Segmentation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239599-904C-4D4C-BBF5-769415B9A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10</a:t>
            </a:fld>
            <a:endParaRPr lang="en-US"/>
          </a:p>
        </p:txBody>
      </p:sp>
      <p:pic>
        <p:nvPicPr>
          <p:cNvPr id="5" name="Picture 1" descr="C:\Users\yunchao\AppData\Roaming\Tencent\Users\451268017\QQ\WinTemp\RichOle\NCU}B`O7C({P{B%YF]%POXT.png">
            <a:extLst>
              <a:ext uri="{FF2B5EF4-FFF2-40B4-BE49-F238E27FC236}">
                <a16:creationId xmlns:a16="http://schemas.microsoft.com/office/drawing/2014/main" id="{0B9B2A86-B1D9-45F7-AC95-3B9F01261C1C}"/>
              </a:ext>
            </a:extLst>
          </p:cNvPr>
          <p:cNvPicPr>
            <a:picLocks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21147" y="3942740"/>
            <a:ext cx="1737360" cy="128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直接连接符 43">
            <a:extLst>
              <a:ext uri="{FF2B5EF4-FFF2-40B4-BE49-F238E27FC236}">
                <a16:creationId xmlns:a16="http://schemas.microsoft.com/office/drawing/2014/main" id="{61C4A445-2412-4BCC-B5B4-A9CA44E905FC}"/>
              </a:ext>
            </a:extLst>
          </p:cNvPr>
          <p:cNvCxnSpPr>
            <a:cxnSpLocks/>
          </p:cNvCxnSpPr>
          <p:nvPr/>
        </p:nvCxnSpPr>
        <p:spPr>
          <a:xfrm>
            <a:off x="3154345" y="3447988"/>
            <a:ext cx="1" cy="333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32">
            <a:extLst>
              <a:ext uri="{FF2B5EF4-FFF2-40B4-BE49-F238E27FC236}">
                <a16:creationId xmlns:a16="http://schemas.microsoft.com/office/drawing/2014/main" id="{62250D31-E8F5-4455-8212-2A57E728D8BF}"/>
              </a:ext>
            </a:extLst>
          </p:cNvPr>
          <p:cNvSpPr txBox="1"/>
          <p:nvPr/>
        </p:nvSpPr>
        <p:spPr>
          <a:xfrm>
            <a:off x="7174938" y="3447988"/>
            <a:ext cx="13341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  <a:cs typeface="Times New Roman" panose="02020603050405020304" pitchFamily="18" charset="0"/>
              </a:rPr>
              <a:t>scribbles</a:t>
            </a:r>
          </a:p>
        </p:txBody>
      </p:sp>
      <p:pic>
        <p:nvPicPr>
          <p:cNvPr id="9" name="Picture 1" descr="C:\Users\yunchao\AppData\Roaming\Tencent\Users\451268017\QQ\WinTemp\RichOle\NCU}B`O7C({P{B%YF]%POXT.png">
            <a:extLst>
              <a:ext uri="{FF2B5EF4-FFF2-40B4-BE49-F238E27FC236}">
                <a16:creationId xmlns:a16="http://schemas.microsoft.com/office/drawing/2014/main" id="{F3528A2D-8849-4B18-AF39-EE580AC5BA40}"/>
              </a:ext>
            </a:extLst>
          </p:cNvPr>
          <p:cNvPicPr>
            <a:picLocks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89837" y="3942740"/>
            <a:ext cx="1737360" cy="128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椭圆 49">
            <a:extLst>
              <a:ext uri="{FF2B5EF4-FFF2-40B4-BE49-F238E27FC236}">
                <a16:creationId xmlns:a16="http://schemas.microsoft.com/office/drawing/2014/main" id="{9C7F6C6F-E647-4EB7-9819-096924DA10EC}"/>
              </a:ext>
            </a:extLst>
          </p:cNvPr>
          <p:cNvSpPr/>
          <p:nvPr/>
        </p:nvSpPr>
        <p:spPr>
          <a:xfrm>
            <a:off x="3432369" y="4616616"/>
            <a:ext cx="131441" cy="131441"/>
          </a:xfrm>
          <a:prstGeom prst="ellipse">
            <a:avLst/>
          </a:prstGeom>
          <a:solidFill>
            <a:srgbClr val="F830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椭圆 50">
            <a:extLst>
              <a:ext uri="{FF2B5EF4-FFF2-40B4-BE49-F238E27FC236}">
                <a16:creationId xmlns:a16="http://schemas.microsoft.com/office/drawing/2014/main" id="{769FEE47-9A8E-4038-B2A7-A90ACE34C4D4}"/>
              </a:ext>
            </a:extLst>
          </p:cNvPr>
          <p:cNvSpPr/>
          <p:nvPr/>
        </p:nvSpPr>
        <p:spPr>
          <a:xfrm>
            <a:off x="4241713" y="5048927"/>
            <a:ext cx="131441" cy="131441"/>
          </a:xfrm>
          <a:prstGeom prst="ellipse">
            <a:avLst/>
          </a:prstGeom>
          <a:solidFill>
            <a:srgbClr val="D789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32">
            <a:extLst>
              <a:ext uri="{FF2B5EF4-FFF2-40B4-BE49-F238E27FC236}">
                <a16:creationId xmlns:a16="http://schemas.microsoft.com/office/drawing/2014/main" id="{2435F207-6C82-4FAC-9277-0B6BEC90FA5F}"/>
              </a:ext>
            </a:extLst>
          </p:cNvPr>
          <p:cNvSpPr txBox="1"/>
          <p:nvPr/>
        </p:nvSpPr>
        <p:spPr>
          <a:xfrm>
            <a:off x="2959919" y="3447988"/>
            <a:ext cx="13341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  <a:cs typeface="Times New Roman" panose="02020603050405020304" pitchFamily="18" charset="0"/>
              </a:rPr>
              <a:t>points</a:t>
            </a:r>
          </a:p>
        </p:txBody>
      </p:sp>
      <p:pic>
        <p:nvPicPr>
          <p:cNvPr id="13" name="Picture 1" descr="C:\Users\yunchao\AppData\Roaming\Tencent\Users\451268017\QQ\WinTemp\RichOle\NCU}B`O7C({P{B%YF]%POXT.png">
            <a:extLst>
              <a:ext uri="{FF2B5EF4-FFF2-40B4-BE49-F238E27FC236}">
                <a16:creationId xmlns:a16="http://schemas.microsoft.com/office/drawing/2014/main" id="{96046499-1F8E-4029-9CBF-06D119CED5C2}"/>
              </a:ext>
            </a:extLst>
          </p:cNvPr>
          <p:cNvPicPr>
            <a:picLocks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68052" y="3942740"/>
            <a:ext cx="1737360" cy="128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32">
            <a:extLst>
              <a:ext uri="{FF2B5EF4-FFF2-40B4-BE49-F238E27FC236}">
                <a16:creationId xmlns:a16="http://schemas.microsoft.com/office/drawing/2014/main" id="{B831D23D-1957-4EFB-928A-958FCB2B7A71}"/>
              </a:ext>
            </a:extLst>
          </p:cNvPr>
          <p:cNvSpPr txBox="1"/>
          <p:nvPr/>
        </p:nvSpPr>
        <p:spPr>
          <a:xfrm>
            <a:off x="557788" y="3447988"/>
            <a:ext cx="21718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  <a:cs typeface="Times New Roman" panose="02020603050405020304" pitchFamily="18" charset="0"/>
              </a:rPr>
              <a:t>image-level labels</a:t>
            </a:r>
          </a:p>
        </p:txBody>
      </p:sp>
      <p:pic>
        <p:nvPicPr>
          <p:cNvPr id="15" name="Picture 1" descr="C:\Users\yunchao\AppData\Roaming\Tencent\Users\451268017\QQ\WinTemp\RichOle\NCU}B`O7C({P{B%YF]%POXT.png">
            <a:extLst>
              <a:ext uri="{FF2B5EF4-FFF2-40B4-BE49-F238E27FC236}">
                <a16:creationId xmlns:a16="http://schemas.microsoft.com/office/drawing/2014/main" id="{BD4EB406-B745-42E5-98B6-62CA645A05B1}"/>
              </a:ext>
            </a:extLst>
          </p:cNvPr>
          <p:cNvPicPr>
            <a:picLocks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2932" y="3942740"/>
            <a:ext cx="1737360" cy="128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矩形 37">
            <a:extLst>
              <a:ext uri="{FF2B5EF4-FFF2-40B4-BE49-F238E27FC236}">
                <a16:creationId xmlns:a16="http://schemas.microsoft.com/office/drawing/2014/main" id="{107B15D8-DC8A-4B5F-9DA8-6F25DA4E02D9}"/>
              </a:ext>
            </a:extLst>
          </p:cNvPr>
          <p:cNvSpPr/>
          <p:nvPr/>
        </p:nvSpPr>
        <p:spPr>
          <a:xfrm>
            <a:off x="5947410" y="4492763"/>
            <a:ext cx="665091" cy="708001"/>
          </a:xfrm>
          <a:prstGeom prst="rect">
            <a:avLst/>
          </a:prstGeom>
          <a:noFill/>
          <a:ln w="38100">
            <a:solidFill>
              <a:srgbClr val="B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32">
            <a:extLst>
              <a:ext uri="{FF2B5EF4-FFF2-40B4-BE49-F238E27FC236}">
                <a16:creationId xmlns:a16="http://schemas.microsoft.com/office/drawing/2014/main" id="{415440B5-79E0-4A7A-8095-F416E899FDF0}"/>
              </a:ext>
            </a:extLst>
          </p:cNvPr>
          <p:cNvSpPr txBox="1"/>
          <p:nvPr/>
        </p:nvSpPr>
        <p:spPr>
          <a:xfrm>
            <a:off x="5031561" y="3991303"/>
            <a:ext cx="8985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cs typeface="Times New Roman" panose="02020603050405020304" pitchFamily="18" charset="0"/>
              </a:rPr>
              <a:t>horse</a:t>
            </a:r>
          </a:p>
        </p:txBody>
      </p:sp>
      <p:sp>
        <p:nvSpPr>
          <p:cNvPr id="18" name="TextBox 32">
            <a:extLst>
              <a:ext uri="{FF2B5EF4-FFF2-40B4-BE49-F238E27FC236}">
                <a16:creationId xmlns:a16="http://schemas.microsoft.com/office/drawing/2014/main" id="{812225BA-F7A6-4DCB-A691-3DE0FB875603}"/>
              </a:ext>
            </a:extLst>
          </p:cNvPr>
          <p:cNvSpPr txBox="1"/>
          <p:nvPr/>
        </p:nvSpPr>
        <p:spPr>
          <a:xfrm>
            <a:off x="5839899" y="4409503"/>
            <a:ext cx="8967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cs typeface="Times New Roman" panose="02020603050405020304" pitchFamily="18" charset="0"/>
              </a:rPr>
              <a:t>person</a:t>
            </a:r>
          </a:p>
        </p:txBody>
      </p:sp>
      <p:sp>
        <p:nvSpPr>
          <p:cNvPr id="19" name="TextBox 32">
            <a:extLst>
              <a:ext uri="{FF2B5EF4-FFF2-40B4-BE49-F238E27FC236}">
                <a16:creationId xmlns:a16="http://schemas.microsoft.com/office/drawing/2014/main" id="{0ED40D76-C650-4E71-8B35-E3BCE5C6C36A}"/>
              </a:ext>
            </a:extLst>
          </p:cNvPr>
          <p:cNvSpPr txBox="1"/>
          <p:nvPr/>
        </p:nvSpPr>
        <p:spPr>
          <a:xfrm>
            <a:off x="4842601" y="3447988"/>
            <a:ext cx="18123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  <a:cs typeface="Times New Roman" panose="02020603050405020304" pitchFamily="18" charset="0"/>
              </a:rPr>
              <a:t>bounding boxes</a:t>
            </a:r>
          </a:p>
        </p:txBody>
      </p:sp>
      <p:sp>
        <p:nvSpPr>
          <p:cNvPr id="21" name="TextBox 32">
            <a:extLst>
              <a:ext uri="{FF2B5EF4-FFF2-40B4-BE49-F238E27FC236}">
                <a16:creationId xmlns:a16="http://schemas.microsoft.com/office/drawing/2014/main" id="{D5D50517-D47D-4EFC-A460-A3464E27D14C}"/>
              </a:ext>
            </a:extLst>
          </p:cNvPr>
          <p:cNvSpPr txBox="1"/>
          <p:nvPr/>
        </p:nvSpPr>
        <p:spPr>
          <a:xfrm>
            <a:off x="9333843" y="3447988"/>
            <a:ext cx="21718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cs typeface="Times New Roman" panose="02020603050405020304" pitchFamily="18" charset="0"/>
              </a:rPr>
              <a:t>p</a:t>
            </a:r>
            <a:r>
              <a:rPr lang="en-US" sz="2000" dirty="0">
                <a:solidFill>
                  <a:schemeClr val="tx1"/>
                </a:solidFill>
                <a:cs typeface="Times New Roman" panose="02020603050405020304" pitchFamily="18" charset="0"/>
              </a:rPr>
              <a:t>ixel-level labels</a:t>
            </a:r>
          </a:p>
        </p:txBody>
      </p:sp>
      <p:sp>
        <p:nvSpPr>
          <p:cNvPr id="22" name="任意多边形 47">
            <a:extLst>
              <a:ext uri="{FF2B5EF4-FFF2-40B4-BE49-F238E27FC236}">
                <a16:creationId xmlns:a16="http://schemas.microsoft.com/office/drawing/2014/main" id="{5168B34A-41A6-4815-884C-B1F5A099B62C}"/>
              </a:ext>
            </a:extLst>
          </p:cNvPr>
          <p:cNvSpPr/>
          <p:nvPr/>
        </p:nvSpPr>
        <p:spPr>
          <a:xfrm>
            <a:off x="7510154" y="4328472"/>
            <a:ext cx="436390" cy="848650"/>
          </a:xfrm>
          <a:custGeom>
            <a:avLst/>
            <a:gdLst>
              <a:gd name="connsiteX0" fmla="*/ 0 w 748146"/>
              <a:gd name="connsiteY0" fmla="*/ 0 h 1219200"/>
              <a:gd name="connsiteX1" fmla="*/ 120073 w 748146"/>
              <a:gd name="connsiteY1" fmla="*/ 591128 h 1219200"/>
              <a:gd name="connsiteX2" fmla="*/ 360218 w 748146"/>
              <a:gd name="connsiteY2" fmla="*/ 979055 h 1219200"/>
              <a:gd name="connsiteX3" fmla="*/ 748146 w 748146"/>
              <a:gd name="connsiteY3" fmla="*/ 1219200 h 1219200"/>
              <a:gd name="connsiteX4" fmla="*/ 748146 w 748146"/>
              <a:gd name="connsiteY4" fmla="*/ 1219200 h 121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8146" h="1219200">
                <a:moveTo>
                  <a:pt x="0" y="0"/>
                </a:moveTo>
                <a:cubicBezTo>
                  <a:pt x="30018" y="213976"/>
                  <a:pt x="60037" y="427952"/>
                  <a:pt x="120073" y="591128"/>
                </a:cubicBezTo>
                <a:cubicBezTo>
                  <a:pt x="180109" y="754304"/>
                  <a:pt x="255539" y="874376"/>
                  <a:pt x="360218" y="979055"/>
                </a:cubicBezTo>
                <a:cubicBezTo>
                  <a:pt x="464897" y="1083734"/>
                  <a:pt x="748146" y="1219200"/>
                  <a:pt x="748146" y="1219200"/>
                </a:cubicBezTo>
                <a:lnTo>
                  <a:pt x="748146" y="1219200"/>
                </a:lnTo>
              </a:path>
            </a:pathLst>
          </a:custGeom>
          <a:noFill/>
          <a:ln w="69850">
            <a:solidFill>
              <a:srgbClr val="F830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任意多边形 48">
            <a:extLst>
              <a:ext uri="{FF2B5EF4-FFF2-40B4-BE49-F238E27FC236}">
                <a16:creationId xmlns:a16="http://schemas.microsoft.com/office/drawing/2014/main" id="{B29F25B2-1181-4F0A-9A81-44BB9861B1FB}"/>
              </a:ext>
            </a:extLst>
          </p:cNvPr>
          <p:cNvSpPr/>
          <p:nvPr/>
        </p:nvSpPr>
        <p:spPr>
          <a:xfrm>
            <a:off x="8352682" y="4761501"/>
            <a:ext cx="193663" cy="391913"/>
          </a:xfrm>
          <a:custGeom>
            <a:avLst/>
            <a:gdLst>
              <a:gd name="connsiteX0" fmla="*/ 0 w 748146"/>
              <a:gd name="connsiteY0" fmla="*/ 0 h 1219200"/>
              <a:gd name="connsiteX1" fmla="*/ 120073 w 748146"/>
              <a:gd name="connsiteY1" fmla="*/ 591128 h 1219200"/>
              <a:gd name="connsiteX2" fmla="*/ 360218 w 748146"/>
              <a:gd name="connsiteY2" fmla="*/ 979055 h 1219200"/>
              <a:gd name="connsiteX3" fmla="*/ 748146 w 748146"/>
              <a:gd name="connsiteY3" fmla="*/ 1219200 h 1219200"/>
              <a:gd name="connsiteX4" fmla="*/ 748146 w 748146"/>
              <a:gd name="connsiteY4" fmla="*/ 1219200 h 121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8146" h="1219200">
                <a:moveTo>
                  <a:pt x="0" y="0"/>
                </a:moveTo>
                <a:cubicBezTo>
                  <a:pt x="30018" y="213976"/>
                  <a:pt x="60037" y="427952"/>
                  <a:pt x="120073" y="591128"/>
                </a:cubicBezTo>
                <a:cubicBezTo>
                  <a:pt x="180109" y="754304"/>
                  <a:pt x="255539" y="874376"/>
                  <a:pt x="360218" y="979055"/>
                </a:cubicBezTo>
                <a:cubicBezTo>
                  <a:pt x="464897" y="1083734"/>
                  <a:pt x="748146" y="1219200"/>
                  <a:pt x="748146" y="1219200"/>
                </a:cubicBezTo>
                <a:lnTo>
                  <a:pt x="748146" y="1219200"/>
                </a:lnTo>
              </a:path>
            </a:pathLst>
          </a:custGeom>
          <a:noFill/>
          <a:ln w="69850">
            <a:solidFill>
              <a:srgbClr val="D78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矩形 29">
            <a:extLst>
              <a:ext uri="{FF2B5EF4-FFF2-40B4-BE49-F238E27FC236}">
                <a16:creationId xmlns:a16="http://schemas.microsoft.com/office/drawing/2014/main" id="{9F681956-8022-4C81-AD93-AF89A0411898}"/>
              </a:ext>
            </a:extLst>
          </p:cNvPr>
          <p:cNvSpPr/>
          <p:nvPr/>
        </p:nvSpPr>
        <p:spPr>
          <a:xfrm>
            <a:off x="5216602" y="4034610"/>
            <a:ext cx="922546" cy="1157296"/>
          </a:xfrm>
          <a:prstGeom prst="rect">
            <a:avLst/>
          </a:prstGeom>
          <a:noFill/>
          <a:ln w="38100">
            <a:solidFill>
              <a:srgbClr val="F830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32">
            <a:extLst>
              <a:ext uri="{FF2B5EF4-FFF2-40B4-BE49-F238E27FC236}">
                <a16:creationId xmlns:a16="http://schemas.microsoft.com/office/drawing/2014/main" id="{361C3AE2-5FCA-4DA7-BCFF-600AF9DE6E66}"/>
              </a:ext>
            </a:extLst>
          </p:cNvPr>
          <p:cNvSpPr txBox="1"/>
          <p:nvPr/>
        </p:nvSpPr>
        <p:spPr>
          <a:xfrm>
            <a:off x="1113731" y="3881477"/>
            <a:ext cx="15516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cs typeface="Times New Roman" panose="02020603050405020304" pitchFamily="18" charset="0"/>
              </a:rPr>
              <a:t>horse person</a:t>
            </a:r>
          </a:p>
        </p:txBody>
      </p:sp>
      <p:sp>
        <p:nvSpPr>
          <p:cNvPr id="28" name="TextBox 32">
            <a:extLst>
              <a:ext uri="{FF2B5EF4-FFF2-40B4-BE49-F238E27FC236}">
                <a16:creationId xmlns:a16="http://schemas.microsoft.com/office/drawing/2014/main" id="{C7F999C6-4E65-4597-8D01-BA6669959B72}"/>
              </a:ext>
            </a:extLst>
          </p:cNvPr>
          <p:cNvSpPr txBox="1"/>
          <p:nvPr/>
        </p:nvSpPr>
        <p:spPr>
          <a:xfrm>
            <a:off x="1353843" y="5267135"/>
            <a:ext cx="7484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  <a:cs typeface="Times New Roman" panose="02020603050405020304" pitchFamily="18" charset="0"/>
              </a:rPr>
              <a:t>T</a:t>
            </a:r>
            <a:r>
              <a:rPr lang="en-US" altLang="zh-CN" sz="2000" b="1" dirty="0">
                <a:solidFill>
                  <a:schemeClr val="tx1"/>
                </a:solidFill>
                <a:cs typeface="Times New Roman" panose="02020603050405020304" pitchFamily="18" charset="0"/>
              </a:rPr>
              <a:t>raining Stage </a:t>
            </a:r>
            <a:r>
              <a:rPr lang="en-US" altLang="zh-CN" sz="2000" dirty="0">
                <a:solidFill>
                  <a:schemeClr val="tx1"/>
                </a:solidFill>
                <a:cs typeface="Times New Roman" panose="02020603050405020304" pitchFamily="18" charset="0"/>
              </a:rPr>
              <a:t>(</a:t>
            </a:r>
            <a:r>
              <a:rPr lang="en-US" sz="2000" dirty="0"/>
              <a:t>Weakly-supervised Annotations</a:t>
            </a:r>
            <a:r>
              <a:rPr lang="en-US" altLang="zh-CN" sz="2000" dirty="0">
                <a:solidFill>
                  <a:schemeClr val="tx1"/>
                </a:solidFill>
                <a:cs typeface="Times New Roman" panose="02020603050405020304" pitchFamily="18" charset="0"/>
              </a:rPr>
              <a:t>)</a:t>
            </a:r>
            <a:endParaRPr lang="en-US" sz="20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29" name="TextBox 32">
            <a:extLst>
              <a:ext uri="{FF2B5EF4-FFF2-40B4-BE49-F238E27FC236}">
                <a16:creationId xmlns:a16="http://schemas.microsoft.com/office/drawing/2014/main" id="{56E5A1C5-16A5-49C0-999E-2B8A67ADC324}"/>
              </a:ext>
            </a:extLst>
          </p:cNvPr>
          <p:cNvSpPr txBox="1"/>
          <p:nvPr/>
        </p:nvSpPr>
        <p:spPr>
          <a:xfrm>
            <a:off x="9522065" y="5268167"/>
            <a:ext cx="18123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  <a:cs typeface="Times New Roman" panose="02020603050405020304" pitchFamily="18" charset="0"/>
              </a:rPr>
              <a:t>T</a:t>
            </a:r>
            <a:r>
              <a:rPr lang="en-US" altLang="zh-CN" sz="2000" b="1" dirty="0">
                <a:solidFill>
                  <a:schemeClr val="tx1"/>
                </a:solidFill>
                <a:cs typeface="Times New Roman" panose="02020603050405020304" pitchFamily="18" charset="0"/>
              </a:rPr>
              <a:t>esting Stage</a:t>
            </a:r>
            <a:endParaRPr lang="en-US" sz="20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pic>
        <p:nvPicPr>
          <p:cNvPr id="30" name="Picture 4">
            <a:extLst>
              <a:ext uri="{FF2B5EF4-FFF2-40B4-BE49-F238E27FC236}">
                <a16:creationId xmlns:a16="http://schemas.microsoft.com/office/drawing/2014/main" id="{3C82CBC2-2CCD-4BAA-A913-7894BF8A6489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88607" y="3942740"/>
            <a:ext cx="1737360" cy="128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6F019C88-9ED8-44DF-9854-D471F0961DF6}"/>
              </a:ext>
            </a:extLst>
          </p:cNvPr>
          <p:cNvSpPr/>
          <p:nvPr/>
        </p:nvSpPr>
        <p:spPr>
          <a:xfrm>
            <a:off x="652895" y="1756678"/>
            <a:ext cx="10953361" cy="1369767"/>
          </a:xfrm>
          <a:prstGeom prst="roundRect">
            <a:avLst>
              <a:gd name="adj" fmla="val 2339"/>
            </a:avLst>
          </a:prstGeom>
          <a:solidFill>
            <a:schemeClr val="accent6">
              <a:alpha val="3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32">
            <a:extLst>
              <a:ext uri="{FF2B5EF4-FFF2-40B4-BE49-F238E27FC236}">
                <a16:creationId xmlns:a16="http://schemas.microsoft.com/office/drawing/2014/main" id="{EC26D883-CABD-403E-B6E2-41E075C17A7C}"/>
              </a:ext>
            </a:extLst>
          </p:cNvPr>
          <p:cNvSpPr txBox="1"/>
          <p:nvPr/>
        </p:nvSpPr>
        <p:spPr>
          <a:xfrm>
            <a:off x="866033" y="2244288"/>
            <a:ext cx="107402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7D00"/>
                </a:solidFill>
                <a:cs typeface="Times New Roman" panose="02020603050405020304" pitchFamily="18" charset="0"/>
              </a:rPr>
              <a:t>Lower degree </a:t>
            </a:r>
            <a:r>
              <a:rPr lang="en-US" sz="2400" dirty="0">
                <a:solidFill>
                  <a:schemeClr val="tx1"/>
                </a:solidFill>
                <a:cs typeface="Times New Roman" panose="02020603050405020304" pitchFamily="18" charset="0"/>
              </a:rPr>
              <a:t>(or </a:t>
            </a:r>
            <a:r>
              <a:rPr lang="en-US" sz="2400" b="1" dirty="0">
                <a:solidFill>
                  <a:srgbClr val="FF7D00"/>
                </a:solidFill>
                <a:cs typeface="Times New Roman" panose="02020603050405020304" pitchFamily="18" charset="0"/>
              </a:rPr>
              <a:t>cheaper</a:t>
            </a:r>
            <a:r>
              <a:rPr lang="en-US" sz="2400" dirty="0">
                <a:solidFill>
                  <a:schemeClr val="tx1"/>
                </a:solidFill>
                <a:cs typeface="Times New Roman" panose="02020603050405020304" pitchFamily="18" charset="0"/>
              </a:rPr>
              <a:t>, </a:t>
            </a:r>
            <a:r>
              <a:rPr lang="en-US" sz="2400" b="1" dirty="0">
                <a:solidFill>
                  <a:srgbClr val="FF7D00"/>
                </a:solidFill>
                <a:cs typeface="Times New Roman" panose="02020603050405020304" pitchFamily="18" charset="0"/>
              </a:rPr>
              <a:t>simper</a:t>
            </a:r>
            <a:r>
              <a:rPr lang="en-US" sz="2400" dirty="0">
                <a:solidFill>
                  <a:schemeClr val="tx1"/>
                </a:solidFill>
                <a:cs typeface="Times New Roman" panose="02020603050405020304" pitchFamily="18" charset="0"/>
              </a:rPr>
              <a:t>) annotations at </a:t>
            </a:r>
            <a:r>
              <a:rPr lang="en-US" sz="2400" b="1" dirty="0">
                <a:solidFill>
                  <a:schemeClr val="tx1"/>
                </a:solidFill>
                <a:cs typeface="Times New Roman" panose="02020603050405020304" pitchFamily="18" charset="0"/>
              </a:rPr>
              <a:t>training stage </a:t>
            </a:r>
            <a:r>
              <a:rPr lang="en-US" sz="2400" dirty="0">
                <a:solidFill>
                  <a:schemeClr val="tx1"/>
                </a:solidFill>
                <a:cs typeface="Times New Roman" panose="02020603050405020304" pitchFamily="18" charset="0"/>
              </a:rPr>
              <a:t>than the required outputs at the </a:t>
            </a:r>
            <a:r>
              <a:rPr lang="en-US" sz="2400" b="1" dirty="0">
                <a:solidFill>
                  <a:schemeClr val="tx1"/>
                </a:solidFill>
                <a:cs typeface="Times New Roman" panose="02020603050405020304" pitchFamily="18" charset="0"/>
              </a:rPr>
              <a:t>testing stage</a:t>
            </a:r>
            <a:r>
              <a:rPr lang="en-US" sz="2400" dirty="0">
                <a:solidFill>
                  <a:schemeClr val="tx1"/>
                </a:solidFill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033C5A9-D564-4886-91A8-E0A395D5E684}"/>
              </a:ext>
            </a:extLst>
          </p:cNvPr>
          <p:cNvSpPr txBox="1"/>
          <p:nvPr/>
        </p:nvSpPr>
        <p:spPr>
          <a:xfrm>
            <a:off x="569540" y="1777753"/>
            <a:ext cx="35040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Weak Supervision</a:t>
            </a:r>
            <a:r>
              <a:rPr lang="en-US" altLang="zh-CN" sz="2800" b="1" dirty="0">
                <a:cs typeface="Times New Roman" panose="02020603050405020304" pitchFamily="18" charset="0"/>
              </a:rPr>
              <a:t>:</a:t>
            </a:r>
            <a:endParaRPr lang="en-US" sz="28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87120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396DC89-BD04-8D48-9541-315C82FDA4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1408386"/>
            <a:ext cx="11022812" cy="1229711"/>
          </a:xfrm>
        </p:spPr>
        <p:txBody>
          <a:bodyPr/>
          <a:lstStyle/>
          <a:p>
            <a:r>
              <a:rPr lang="en-US" altLang="zh-CN" dirty="0"/>
              <a:t>Our</a:t>
            </a:r>
            <a:r>
              <a:rPr lang="zh-CN" altLang="en-US" dirty="0"/>
              <a:t> </a:t>
            </a:r>
            <a:r>
              <a:rPr lang="en-US" altLang="zh-CN" dirty="0"/>
              <a:t>target</a:t>
            </a:r>
          </a:p>
          <a:p>
            <a:pPr lvl="1"/>
            <a:r>
              <a:rPr lang="en-US" altLang="zh-CN" dirty="0"/>
              <a:t>Using</a:t>
            </a:r>
            <a:r>
              <a:rPr lang="zh-CN" altLang="en-US" dirty="0"/>
              <a:t> </a:t>
            </a:r>
            <a:r>
              <a:rPr lang="en-US" altLang="zh-CN" dirty="0"/>
              <a:t>image-level</a:t>
            </a:r>
            <a:r>
              <a:rPr lang="zh-CN" altLang="en-US" dirty="0"/>
              <a:t> </a:t>
            </a:r>
            <a:r>
              <a:rPr lang="en-US" altLang="zh-CN" dirty="0"/>
              <a:t>labels</a:t>
            </a:r>
            <a:r>
              <a:rPr lang="zh-CN" altLang="en-US" dirty="0"/>
              <a:t> </a:t>
            </a:r>
            <a:r>
              <a:rPr lang="en-US" altLang="zh-CN" dirty="0"/>
              <a:t>as</a:t>
            </a:r>
            <a:r>
              <a:rPr lang="zh-CN" altLang="en-US" dirty="0"/>
              <a:t> </a:t>
            </a:r>
            <a:r>
              <a:rPr lang="en-US" altLang="zh-CN" dirty="0"/>
              <a:t>supervision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2603E78-92E3-6449-9562-11F9ED02D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11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37720B0-CEAE-0B4C-8011-6D0783A57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Weakly-supervised Semantic Segmentation</a:t>
            </a:r>
          </a:p>
        </p:txBody>
      </p:sp>
      <p:sp>
        <p:nvSpPr>
          <p:cNvPr id="5" name="流程图: 磁盘 16">
            <a:extLst>
              <a:ext uri="{FF2B5EF4-FFF2-40B4-BE49-F238E27FC236}">
                <a16:creationId xmlns:a16="http://schemas.microsoft.com/office/drawing/2014/main" id="{712E6016-F683-044A-AF96-D223A9D375FD}"/>
              </a:ext>
            </a:extLst>
          </p:cNvPr>
          <p:cNvSpPr/>
          <p:nvPr/>
        </p:nvSpPr>
        <p:spPr>
          <a:xfrm>
            <a:off x="3882782" y="2808818"/>
            <a:ext cx="1022017" cy="1079046"/>
          </a:xfrm>
          <a:prstGeom prst="flowChartMagneticDisk">
            <a:avLst/>
          </a:prstGeom>
          <a:noFill/>
          <a:ln w="25400" cap="flat" cmpd="sng" algn="ctr">
            <a:solidFill>
              <a:srgbClr val="000000"/>
            </a:solidFill>
            <a:prstDash val="solid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050" ker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Arial"/>
              <a:rtl val="0"/>
            </a:endParaRPr>
          </a:p>
        </p:txBody>
      </p:sp>
      <p:sp>
        <p:nvSpPr>
          <p:cNvPr id="6" name="文本框 20">
            <a:extLst>
              <a:ext uri="{FF2B5EF4-FFF2-40B4-BE49-F238E27FC236}">
                <a16:creationId xmlns:a16="http://schemas.microsoft.com/office/drawing/2014/main" id="{3965A0A4-AFE9-A44F-B948-3E4892E1A113}"/>
              </a:ext>
            </a:extLst>
          </p:cNvPr>
          <p:cNvSpPr txBox="1"/>
          <p:nvPr/>
        </p:nvSpPr>
        <p:spPr>
          <a:xfrm>
            <a:off x="4006060" y="2827750"/>
            <a:ext cx="84350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en-US" altLang="zh-CN" sz="1500" kern="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images</a:t>
            </a:r>
            <a:endParaRPr lang="en-US" sz="1500" kern="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cs typeface="Arial"/>
              <a:sym typeface="Arial"/>
              <a:rtl val="0"/>
            </a:endParaRPr>
          </a:p>
        </p:txBody>
      </p:sp>
      <p:sp>
        <p:nvSpPr>
          <p:cNvPr id="7" name="文本框 41">
            <a:extLst>
              <a:ext uri="{FF2B5EF4-FFF2-40B4-BE49-F238E27FC236}">
                <a16:creationId xmlns:a16="http://schemas.microsoft.com/office/drawing/2014/main" id="{B9149D32-FD83-5948-A921-62DF8946948D}"/>
              </a:ext>
            </a:extLst>
          </p:cNvPr>
          <p:cNvSpPr txBox="1"/>
          <p:nvPr/>
        </p:nvSpPr>
        <p:spPr>
          <a:xfrm>
            <a:off x="4599307" y="3144508"/>
            <a:ext cx="2923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200" kern="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…</a:t>
            </a:r>
          </a:p>
        </p:txBody>
      </p:sp>
      <p:cxnSp>
        <p:nvCxnSpPr>
          <p:cNvPr id="8" name="肘形连接符 46">
            <a:extLst>
              <a:ext uri="{FF2B5EF4-FFF2-40B4-BE49-F238E27FC236}">
                <a16:creationId xmlns:a16="http://schemas.microsoft.com/office/drawing/2014/main" id="{A4C11E4F-1F24-BC40-9F64-08FD230CC1B3}"/>
              </a:ext>
            </a:extLst>
          </p:cNvPr>
          <p:cNvCxnSpPr>
            <a:cxnSpLocks/>
            <a:stCxn id="5" idx="3"/>
          </p:cNvCxnSpPr>
          <p:nvPr/>
        </p:nvCxnSpPr>
        <p:spPr>
          <a:xfrm rot="16200000" flipH="1">
            <a:off x="4386309" y="3895346"/>
            <a:ext cx="733981" cy="719016"/>
          </a:xfrm>
          <a:prstGeom prst="bentConnector3">
            <a:avLst>
              <a:gd name="adj1" fmla="val 100222"/>
            </a:avLst>
          </a:prstGeom>
          <a:noFill/>
          <a:ln w="25400" cap="flat" cmpd="sng" algn="ctr">
            <a:solidFill>
              <a:srgbClr val="C00000"/>
            </a:solidFill>
            <a:prstDash val="solid"/>
            <a:tailEnd type="stealth" w="lg" len="lg"/>
          </a:ln>
          <a:effectLst/>
        </p:spPr>
      </p:cxnSp>
      <p:pic>
        <p:nvPicPr>
          <p:cNvPr id="9" name="Picture 23">
            <a:extLst>
              <a:ext uri="{FF2B5EF4-FFF2-40B4-BE49-F238E27FC236}">
                <a16:creationId xmlns:a16="http://schemas.microsoft.com/office/drawing/2014/main" id="{0D91FEFE-6AAB-ED45-8369-2741BB4433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62780" y="3208130"/>
            <a:ext cx="468833" cy="354432"/>
          </a:xfrm>
          <a:prstGeom prst="rect">
            <a:avLst/>
          </a:prstGeom>
        </p:spPr>
      </p:pic>
      <p:pic>
        <p:nvPicPr>
          <p:cNvPr id="10" name="Picture 24">
            <a:extLst>
              <a:ext uri="{FF2B5EF4-FFF2-40B4-BE49-F238E27FC236}">
                <a16:creationId xmlns:a16="http://schemas.microsoft.com/office/drawing/2014/main" id="{FE177EA0-38F5-7545-85F3-0DCDA6A18A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65427" y="3197237"/>
            <a:ext cx="466922" cy="373562"/>
          </a:xfrm>
          <a:prstGeom prst="rect">
            <a:avLst/>
          </a:prstGeom>
        </p:spPr>
      </p:pic>
      <p:pic>
        <p:nvPicPr>
          <p:cNvPr id="11" name="Picture 25">
            <a:extLst>
              <a:ext uri="{FF2B5EF4-FFF2-40B4-BE49-F238E27FC236}">
                <a16:creationId xmlns:a16="http://schemas.microsoft.com/office/drawing/2014/main" id="{0DE12D1B-F091-DD46-B5A0-91174D7A4F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57331" y="3259997"/>
            <a:ext cx="466922" cy="356845"/>
          </a:xfrm>
          <a:prstGeom prst="rect">
            <a:avLst/>
          </a:prstGeom>
        </p:spPr>
      </p:pic>
      <p:pic>
        <p:nvPicPr>
          <p:cNvPr id="12" name="Picture 26">
            <a:extLst>
              <a:ext uri="{FF2B5EF4-FFF2-40B4-BE49-F238E27FC236}">
                <a16:creationId xmlns:a16="http://schemas.microsoft.com/office/drawing/2014/main" id="{1CBA2546-F6F5-1640-B874-8C4691A8603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75418" y="3364559"/>
            <a:ext cx="466922" cy="358552"/>
          </a:xfrm>
          <a:prstGeom prst="rect">
            <a:avLst/>
          </a:prstGeom>
        </p:spPr>
      </p:pic>
      <p:pic>
        <p:nvPicPr>
          <p:cNvPr id="13" name="Picture 27">
            <a:extLst>
              <a:ext uri="{FF2B5EF4-FFF2-40B4-BE49-F238E27FC236}">
                <a16:creationId xmlns:a16="http://schemas.microsoft.com/office/drawing/2014/main" id="{4DD43B5D-A06F-7741-A195-24DFC926E60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92797" y="3446643"/>
            <a:ext cx="466922" cy="353800"/>
          </a:xfrm>
          <a:prstGeom prst="rect">
            <a:avLst/>
          </a:prstGeom>
        </p:spPr>
      </p:pic>
      <p:pic>
        <p:nvPicPr>
          <p:cNvPr id="14" name="Picture 28">
            <a:extLst>
              <a:ext uri="{FF2B5EF4-FFF2-40B4-BE49-F238E27FC236}">
                <a16:creationId xmlns:a16="http://schemas.microsoft.com/office/drawing/2014/main" id="{DB87B0B0-172A-3143-B26C-F7005FCEA0C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75168" y="3273401"/>
            <a:ext cx="468833" cy="364734"/>
          </a:xfrm>
          <a:prstGeom prst="rect">
            <a:avLst/>
          </a:prstGeom>
        </p:spPr>
      </p:pic>
      <p:pic>
        <p:nvPicPr>
          <p:cNvPr id="15" name="Picture 29">
            <a:extLst>
              <a:ext uri="{FF2B5EF4-FFF2-40B4-BE49-F238E27FC236}">
                <a16:creationId xmlns:a16="http://schemas.microsoft.com/office/drawing/2014/main" id="{9E3ADCFB-1DA1-8A44-8236-0018225670D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87556" y="3348975"/>
            <a:ext cx="468833" cy="368430"/>
          </a:xfrm>
          <a:prstGeom prst="rect">
            <a:avLst/>
          </a:prstGeom>
        </p:spPr>
      </p:pic>
      <p:pic>
        <p:nvPicPr>
          <p:cNvPr id="16" name="Picture 30">
            <a:extLst>
              <a:ext uri="{FF2B5EF4-FFF2-40B4-BE49-F238E27FC236}">
                <a16:creationId xmlns:a16="http://schemas.microsoft.com/office/drawing/2014/main" id="{02AEA035-1CF4-8645-9225-C6FAE563DBBF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99945" y="3428245"/>
            <a:ext cx="468832" cy="371039"/>
          </a:xfrm>
          <a:prstGeom prst="rect">
            <a:avLst/>
          </a:prstGeom>
        </p:spPr>
      </p:pic>
      <p:sp>
        <p:nvSpPr>
          <p:cNvPr id="17" name="流程图: 磁盘 16">
            <a:extLst>
              <a:ext uri="{FF2B5EF4-FFF2-40B4-BE49-F238E27FC236}">
                <a16:creationId xmlns:a16="http://schemas.microsoft.com/office/drawing/2014/main" id="{FADB703D-2207-8141-8D44-C5A172958A45}"/>
              </a:ext>
            </a:extLst>
          </p:cNvPr>
          <p:cNvSpPr/>
          <p:nvPr/>
        </p:nvSpPr>
        <p:spPr>
          <a:xfrm>
            <a:off x="4996703" y="2808818"/>
            <a:ext cx="1022017" cy="1079046"/>
          </a:xfrm>
          <a:prstGeom prst="flowChartMagneticDisk">
            <a:avLst/>
          </a:prstGeom>
          <a:noFill/>
          <a:ln w="25400" cap="flat" cmpd="sng" algn="ctr">
            <a:solidFill>
              <a:srgbClr val="000000"/>
            </a:solidFill>
            <a:prstDash val="solid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050" ker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Arial"/>
              <a:rtl val="0"/>
            </a:endParaRPr>
          </a:p>
        </p:txBody>
      </p:sp>
      <p:sp>
        <p:nvSpPr>
          <p:cNvPr id="18" name="文本框 20">
            <a:extLst>
              <a:ext uri="{FF2B5EF4-FFF2-40B4-BE49-F238E27FC236}">
                <a16:creationId xmlns:a16="http://schemas.microsoft.com/office/drawing/2014/main" id="{427A975D-20B0-8549-B352-1D3469294D92}"/>
              </a:ext>
            </a:extLst>
          </p:cNvPr>
          <p:cNvSpPr txBox="1"/>
          <p:nvPr/>
        </p:nvSpPr>
        <p:spPr>
          <a:xfrm>
            <a:off x="5190624" y="2827750"/>
            <a:ext cx="715260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en-US" altLang="zh-CN" sz="1500" kern="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labels</a:t>
            </a:r>
            <a:endParaRPr lang="en-US" sz="1500" kern="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cs typeface="Arial"/>
              <a:sym typeface="Arial"/>
              <a:rtl val="0"/>
            </a:endParaRPr>
          </a:p>
        </p:txBody>
      </p:sp>
      <p:sp>
        <p:nvSpPr>
          <p:cNvPr id="19" name="文本框 19">
            <a:extLst>
              <a:ext uri="{FF2B5EF4-FFF2-40B4-BE49-F238E27FC236}">
                <a16:creationId xmlns:a16="http://schemas.microsoft.com/office/drawing/2014/main" id="{0DA5324F-5383-6944-A962-4A8800BFC896}"/>
              </a:ext>
            </a:extLst>
          </p:cNvPr>
          <p:cNvSpPr txBox="1"/>
          <p:nvPr/>
        </p:nvSpPr>
        <p:spPr>
          <a:xfrm>
            <a:off x="5038033" y="3198752"/>
            <a:ext cx="37702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ja-JP" altLang="en-US" sz="1500" ker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人</a:t>
            </a:r>
            <a:endParaRPr lang="en-US" sz="1500" kern="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  <a:cs typeface="Arial"/>
              <a:sym typeface="Arial"/>
              <a:rtl val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F6489100-3E75-724E-A5CF-4FC708AC2DEC}"/>
              </a:ext>
            </a:extLst>
          </p:cNvPr>
          <p:cNvSpPr txBox="1"/>
          <p:nvPr/>
        </p:nvSpPr>
        <p:spPr>
          <a:xfrm>
            <a:off x="5309701" y="3253562"/>
            <a:ext cx="37702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ja-JP" altLang="en-US" sz="1500" ker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马</a:t>
            </a:r>
            <a:endParaRPr lang="en-US" sz="1500" kern="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  <a:cs typeface="Arial"/>
              <a:sym typeface="Arial"/>
              <a:rtl val="0"/>
            </a:endParaRPr>
          </a:p>
        </p:txBody>
      </p:sp>
      <p:sp>
        <p:nvSpPr>
          <p:cNvPr id="21" name="文本框 19">
            <a:extLst>
              <a:ext uri="{FF2B5EF4-FFF2-40B4-BE49-F238E27FC236}">
                <a16:creationId xmlns:a16="http://schemas.microsoft.com/office/drawing/2014/main" id="{0FE360EB-D626-2B4F-A6D4-86E8E4A499E1}"/>
              </a:ext>
            </a:extLst>
          </p:cNvPr>
          <p:cNvSpPr txBox="1"/>
          <p:nvPr/>
        </p:nvSpPr>
        <p:spPr>
          <a:xfrm>
            <a:off x="5595610" y="3405335"/>
            <a:ext cx="37702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ja-JP" altLang="en-US" sz="1500" ker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鸟</a:t>
            </a:r>
            <a:endParaRPr lang="en-US" sz="1500" kern="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  <a:cs typeface="Arial"/>
              <a:sym typeface="Arial"/>
              <a:rtl val="0"/>
            </a:endParaRPr>
          </a:p>
        </p:txBody>
      </p:sp>
      <p:sp>
        <p:nvSpPr>
          <p:cNvPr id="22" name="文本框 19">
            <a:extLst>
              <a:ext uri="{FF2B5EF4-FFF2-40B4-BE49-F238E27FC236}">
                <a16:creationId xmlns:a16="http://schemas.microsoft.com/office/drawing/2014/main" id="{4F086F59-AB4C-C04A-A70C-DC1919D56304}"/>
              </a:ext>
            </a:extLst>
          </p:cNvPr>
          <p:cNvSpPr txBox="1"/>
          <p:nvPr/>
        </p:nvSpPr>
        <p:spPr>
          <a:xfrm>
            <a:off x="5283987" y="3562840"/>
            <a:ext cx="37702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ja-JP" altLang="en-US" sz="1500" ker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羊</a:t>
            </a:r>
            <a:endParaRPr lang="en-US" sz="1500" kern="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  <a:cs typeface="Arial"/>
              <a:sym typeface="Arial"/>
              <a:rtl val="0"/>
            </a:endParaRPr>
          </a:p>
        </p:txBody>
      </p:sp>
      <p:sp>
        <p:nvSpPr>
          <p:cNvPr id="23" name="文本框 42">
            <a:extLst>
              <a:ext uri="{FF2B5EF4-FFF2-40B4-BE49-F238E27FC236}">
                <a16:creationId xmlns:a16="http://schemas.microsoft.com/office/drawing/2014/main" id="{C98C8DBE-8426-814E-BDA6-134F01DFD0A6}"/>
              </a:ext>
            </a:extLst>
          </p:cNvPr>
          <p:cNvSpPr txBox="1"/>
          <p:nvPr/>
        </p:nvSpPr>
        <p:spPr>
          <a:xfrm>
            <a:off x="5715972" y="3133039"/>
            <a:ext cx="2923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200" kern="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…</a:t>
            </a:r>
          </a:p>
        </p:txBody>
      </p:sp>
      <p:sp>
        <p:nvSpPr>
          <p:cNvPr id="24" name="流程图: 磁盘 16">
            <a:extLst>
              <a:ext uri="{FF2B5EF4-FFF2-40B4-BE49-F238E27FC236}">
                <a16:creationId xmlns:a16="http://schemas.microsoft.com/office/drawing/2014/main" id="{95222864-0372-B249-A9BD-A856C9252BBF}"/>
              </a:ext>
            </a:extLst>
          </p:cNvPr>
          <p:cNvSpPr/>
          <p:nvPr/>
        </p:nvSpPr>
        <p:spPr>
          <a:xfrm>
            <a:off x="8010964" y="2808818"/>
            <a:ext cx="1022017" cy="1079046"/>
          </a:xfrm>
          <a:prstGeom prst="flowChartMagneticDisk">
            <a:avLst/>
          </a:prstGeom>
          <a:noFill/>
          <a:ln w="25400" cap="flat" cmpd="sng" algn="ctr">
            <a:solidFill>
              <a:srgbClr val="000000"/>
            </a:solidFill>
            <a:prstDash val="solid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050" ker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Arial"/>
              <a:rtl val="0"/>
            </a:endParaRPr>
          </a:p>
        </p:txBody>
      </p:sp>
      <p:sp>
        <p:nvSpPr>
          <p:cNvPr id="25" name="文本框 20">
            <a:extLst>
              <a:ext uri="{FF2B5EF4-FFF2-40B4-BE49-F238E27FC236}">
                <a16:creationId xmlns:a16="http://schemas.microsoft.com/office/drawing/2014/main" id="{3DB31183-AE5F-CD4A-AC42-6361B226B9C1}"/>
              </a:ext>
            </a:extLst>
          </p:cNvPr>
          <p:cNvSpPr txBox="1"/>
          <p:nvPr/>
        </p:nvSpPr>
        <p:spPr>
          <a:xfrm>
            <a:off x="8200077" y="2773093"/>
            <a:ext cx="72487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85800">
              <a:defRPr/>
            </a:pPr>
            <a:r>
              <a:rPr lang="en-US" altLang="zh-CN" sz="1050" kern="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Pseudo</a:t>
            </a:r>
            <a:r>
              <a:rPr lang="zh-CN" altLang="en-US" sz="1050" kern="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 </a:t>
            </a:r>
            <a:endParaRPr lang="en-AU" altLang="zh-CN" sz="1050" kern="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cs typeface="Arial"/>
              <a:sym typeface="Arial"/>
              <a:rtl val="0"/>
            </a:endParaRPr>
          </a:p>
          <a:p>
            <a:pPr algn="ctr" defTabSz="685800">
              <a:defRPr/>
            </a:pPr>
            <a:r>
              <a:rPr lang="en-US" altLang="zh-CN" sz="1050" kern="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masks</a:t>
            </a:r>
            <a:endParaRPr lang="en-US" sz="1050" kern="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cs typeface="Arial"/>
              <a:sym typeface="Arial"/>
              <a:rtl val="0"/>
            </a:endParaRPr>
          </a:p>
        </p:txBody>
      </p:sp>
      <p:sp>
        <p:nvSpPr>
          <p:cNvPr id="26" name="文本框 42">
            <a:extLst>
              <a:ext uri="{FF2B5EF4-FFF2-40B4-BE49-F238E27FC236}">
                <a16:creationId xmlns:a16="http://schemas.microsoft.com/office/drawing/2014/main" id="{77BC4697-4BED-A149-95BC-DCEA99A1A27C}"/>
              </a:ext>
            </a:extLst>
          </p:cNvPr>
          <p:cNvSpPr txBox="1"/>
          <p:nvPr/>
        </p:nvSpPr>
        <p:spPr>
          <a:xfrm>
            <a:off x="8739309" y="3089761"/>
            <a:ext cx="2923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200" kern="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…</a:t>
            </a:r>
          </a:p>
        </p:txBody>
      </p:sp>
      <p:sp>
        <p:nvSpPr>
          <p:cNvPr id="27" name="Rounded Rectangle 41">
            <a:extLst>
              <a:ext uri="{FF2B5EF4-FFF2-40B4-BE49-F238E27FC236}">
                <a16:creationId xmlns:a16="http://schemas.microsoft.com/office/drawing/2014/main" id="{DE8A0DD5-E203-004E-8FBA-A37271AA9703}"/>
              </a:ext>
            </a:extLst>
          </p:cNvPr>
          <p:cNvSpPr/>
          <p:nvPr/>
        </p:nvSpPr>
        <p:spPr>
          <a:xfrm>
            <a:off x="6454475" y="2978857"/>
            <a:ext cx="1163147" cy="745319"/>
          </a:xfrm>
          <a:prstGeom prst="roundRect">
            <a:avLst>
              <a:gd name="adj" fmla="val 9299"/>
            </a:avLst>
          </a:prstGeom>
          <a:noFill/>
          <a:ln w="25400" cap="flat" cmpd="sng" algn="ctr">
            <a:solidFill>
              <a:sysClr val="windowText" lastClr="00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32">
            <a:extLst>
              <a:ext uri="{FF2B5EF4-FFF2-40B4-BE49-F238E27FC236}">
                <a16:creationId xmlns:a16="http://schemas.microsoft.com/office/drawing/2014/main" id="{CBA6D57A-8430-7B42-8EF2-CF24062E09BD}"/>
              </a:ext>
            </a:extLst>
          </p:cNvPr>
          <p:cNvSpPr txBox="1"/>
          <p:nvPr/>
        </p:nvSpPr>
        <p:spPr>
          <a:xfrm>
            <a:off x="6422869" y="3037168"/>
            <a:ext cx="1228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US" altLang="zh-CN" sz="1200" kern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</a:rPr>
              <a:t>Weakly</a:t>
            </a:r>
            <a:r>
              <a:rPr lang="zh-CN" altLang="en-US" sz="1200" kern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200" kern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</a:rPr>
              <a:t>Supervised</a:t>
            </a:r>
            <a:r>
              <a:rPr lang="zh-CN" altLang="en-US" sz="1200" kern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200" kern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</a:rPr>
              <a:t>Learning</a:t>
            </a:r>
            <a:endParaRPr lang="en-AU" altLang="ja-JP" sz="1200" kern="0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29" name="Arrow: Right 23">
            <a:extLst>
              <a:ext uri="{FF2B5EF4-FFF2-40B4-BE49-F238E27FC236}">
                <a16:creationId xmlns:a16="http://schemas.microsoft.com/office/drawing/2014/main" id="{497F2C36-D352-8140-B92A-C1C041EAF576}"/>
              </a:ext>
            </a:extLst>
          </p:cNvPr>
          <p:cNvSpPr/>
          <p:nvPr/>
        </p:nvSpPr>
        <p:spPr>
          <a:xfrm>
            <a:off x="6151388" y="3259997"/>
            <a:ext cx="198591" cy="233571"/>
          </a:xfrm>
          <a:prstGeom prst="rightArrow">
            <a:avLst/>
          </a:prstGeom>
          <a:gradFill rotWithShape="1">
            <a:gsLst>
              <a:gs pos="0">
                <a:sysClr val="windowText" lastClr="000000">
                  <a:tint val="50000"/>
                  <a:satMod val="300000"/>
                </a:sysClr>
              </a:gs>
              <a:gs pos="35000">
                <a:sysClr val="windowText" lastClr="000000">
                  <a:tint val="37000"/>
                  <a:satMod val="300000"/>
                </a:sysClr>
              </a:gs>
              <a:gs pos="100000">
                <a:sysClr val="windowText" lastClr="000000">
                  <a:tint val="15000"/>
                  <a:satMod val="350000"/>
                </a:sysClr>
              </a:gs>
            </a:gsLst>
            <a:lin ang="16200000" scaled="1"/>
          </a:gradFill>
          <a:ln w="952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Arrow: Right 23">
            <a:extLst>
              <a:ext uri="{FF2B5EF4-FFF2-40B4-BE49-F238E27FC236}">
                <a16:creationId xmlns:a16="http://schemas.microsoft.com/office/drawing/2014/main" id="{52C0BEF0-D825-9C4F-9BEB-BD113ABE4222}"/>
              </a:ext>
            </a:extLst>
          </p:cNvPr>
          <p:cNvSpPr/>
          <p:nvPr/>
        </p:nvSpPr>
        <p:spPr>
          <a:xfrm>
            <a:off x="7737447" y="3281638"/>
            <a:ext cx="198591" cy="233571"/>
          </a:xfrm>
          <a:prstGeom prst="rightArrow">
            <a:avLst/>
          </a:prstGeom>
          <a:gradFill rotWithShape="1">
            <a:gsLst>
              <a:gs pos="0">
                <a:sysClr val="windowText" lastClr="000000">
                  <a:tint val="50000"/>
                  <a:satMod val="300000"/>
                </a:sysClr>
              </a:gs>
              <a:gs pos="35000">
                <a:sysClr val="windowText" lastClr="000000">
                  <a:tint val="37000"/>
                  <a:satMod val="300000"/>
                </a:sysClr>
              </a:gs>
              <a:gs pos="100000">
                <a:sysClr val="windowText" lastClr="000000">
                  <a:tint val="15000"/>
                  <a:satMod val="350000"/>
                </a:sysClr>
              </a:gs>
            </a:gsLst>
            <a:lin ang="16200000" scaled="1"/>
          </a:gradFill>
          <a:ln w="952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Rounded Rectangle 46">
            <a:extLst>
              <a:ext uri="{FF2B5EF4-FFF2-40B4-BE49-F238E27FC236}">
                <a16:creationId xmlns:a16="http://schemas.microsoft.com/office/drawing/2014/main" id="{5A26FCF0-B063-D24F-BCB0-EC36DCA2C237}"/>
              </a:ext>
            </a:extLst>
          </p:cNvPr>
          <p:cNvSpPr/>
          <p:nvPr/>
        </p:nvSpPr>
        <p:spPr>
          <a:xfrm>
            <a:off x="8223405" y="4306223"/>
            <a:ext cx="597136" cy="484749"/>
          </a:xfrm>
          <a:prstGeom prst="roundRect">
            <a:avLst>
              <a:gd name="adj" fmla="val 4470"/>
            </a:avLst>
          </a:prstGeom>
          <a:solidFill>
            <a:srgbClr val="F79646"/>
          </a:solidFill>
          <a:ln w="38100" cap="flat" cmpd="sng" algn="ctr">
            <a:solidFill>
              <a:sysClr val="window" lastClr="FFFFFF"/>
            </a:solidFill>
            <a:prstDash val="solid"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文本框 172">
            <a:extLst>
              <a:ext uri="{FF2B5EF4-FFF2-40B4-BE49-F238E27FC236}">
                <a16:creationId xmlns:a16="http://schemas.microsoft.com/office/drawing/2014/main" id="{A3A053B0-23E7-7E43-82E3-359F65B8912C}"/>
              </a:ext>
            </a:extLst>
          </p:cNvPr>
          <p:cNvSpPr txBox="1"/>
          <p:nvPr/>
        </p:nvSpPr>
        <p:spPr>
          <a:xfrm>
            <a:off x="8212894" y="4399348"/>
            <a:ext cx="645373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5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LOSS</a:t>
            </a:r>
            <a:endParaRPr lang="en-US" sz="13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3" name="Straight Arrow Connector 48">
            <a:extLst>
              <a:ext uri="{FF2B5EF4-FFF2-40B4-BE49-F238E27FC236}">
                <a16:creationId xmlns:a16="http://schemas.microsoft.com/office/drawing/2014/main" id="{DE23F7B2-6E65-1F41-9E6D-095D8BFE3BD5}"/>
              </a:ext>
            </a:extLst>
          </p:cNvPr>
          <p:cNvCxnSpPr>
            <a:cxnSpLocks/>
            <a:stCxn id="24" idx="3"/>
            <a:endCxn id="32" idx="0"/>
          </p:cNvCxnSpPr>
          <p:nvPr/>
        </p:nvCxnSpPr>
        <p:spPr>
          <a:xfrm>
            <a:off x="8521973" y="3887864"/>
            <a:ext cx="13608" cy="511484"/>
          </a:xfrm>
          <a:prstGeom prst="straightConnector1">
            <a:avLst/>
          </a:prstGeom>
          <a:noFill/>
          <a:ln w="25400" cap="flat" cmpd="sng" algn="ctr">
            <a:solidFill>
              <a:srgbClr val="C00000"/>
            </a:solidFill>
            <a:prstDash val="solid"/>
            <a:miter lim="800000"/>
            <a:tailEnd type="stealth" w="lg" len="lg"/>
          </a:ln>
          <a:effectLst/>
        </p:spPr>
      </p:cxnSp>
      <p:cxnSp>
        <p:nvCxnSpPr>
          <p:cNvPr id="34" name="Straight Arrow Connector 49">
            <a:extLst>
              <a:ext uri="{FF2B5EF4-FFF2-40B4-BE49-F238E27FC236}">
                <a16:creationId xmlns:a16="http://schemas.microsoft.com/office/drawing/2014/main" id="{7991516E-5EAA-044C-81BA-D0862A587187}"/>
              </a:ext>
            </a:extLst>
          </p:cNvPr>
          <p:cNvCxnSpPr>
            <a:cxnSpLocks/>
          </p:cNvCxnSpPr>
          <p:nvPr/>
        </p:nvCxnSpPr>
        <p:spPr>
          <a:xfrm>
            <a:off x="7761610" y="4594313"/>
            <a:ext cx="461795" cy="0"/>
          </a:xfrm>
          <a:prstGeom prst="straightConnector1">
            <a:avLst/>
          </a:prstGeom>
          <a:noFill/>
          <a:ln w="25400" cap="flat" cmpd="sng" algn="ctr">
            <a:solidFill>
              <a:srgbClr val="C00000"/>
            </a:solidFill>
            <a:prstDash val="solid"/>
            <a:miter lim="800000"/>
            <a:tailEnd type="stealth" w="lg" len="lg"/>
          </a:ln>
          <a:effectLst/>
        </p:spPr>
      </p:cxnSp>
      <p:sp>
        <p:nvSpPr>
          <p:cNvPr id="35" name="Rounded Rectangle 51">
            <a:extLst>
              <a:ext uri="{FF2B5EF4-FFF2-40B4-BE49-F238E27FC236}">
                <a16:creationId xmlns:a16="http://schemas.microsoft.com/office/drawing/2014/main" id="{2A7FAF9C-7125-584D-B07A-27CABC2AE254}"/>
              </a:ext>
            </a:extLst>
          </p:cNvPr>
          <p:cNvSpPr/>
          <p:nvPr/>
        </p:nvSpPr>
        <p:spPr>
          <a:xfrm rot="16200000">
            <a:off x="2859507" y="3533347"/>
            <a:ext cx="1014566" cy="359068"/>
          </a:xfrm>
          <a:prstGeom prst="roundRect">
            <a:avLst/>
          </a:prstGeom>
          <a:solidFill>
            <a:srgbClr val="C0504D"/>
          </a:solidFill>
          <a:ln>
            <a:noFill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r>
              <a:rPr lang="en-US" altLang="zh-CN" sz="150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Training</a:t>
            </a:r>
            <a:endParaRPr lang="en-US" sz="15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7" name="组合 62">
            <a:extLst>
              <a:ext uri="{FF2B5EF4-FFF2-40B4-BE49-F238E27FC236}">
                <a16:creationId xmlns:a16="http://schemas.microsoft.com/office/drawing/2014/main" id="{307F6D0B-D05C-004B-B4B3-F4FC714578B7}"/>
              </a:ext>
            </a:extLst>
          </p:cNvPr>
          <p:cNvGrpSpPr/>
          <p:nvPr/>
        </p:nvGrpSpPr>
        <p:grpSpPr>
          <a:xfrm>
            <a:off x="4982869" y="4038463"/>
            <a:ext cx="3013175" cy="1364384"/>
            <a:chOff x="2933673" y="3928626"/>
            <a:chExt cx="4017566" cy="1819178"/>
          </a:xfrm>
        </p:grpSpPr>
        <p:grpSp>
          <p:nvGrpSpPr>
            <p:cNvPr id="38" name="组合 60">
              <a:extLst>
                <a:ext uri="{FF2B5EF4-FFF2-40B4-BE49-F238E27FC236}">
                  <a16:creationId xmlns:a16="http://schemas.microsoft.com/office/drawing/2014/main" id="{2659F4C5-8713-914D-AC0C-9316E1D68DAF}"/>
                </a:ext>
              </a:extLst>
            </p:cNvPr>
            <p:cNvGrpSpPr/>
            <p:nvPr/>
          </p:nvGrpSpPr>
          <p:grpSpPr>
            <a:xfrm>
              <a:off x="3110695" y="3989451"/>
              <a:ext cx="3709230" cy="1652870"/>
              <a:chOff x="3110695" y="3989451"/>
              <a:chExt cx="3709230" cy="1652870"/>
            </a:xfrm>
          </p:grpSpPr>
          <p:sp>
            <p:nvSpPr>
              <p:cNvPr id="40" name="文本框 172">
                <a:extLst>
                  <a:ext uri="{FF2B5EF4-FFF2-40B4-BE49-F238E27FC236}">
                    <a16:creationId xmlns:a16="http://schemas.microsoft.com/office/drawing/2014/main" id="{8E9FDDFC-19AB-A34D-A418-38AED2434859}"/>
                  </a:ext>
                </a:extLst>
              </p:cNvPr>
              <p:cNvSpPr txBox="1"/>
              <p:nvPr/>
            </p:nvSpPr>
            <p:spPr>
              <a:xfrm>
                <a:off x="3855012" y="4085494"/>
                <a:ext cx="2153500" cy="430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500" b="1" dirty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rPr>
                  <a:t>FCN</a:t>
                </a:r>
                <a:endParaRPr lang="en-US" sz="1500" b="1" dirty="0">
                  <a:solidFill>
                    <a:prstClr val="black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41" name="Group 4">
                <a:extLst>
                  <a:ext uri="{FF2B5EF4-FFF2-40B4-BE49-F238E27FC236}">
                    <a16:creationId xmlns:a16="http://schemas.microsoft.com/office/drawing/2014/main" id="{B7B16200-0F67-EA46-98E3-DB7BA1441247}"/>
                  </a:ext>
                </a:extLst>
              </p:cNvPr>
              <p:cNvGrpSpPr/>
              <p:nvPr/>
            </p:nvGrpSpPr>
            <p:grpSpPr>
              <a:xfrm>
                <a:off x="3110695" y="3989451"/>
                <a:ext cx="3709230" cy="1652870"/>
                <a:chOff x="3141585" y="3808604"/>
                <a:chExt cx="2252882" cy="779986"/>
              </a:xfrm>
            </p:grpSpPr>
            <p:sp>
              <p:nvSpPr>
                <p:cNvPr id="42" name="Cube 5">
                  <a:extLst>
                    <a:ext uri="{FF2B5EF4-FFF2-40B4-BE49-F238E27FC236}">
                      <a16:creationId xmlns:a16="http://schemas.microsoft.com/office/drawing/2014/main" id="{E48B32F2-8362-B84B-9AC7-029368D3086F}"/>
                    </a:ext>
                  </a:extLst>
                </p:cNvPr>
                <p:cNvSpPr/>
                <p:nvPr/>
              </p:nvSpPr>
              <p:spPr>
                <a:xfrm>
                  <a:off x="3141585" y="3808604"/>
                  <a:ext cx="370415" cy="779986"/>
                </a:xfrm>
                <a:prstGeom prst="cube">
                  <a:avLst>
                    <a:gd name="adj" fmla="val 89732"/>
                  </a:avLst>
                </a:prstGeom>
                <a:solidFill>
                  <a:srgbClr val="9BBB59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43" name="Cube 6">
                  <a:extLst>
                    <a:ext uri="{FF2B5EF4-FFF2-40B4-BE49-F238E27FC236}">
                      <a16:creationId xmlns:a16="http://schemas.microsoft.com/office/drawing/2014/main" id="{F71079CF-5DA8-C94A-B8E8-485BBA4089C5}"/>
                    </a:ext>
                  </a:extLst>
                </p:cNvPr>
                <p:cNvSpPr/>
                <p:nvPr/>
              </p:nvSpPr>
              <p:spPr>
                <a:xfrm>
                  <a:off x="3192195" y="3808604"/>
                  <a:ext cx="370415" cy="779986"/>
                </a:xfrm>
                <a:prstGeom prst="cube">
                  <a:avLst>
                    <a:gd name="adj" fmla="val 89732"/>
                  </a:avLst>
                </a:prstGeom>
                <a:solidFill>
                  <a:srgbClr val="9BBB59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44" name="Cube 7">
                  <a:extLst>
                    <a:ext uri="{FF2B5EF4-FFF2-40B4-BE49-F238E27FC236}">
                      <a16:creationId xmlns:a16="http://schemas.microsoft.com/office/drawing/2014/main" id="{34E83626-E88F-474C-9B4B-38AEC4962A8E}"/>
                    </a:ext>
                  </a:extLst>
                </p:cNvPr>
                <p:cNvSpPr/>
                <p:nvPr/>
              </p:nvSpPr>
              <p:spPr>
                <a:xfrm>
                  <a:off x="3244177" y="3808604"/>
                  <a:ext cx="370415" cy="779986"/>
                </a:xfrm>
                <a:prstGeom prst="cube">
                  <a:avLst>
                    <a:gd name="adj" fmla="val 89732"/>
                  </a:avLst>
                </a:prstGeom>
                <a:solidFill>
                  <a:srgbClr val="9BBB59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45" name="Cube 8">
                  <a:extLst>
                    <a:ext uri="{FF2B5EF4-FFF2-40B4-BE49-F238E27FC236}">
                      <a16:creationId xmlns:a16="http://schemas.microsoft.com/office/drawing/2014/main" id="{CC2E91CE-93C1-0145-94FB-206A9A7671B7}"/>
                    </a:ext>
                  </a:extLst>
                </p:cNvPr>
                <p:cNvSpPr/>
                <p:nvPr/>
              </p:nvSpPr>
              <p:spPr>
                <a:xfrm>
                  <a:off x="3391586" y="4127961"/>
                  <a:ext cx="265367" cy="460629"/>
                </a:xfrm>
                <a:prstGeom prst="cube">
                  <a:avLst>
                    <a:gd name="adj" fmla="val 69955"/>
                  </a:avLst>
                </a:prstGeom>
                <a:solidFill>
                  <a:srgbClr val="C0504D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46" name="Cube 9">
                  <a:extLst>
                    <a:ext uri="{FF2B5EF4-FFF2-40B4-BE49-F238E27FC236}">
                      <a16:creationId xmlns:a16="http://schemas.microsoft.com/office/drawing/2014/main" id="{9EBAA137-1E48-9048-9D2B-1FCB172A1FAE}"/>
                    </a:ext>
                  </a:extLst>
                </p:cNvPr>
                <p:cNvSpPr/>
                <p:nvPr/>
              </p:nvSpPr>
              <p:spPr>
                <a:xfrm>
                  <a:off x="3494259" y="4127961"/>
                  <a:ext cx="265367" cy="460629"/>
                </a:xfrm>
                <a:prstGeom prst="cube">
                  <a:avLst>
                    <a:gd name="adj" fmla="val 69955"/>
                  </a:avLst>
                </a:prstGeom>
                <a:solidFill>
                  <a:srgbClr val="C0504D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47" name="Cube 10">
                  <a:extLst>
                    <a:ext uri="{FF2B5EF4-FFF2-40B4-BE49-F238E27FC236}">
                      <a16:creationId xmlns:a16="http://schemas.microsoft.com/office/drawing/2014/main" id="{EAA299D0-1C93-D041-A47B-0909C93CBBB2}"/>
                    </a:ext>
                  </a:extLst>
                </p:cNvPr>
                <p:cNvSpPr/>
                <p:nvPr/>
              </p:nvSpPr>
              <p:spPr>
                <a:xfrm>
                  <a:off x="3597485" y="4127961"/>
                  <a:ext cx="265367" cy="460629"/>
                </a:xfrm>
                <a:prstGeom prst="cube">
                  <a:avLst>
                    <a:gd name="adj" fmla="val 69955"/>
                  </a:avLst>
                </a:prstGeom>
                <a:solidFill>
                  <a:srgbClr val="C0504D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48" name="Cube 11">
                  <a:extLst>
                    <a:ext uri="{FF2B5EF4-FFF2-40B4-BE49-F238E27FC236}">
                      <a16:creationId xmlns:a16="http://schemas.microsoft.com/office/drawing/2014/main" id="{2598F6F8-0875-364D-902F-D076E237022B}"/>
                    </a:ext>
                  </a:extLst>
                </p:cNvPr>
                <p:cNvSpPr/>
                <p:nvPr/>
              </p:nvSpPr>
              <p:spPr>
                <a:xfrm>
                  <a:off x="3759793" y="4307142"/>
                  <a:ext cx="379576" cy="281448"/>
                </a:xfrm>
                <a:prstGeom prst="cube">
                  <a:avLst>
                    <a:gd name="adj" fmla="val 41321"/>
                  </a:avLst>
                </a:prstGeom>
                <a:solidFill>
                  <a:srgbClr val="1F497D">
                    <a:lumMod val="20000"/>
                    <a:lumOff val="8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49" name="Cube 12">
                  <a:extLst>
                    <a:ext uri="{FF2B5EF4-FFF2-40B4-BE49-F238E27FC236}">
                      <a16:creationId xmlns:a16="http://schemas.microsoft.com/office/drawing/2014/main" id="{133669DF-68E3-284D-A4A5-26BFA8F2DCBB}"/>
                    </a:ext>
                  </a:extLst>
                </p:cNvPr>
                <p:cNvSpPr/>
                <p:nvPr/>
              </p:nvSpPr>
              <p:spPr>
                <a:xfrm>
                  <a:off x="4118740" y="4307142"/>
                  <a:ext cx="379576" cy="281448"/>
                </a:xfrm>
                <a:prstGeom prst="cube">
                  <a:avLst>
                    <a:gd name="adj" fmla="val 41321"/>
                  </a:avLst>
                </a:prstGeom>
                <a:solidFill>
                  <a:srgbClr val="1F497D">
                    <a:lumMod val="20000"/>
                    <a:lumOff val="8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50" name="Cube 13">
                  <a:extLst>
                    <a:ext uri="{FF2B5EF4-FFF2-40B4-BE49-F238E27FC236}">
                      <a16:creationId xmlns:a16="http://schemas.microsoft.com/office/drawing/2014/main" id="{308D3080-6D37-E447-974D-4581E7F40659}"/>
                    </a:ext>
                  </a:extLst>
                </p:cNvPr>
                <p:cNvSpPr/>
                <p:nvPr/>
              </p:nvSpPr>
              <p:spPr>
                <a:xfrm>
                  <a:off x="4496446" y="4127961"/>
                  <a:ext cx="265367" cy="460629"/>
                </a:xfrm>
                <a:prstGeom prst="cube">
                  <a:avLst>
                    <a:gd name="adj" fmla="val 69955"/>
                  </a:avLst>
                </a:prstGeom>
                <a:solidFill>
                  <a:srgbClr val="C0504D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51" name="Cube 14">
                  <a:extLst>
                    <a:ext uri="{FF2B5EF4-FFF2-40B4-BE49-F238E27FC236}">
                      <a16:creationId xmlns:a16="http://schemas.microsoft.com/office/drawing/2014/main" id="{F67B316F-0C55-6946-ADC7-197DD08F7A6C}"/>
                    </a:ext>
                  </a:extLst>
                </p:cNvPr>
                <p:cNvSpPr/>
                <p:nvPr/>
              </p:nvSpPr>
              <p:spPr>
                <a:xfrm>
                  <a:off x="4605023" y="4127961"/>
                  <a:ext cx="265367" cy="460629"/>
                </a:xfrm>
                <a:prstGeom prst="cube">
                  <a:avLst>
                    <a:gd name="adj" fmla="val 69955"/>
                  </a:avLst>
                </a:prstGeom>
                <a:solidFill>
                  <a:srgbClr val="C0504D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52" name="Cube 15">
                  <a:extLst>
                    <a:ext uri="{FF2B5EF4-FFF2-40B4-BE49-F238E27FC236}">
                      <a16:creationId xmlns:a16="http://schemas.microsoft.com/office/drawing/2014/main" id="{DB4C42AE-1FFF-6041-BD1C-A77FF421E672}"/>
                    </a:ext>
                  </a:extLst>
                </p:cNvPr>
                <p:cNvSpPr/>
                <p:nvPr/>
              </p:nvSpPr>
              <p:spPr>
                <a:xfrm>
                  <a:off x="4706097" y="4127961"/>
                  <a:ext cx="265367" cy="460629"/>
                </a:xfrm>
                <a:prstGeom prst="cube">
                  <a:avLst>
                    <a:gd name="adj" fmla="val 69955"/>
                  </a:avLst>
                </a:prstGeom>
                <a:solidFill>
                  <a:srgbClr val="C0504D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53" name="Cube 16">
                  <a:extLst>
                    <a:ext uri="{FF2B5EF4-FFF2-40B4-BE49-F238E27FC236}">
                      <a16:creationId xmlns:a16="http://schemas.microsoft.com/office/drawing/2014/main" id="{EAF64F54-58A3-EF4F-A17B-2E9731BE8224}"/>
                    </a:ext>
                  </a:extLst>
                </p:cNvPr>
                <p:cNvSpPr/>
                <p:nvPr/>
              </p:nvSpPr>
              <p:spPr>
                <a:xfrm>
                  <a:off x="4913957" y="3808604"/>
                  <a:ext cx="370415" cy="779986"/>
                </a:xfrm>
                <a:prstGeom prst="cube">
                  <a:avLst>
                    <a:gd name="adj" fmla="val 89732"/>
                  </a:avLst>
                </a:prstGeom>
                <a:solidFill>
                  <a:srgbClr val="9BBB59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54" name="Cube 17">
                  <a:extLst>
                    <a:ext uri="{FF2B5EF4-FFF2-40B4-BE49-F238E27FC236}">
                      <a16:creationId xmlns:a16="http://schemas.microsoft.com/office/drawing/2014/main" id="{4A7958D6-1AA9-E643-AA14-0EB4062AA9D8}"/>
                    </a:ext>
                  </a:extLst>
                </p:cNvPr>
                <p:cNvSpPr/>
                <p:nvPr/>
              </p:nvSpPr>
              <p:spPr>
                <a:xfrm>
                  <a:off x="4972068" y="3808604"/>
                  <a:ext cx="370415" cy="779986"/>
                </a:xfrm>
                <a:prstGeom prst="cube">
                  <a:avLst>
                    <a:gd name="adj" fmla="val 89732"/>
                  </a:avLst>
                </a:prstGeom>
                <a:solidFill>
                  <a:srgbClr val="9BBB59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 dirty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55" name="Cube 18">
                  <a:extLst>
                    <a:ext uri="{FF2B5EF4-FFF2-40B4-BE49-F238E27FC236}">
                      <a16:creationId xmlns:a16="http://schemas.microsoft.com/office/drawing/2014/main" id="{00E7342E-A0BD-004E-A01F-792CAECE5038}"/>
                    </a:ext>
                  </a:extLst>
                </p:cNvPr>
                <p:cNvSpPr/>
                <p:nvPr/>
              </p:nvSpPr>
              <p:spPr>
                <a:xfrm>
                  <a:off x="5024052" y="3808604"/>
                  <a:ext cx="370415" cy="779986"/>
                </a:xfrm>
                <a:prstGeom prst="cube">
                  <a:avLst>
                    <a:gd name="adj" fmla="val 89732"/>
                  </a:avLst>
                </a:prstGeom>
                <a:solidFill>
                  <a:srgbClr val="9BBB59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  <p:sp>
          <p:nvSpPr>
            <p:cNvPr id="39" name="Rounded Rectangle 50">
              <a:extLst>
                <a:ext uri="{FF2B5EF4-FFF2-40B4-BE49-F238E27FC236}">
                  <a16:creationId xmlns:a16="http://schemas.microsoft.com/office/drawing/2014/main" id="{CDA5DC61-7206-7246-8EC7-6A366468C84D}"/>
                </a:ext>
              </a:extLst>
            </p:cNvPr>
            <p:cNvSpPr/>
            <p:nvPr/>
          </p:nvSpPr>
          <p:spPr>
            <a:xfrm>
              <a:off x="2933673" y="3928626"/>
              <a:ext cx="4017566" cy="1819178"/>
            </a:xfrm>
            <a:prstGeom prst="roundRect">
              <a:avLst>
                <a:gd name="adj" fmla="val 9299"/>
              </a:avLst>
            </a:prstGeom>
            <a:noFill/>
            <a:ln w="25400" cap="flat" cmpd="sng" algn="ctr">
              <a:solidFill>
                <a:sysClr val="windowText" lastClr="000000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algn="ctr" defTabSz="685800"/>
              <a:endParaRPr lang="en-US" sz="1350" ker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098283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流程图: 磁盘 16">
            <a:extLst>
              <a:ext uri="{FF2B5EF4-FFF2-40B4-BE49-F238E27FC236}">
                <a16:creationId xmlns:a16="http://schemas.microsoft.com/office/drawing/2014/main" id="{4EA1A6DF-369A-DD46-B4E8-DDADAA5180E3}"/>
              </a:ext>
            </a:extLst>
          </p:cNvPr>
          <p:cNvSpPr/>
          <p:nvPr/>
        </p:nvSpPr>
        <p:spPr>
          <a:xfrm>
            <a:off x="3882782" y="2808818"/>
            <a:ext cx="1022017" cy="1079046"/>
          </a:xfrm>
          <a:prstGeom prst="flowChartMagneticDisk">
            <a:avLst/>
          </a:prstGeom>
          <a:noFill/>
          <a:ln w="25400" cap="flat" cmpd="sng" algn="ctr">
            <a:solidFill>
              <a:srgbClr val="000000"/>
            </a:solidFill>
            <a:prstDash val="solid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050" ker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Arial"/>
              <a:rtl val="0"/>
            </a:endParaRPr>
          </a:p>
        </p:txBody>
      </p:sp>
      <p:sp>
        <p:nvSpPr>
          <p:cNvPr id="63" name="文本框 20">
            <a:extLst>
              <a:ext uri="{FF2B5EF4-FFF2-40B4-BE49-F238E27FC236}">
                <a16:creationId xmlns:a16="http://schemas.microsoft.com/office/drawing/2014/main" id="{53442A54-A6F3-CC40-AF5E-8B18B6C6EFC8}"/>
              </a:ext>
            </a:extLst>
          </p:cNvPr>
          <p:cNvSpPr txBox="1"/>
          <p:nvPr/>
        </p:nvSpPr>
        <p:spPr>
          <a:xfrm>
            <a:off x="4006060" y="2827750"/>
            <a:ext cx="84350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en-US" altLang="zh-CN" sz="1500" kern="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images</a:t>
            </a:r>
            <a:endParaRPr lang="en-US" sz="1500" kern="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cs typeface="Arial"/>
              <a:sym typeface="Arial"/>
              <a:rtl val="0"/>
            </a:endParaRPr>
          </a:p>
        </p:txBody>
      </p:sp>
      <p:sp>
        <p:nvSpPr>
          <p:cNvPr id="64" name="文本框 41">
            <a:extLst>
              <a:ext uri="{FF2B5EF4-FFF2-40B4-BE49-F238E27FC236}">
                <a16:creationId xmlns:a16="http://schemas.microsoft.com/office/drawing/2014/main" id="{930C4930-2812-B944-818D-599206008537}"/>
              </a:ext>
            </a:extLst>
          </p:cNvPr>
          <p:cNvSpPr txBox="1"/>
          <p:nvPr/>
        </p:nvSpPr>
        <p:spPr>
          <a:xfrm>
            <a:off x="4599307" y="3144508"/>
            <a:ext cx="2923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200" kern="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…</a:t>
            </a:r>
          </a:p>
        </p:txBody>
      </p:sp>
      <p:cxnSp>
        <p:nvCxnSpPr>
          <p:cNvPr id="65" name="肘形连接符 46">
            <a:extLst>
              <a:ext uri="{FF2B5EF4-FFF2-40B4-BE49-F238E27FC236}">
                <a16:creationId xmlns:a16="http://schemas.microsoft.com/office/drawing/2014/main" id="{0B4DF2A6-0BA6-E24B-8E96-BEF7AED8F3A2}"/>
              </a:ext>
            </a:extLst>
          </p:cNvPr>
          <p:cNvCxnSpPr>
            <a:cxnSpLocks/>
            <a:stCxn id="62" idx="3"/>
          </p:cNvCxnSpPr>
          <p:nvPr/>
        </p:nvCxnSpPr>
        <p:spPr>
          <a:xfrm rot="16200000" flipH="1">
            <a:off x="4386309" y="3895346"/>
            <a:ext cx="733981" cy="719016"/>
          </a:xfrm>
          <a:prstGeom prst="bentConnector3">
            <a:avLst>
              <a:gd name="adj1" fmla="val 100222"/>
            </a:avLst>
          </a:prstGeom>
          <a:noFill/>
          <a:ln w="25400" cap="flat" cmpd="sng" algn="ctr">
            <a:solidFill>
              <a:srgbClr val="C00000"/>
            </a:solidFill>
            <a:prstDash val="solid"/>
            <a:tailEnd type="stealth" w="lg" len="lg"/>
          </a:ln>
          <a:effectLst/>
        </p:spPr>
      </p:cxnSp>
      <p:pic>
        <p:nvPicPr>
          <p:cNvPr id="66" name="Picture 23">
            <a:extLst>
              <a:ext uri="{FF2B5EF4-FFF2-40B4-BE49-F238E27FC236}">
                <a16:creationId xmlns:a16="http://schemas.microsoft.com/office/drawing/2014/main" id="{F3D2F30D-3CE9-9649-B94E-A2D95F6828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62780" y="3208130"/>
            <a:ext cx="468833" cy="354432"/>
          </a:xfrm>
          <a:prstGeom prst="rect">
            <a:avLst/>
          </a:prstGeom>
        </p:spPr>
      </p:pic>
      <p:pic>
        <p:nvPicPr>
          <p:cNvPr id="67" name="Picture 24">
            <a:extLst>
              <a:ext uri="{FF2B5EF4-FFF2-40B4-BE49-F238E27FC236}">
                <a16:creationId xmlns:a16="http://schemas.microsoft.com/office/drawing/2014/main" id="{78A7CD4D-0DE1-974E-B7B8-E012543477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65427" y="3197237"/>
            <a:ext cx="466922" cy="373562"/>
          </a:xfrm>
          <a:prstGeom prst="rect">
            <a:avLst/>
          </a:prstGeom>
        </p:spPr>
      </p:pic>
      <p:pic>
        <p:nvPicPr>
          <p:cNvPr id="68" name="Picture 25">
            <a:extLst>
              <a:ext uri="{FF2B5EF4-FFF2-40B4-BE49-F238E27FC236}">
                <a16:creationId xmlns:a16="http://schemas.microsoft.com/office/drawing/2014/main" id="{04D6BE80-5A05-8E42-965B-4B8B84EFE9E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57331" y="3259997"/>
            <a:ext cx="466922" cy="356845"/>
          </a:xfrm>
          <a:prstGeom prst="rect">
            <a:avLst/>
          </a:prstGeom>
        </p:spPr>
      </p:pic>
      <p:pic>
        <p:nvPicPr>
          <p:cNvPr id="69" name="Picture 26">
            <a:extLst>
              <a:ext uri="{FF2B5EF4-FFF2-40B4-BE49-F238E27FC236}">
                <a16:creationId xmlns:a16="http://schemas.microsoft.com/office/drawing/2014/main" id="{70B7AD14-6F90-224B-88B7-1E6C6C80F29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75418" y="3364559"/>
            <a:ext cx="466922" cy="358552"/>
          </a:xfrm>
          <a:prstGeom prst="rect">
            <a:avLst/>
          </a:prstGeom>
        </p:spPr>
      </p:pic>
      <p:pic>
        <p:nvPicPr>
          <p:cNvPr id="70" name="Picture 27">
            <a:extLst>
              <a:ext uri="{FF2B5EF4-FFF2-40B4-BE49-F238E27FC236}">
                <a16:creationId xmlns:a16="http://schemas.microsoft.com/office/drawing/2014/main" id="{57E8323A-F63B-8F48-A091-DB9C1C89D39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92797" y="3446643"/>
            <a:ext cx="466922" cy="353800"/>
          </a:xfrm>
          <a:prstGeom prst="rect">
            <a:avLst/>
          </a:prstGeom>
        </p:spPr>
      </p:pic>
      <p:pic>
        <p:nvPicPr>
          <p:cNvPr id="71" name="Picture 28">
            <a:extLst>
              <a:ext uri="{FF2B5EF4-FFF2-40B4-BE49-F238E27FC236}">
                <a16:creationId xmlns:a16="http://schemas.microsoft.com/office/drawing/2014/main" id="{3FCE6CCC-2A71-4342-B5B6-4D570298D01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75168" y="3273401"/>
            <a:ext cx="468833" cy="364734"/>
          </a:xfrm>
          <a:prstGeom prst="rect">
            <a:avLst/>
          </a:prstGeom>
        </p:spPr>
      </p:pic>
      <p:pic>
        <p:nvPicPr>
          <p:cNvPr id="72" name="Picture 29">
            <a:extLst>
              <a:ext uri="{FF2B5EF4-FFF2-40B4-BE49-F238E27FC236}">
                <a16:creationId xmlns:a16="http://schemas.microsoft.com/office/drawing/2014/main" id="{7D51E61C-26C0-E94F-8E6C-1A450F9A4BE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87556" y="3348975"/>
            <a:ext cx="468833" cy="368430"/>
          </a:xfrm>
          <a:prstGeom prst="rect">
            <a:avLst/>
          </a:prstGeom>
        </p:spPr>
      </p:pic>
      <p:pic>
        <p:nvPicPr>
          <p:cNvPr id="73" name="Picture 30">
            <a:extLst>
              <a:ext uri="{FF2B5EF4-FFF2-40B4-BE49-F238E27FC236}">
                <a16:creationId xmlns:a16="http://schemas.microsoft.com/office/drawing/2014/main" id="{758D7E2A-3A93-2847-BF72-748A6B593DB5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99945" y="3428245"/>
            <a:ext cx="468832" cy="371039"/>
          </a:xfrm>
          <a:prstGeom prst="rect">
            <a:avLst/>
          </a:prstGeom>
        </p:spPr>
      </p:pic>
      <p:sp>
        <p:nvSpPr>
          <p:cNvPr id="74" name="流程图: 磁盘 16">
            <a:extLst>
              <a:ext uri="{FF2B5EF4-FFF2-40B4-BE49-F238E27FC236}">
                <a16:creationId xmlns:a16="http://schemas.microsoft.com/office/drawing/2014/main" id="{D00AF0F1-0526-4244-BE41-F40F14EE564D}"/>
              </a:ext>
            </a:extLst>
          </p:cNvPr>
          <p:cNvSpPr/>
          <p:nvPr/>
        </p:nvSpPr>
        <p:spPr>
          <a:xfrm>
            <a:off x="4996703" y="2808818"/>
            <a:ext cx="1022017" cy="1079046"/>
          </a:xfrm>
          <a:prstGeom prst="flowChartMagneticDisk">
            <a:avLst/>
          </a:prstGeom>
          <a:noFill/>
          <a:ln w="25400" cap="flat" cmpd="sng" algn="ctr">
            <a:solidFill>
              <a:srgbClr val="000000"/>
            </a:solidFill>
            <a:prstDash val="solid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050" ker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Arial"/>
              <a:rtl val="0"/>
            </a:endParaRPr>
          </a:p>
        </p:txBody>
      </p:sp>
      <p:sp>
        <p:nvSpPr>
          <p:cNvPr id="75" name="文本框 20">
            <a:extLst>
              <a:ext uri="{FF2B5EF4-FFF2-40B4-BE49-F238E27FC236}">
                <a16:creationId xmlns:a16="http://schemas.microsoft.com/office/drawing/2014/main" id="{43182463-0006-DA4F-9113-C6D19448D202}"/>
              </a:ext>
            </a:extLst>
          </p:cNvPr>
          <p:cNvSpPr txBox="1"/>
          <p:nvPr/>
        </p:nvSpPr>
        <p:spPr>
          <a:xfrm>
            <a:off x="5190624" y="2827750"/>
            <a:ext cx="715260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en-US" altLang="zh-CN" sz="1500" kern="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labels</a:t>
            </a:r>
            <a:endParaRPr lang="en-US" sz="1500" kern="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cs typeface="Arial"/>
              <a:sym typeface="Arial"/>
              <a:rtl val="0"/>
            </a:endParaRPr>
          </a:p>
        </p:txBody>
      </p:sp>
      <p:sp>
        <p:nvSpPr>
          <p:cNvPr id="76" name="文本框 19">
            <a:extLst>
              <a:ext uri="{FF2B5EF4-FFF2-40B4-BE49-F238E27FC236}">
                <a16:creationId xmlns:a16="http://schemas.microsoft.com/office/drawing/2014/main" id="{FB4608BD-1C17-9048-831A-B79B5BD81522}"/>
              </a:ext>
            </a:extLst>
          </p:cNvPr>
          <p:cNvSpPr txBox="1"/>
          <p:nvPr/>
        </p:nvSpPr>
        <p:spPr>
          <a:xfrm>
            <a:off x="5038033" y="3198752"/>
            <a:ext cx="37702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ja-JP" altLang="en-US" sz="1500" ker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人</a:t>
            </a:r>
            <a:endParaRPr lang="en-US" sz="1500" kern="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  <a:cs typeface="Arial"/>
              <a:sym typeface="Arial"/>
              <a:rtl val="0"/>
            </a:endParaRPr>
          </a:p>
        </p:txBody>
      </p:sp>
      <p:sp>
        <p:nvSpPr>
          <p:cNvPr id="77" name="文本框 19">
            <a:extLst>
              <a:ext uri="{FF2B5EF4-FFF2-40B4-BE49-F238E27FC236}">
                <a16:creationId xmlns:a16="http://schemas.microsoft.com/office/drawing/2014/main" id="{7C661264-A9A2-0347-AD4C-7EE7A4295464}"/>
              </a:ext>
            </a:extLst>
          </p:cNvPr>
          <p:cNvSpPr txBox="1"/>
          <p:nvPr/>
        </p:nvSpPr>
        <p:spPr>
          <a:xfrm>
            <a:off x="5309701" y="3253562"/>
            <a:ext cx="37702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ja-JP" altLang="en-US" sz="1500" ker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马</a:t>
            </a:r>
            <a:endParaRPr lang="en-US" sz="1500" kern="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  <a:cs typeface="Arial"/>
              <a:sym typeface="Arial"/>
              <a:rtl val="0"/>
            </a:endParaRPr>
          </a:p>
        </p:txBody>
      </p:sp>
      <p:sp>
        <p:nvSpPr>
          <p:cNvPr id="78" name="文本框 19">
            <a:extLst>
              <a:ext uri="{FF2B5EF4-FFF2-40B4-BE49-F238E27FC236}">
                <a16:creationId xmlns:a16="http://schemas.microsoft.com/office/drawing/2014/main" id="{867CC23C-48FB-3A4A-AEA9-338F8C83CF12}"/>
              </a:ext>
            </a:extLst>
          </p:cNvPr>
          <p:cNvSpPr txBox="1"/>
          <p:nvPr/>
        </p:nvSpPr>
        <p:spPr>
          <a:xfrm>
            <a:off x="5595610" y="3405335"/>
            <a:ext cx="37702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ja-JP" altLang="en-US" sz="1500" ker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鸟</a:t>
            </a:r>
            <a:endParaRPr lang="en-US" sz="1500" kern="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  <a:cs typeface="Arial"/>
              <a:sym typeface="Arial"/>
              <a:rtl val="0"/>
            </a:endParaRPr>
          </a:p>
        </p:txBody>
      </p:sp>
      <p:sp>
        <p:nvSpPr>
          <p:cNvPr id="79" name="文本框 19">
            <a:extLst>
              <a:ext uri="{FF2B5EF4-FFF2-40B4-BE49-F238E27FC236}">
                <a16:creationId xmlns:a16="http://schemas.microsoft.com/office/drawing/2014/main" id="{256784F3-16D2-F444-B327-12F273142B4E}"/>
              </a:ext>
            </a:extLst>
          </p:cNvPr>
          <p:cNvSpPr txBox="1"/>
          <p:nvPr/>
        </p:nvSpPr>
        <p:spPr>
          <a:xfrm>
            <a:off x="5283987" y="3562840"/>
            <a:ext cx="37702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ja-JP" altLang="en-US" sz="1500" ker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羊</a:t>
            </a:r>
            <a:endParaRPr lang="en-US" sz="1500" kern="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  <a:cs typeface="Arial"/>
              <a:sym typeface="Arial"/>
              <a:rtl val="0"/>
            </a:endParaRPr>
          </a:p>
        </p:txBody>
      </p:sp>
      <p:sp>
        <p:nvSpPr>
          <p:cNvPr id="80" name="文本框 42">
            <a:extLst>
              <a:ext uri="{FF2B5EF4-FFF2-40B4-BE49-F238E27FC236}">
                <a16:creationId xmlns:a16="http://schemas.microsoft.com/office/drawing/2014/main" id="{4B8F7E3D-213E-8A4F-9816-5E126BBFF652}"/>
              </a:ext>
            </a:extLst>
          </p:cNvPr>
          <p:cNvSpPr txBox="1"/>
          <p:nvPr/>
        </p:nvSpPr>
        <p:spPr>
          <a:xfrm>
            <a:off x="5715972" y="3133039"/>
            <a:ext cx="2923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200" kern="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…</a:t>
            </a:r>
          </a:p>
        </p:txBody>
      </p:sp>
      <p:sp>
        <p:nvSpPr>
          <p:cNvPr id="81" name="流程图: 磁盘 16">
            <a:extLst>
              <a:ext uri="{FF2B5EF4-FFF2-40B4-BE49-F238E27FC236}">
                <a16:creationId xmlns:a16="http://schemas.microsoft.com/office/drawing/2014/main" id="{68E5D384-2D14-9C4B-B68B-EC19E0E5EA45}"/>
              </a:ext>
            </a:extLst>
          </p:cNvPr>
          <p:cNvSpPr/>
          <p:nvPr/>
        </p:nvSpPr>
        <p:spPr>
          <a:xfrm>
            <a:off x="8010964" y="2808818"/>
            <a:ext cx="1022017" cy="1079046"/>
          </a:xfrm>
          <a:prstGeom prst="flowChartMagneticDisk">
            <a:avLst/>
          </a:prstGeom>
          <a:noFill/>
          <a:ln w="25400" cap="flat" cmpd="sng" algn="ctr">
            <a:solidFill>
              <a:srgbClr val="000000"/>
            </a:solidFill>
            <a:prstDash val="solid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050" ker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Arial"/>
              <a:rtl val="0"/>
            </a:endParaRPr>
          </a:p>
        </p:txBody>
      </p:sp>
      <p:sp>
        <p:nvSpPr>
          <p:cNvPr id="82" name="文本框 20">
            <a:extLst>
              <a:ext uri="{FF2B5EF4-FFF2-40B4-BE49-F238E27FC236}">
                <a16:creationId xmlns:a16="http://schemas.microsoft.com/office/drawing/2014/main" id="{A30CF459-8265-274C-BA0D-4E05BDCE6203}"/>
              </a:ext>
            </a:extLst>
          </p:cNvPr>
          <p:cNvSpPr txBox="1"/>
          <p:nvPr/>
        </p:nvSpPr>
        <p:spPr>
          <a:xfrm>
            <a:off x="8200077" y="2773093"/>
            <a:ext cx="72487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85800">
              <a:defRPr/>
            </a:pPr>
            <a:r>
              <a:rPr lang="en-US" altLang="zh-CN" sz="1050" kern="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Pseudo</a:t>
            </a:r>
            <a:r>
              <a:rPr lang="zh-CN" altLang="en-US" sz="1050" kern="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 </a:t>
            </a:r>
            <a:endParaRPr lang="en-AU" altLang="zh-CN" sz="1050" kern="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cs typeface="Arial"/>
              <a:sym typeface="Arial"/>
              <a:rtl val="0"/>
            </a:endParaRPr>
          </a:p>
          <a:p>
            <a:pPr algn="ctr" defTabSz="685800">
              <a:defRPr/>
            </a:pPr>
            <a:r>
              <a:rPr lang="en-US" altLang="zh-CN" sz="1050" kern="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masks</a:t>
            </a:r>
            <a:endParaRPr lang="en-US" sz="1050" kern="0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cs typeface="Arial"/>
              <a:sym typeface="Arial"/>
              <a:rtl val="0"/>
            </a:endParaRPr>
          </a:p>
        </p:txBody>
      </p:sp>
      <p:sp>
        <p:nvSpPr>
          <p:cNvPr id="83" name="文本框 42">
            <a:extLst>
              <a:ext uri="{FF2B5EF4-FFF2-40B4-BE49-F238E27FC236}">
                <a16:creationId xmlns:a16="http://schemas.microsoft.com/office/drawing/2014/main" id="{1B9B2755-8554-C547-BD83-48FE009E0D62}"/>
              </a:ext>
            </a:extLst>
          </p:cNvPr>
          <p:cNvSpPr txBox="1"/>
          <p:nvPr/>
        </p:nvSpPr>
        <p:spPr>
          <a:xfrm>
            <a:off x="8739309" y="3089761"/>
            <a:ext cx="2923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1200" kern="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Arial"/>
                <a:sym typeface="Arial"/>
                <a:rtl val="0"/>
              </a:rPr>
              <a:t>…</a:t>
            </a:r>
          </a:p>
        </p:txBody>
      </p:sp>
      <p:sp>
        <p:nvSpPr>
          <p:cNvPr id="84" name="Rounded Rectangle 41">
            <a:extLst>
              <a:ext uri="{FF2B5EF4-FFF2-40B4-BE49-F238E27FC236}">
                <a16:creationId xmlns:a16="http://schemas.microsoft.com/office/drawing/2014/main" id="{B0C72548-A17A-F34E-BB47-875750455020}"/>
              </a:ext>
            </a:extLst>
          </p:cNvPr>
          <p:cNvSpPr/>
          <p:nvPr/>
        </p:nvSpPr>
        <p:spPr>
          <a:xfrm>
            <a:off x="6454475" y="2978857"/>
            <a:ext cx="1163147" cy="745319"/>
          </a:xfrm>
          <a:prstGeom prst="roundRect">
            <a:avLst>
              <a:gd name="adj" fmla="val 9299"/>
            </a:avLst>
          </a:prstGeom>
          <a:noFill/>
          <a:ln w="25400" cap="flat" cmpd="sng" algn="ctr">
            <a:solidFill>
              <a:sysClr val="windowText" lastClr="00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TextBox 32">
            <a:extLst>
              <a:ext uri="{FF2B5EF4-FFF2-40B4-BE49-F238E27FC236}">
                <a16:creationId xmlns:a16="http://schemas.microsoft.com/office/drawing/2014/main" id="{42374AF8-B349-534D-83D7-3E272006BBB0}"/>
              </a:ext>
            </a:extLst>
          </p:cNvPr>
          <p:cNvSpPr txBox="1"/>
          <p:nvPr/>
        </p:nvSpPr>
        <p:spPr>
          <a:xfrm>
            <a:off x="6422869" y="3037168"/>
            <a:ext cx="1228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US" altLang="zh-CN" sz="1200" kern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</a:rPr>
              <a:t>Weakly</a:t>
            </a:r>
            <a:r>
              <a:rPr lang="zh-CN" altLang="en-US" sz="1200" kern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200" kern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</a:rPr>
              <a:t>Supervised</a:t>
            </a:r>
            <a:r>
              <a:rPr lang="zh-CN" altLang="en-US" sz="1200" kern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200" kern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cs typeface="Times New Roman" panose="02020603050405020304" pitchFamily="18" charset="0"/>
              </a:rPr>
              <a:t>Learning</a:t>
            </a:r>
            <a:endParaRPr lang="en-AU" altLang="ja-JP" sz="1200" kern="0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86" name="Arrow: Right 23">
            <a:extLst>
              <a:ext uri="{FF2B5EF4-FFF2-40B4-BE49-F238E27FC236}">
                <a16:creationId xmlns:a16="http://schemas.microsoft.com/office/drawing/2014/main" id="{03016543-631F-B349-9299-1D851C4DB3EA}"/>
              </a:ext>
            </a:extLst>
          </p:cNvPr>
          <p:cNvSpPr/>
          <p:nvPr/>
        </p:nvSpPr>
        <p:spPr>
          <a:xfrm>
            <a:off x="6151388" y="3259997"/>
            <a:ext cx="198591" cy="233571"/>
          </a:xfrm>
          <a:prstGeom prst="rightArrow">
            <a:avLst/>
          </a:prstGeom>
          <a:gradFill rotWithShape="1">
            <a:gsLst>
              <a:gs pos="0">
                <a:sysClr val="windowText" lastClr="000000">
                  <a:tint val="50000"/>
                  <a:satMod val="300000"/>
                </a:sysClr>
              </a:gs>
              <a:gs pos="35000">
                <a:sysClr val="windowText" lastClr="000000">
                  <a:tint val="37000"/>
                  <a:satMod val="300000"/>
                </a:sysClr>
              </a:gs>
              <a:gs pos="100000">
                <a:sysClr val="windowText" lastClr="000000">
                  <a:tint val="15000"/>
                  <a:satMod val="350000"/>
                </a:sysClr>
              </a:gs>
            </a:gsLst>
            <a:lin ang="16200000" scaled="1"/>
          </a:gradFill>
          <a:ln w="952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7" name="Arrow: Right 23">
            <a:extLst>
              <a:ext uri="{FF2B5EF4-FFF2-40B4-BE49-F238E27FC236}">
                <a16:creationId xmlns:a16="http://schemas.microsoft.com/office/drawing/2014/main" id="{5F1F8FD2-57C4-D64D-9F6E-CF57F0927EA4}"/>
              </a:ext>
            </a:extLst>
          </p:cNvPr>
          <p:cNvSpPr/>
          <p:nvPr/>
        </p:nvSpPr>
        <p:spPr>
          <a:xfrm>
            <a:off x="7737447" y="3281638"/>
            <a:ext cx="198591" cy="233571"/>
          </a:xfrm>
          <a:prstGeom prst="rightArrow">
            <a:avLst/>
          </a:prstGeom>
          <a:gradFill rotWithShape="1">
            <a:gsLst>
              <a:gs pos="0">
                <a:sysClr val="windowText" lastClr="000000">
                  <a:tint val="50000"/>
                  <a:satMod val="300000"/>
                </a:sysClr>
              </a:gs>
              <a:gs pos="35000">
                <a:sysClr val="windowText" lastClr="000000">
                  <a:tint val="37000"/>
                  <a:satMod val="300000"/>
                </a:sysClr>
              </a:gs>
              <a:gs pos="100000">
                <a:sysClr val="windowText" lastClr="000000">
                  <a:tint val="15000"/>
                  <a:satMod val="350000"/>
                </a:sysClr>
              </a:gs>
            </a:gsLst>
            <a:lin ang="16200000" scaled="1"/>
          </a:gradFill>
          <a:ln w="952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8" name="Rounded Rectangle 46">
            <a:extLst>
              <a:ext uri="{FF2B5EF4-FFF2-40B4-BE49-F238E27FC236}">
                <a16:creationId xmlns:a16="http://schemas.microsoft.com/office/drawing/2014/main" id="{83A6DE46-1E55-8D47-AB32-A36787A3483E}"/>
              </a:ext>
            </a:extLst>
          </p:cNvPr>
          <p:cNvSpPr/>
          <p:nvPr/>
        </p:nvSpPr>
        <p:spPr>
          <a:xfrm>
            <a:off x="8223405" y="4306223"/>
            <a:ext cx="597136" cy="484749"/>
          </a:xfrm>
          <a:prstGeom prst="roundRect">
            <a:avLst>
              <a:gd name="adj" fmla="val 4470"/>
            </a:avLst>
          </a:prstGeom>
          <a:solidFill>
            <a:srgbClr val="F79646"/>
          </a:solidFill>
          <a:ln w="38100" cap="flat" cmpd="sng" algn="ctr">
            <a:solidFill>
              <a:sysClr val="window" lastClr="FFFFFF"/>
            </a:solidFill>
            <a:prstDash val="solid"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 defTabSz="685800">
              <a:defRPr/>
            </a:pPr>
            <a:endParaRPr lang="en-US" sz="1350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9" name="文本框 172">
            <a:extLst>
              <a:ext uri="{FF2B5EF4-FFF2-40B4-BE49-F238E27FC236}">
                <a16:creationId xmlns:a16="http://schemas.microsoft.com/office/drawing/2014/main" id="{6C9344EB-01B6-8844-9485-003CF99E0089}"/>
              </a:ext>
            </a:extLst>
          </p:cNvPr>
          <p:cNvSpPr txBox="1"/>
          <p:nvPr/>
        </p:nvSpPr>
        <p:spPr>
          <a:xfrm>
            <a:off x="8212894" y="4399348"/>
            <a:ext cx="645373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5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LOSS</a:t>
            </a:r>
            <a:endParaRPr lang="en-US" sz="1350" b="1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90" name="Straight Arrow Connector 48">
            <a:extLst>
              <a:ext uri="{FF2B5EF4-FFF2-40B4-BE49-F238E27FC236}">
                <a16:creationId xmlns:a16="http://schemas.microsoft.com/office/drawing/2014/main" id="{A47BF8D7-97B6-6C43-A166-62CA0F64C5B7}"/>
              </a:ext>
            </a:extLst>
          </p:cNvPr>
          <p:cNvCxnSpPr>
            <a:cxnSpLocks/>
            <a:stCxn id="81" idx="3"/>
            <a:endCxn id="89" idx="0"/>
          </p:cNvCxnSpPr>
          <p:nvPr/>
        </p:nvCxnSpPr>
        <p:spPr>
          <a:xfrm>
            <a:off x="8521973" y="3887864"/>
            <a:ext cx="13608" cy="511484"/>
          </a:xfrm>
          <a:prstGeom prst="straightConnector1">
            <a:avLst/>
          </a:prstGeom>
          <a:noFill/>
          <a:ln w="25400" cap="flat" cmpd="sng" algn="ctr">
            <a:solidFill>
              <a:srgbClr val="C00000"/>
            </a:solidFill>
            <a:prstDash val="solid"/>
            <a:miter lim="800000"/>
            <a:tailEnd type="stealth" w="lg" len="lg"/>
          </a:ln>
          <a:effectLst/>
        </p:spPr>
      </p:cxnSp>
      <p:cxnSp>
        <p:nvCxnSpPr>
          <p:cNvPr id="91" name="Straight Arrow Connector 49">
            <a:extLst>
              <a:ext uri="{FF2B5EF4-FFF2-40B4-BE49-F238E27FC236}">
                <a16:creationId xmlns:a16="http://schemas.microsoft.com/office/drawing/2014/main" id="{AB62B35F-B397-F742-B5F3-01BC216775E5}"/>
              </a:ext>
            </a:extLst>
          </p:cNvPr>
          <p:cNvCxnSpPr>
            <a:cxnSpLocks/>
          </p:cNvCxnSpPr>
          <p:nvPr/>
        </p:nvCxnSpPr>
        <p:spPr>
          <a:xfrm>
            <a:off x="7761610" y="4594313"/>
            <a:ext cx="461795" cy="0"/>
          </a:xfrm>
          <a:prstGeom prst="straightConnector1">
            <a:avLst/>
          </a:prstGeom>
          <a:noFill/>
          <a:ln w="25400" cap="flat" cmpd="sng" algn="ctr">
            <a:solidFill>
              <a:srgbClr val="C00000"/>
            </a:solidFill>
            <a:prstDash val="solid"/>
            <a:miter lim="800000"/>
            <a:tailEnd type="stealth" w="lg" len="lg"/>
          </a:ln>
          <a:effectLst/>
        </p:spPr>
      </p:cxnSp>
      <p:sp>
        <p:nvSpPr>
          <p:cNvPr id="92" name="Rounded Rectangle 51">
            <a:extLst>
              <a:ext uri="{FF2B5EF4-FFF2-40B4-BE49-F238E27FC236}">
                <a16:creationId xmlns:a16="http://schemas.microsoft.com/office/drawing/2014/main" id="{32829EDE-E5B1-5B47-B001-B5D9C1FC6934}"/>
              </a:ext>
            </a:extLst>
          </p:cNvPr>
          <p:cNvSpPr/>
          <p:nvPr/>
        </p:nvSpPr>
        <p:spPr>
          <a:xfrm rot="16200000">
            <a:off x="2859507" y="3533347"/>
            <a:ext cx="1014566" cy="359068"/>
          </a:xfrm>
          <a:prstGeom prst="roundRect">
            <a:avLst/>
          </a:prstGeom>
          <a:solidFill>
            <a:srgbClr val="C0504D"/>
          </a:solidFill>
          <a:ln>
            <a:noFill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r>
              <a:rPr lang="en-US" altLang="zh-CN" sz="150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Training</a:t>
            </a:r>
            <a:endParaRPr lang="en-US" sz="15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396DC89-BD04-8D48-9541-315C82FDA4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1408386"/>
            <a:ext cx="11022812" cy="1229711"/>
          </a:xfrm>
        </p:spPr>
        <p:txBody>
          <a:bodyPr/>
          <a:lstStyle/>
          <a:p>
            <a:r>
              <a:rPr lang="en-US" altLang="zh-CN" dirty="0"/>
              <a:t>Our</a:t>
            </a:r>
            <a:r>
              <a:rPr lang="zh-CN" altLang="en-US" dirty="0"/>
              <a:t> </a:t>
            </a:r>
            <a:r>
              <a:rPr lang="en-US" altLang="zh-CN" dirty="0"/>
              <a:t>target</a:t>
            </a:r>
          </a:p>
          <a:p>
            <a:pPr lvl="1"/>
            <a:r>
              <a:rPr lang="en-US" altLang="zh-CN" dirty="0"/>
              <a:t>Using</a:t>
            </a:r>
            <a:r>
              <a:rPr lang="zh-CN" altLang="en-US" dirty="0"/>
              <a:t> </a:t>
            </a:r>
            <a:r>
              <a:rPr lang="en-US" altLang="zh-CN" dirty="0"/>
              <a:t>image-level</a:t>
            </a:r>
            <a:r>
              <a:rPr lang="zh-CN" altLang="en-US" dirty="0"/>
              <a:t> </a:t>
            </a:r>
            <a:r>
              <a:rPr lang="en-US" altLang="zh-CN" dirty="0"/>
              <a:t>labels</a:t>
            </a:r>
            <a:r>
              <a:rPr lang="zh-CN" altLang="en-US" dirty="0"/>
              <a:t> </a:t>
            </a:r>
            <a:r>
              <a:rPr lang="en-US" altLang="zh-CN" dirty="0"/>
              <a:t>as</a:t>
            </a:r>
            <a:r>
              <a:rPr lang="zh-CN" altLang="en-US" dirty="0"/>
              <a:t> </a:t>
            </a:r>
            <a:r>
              <a:rPr lang="en-US" altLang="zh-CN" dirty="0"/>
              <a:t>supervision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2603E78-92E3-6449-9562-11F9ED02D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12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37720B0-CEAE-0B4C-8011-6D0783A57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Weakly-supervised Semantic Segmentation</a:t>
            </a:r>
          </a:p>
        </p:txBody>
      </p:sp>
      <p:sp>
        <p:nvSpPr>
          <p:cNvPr id="36" name="Rectangle: Rounded Corners 2">
            <a:extLst>
              <a:ext uri="{FF2B5EF4-FFF2-40B4-BE49-F238E27FC236}">
                <a16:creationId xmlns:a16="http://schemas.microsoft.com/office/drawing/2014/main" id="{06E42093-2AF0-1C45-889C-CD173D38FCDF}"/>
              </a:ext>
            </a:extLst>
          </p:cNvPr>
          <p:cNvSpPr/>
          <p:nvPr/>
        </p:nvSpPr>
        <p:spPr>
          <a:xfrm>
            <a:off x="3120261" y="2600820"/>
            <a:ext cx="6260843" cy="2232066"/>
          </a:xfrm>
          <a:prstGeom prst="roundRect">
            <a:avLst>
              <a:gd name="adj" fmla="val 2339"/>
            </a:avLst>
          </a:prstGeom>
          <a:solidFill>
            <a:sysClr val="window" lastClr="FFFFFF">
              <a:alpha val="92000"/>
            </a:sysClr>
          </a:solidFill>
          <a:ln>
            <a:noFill/>
          </a:ln>
          <a:effectLst/>
        </p:spPr>
        <p:txBody>
          <a:bodyPr rtlCol="0" anchor="ctr"/>
          <a:lstStyle/>
          <a:p>
            <a:pPr algn="ctr" defTabSz="685800">
              <a:defRPr/>
            </a:pPr>
            <a:endParaRPr lang="en-US" sz="1350" kern="0" dirty="0">
              <a:solidFill>
                <a:sysClr val="window" lastClr="FFFFFF"/>
              </a:solidFill>
              <a:latin typeface="Calibri"/>
            </a:endParaRPr>
          </a:p>
        </p:txBody>
      </p:sp>
      <p:grpSp>
        <p:nvGrpSpPr>
          <p:cNvPr id="37" name="组合 62">
            <a:extLst>
              <a:ext uri="{FF2B5EF4-FFF2-40B4-BE49-F238E27FC236}">
                <a16:creationId xmlns:a16="http://schemas.microsoft.com/office/drawing/2014/main" id="{307F6D0B-D05C-004B-B4B3-F4FC714578B7}"/>
              </a:ext>
            </a:extLst>
          </p:cNvPr>
          <p:cNvGrpSpPr/>
          <p:nvPr/>
        </p:nvGrpSpPr>
        <p:grpSpPr>
          <a:xfrm>
            <a:off x="4982869" y="4038463"/>
            <a:ext cx="3013175" cy="1364384"/>
            <a:chOff x="2933673" y="3928626"/>
            <a:chExt cx="4017566" cy="1819178"/>
          </a:xfrm>
        </p:grpSpPr>
        <p:grpSp>
          <p:nvGrpSpPr>
            <p:cNvPr id="38" name="组合 60">
              <a:extLst>
                <a:ext uri="{FF2B5EF4-FFF2-40B4-BE49-F238E27FC236}">
                  <a16:creationId xmlns:a16="http://schemas.microsoft.com/office/drawing/2014/main" id="{2659F4C5-8713-914D-AC0C-9316E1D68DAF}"/>
                </a:ext>
              </a:extLst>
            </p:cNvPr>
            <p:cNvGrpSpPr/>
            <p:nvPr/>
          </p:nvGrpSpPr>
          <p:grpSpPr>
            <a:xfrm>
              <a:off x="3110695" y="3989451"/>
              <a:ext cx="3709230" cy="1652870"/>
              <a:chOff x="3110695" y="3989451"/>
              <a:chExt cx="3709230" cy="1652870"/>
            </a:xfrm>
          </p:grpSpPr>
          <p:sp>
            <p:nvSpPr>
              <p:cNvPr id="40" name="文本框 172">
                <a:extLst>
                  <a:ext uri="{FF2B5EF4-FFF2-40B4-BE49-F238E27FC236}">
                    <a16:creationId xmlns:a16="http://schemas.microsoft.com/office/drawing/2014/main" id="{8E9FDDFC-19AB-A34D-A418-38AED2434859}"/>
                  </a:ext>
                </a:extLst>
              </p:cNvPr>
              <p:cNvSpPr txBox="1"/>
              <p:nvPr/>
            </p:nvSpPr>
            <p:spPr>
              <a:xfrm>
                <a:off x="3855012" y="4085494"/>
                <a:ext cx="2153500" cy="430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500" b="1" dirty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rPr>
                  <a:t>FCN</a:t>
                </a:r>
                <a:endParaRPr lang="en-US" sz="1500" b="1" dirty="0">
                  <a:solidFill>
                    <a:prstClr val="black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41" name="Group 4">
                <a:extLst>
                  <a:ext uri="{FF2B5EF4-FFF2-40B4-BE49-F238E27FC236}">
                    <a16:creationId xmlns:a16="http://schemas.microsoft.com/office/drawing/2014/main" id="{B7B16200-0F67-EA46-98E3-DB7BA1441247}"/>
                  </a:ext>
                </a:extLst>
              </p:cNvPr>
              <p:cNvGrpSpPr/>
              <p:nvPr/>
            </p:nvGrpSpPr>
            <p:grpSpPr>
              <a:xfrm>
                <a:off x="3110695" y="3989451"/>
                <a:ext cx="3709230" cy="1652870"/>
                <a:chOff x="3141585" y="3808604"/>
                <a:chExt cx="2252882" cy="779986"/>
              </a:xfrm>
            </p:grpSpPr>
            <p:sp>
              <p:nvSpPr>
                <p:cNvPr id="42" name="Cube 5">
                  <a:extLst>
                    <a:ext uri="{FF2B5EF4-FFF2-40B4-BE49-F238E27FC236}">
                      <a16:creationId xmlns:a16="http://schemas.microsoft.com/office/drawing/2014/main" id="{E48B32F2-8362-B84B-9AC7-029368D3086F}"/>
                    </a:ext>
                  </a:extLst>
                </p:cNvPr>
                <p:cNvSpPr/>
                <p:nvPr/>
              </p:nvSpPr>
              <p:spPr>
                <a:xfrm>
                  <a:off x="3141585" y="3808604"/>
                  <a:ext cx="370415" cy="779986"/>
                </a:xfrm>
                <a:prstGeom prst="cube">
                  <a:avLst>
                    <a:gd name="adj" fmla="val 89732"/>
                  </a:avLst>
                </a:prstGeom>
                <a:solidFill>
                  <a:srgbClr val="9BBB59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43" name="Cube 6">
                  <a:extLst>
                    <a:ext uri="{FF2B5EF4-FFF2-40B4-BE49-F238E27FC236}">
                      <a16:creationId xmlns:a16="http://schemas.microsoft.com/office/drawing/2014/main" id="{F71079CF-5DA8-C94A-B8E8-485BBA4089C5}"/>
                    </a:ext>
                  </a:extLst>
                </p:cNvPr>
                <p:cNvSpPr/>
                <p:nvPr/>
              </p:nvSpPr>
              <p:spPr>
                <a:xfrm>
                  <a:off x="3192195" y="3808604"/>
                  <a:ext cx="370415" cy="779986"/>
                </a:xfrm>
                <a:prstGeom prst="cube">
                  <a:avLst>
                    <a:gd name="adj" fmla="val 89732"/>
                  </a:avLst>
                </a:prstGeom>
                <a:solidFill>
                  <a:srgbClr val="9BBB59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44" name="Cube 7">
                  <a:extLst>
                    <a:ext uri="{FF2B5EF4-FFF2-40B4-BE49-F238E27FC236}">
                      <a16:creationId xmlns:a16="http://schemas.microsoft.com/office/drawing/2014/main" id="{34E83626-E88F-474C-9B4B-38AEC4962A8E}"/>
                    </a:ext>
                  </a:extLst>
                </p:cNvPr>
                <p:cNvSpPr/>
                <p:nvPr/>
              </p:nvSpPr>
              <p:spPr>
                <a:xfrm>
                  <a:off x="3244177" y="3808604"/>
                  <a:ext cx="370415" cy="779986"/>
                </a:xfrm>
                <a:prstGeom prst="cube">
                  <a:avLst>
                    <a:gd name="adj" fmla="val 89732"/>
                  </a:avLst>
                </a:prstGeom>
                <a:solidFill>
                  <a:srgbClr val="9BBB59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45" name="Cube 8">
                  <a:extLst>
                    <a:ext uri="{FF2B5EF4-FFF2-40B4-BE49-F238E27FC236}">
                      <a16:creationId xmlns:a16="http://schemas.microsoft.com/office/drawing/2014/main" id="{CC2E91CE-93C1-0145-94FB-206A9A7671B7}"/>
                    </a:ext>
                  </a:extLst>
                </p:cNvPr>
                <p:cNvSpPr/>
                <p:nvPr/>
              </p:nvSpPr>
              <p:spPr>
                <a:xfrm>
                  <a:off x="3391586" y="4127961"/>
                  <a:ext cx="265367" cy="460629"/>
                </a:xfrm>
                <a:prstGeom prst="cube">
                  <a:avLst>
                    <a:gd name="adj" fmla="val 69955"/>
                  </a:avLst>
                </a:prstGeom>
                <a:solidFill>
                  <a:srgbClr val="C0504D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46" name="Cube 9">
                  <a:extLst>
                    <a:ext uri="{FF2B5EF4-FFF2-40B4-BE49-F238E27FC236}">
                      <a16:creationId xmlns:a16="http://schemas.microsoft.com/office/drawing/2014/main" id="{9EBAA137-1E48-9048-9D2B-1FCB172A1FAE}"/>
                    </a:ext>
                  </a:extLst>
                </p:cNvPr>
                <p:cNvSpPr/>
                <p:nvPr/>
              </p:nvSpPr>
              <p:spPr>
                <a:xfrm>
                  <a:off x="3494259" y="4127961"/>
                  <a:ext cx="265367" cy="460629"/>
                </a:xfrm>
                <a:prstGeom prst="cube">
                  <a:avLst>
                    <a:gd name="adj" fmla="val 69955"/>
                  </a:avLst>
                </a:prstGeom>
                <a:solidFill>
                  <a:srgbClr val="C0504D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47" name="Cube 10">
                  <a:extLst>
                    <a:ext uri="{FF2B5EF4-FFF2-40B4-BE49-F238E27FC236}">
                      <a16:creationId xmlns:a16="http://schemas.microsoft.com/office/drawing/2014/main" id="{EAA299D0-1C93-D041-A47B-0909C93CBBB2}"/>
                    </a:ext>
                  </a:extLst>
                </p:cNvPr>
                <p:cNvSpPr/>
                <p:nvPr/>
              </p:nvSpPr>
              <p:spPr>
                <a:xfrm>
                  <a:off x="3597485" y="4127961"/>
                  <a:ext cx="265367" cy="460629"/>
                </a:xfrm>
                <a:prstGeom prst="cube">
                  <a:avLst>
                    <a:gd name="adj" fmla="val 69955"/>
                  </a:avLst>
                </a:prstGeom>
                <a:solidFill>
                  <a:srgbClr val="C0504D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48" name="Cube 11">
                  <a:extLst>
                    <a:ext uri="{FF2B5EF4-FFF2-40B4-BE49-F238E27FC236}">
                      <a16:creationId xmlns:a16="http://schemas.microsoft.com/office/drawing/2014/main" id="{2598F6F8-0875-364D-902F-D076E237022B}"/>
                    </a:ext>
                  </a:extLst>
                </p:cNvPr>
                <p:cNvSpPr/>
                <p:nvPr/>
              </p:nvSpPr>
              <p:spPr>
                <a:xfrm>
                  <a:off x="3759793" y="4307142"/>
                  <a:ext cx="379576" cy="281448"/>
                </a:xfrm>
                <a:prstGeom prst="cube">
                  <a:avLst>
                    <a:gd name="adj" fmla="val 41321"/>
                  </a:avLst>
                </a:prstGeom>
                <a:solidFill>
                  <a:srgbClr val="1F497D">
                    <a:lumMod val="20000"/>
                    <a:lumOff val="8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49" name="Cube 12">
                  <a:extLst>
                    <a:ext uri="{FF2B5EF4-FFF2-40B4-BE49-F238E27FC236}">
                      <a16:creationId xmlns:a16="http://schemas.microsoft.com/office/drawing/2014/main" id="{133669DF-68E3-284D-A4A5-26BFA8F2DCBB}"/>
                    </a:ext>
                  </a:extLst>
                </p:cNvPr>
                <p:cNvSpPr/>
                <p:nvPr/>
              </p:nvSpPr>
              <p:spPr>
                <a:xfrm>
                  <a:off x="4118740" y="4307142"/>
                  <a:ext cx="379576" cy="281448"/>
                </a:xfrm>
                <a:prstGeom prst="cube">
                  <a:avLst>
                    <a:gd name="adj" fmla="val 41321"/>
                  </a:avLst>
                </a:prstGeom>
                <a:solidFill>
                  <a:srgbClr val="1F497D">
                    <a:lumMod val="20000"/>
                    <a:lumOff val="8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50" name="Cube 13">
                  <a:extLst>
                    <a:ext uri="{FF2B5EF4-FFF2-40B4-BE49-F238E27FC236}">
                      <a16:creationId xmlns:a16="http://schemas.microsoft.com/office/drawing/2014/main" id="{308D3080-6D37-E447-974D-4581E7F40659}"/>
                    </a:ext>
                  </a:extLst>
                </p:cNvPr>
                <p:cNvSpPr/>
                <p:nvPr/>
              </p:nvSpPr>
              <p:spPr>
                <a:xfrm>
                  <a:off x="4496446" y="4127961"/>
                  <a:ext cx="265367" cy="460629"/>
                </a:xfrm>
                <a:prstGeom prst="cube">
                  <a:avLst>
                    <a:gd name="adj" fmla="val 69955"/>
                  </a:avLst>
                </a:prstGeom>
                <a:solidFill>
                  <a:srgbClr val="C0504D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51" name="Cube 14">
                  <a:extLst>
                    <a:ext uri="{FF2B5EF4-FFF2-40B4-BE49-F238E27FC236}">
                      <a16:creationId xmlns:a16="http://schemas.microsoft.com/office/drawing/2014/main" id="{F67B316F-0C55-6946-ADC7-197DD08F7A6C}"/>
                    </a:ext>
                  </a:extLst>
                </p:cNvPr>
                <p:cNvSpPr/>
                <p:nvPr/>
              </p:nvSpPr>
              <p:spPr>
                <a:xfrm>
                  <a:off x="4605023" y="4127961"/>
                  <a:ext cx="265367" cy="460629"/>
                </a:xfrm>
                <a:prstGeom prst="cube">
                  <a:avLst>
                    <a:gd name="adj" fmla="val 69955"/>
                  </a:avLst>
                </a:prstGeom>
                <a:solidFill>
                  <a:srgbClr val="C0504D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52" name="Cube 15">
                  <a:extLst>
                    <a:ext uri="{FF2B5EF4-FFF2-40B4-BE49-F238E27FC236}">
                      <a16:creationId xmlns:a16="http://schemas.microsoft.com/office/drawing/2014/main" id="{DB4C42AE-1FFF-6041-BD1C-A77FF421E672}"/>
                    </a:ext>
                  </a:extLst>
                </p:cNvPr>
                <p:cNvSpPr/>
                <p:nvPr/>
              </p:nvSpPr>
              <p:spPr>
                <a:xfrm>
                  <a:off x="4706097" y="4127961"/>
                  <a:ext cx="265367" cy="460629"/>
                </a:xfrm>
                <a:prstGeom prst="cube">
                  <a:avLst>
                    <a:gd name="adj" fmla="val 69955"/>
                  </a:avLst>
                </a:prstGeom>
                <a:solidFill>
                  <a:srgbClr val="C0504D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53" name="Cube 16">
                  <a:extLst>
                    <a:ext uri="{FF2B5EF4-FFF2-40B4-BE49-F238E27FC236}">
                      <a16:creationId xmlns:a16="http://schemas.microsoft.com/office/drawing/2014/main" id="{EAF64F54-58A3-EF4F-A17B-2E9731BE8224}"/>
                    </a:ext>
                  </a:extLst>
                </p:cNvPr>
                <p:cNvSpPr/>
                <p:nvPr/>
              </p:nvSpPr>
              <p:spPr>
                <a:xfrm>
                  <a:off x="4913957" y="3808604"/>
                  <a:ext cx="370415" cy="779986"/>
                </a:xfrm>
                <a:prstGeom prst="cube">
                  <a:avLst>
                    <a:gd name="adj" fmla="val 89732"/>
                  </a:avLst>
                </a:prstGeom>
                <a:solidFill>
                  <a:srgbClr val="9BBB59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54" name="Cube 17">
                  <a:extLst>
                    <a:ext uri="{FF2B5EF4-FFF2-40B4-BE49-F238E27FC236}">
                      <a16:creationId xmlns:a16="http://schemas.microsoft.com/office/drawing/2014/main" id="{4A7958D6-1AA9-E643-AA14-0EB4062AA9D8}"/>
                    </a:ext>
                  </a:extLst>
                </p:cNvPr>
                <p:cNvSpPr/>
                <p:nvPr/>
              </p:nvSpPr>
              <p:spPr>
                <a:xfrm>
                  <a:off x="4972068" y="3808604"/>
                  <a:ext cx="370415" cy="779986"/>
                </a:xfrm>
                <a:prstGeom prst="cube">
                  <a:avLst>
                    <a:gd name="adj" fmla="val 89732"/>
                  </a:avLst>
                </a:prstGeom>
                <a:solidFill>
                  <a:srgbClr val="9BBB59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 dirty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55" name="Cube 18">
                  <a:extLst>
                    <a:ext uri="{FF2B5EF4-FFF2-40B4-BE49-F238E27FC236}">
                      <a16:creationId xmlns:a16="http://schemas.microsoft.com/office/drawing/2014/main" id="{00E7342E-A0BD-004E-A01F-792CAECE5038}"/>
                    </a:ext>
                  </a:extLst>
                </p:cNvPr>
                <p:cNvSpPr/>
                <p:nvPr/>
              </p:nvSpPr>
              <p:spPr>
                <a:xfrm>
                  <a:off x="5024052" y="3808604"/>
                  <a:ext cx="370415" cy="779986"/>
                </a:xfrm>
                <a:prstGeom prst="cube">
                  <a:avLst>
                    <a:gd name="adj" fmla="val 89732"/>
                  </a:avLst>
                </a:prstGeom>
                <a:solidFill>
                  <a:srgbClr val="9BBB59">
                    <a:lumMod val="40000"/>
                    <a:lumOff val="60000"/>
                  </a:srgbClr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342900">
                    <a:defRPr/>
                  </a:pPr>
                  <a:endParaRPr lang="en-US" sz="1350" ker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  <p:sp>
          <p:nvSpPr>
            <p:cNvPr id="39" name="Rounded Rectangle 50">
              <a:extLst>
                <a:ext uri="{FF2B5EF4-FFF2-40B4-BE49-F238E27FC236}">
                  <a16:creationId xmlns:a16="http://schemas.microsoft.com/office/drawing/2014/main" id="{CDA5DC61-7206-7246-8EC7-6A366468C84D}"/>
                </a:ext>
              </a:extLst>
            </p:cNvPr>
            <p:cNvSpPr/>
            <p:nvPr/>
          </p:nvSpPr>
          <p:spPr>
            <a:xfrm>
              <a:off x="2933673" y="3928626"/>
              <a:ext cx="4017566" cy="1819178"/>
            </a:xfrm>
            <a:prstGeom prst="roundRect">
              <a:avLst>
                <a:gd name="adj" fmla="val 9299"/>
              </a:avLst>
            </a:prstGeom>
            <a:noFill/>
            <a:ln w="25400" cap="flat" cmpd="sng" algn="ctr">
              <a:solidFill>
                <a:sysClr val="windowText" lastClr="000000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algn="ctr" defTabSz="685800"/>
              <a:endParaRPr lang="en-US" sz="1350" ker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6" name="组合 59">
            <a:extLst>
              <a:ext uri="{FF2B5EF4-FFF2-40B4-BE49-F238E27FC236}">
                <a16:creationId xmlns:a16="http://schemas.microsoft.com/office/drawing/2014/main" id="{CFA9F9AA-D54E-444D-87E4-1EA355975A48}"/>
              </a:ext>
            </a:extLst>
          </p:cNvPr>
          <p:cNvGrpSpPr/>
          <p:nvPr/>
        </p:nvGrpSpPr>
        <p:grpSpPr>
          <a:xfrm>
            <a:off x="3192421" y="4800159"/>
            <a:ext cx="5936522" cy="1278411"/>
            <a:chOff x="546409" y="4917207"/>
            <a:chExt cx="7915363" cy="1704547"/>
          </a:xfrm>
        </p:grpSpPr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BB12E0CD-0052-8942-ACE0-5CFCCC17965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06121" y="5498555"/>
              <a:ext cx="1416520" cy="1123199"/>
            </a:xfrm>
            <a:prstGeom prst="rect">
              <a:avLst/>
            </a:prstGeom>
          </p:spPr>
        </p:pic>
        <p:cxnSp>
          <p:nvCxnSpPr>
            <p:cNvPr id="58" name="肘形连接符 46">
              <a:extLst>
                <a:ext uri="{FF2B5EF4-FFF2-40B4-BE49-F238E27FC236}">
                  <a16:creationId xmlns:a16="http://schemas.microsoft.com/office/drawing/2014/main" id="{FAF9CC8C-D8C8-FF4E-BA60-F3E056E1029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57334" y="5060884"/>
              <a:ext cx="953361" cy="409161"/>
            </a:xfrm>
            <a:prstGeom prst="bentConnector3">
              <a:avLst>
                <a:gd name="adj1" fmla="val 2043"/>
              </a:avLst>
            </a:prstGeom>
            <a:noFill/>
            <a:ln w="25400" cap="flat" cmpd="sng" algn="ctr">
              <a:solidFill>
                <a:srgbClr val="00B050"/>
              </a:solidFill>
              <a:prstDash val="solid"/>
              <a:tailEnd type="stealth" w="lg" len="lg"/>
            </a:ln>
            <a:effectLst/>
          </p:spPr>
        </p:cxnSp>
        <p:sp>
          <p:nvSpPr>
            <p:cNvPr id="59" name="Rounded Rectangle 61">
              <a:extLst>
                <a:ext uri="{FF2B5EF4-FFF2-40B4-BE49-F238E27FC236}">
                  <a16:creationId xmlns:a16="http://schemas.microsoft.com/office/drawing/2014/main" id="{98717CBD-1D24-BF41-9B67-DADC6CEB45E7}"/>
                </a:ext>
              </a:extLst>
            </p:cNvPr>
            <p:cNvSpPr/>
            <p:nvPr/>
          </p:nvSpPr>
          <p:spPr>
            <a:xfrm rot="16200000">
              <a:off x="109411" y="5354205"/>
              <a:ext cx="1352754" cy="478757"/>
            </a:xfrm>
            <a:prstGeom prst="roundRect">
              <a:avLst/>
            </a:prstGeom>
            <a:solidFill>
              <a:srgbClr val="9BBB59"/>
            </a:solidFill>
            <a:ln>
              <a:noFill/>
            </a:ln>
            <a:effectLst/>
          </p:spPr>
          <p:txBody>
            <a:bodyPr rtlCol="0" anchor="ctr"/>
            <a:lstStyle/>
            <a:p>
              <a:pPr algn="ctr" defTabSz="685800">
                <a:defRPr/>
              </a:pPr>
              <a:r>
                <a:rPr lang="en-US" altLang="zh-CN" sz="1500" kern="0" dirty="0">
                  <a:solidFill>
                    <a:sysClr val="window" lastClr="FFFFFF"/>
                  </a:solidFill>
                  <a:latin typeface="Calibri"/>
                  <a:ea typeface="ＭＳ Ｐゴシック"/>
                </a:rPr>
                <a:t>Testing</a:t>
              </a:r>
              <a:endParaRPr lang="en-US" sz="1500" kern="0" dirty="0">
                <a:solidFill>
                  <a:sysClr val="window" lastClr="FFFFFF"/>
                </a:solidFill>
                <a:latin typeface="Calibri"/>
              </a:endParaRPr>
            </a:p>
          </p:txBody>
        </p:sp>
        <p:pic>
          <p:nvPicPr>
            <p:cNvPr id="60" name="Picture 52">
              <a:extLst>
                <a:ext uri="{FF2B5EF4-FFF2-40B4-BE49-F238E27FC236}">
                  <a16:creationId xmlns:a16="http://schemas.microsoft.com/office/drawing/2014/main" id="{0CA784F2-58A3-7E43-8F42-F2BF0DDB3A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56385" y="5498555"/>
              <a:ext cx="1405387" cy="1123199"/>
            </a:xfrm>
            <a:prstGeom prst="rect">
              <a:avLst/>
            </a:prstGeom>
          </p:spPr>
        </p:pic>
        <p:cxnSp>
          <p:nvCxnSpPr>
            <p:cNvPr id="61" name="肘形连接符 46">
              <a:extLst>
                <a:ext uri="{FF2B5EF4-FFF2-40B4-BE49-F238E27FC236}">
                  <a16:creationId xmlns:a16="http://schemas.microsoft.com/office/drawing/2014/main" id="{042755E9-63BD-0642-9722-EB9F10C43E20}"/>
                </a:ext>
              </a:extLst>
            </p:cNvPr>
            <p:cNvCxnSpPr>
              <a:cxnSpLocks/>
              <a:endCxn id="60" idx="0"/>
            </p:cNvCxnSpPr>
            <p:nvPr/>
          </p:nvCxnSpPr>
          <p:spPr>
            <a:xfrm>
              <a:off x="6544707" y="5120861"/>
              <a:ext cx="1214372" cy="377694"/>
            </a:xfrm>
            <a:prstGeom prst="bentConnector2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  <a:tailEnd type="stealth" w="lg" len="lg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3780759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C99AAA-E818-46C7-86F9-9677707870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699" y="560110"/>
            <a:ext cx="11022813" cy="685800"/>
          </a:xfrm>
        </p:spPr>
        <p:txBody>
          <a:bodyPr/>
          <a:lstStyle/>
          <a:p>
            <a:r>
              <a:rPr lang="en-US" dirty="0"/>
              <a:t>Researcher Distribution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C06554-2E7B-4332-97F1-C5969C6A1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13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CD35CF4-2C7B-40BF-9CDA-0F0853DC6423}"/>
              </a:ext>
            </a:extLst>
          </p:cNvPr>
          <p:cNvGrpSpPr/>
          <p:nvPr/>
        </p:nvGrpSpPr>
        <p:grpSpPr>
          <a:xfrm>
            <a:off x="0" y="1110059"/>
            <a:ext cx="12192000" cy="5347887"/>
            <a:chOff x="0" y="1110059"/>
            <a:chExt cx="12192000" cy="5347887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67F280B7-4DDB-4D00-A7CF-6150A7B7FCC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1110059"/>
              <a:ext cx="12192000" cy="5347887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395646B1-E29D-4E5C-9228-097555244ED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819639" y="5880099"/>
              <a:ext cx="372361" cy="577847"/>
            </a:xfrm>
            <a:prstGeom prst="rect">
              <a:avLst/>
            </a:prstGeom>
          </p:spPr>
        </p:pic>
      </p:grpSp>
      <p:sp>
        <p:nvSpPr>
          <p:cNvPr id="8" name="Oval 7">
            <a:extLst>
              <a:ext uri="{FF2B5EF4-FFF2-40B4-BE49-F238E27FC236}">
                <a16:creationId xmlns:a16="http://schemas.microsoft.com/office/drawing/2014/main" id="{B96E7973-8BE5-4838-A133-2F8150F7071E}"/>
              </a:ext>
            </a:extLst>
          </p:cNvPr>
          <p:cNvSpPr/>
          <p:nvPr/>
        </p:nvSpPr>
        <p:spPr>
          <a:xfrm>
            <a:off x="9191134" y="2222525"/>
            <a:ext cx="1168924" cy="1168924"/>
          </a:xfrm>
          <a:prstGeom prst="ellipse">
            <a:avLst/>
          </a:prstGeom>
          <a:solidFill>
            <a:schemeClr val="accent2">
              <a:alpha val="56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3C76967-9182-45BF-BC3C-554559A67247}"/>
              </a:ext>
            </a:extLst>
          </p:cNvPr>
          <p:cNvSpPr/>
          <p:nvPr/>
        </p:nvSpPr>
        <p:spPr>
          <a:xfrm>
            <a:off x="4028553" y="2632939"/>
            <a:ext cx="837249" cy="837249"/>
          </a:xfrm>
          <a:prstGeom prst="ellipse">
            <a:avLst/>
          </a:prstGeom>
          <a:solidFill>
            <a:schemeClr val="accent2">
              <a:alpha val="56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0493A81-5525-4BF8-9A26-413916BB7274}"/>
              </a:ext>
            </a:extLst>
          </p:cNvPr>
          <p:cNvSpPr/>
          <p:nvPr/>
        </p:nvSpPr>
        <p:spPr>
          <a:xfrm>
            <a:off x="5130001" y="5028942"/>
            <a:ext cx="625145" cy="625145"/>
          </a:xfrm>
          <a:prstGeom prst="ellipse">
            <a:avLst/>
          </a:prstGeom>
          <a:solidFill>
            <a:schemeClr val="accent2">
              <a:alpha val="56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82A202F-1D2D-438E-AEB1-0F650B942ACE}"/>
              </a:ext>
            </a:extLst>
          </p:cNvPr>
          <p:cNvSpPr/>
          <p:nvPr/>
        </p:nvSpPr>
        <p:spPr>
          <a:xfrm>
            <a:off x="4899045" y="2658060"/>
            <a:ext cx="543529" cy="543529"/>
          </a:xfrm>
          <a:prstGeom prst="ellipse">
            <a:avLst/>
          </a:prstGeom>
          <a:solidFill>
            <a:schemeClr val="accent2">
              <a:alpha val="56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C8EF7DE-4EDE-4C69-813C-8BB30A82ECBE}"/>
              </a:ext>
            </a:extLst>
          </p:cNvPr>
          <p:cNvSpPr/>
          <p:nvPr/>
        </p:nvSpPr>
        <p:spPr>
          <a:xfrm>
            <a:off x="573713" y="2114531"/>
            <a:ext cx="543529" cy="543529"/>
          </a:xfrm>
          <a:prstGeom prst="ellipse">
            <a:avLst/>
          </a:prstGeom>
          <a:solidFill>
            <a:schemeClr val="accent2">
              <a:alpha val="56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2639D8D-7458-4710-9746-F0290C25EEB3}"/>
              </a:ext>
            </a:extLst>
          </p:cNvPr>
          <p:cNvSpPr/>
          <p:nvPr/>
        </p:nvSpPr>
        <p:spPr>
          <a:xfrm>
            <a:off x="4063408" y="3956479"/>
            <a:ext cx="543529" cy="543529"/>
          </a:xfrm>
          <a:prstGeom prst="ellipse">
            <a:avLst/>
          </a:prstGeom>
          <a:solidFill>
            <a:schemeClr val="accent2">
              <a:alpha val="56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A1AB83D-0C50-4B89-9113-42BBA8C22BCD}"/>
              </a:ext>
            </a:extLst>
          </p:cNvPr>
          <p:cNvSpPr>
            <a:spLocks noChangeAspect="1"/>
          </p:cNvSpPr>
          <p:nvPr/>
        </p:nvSpPr>
        <p:spPr>
          <a:xfrm>
            <a:off x="720656" y="1863071"/>
            <a:ext cx="502920" cy="502920"/>
          </a:xfrm>
          <a:prstGeom prst="ellipse">
            <a:avLst/>
          </a:prstGeom>
          <a:solidFill>
            <a:schemeClr val="accent2">
              <a:alpha val="56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498729A-BA81-419E-8F70-C1040BE9FD1D}"/>
              </a:ext>
            </a:extLst>
          </p:cNvPr>
          <p:cNvSpPr>
            <a:spLocks noChangeAspect="1"/>
          </p:cNvSpPr>
          <p:nvPr/>
        </p:nvSpPr>
        <p:spPr>
          <a:xfrm>
            <a:off x="196056" y="1750398"/>
            <a:ext cx="475488" cy="475488"/>
          </a:xfrm>
          <a:prstGeom prst="ellipse">
            <a:avLst/>
          </a:prstGeom>
          <a:solidFill>
            <a:schemeClr val="accent2">
              <a:alpha val="56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9641DDE-3669-43F5-907D-E2BE83E65FCF}"/>
              </a:ext>
            </a:extLst>
          </p:cNvPr>
          <p:cNvSpPr>
            <a:spLocks noChangeAspect="1"/>
          </p:cNvSpPr>
          <p:nvPr/>
        </p:nvSpPr>
        <p:spPr>
          <a:xfrm>
            <a:off x="9325185" y="1423011"/>
            <a:ext cx="365760" cy="365760"/>
          </a:xfrm>
          <a:prstGeom prst="ellipse">
            <a:avLst/>
          </a:prstGeom>
          <a:solidFill>
            <a:schemeClr val="accent2">
              <a:alpha val="56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B07EB0C-A788-4825-A9CD-4039A8FD7B4B}"/>
              </a:ext>
            </a:extLst>
          </p:cNvPr>
          <p:cNvSpPr>
            <a:spLocks noChangeAspect="1"/>
          </p:cNvSpPr>
          <p:nvPr/>
        </p:nvSpPr>
        <p:spPr>
          <a:xfrm>
            <a:off x="4584248" y="3378430"/>
            <a:ext cx="274320" cy="274320"/>
          </a:xfrm>
          <a:prstGeom prst="ellipse">
            <a:avLst/>
          </a:prstGeom>
          <a:solidFill>
            <a:schemeClr val="accent2">
              <a:alpha val="56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7941C500-1168-4F49-8A21-6B6D498E2EB2}"/>
              </a:ext>
            </a:extLst>
          </p:cNvPr>
          <p:cNvSpPr>
            <a:spLocks noChangeAspect="1"/>
          </p:cNvSpPr>
          <p:nvPr/>
        </p:nvSpPr>
        <p:spPr>
          <a:xfrm>
            <a:off x="5507453" y="2829472"/>
            <a:ext cx="182880" cy="182880"/>
          </a:xfrm>
          <a:prstGeom prst="ellipse">
            <a:avLst/>
          </a:prstGeom>
          <a:solidFill>
            <a:schemeClr val="accent2">
              <a:alpha val="56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DFC9D21-17A1-44FF-B50B-7BE58DEED4C7}"/>
              </a:ext>
            </a:extLst>
          </p:cNvPr>
          <p:cNvSpPr>
            <a:spLocks noChangeAspect="1"/>
          </p:cNvSpPr>
          <p:nvPr/>
        </p:nvSpPr>
        <p:spPr>
          <a:xfrm>
            <a:off x="6677948" y="5944209"/>
            <a:ext cx="182880" cy="182880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A14B9CF6-6165-4CBB-8C32-085A49795D32}"/>
              </a:ext>
            </a:extLst>
          </p:cNvPr>
          <p:cNvGrpSpPr/>
          <p:nvPr/>
        </p:nvGrpSpPr>
        <p:grpSpPr>
          <a:xfrm>
            <a:off x="7945672" y="1731384"/>
            <a:ext cx="1617427" cy="752479"/>
            <a:chOff x="7945673" y="1636794"/>
            <a:chExt cx="1458208" cy="752479"/>
          </a:xfrm>
        </p:grpSpPr>
        <p:sp>
          <p:nvSpPr>
            <p:cNvPr id="20" name="Speech Bubble: Rectangle with Corners Rounded 19">
              <a:extLst>
                <a:ext uri="{FF2B5EF4-FFF2-40B4-BE49-F238E27FC236}">
                  <a16:creationId xmlns:a16="http://schemas.microsoft.com/office/drawing/2014/main" id="{66E27895-D8C3-4E28-8147-CBB2B039E4B9}"/>
                </a:ext>
              </a:extLst>
            </p:cNvPr>
            <p:cNvSpPr/>
            <p:nvPr/>
          </p:nvSpPr>
          <p:spPr>
            <a:xfrm>
              <a:off x="7945673" y="1636794"/>
              <a:ext cx="1458208" cy="738664"/>
            </a:xfrm>
            <a:prstGeom prst="wedgeRoundRectCallout">
              <a:avLst>
                <a:gd name="adj1" fmla="val 38114"/>
                <a:gd name="adj2" fmla="val 65642"/>
                <a:gd name="adj3" fmla="val 16667"/>
              </a:avLst>
            </a:prstGeom>
            <a:solidFill>
              <a:schemeClr val="accent3">
                <a:alpha val="7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00948B7-15CC-4BB9-B5FC-043B2B58B8A5}"/>
                </a:ext>
              </a:extLst>
            </p:cNvPr>
            <p:cNvSpPr txBox="1"/>
            <p:nvPr/>
          </p:nvSpPr>
          <p:spPr>
            <a:xfrm>
              <a:off x="7945673" y="1650609"/>
              <a:ext cx="145820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1050" b="1" dirty="0">
                  <a:solidFill>
                    <a:schemeClr val="bg1"/>
                  </a:solidFill>
                </a:rPr>
                <a:t>Google, Facebook, IBM MSR, Adobe, MIT</a:t>
              </a:r>
              <a:r>
                <a:rPr lang="zh-CN" altLang="en-US" sz="1050" b="1" dirty="0">
                  <a:solidFill>
                    <a:schemeClr val="bg1"/>
                  </a:solidFill>
                </a:rPr>
                <a:t>，</a:t>
              </a:r>
              <a:r>
                <a:rPr lang="en-US" sz="1050" b="1" dirty="0">
                  <a:solidFill>
                    <a:schemeClr val="bg1"/>
                  </a:solidFill>
                </a:rPr>
                <a:t> UCB, CMU, UIUC, Stanford, UCLA, etc.…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A8FDAC5E-CEA3-47B3-9915-7CE8E1B79EAF}"/>
              </a:ext>
            </a:extLst>
          </p:cNvPr>
          <p:cNvGrpSpPr/>
          <p:nvPr/>
        </p:nvGrpSpPr>
        <p:grpSpPr>
          <a:xfrm>
            <a:off x="3136266" y="2031044"/>
            <a:ext cx="1313030" cy="748352"/>
            <a:chOff x="5669581" y="2587641"/>
            <a:chExt cx="1313030" cy="748352"/>
          </a:xfrm>
        </p:grpSpPr>
        <p:sp>
          <p:nvSpPr>
            <p:cNvPr id="22" name="Speech Bubble: Rectangle with Corners Rounded 21">
              <a:extLst>
                <a:ext uri="{FF2B5EF4-FFF2-40B4-BE49-F238E27FC236}">
                  <a16:creationId xmlns:a16="http://schemas.microsoft.com/office/drawing/2014/main" id="{83201218-DEA9-42F9-B0D3-7D044CA8F39C}"/>
                </a:ext>
              </a:extLst>
            </p:cNvPr>
            <p:cNvSpPr/>
            <p:nvPr/>
          </p:nvSpPr>
          <p:spPr>
            <a:xfrm>
              <a:off x="5678576" y="2597329"/>
              <a:ext cx="1304035" cy="738664"/>
            </a:xfrm>
            <a:prstGeom prst="wedgeRoundRectCallout">
              <a:avLst>
                <a:gd name="adj1" fmla="val 38114"/>
                <a:gd name="adj2" fmla="val 65642"/>
                <a:gd name="adj3" fmla="val 16667"/>
              </a:avLst>
            </a:prstGeom>
            <a:solidFill>
              <a:schemeClr val="accent3">
                <a:alpha val="7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4BC8EA2-73E8-4F33-9E06-81D761A0D2ED}"/>
                </a:ext>
              </a:extLst>
            </p:cNvPr>
            <p:cNvSpPr txBox="1"/>
            <p:nvPr/>
          </p:nvSpPr>
          <p:spPr>
            <a:xfrm>
              <a:off x="5669581" y="2587641"/>
              <a:ext cx="1304035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1050" b="1" dirty="0">
                  <a:solidFill>
                    <a:schemeClr val="bg1"/>
                  </a:solidFill>
                </a:rPr>
                <a:t>T</a:t>
              </a:r>
              <a:r>
                <a:rPr lang="en-US" altLang="zh-CN" sz="1050" b="1" dirty="0">
                  <a:solidFill>
                    <a:schemeClr val="bg1"/>
                  </a:solidFill>
                </a:rPr>
                <a:t>singhua, Peking, CAS, HUST, Nankai, SYSU, BJTU, MSRA, Tencent, </a:t>
              </a:r>
              <a:r>
                <a:rPr lang="en-US" sz="1050" b="1" dirty="0">
                  <a:solidFill>
                    <a:schemeClr val="bg1"/>
                  </a:solidFill>
                </a:rPr>
                <a:t>etc.…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C87533B8-6781-45EA-93B3-2B01E1EED153}"/>
              </a:ext>
            </a:extLst>
          </p:cNvPr>
          <p:cNvGrpSpPr/>
          <p:nvPr/>
        </p:nvGrpSpPr>
        <p:grpSpPr>
          <a:xfrm>
            <a:off x="3351096" y="4418966"/>
            <a:ext cx="926812" cy="263604"/>
            <a:chOff x="5375862" y="2587641"/>
            <a:chExt cx="926812" cy="263604"/>
          </a:xfrm>
        </p:grpSpPr>
        <p:sp>
          <p:nvSpPr>
            <p:cNvPr id="27" name="Speech Bubble: Rectangle with Corners Rounded 26">
              <a:extLst>
                <a:ext uri="{FF2B5EF4-FFF2-40B4-BE49-F238E27FC236}">
                  <a16:creationId xmlns:a16="http://schemas.microsoft.com/office/drawing/2014/main" id="{0B4D8ADD-8DC8-45E7-A74A-03DD68D44D22}"/>
                </a:ext>
              </a:extLst>
            </p:cNvPr>
            <p:cNvSpPr/>
            <p:nvPr/>
          </p:nvSpPr>
          <p:spPr>
            <a:xfrm>
              <a:off x="5375862" y="2597329"/>
              <a:ext cx="837249" cy="253916"/>
            </a:xfrm>
            <a:prstGeom prst="wedgeRoundRectCallout">
              <a:avLst>
                <a:gd name="adj1" fmla="val 47117"/>
                <a:gd name="adj2" fmla="val -85987"/>
                <a:gd name="adj3" fmla="val 16667"/>
              </a:avLst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6AA56B15-A25F-4AE0-BEDA-D1F77BB1B24C}"/>
                </a:ext>
              </a:extLst>
            </p:cNvPr>
            <p:cNvSpPr txBox="1"/>
            <p:nvPr/>
          </p:nvSpPr>
          <p:spPr>
            <a:xfrm>
              <a:off x="5465425" y="2587641"/>
              <a:ext cx="837249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1050" b="1" dirty="0">
                  <a:solidFill>
                    <a:schemeClr val="bg1"/>
                  </a:solidFill>
                </a:rPr>
                <a:t>NUS</a:t>
              </a:r>
              <a:r>
                <a:rPr lang="en-US" altLang="zh-CN" sz="1050" b="1" dirty="0">
                  <a:solidFill>
                    <a:schemeClr val="bg1"/>
                  </a:solidFill>
                </a:rPr>
                <a:t>,</a:t>
              </a:r>
              <a:r>
                <a:rPr lang="zh-CN" altLang="en-US" sz="1050" b="1" dirty="0">
                  <a:solidFill>
                    <a:schemeClr val="bg1"/>
                  </a:solidFill>
                </a:rPr>
                <a:t> </a:t>
              </a:r>
              <a:r>
                <a:rPr lang="en-US" altLang="zh-CN" sz="1050" b="1" dirty="0">
                  <a:solidFill>
                    <a:schemeClr val="bg1"/>
                  </a:solidFill>
                </a:rPr>
                <a:t>NTU</a:t>
              </a:r>
              <a:endParaRPr lang="en-US" sz="105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5A3E3F34-6762-4F8C-BBB9-68873CA963F8}"/>
              </a:ext>
            </a:extLst>
          </p:cNvPr>
          <p:cNvGrpSpPr/>
          <p:nvPr/>
        </p:nvGrpSpPr>
        <p:grpSpPr>
          <a:xfrm>
            <a:off x="5547698" y="5633022"/>
            <a:ext cx="770441" cy="285440"/>
            <a:chOff x="5678577" y="2597330"/>
            <a:chExt cx="546889" cy="207877"/>
          </a:xfrm>
        </p:grpSpPr>
        <p:sp>
          <p:nvSpPr>
            <p:cNvPr id="30" name="Speech Bubble: Rectangle with Corners Rounded 29">
              <a:extLst>
                <a:ext uri="{FF2B5EF4-FFF2-40B4-BE49-F238E27FC236}">
                  <a16:creationId xmlns:a16="http://schemas.microsoft.com/office/drawing/2014/main" id="{21DC98D9-AA3C-4398-9860-4B6C577EB805}"/>
                </a:ext>
              </a:extLst>
            </p:cNvPr>
            <p:cNvSpPr/>
            <p:nvPr/>
          </p:nvSpPr>
          <p:spPr>
            <a:xfrm>
              <a:off x="5678577" y="2597330"/>
              <a:ext cx="534534" cy="207877"/>
            </a:xfrm>
            <a:prstGeom prst="wedgeRoundRectCallout">
              <a:avLst>
                <a:gd name="adj1" fmla="val -38052"/>
                <a:gd name="adj2" fmla="val -77088"/>
                <a:gd name="adj3" fmla="val 16667"/>
              </a:avLst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55E8E169-95E4-4870-A1FE-020A71E285BD}"/>
                </a:ext>
              </a:extLst>
            </p:cNvPr>
            <p:cNvSpPr txBox="1"/>
            <p:nvPr/>
          </p:nvSpPr>
          <p:spPr>
            <a:xfrm>
              <a:off x="5681937" y="2609350"/>
              <a:ext cx="543529" cy="1405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1050" b="1" dirty="0">
                  <a:solidFill>
                    <a:schemeClr val="bg1"/>
                  </a:solidFill>
                </a:rPr>
                <a:t>ANU, UTS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4A54AD49-667E-4997-B332-FD43AE4A88CD}"/>
              </a:ext>
            </a:extLst>
          </p:cNvPr>
          <p:cNvGrpSpPr/>
          <p:nvPr/>
        </p:nvGrpSpPr>
        <p:grpSpPr>
          <a:xfrm>
            <a:off x="1299053" y="1284886"/>
            <a:ext cx="1391515" cy="1011860"/>
            <a:chOff x="5664029" y="2324133"/>
            <a:chExt cx="1391515" cy="1011860"/>
          </a:xfrm>
        </p:grpSpPr>
        <p:sp>
          <p:nvSpPr>
            <p:cNvPr id="33" name="Speech Bubble: Rectangle with Corners Rounded 32">
              <a:extLst>
                <a:ext uri="{FF2B5EF4-FFF2-40B4-BE49-F238E27FC236}">
                  <a16:creationId xmlns:a16="http://schemas.microsoft.com/office/drawing/2014/main" id="{B5A94917-416A-45DD-A78C-EAEF52F3F411}"/>
                </a:ext>
              </a:extLst>
            </p:cNvPr>
            <p:cNvSpPr/>
            <p:nvPr/>
          </p:nvSpPr>
          <p:spPr>
            <a:xfrm>
              <a:off x="5678576" y="2324133"/>
              <a:ext cx="1304035" cy="1011860"/>
            </a:xfrm>
            <a:prstGeom prst="wedgeRoundRectCallout">
              <a:avLst>
                <a:gd name="adj1" fmla="val -77923"/>
                <a:gd name="adj2" fmla="val 40486"/>
                <a:gd name="adj3" fmla="val 16667"/>
              </a:avLst>
            </a:prstGeom>
            <a:solidFill>
              <a:schemeClr val="accent3">
                <a:alpha val="7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B90FE8B1-93A8-49CB-9107-0CA7A1D7185C}"/>
                </a:ext>
              </a:extLst>
            </p:cNvPr>
            <p:cNvSpPr txBox="1"/>
            <p:nvPr/>
          </p:nvSpPr>
          <p:spPr>
            <a:xfrm>
              <a:off x="5664029" y="2360128"/>
              <a:ext cx="1391515" cy="90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1050" b="1" dirty="0">
                  <a:solidFill>
                    <a:schemeClr val="bg1"/>
                  </a:solidFill>
                </a:rPr>
                <a:t>Oxford U, EPFL, ETH,</a:t>
              </a:r>
            </a:p>
            <a:p>
              <a:pPr algn="just"/>
              <a:r>
                <a:rPr lang="en-US" sz="1050" b="1" dirty="0">
                  <a:solidFill>
                    <a:schemeClr val="bg1"/>
                  </a:solidFill>
                </a:rPr>
                <a:t>U  Amsterdam,</a:t>
              </a:r>
            </a:p>
            <a:p>
              <a:pPr algn="just"/>
              <a:r>
                <a:rPr lang="en-US" sz="1050" b="1" dirty="0">
                  <a:solidFill>
                    <a:schemeClr val="bg1"/>
                  </a:solidFill>
                </a:rPr>
                <a:t>U  Edinburgh,</a:t>
              </a:r>
            </a:p>
            <a:p>
              <a:pPr algn="just"/>
              <a:r>
                <a:rPr lang="en-US" sz="1050" b="1" dirty="0">
                  <a:solidFill>
                    <a:schemeClr val="bg1"/>
                  </a:solidFill>
                </a:rPr>
                <a:t>Max Planck Institute, etc...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B6504D9-BFC0-4AA6-9BF4-032FBE5E4768}"/>
              </a:ext>
            </a:extLst>
          </p:cNvPr>
          <p:cNvGrpSpPr/>
          <p:nvPr/>
        </p:nvGrpSpPr>
        <p:grpSpPr>
          <a:xfrm>
            <a:off x="4591402" y="3652750"/>
            <a:ext cx="1041784" cy="285440"/>
            <a:chOff x="5641370" y="2597330"/>
            <a:chExt cx="739495" cy="207877"/>
          </a:xfrm>
        </p:grpSpPr>
        <p:sp>
          <p:nvSpPr>
            <p:cNvPr id="36" name="Speech Bubble: Rectangle with Corners Rounded 35">
              <a:extLst>
                <a:ext uri="{FF2B5EF4-FFF2-40B4-BE49-F238E27FC236}">
                  <a16:creationId xmlns:a16="http://schemas.microsoft.com/office/drawing/2014/main" id="{28B3EB72-9122-4A4A-B29F-483D4B0F69A4}"/>
                </a:ext>
              </a:extLst>
            </p:cNvPr>
            <p:cNvSpPr/>
            <p:nvPr/>
          </p:nvSpPr>
          <p:spPr>
            <a:xfrm>
              <a:off x="5678577" y="2597330"/>
              <a:ext cx="534534" cy="207877"/>
            </a:xfrm>
            <a:prstGeom prst="wedgeRoundRectCallout">
              <a:avLst>
                <a:gd name="adj1" fmla="val -38052"/>
                <a:gd name="adj2" fmla="val -77088"/>
                <a:gd name="adj3" fmla="val 16667"/>
              </a:avLst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0E68F048-F5C7-47E2-ABA4-FE5D53173D45}"/>
                </a:ext>
              </a:extLst>
            </p:cNvPr>
            <p:cNvSpPr txBox="1"/>
            <p:nvPr/>
          </p:nvSpPr>
          <p:spPr>
            <a:xfrm>
              <a:off x="5641370" y="2609350"/>
              <a:ext cx="739495" cy="184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1050" b="1" dirty="0">
                  <a:solidFill>
                    <a:schemeClr val="bg1"/>
                  </a:solidFill>
                </a:rPr>
                <a:t>U HK, CUHK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15800605-BE86-4E41-87B5-EEC1B60F835E}"/>
              </a:ext>
            </a:extLst>
          </p:cNvPr>
          <p:cNvGrpSpPr/>
          <p:nvPr/>
        </p:nvGrpSpPr>
        <p:grpSpPr>
          <a:xfrm>
            <a:off x="5396858" y="3055711"/>
            <a:ext cx="1168925" cy="432003"/>
            <a:chOff x="5669582" y="2587641"/>
            <a:chExt cx="1168925" cy="432003"/>
          </a:xfrm>
        </p:grpSpPr>
        <p:sp>
          <p:nvSpPr>
            <p:cNvPr id="39" name="Speech Bubble: Rectangle with Corners Rounded 38">
              <a:extLst>
                <a:ext uri="{FF2B5EF4-FFF2-40B4-BE49-F238E27FC236}">
                  <a16:creationId xmlns:a16="http://schemas.microsoft.com/office/drawing/2014/main" id="{79160F68-70BE-43F6-A442-5D1F4173C591}"/>
                </a:ext>
              </a:extLst>
            </p:cNvPr>
            <p:cNvSpPr/>
            <p:nvPr/>
          </p:nvSpPr>
          <p:spPr>
            <a:xfrm>
              <a:off x="5678577" y="2597329"/>
              <a:ext cx="1159930" cy="422315"/>
            </a:xfrm>
            <a:prstGeom prst="wedgeRoundRectCallout">
              <a:avLst>
                <a:gd name="adj1" fmla="val -45782"/>
                <a:gd name="adj2" fmla="val -73442"/>
                <a:gd name="adj3" fmla="val 16667"/>
              </a:avLst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50F20E11-1451-4FE5-8CD6-9ED507B461B3}"/>
                </a:ext>
              </a:extLst>
            </p:cNvPr>
            <p:cNvSpPr txBox="1"/>
            <p:nvPr/>
          </p:nvSpPr>
          <p:spPr>
            <a:xfrm>
              <a:off x="5669582" y="2587641"/>
              <a:ext cx="1168924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1050" b="1" dirty="0">
                  <a:solidFill>
                    <a:schemeClr val="bg1"/>
                  </a:solidFill>
                </a:rPr>
                <a:t>KAIST</a:t>
              </a:r>
              <a:r>
                <a:rPr lang="en-US" altLang="zh-CN" sz="1050" b="1" dirty="0">
                  <a:solidFill>
                    <a:schemeClr val="bg1"/>
                  </a:solidFill>
                </a:rPr>
                <a:t>, POSTECH, DGIST, </a:t>
              </a:r>
              <a:r>
                <a:rPr lang="en-US" sz="1050" b="1" dirty="0">
                  <a:solidFill>
                    <a:schemeClr val="bg1"/>
                  </a:solidFill>
                </a:rPr>
                <a:t>etc.…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938043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BEE7F-A975-DA42-A9AF-02C638236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14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490F162-0179-5741-9B99-BFADCC52F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Method-1:</a:t>
            </a:r>
            <a:r>
              <a:rPr lang="zh-CN" altLang="en-US" dirty="0"/>
              <a:t> </a:t>
            </a:r>
            <a:r>
              <a:rPr lang="en-US" altLang="zh-CN" dirty="0"/>
              <a:t>Simple</a:t>
            </a:r>
            <a:r>
              <a:rPr lang="zh-CN" altLang="en-US" dirty="0"/>
              <a:t> </a:t>
            </a:r>
            <a:r>
              <a:rPr lang="en-US" altLang="zh-CN" dirty="0"/>
              <a:t>to</a:t>
            </a:r>
            <a:r>
              <a:rPr lang="zh-CN" altLang="en-US" dirty="0"/>
              <a:t> </a:t>
            </a:r>
            <a:r>
              <a:rPr lang="en-US" altLang="zh-CN" dirty="0"/>
              <a:t>complex</a:t>
            </a:r>
            <a:endParaRPr lang="en-US" dirty="0"/>
          </a:p>
        </p:txBody>
      </p:sp>
      <p:grpSp>
        <p:nvGrpSpPr>
          <p:cNvPr id="5" name="Group 15">
            <a:extLst>
              <a:ext uri="{FF2B5EF4-FFF2-40B4-BE49-F238E27FC236}">
                <a16:creationId xmlns:a16="http://schemas.microsoft.com/office/drawing/2014/main" id="{BAE1DE13-FBFE-E34B-B79F-68F2C13FBAD3}"/>
              </a:ext>
            </a:extLst>
          </p:cNvPr>
          <p:cNvGrpSpPr/>
          <p:nvPr/>
        </p:nvGrpSpPr>
        <p:grpSpPr>
          <a:xfrm>
            <a:off x="650630" y="2410980"/>
            <a:ext cx="5153389" cy="3159501"/>
            <a:chOff x="457200" y="843750"/>
            <a:chExt cx="2818500" cy="1728000"/>
          </a:xfrm>
        </p:grpSpPr>
        <p:pic>
          <p:nvPicPr>
            <p:cNvPr id="6" name="Picture 11" descr="F:\dataset\flickr_yunpeng_saliency\image\bird\bird_00027.jpg">
              <a:extLst>
                <a:ext uri="{FF2B5EF4-FFF2-40B4-BE49-F238E27FC236}">
                  <a16:creationId xmlns:a16="http://schemas.microsoft.com/office/drawing/2014/main" id="{4EE473B5-5E9C-B44B-9705-8A590B6DF6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6500" y="1707750"/>
              <a:ext cx="1309200" cy="864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12" descr="F:\dataset\flickr_yunpeng_saliency\image\boat\boat_00030.jpg">
              <a:extLst>
                <a:ext uri="{FF2B5EF4-FFF2-40B4-BE49-F238E27FC236}">
                  <a16:creationId xmlns:a16="http://schemas.microsoft.com/office/drawing/2014/main" id="{87D69BF1-C14F-8149-8E0E-39C5F5C09E0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843750"/>
              <a:ext cx="1219200" cy="864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9" descr="F:\dataset\flickr_yunpeng_saliency\image\cattle\cattle_00016.jpg">
              <a:extLst>
                <a:ext uri="{FF2B5EF4-FFF2-40B4-BE49-F238E27FC236}">
                  <a16:creationId xmlns:a16="http://schemas.microsoft.com/office/drawing/2014/main" id="{D67A8B6D-5171-E241-AD3D-CA37AE78AF7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1707750"/>
              <a:ext cx="1509300" cy="864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0" descr="F:\dataset\flickr_yunpeng_saliency\image\chair\chair_00040.jpg">
              <a:extLst>
                <a:ext uri="{FF2B5EF4-FFF2-40B4-BE49-F238E27FC236}">
                  <a16:creationId xmlns:a16="http://schemas.microsoft.com/office/drawing/2014/main" id="{CF62D075-6322-014D-81C0-FA14780998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9700" y="843750"/>
              <a:ext cx="576000" cy="864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2" descr="F:\dataset\flickr_yunpeng_saliency\image\horse\horse_00056.jpg">
              <a:extLst>
                <a:ext uri="{FF2B5EF4-FFF2-40B4-BE49-F238E27FC236}">
                  <a16:creationId xmlns:a16="http://schemas.microsoft.com/office/drawing/2014/main" id="{210F05CD-A29F-E848-A313-34AE9E8E2C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6400" y="843750"/>
              <a:ext cx="1023300" cy="864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Group 14">
            <a:extLst>
              <a:ext uri="{FF2B5EF4-FFF2-40B4-BE49-F238E27FC236}">
                <a16:creationId xmlns:a16="http://schemas.microsoft.com/office/drawing/2014/main" id="{92B18CB0-B6AF-DD46-ADE6-CF406206451E}"/>
              </a:ext>
            </a:extLst>
          </p:cNvPr>
          <p:cNvGrpSpPr/>
          <p:nvPr/>
        </p:nvGrpSpPr>
        <p:grpSpPr>
          <a:xfrm>
            <a:off x="6056013" y="2410980"/>
            <a:ext cx="5398252" cy="3159501"/>
            <a:chOff x="5638800" y="808860"/>
            <a:chExt cx="2952422" cy="1728000"/>
          </a:xfrm>
        </p:grpSpPr>
        <p:pic>
          <p:nvPicPr>
            <p:cNvPr id="12" name="Picture 2" descr="F:\dataset\flickr_yunpeng\bicycle\bicycle_00146.jpg">
              <a:extLst>
                <a:ext uri="{FF2B5EF4-FFF2-40B4-BE49-F238E27FC236}">
                  <a16:creationId xmlns:a16="http://schemas.microsoft.com/office/drawing/2014/main" id="{0AC0CA40-7000-6049-BC31-CA89A3A5833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5638800" y="812670"/>
              <a:ext cx="1148588" cy="864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3" descr="F:\dataset\VOC2007\JPEGImages\000073.jpg">
              <a:extLst>
                <a:ext uri="{FF2B5EF4-FFF2-40B4-BE49-F238E27FC236}">
                  <a16:creationId xmlns:a16="http://schemas.microsoft.com/office/drawing/2014/main" id="{D8A53DF5-0276-9048-B0A7-FB2E7858DD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87204" y="824100"/>
              <a:ext cx="648000" cy="864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4" descr="F:\dataset\VOC2007\JPEGImages\000606.jpg">
              <a:extLst>
                <a:ext uri="{FF2B5EF4-FFF2-40B4-BE49-F238E27FC236}">
                  <a16:creationId xmlns:a16="http://schemas.microsoft.com/office/drawing/2014/main" id="{E58AF630-EC6C-864B-9365-B01C41619A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39222" y="1672860"/>
              <a:ext cx="1152000" cy="864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5" descr="F:\dataset\VOC2007\JPEGImages\000655.jpg">
              <a:extLst>
                <a:ext uri="{FF2B5EF4-FFF2-40B4-BE49-F238E27FC236}">
                  <a16:creationId xmlns:a16="http://schemas.microsoft.com/office/drawing/2014/main" id="{985C8AA4-97DC-404B-B163-1B928C9E068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35204" y="808860"/>
              <a:ext cx="1156018" cy="864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10" descr="F:\dataset\VOC2007\JPEGImages\001189.jpg">
              <a:extLst>
                <a:ext uri="{FF2B5EF4-FFF2-40B4-BE49-F238E27FC236}">
                  <a16:creationId xmlns:a16="http://schemas.microsoft.com/office/drawing/2014/main" id="{716489CC-2F8F-F746-984B-C668801918C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8800" y="1672860"/>
              <a:ext cx="646272" cy="864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11" descr="F:\dataset\VOC2007\JPEGImages\001338.jpg">
              <a:extLst>
                <a:ext uri="{FF2B5EF4-FFF2-40B4-BE49-F238E27FC236}">
                  <a16:creationId xmlns:a16="http://schemas.microsoft.com/office/drawing/2014/main" id="{810D9FD0-4DFC-674B-8A1C-C955115A20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5072" y="1672860"/>
              <a:ext cx="1154150" cy="864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8" name="Title 1">
            <a:extLst>
              <a:ext uri="{FF2B5EF4-FFF2-40B4-BE49-F238E27FC236}">
                <a16:creationId xmlns:a16="http://schemas.microsoft.com/office/drawing/2014/main" id="{8ED94849-5569-5545-A7E0-43A26D022036}"/>
              </a:ext>
            </a:extLst>
          </p:cNvPr>
          <p:cNvSpPr txBox="1">
            <a:spLocks/>
          </p:cNvSpPr>
          <p:nvPr/>
        </p:nvSpPr>
        <p:spPr>
          <a:xfrm>
            <a:off x="2572338" y="1790362"/>
            <a:ext cx="2034800" cy="54935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1pPr>
            <a:lvl2pPr marL="0" marR="0" indent="0" algn="l" rtl="0">
              <a:spcBef>
                <a:spcPts val="0"/>
              </a:spcBef>
              <a:defRPr/>
            </a:lvl2pPr>
            <a:lvl3pPr marL="0" marR="0" indent="0" algn="l" rtl="0">
              <a:spcBef>
                <a:spcPts val="0"/>
              </a:spcBef>
              <a:defRPr/>
            </a:lvl3pPr>
            <a:lvl4pPr marL="0" marR="0" indent="0" algn="l" rtl="0">
              <a:spcBef>
                <a:spcPts val="0"/>
              </a:spcBef>
              <a:defRPr/>
            </a:lvl4pPr>
            <a:lvl5pPr marL="0" marR="0" indent="0" algn="l" rtl="0">
              <a:spcBef>
                <a:spcPts val="0"/>
              </a:spcBef>
              <a:defRPr/>
            </a:lvl5pPr>
            <a:lvl6pPr marL="0" marR="0" indent="0" algn="l" rtl="0">
              <a:spcBef>
                <a:spcPts val="0"/>
              </a:spcBef>
              <a:defRPr/>
            </a:lvl6pPr>
            <a:lvl7pPr marL="0" marR="0" indent="0" algn="l" rtl="0">
              <a:spcBef>
                <a:spcPts val="0"/>
              </a:spcBef>
              <a:defRPr/>
            </a:lvl7pPr>
            <a:lvl8pPr marL="0" marR="0" indent="0" algn="l" rtl="0">
              <a:spcBef>
                <a:spcPts val="0"/>
              </a:spcBef>
              <a:defRPr/>
            </a:lvl8pPr>
            <a:lvl9pPr marL="0" marR="0" indent="0" algn="l" rtl="0">
              <a:spcBef>
                <a:spcPts val="0"/>
              </a:spcBef>
              <a:defRPr/>
            </a:lvl9pPr>
          </a:lstStyle>
          <a:p>
            <a:r>
              <a:rPr lang="en-US" sz="2000" dirty="0"/>
              <a:t>Simple Images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F2815D6B-2FFE-7B4A-B8BC-8845BB0FC1F4}"/>
              </a:ext>
            </a:extLst>
          </p:cNvPr>
          <p:cNvSpPr txBox="1">
            <a:spLocks/>
          </p:cNvSpPr>
          <p:nvPr/>
        </p:nvSpPr>
        <p:spPr>
          <a:xfrm>
            <a:off x="7526601" y="1781107"/>
            <a:ext cx="2443153" cy="54935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4400" b="0" i="0" u="none" strike="noStrike" cap="none" baseline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1pPr>
            <a:lvl2pPr marL="0" marR="0" indent="0" algn="l" rtl="0">
              <a:spcBef>
                <a:spcPts val="0"/>
              </a:spcBef>
              <a:defRPr/>
            </a:lvl2pPr>
            <a:lvl3pPr marL="0" marR="0" indent="0" algn="l" rtl="0">
              <a:spcBef>
                <a:spcPts val="0"/>
              </a:spcBef>
              <a:defRPr/>
            </a:lvl3pPr>
            <a:lvl4pPr marL="0" marR="0" indent="0" algn="l" rtl="0">
              <a:spcBef>
                <a:spcPts val="0"/>
              </a:spcBef>
              <a:defRPr/>
            </a:lvl4pPr>
            <a:lvl5pPr marL="0" marR="0" indent="0" algn="l" rtl="0">
              <a:spcBef>
                <a:spcPts val="0"/>
              </a:spcBef>
              <a:defRPr/>
            </a:lvl5pPr>
            <a:lvl6pPr marL="0" marR="0" indent="0" algn="l" rtl="0">
              <a:spcBef>
                <a:spcPts val="0"/>
              </a:spcBef>
              <a:defRPr/>
            </a:lvl6pPr>
            <a:lvl7pPr marL="0" marR="0" indent="0" algn="l" rtl="0">
              <a:spcBef>
                <a:spcPts val="0"/>
              </a:spcBef>
              <a:defRPr/>
            </a:lvl7pPr>
            <a:lvl8pPr marL="0" marR="0" indent="0" algn="l" rtl="0">
              <a:spcBef>
                <a:spcPts val="0"/>
              </a:spcBef>
              <a:defRPr/>
            </a:lvl8pPr>
            <a:lvl9pPr marL="0" marR="0" indent="0" algn="l" rtl="0">
              <a:spcBef>
                <a:spcPts val="0"/>
              </a:spcBef>
              <a:defRPr/>
            </a:lvl9pPr>
          </a:lstStyle>
          <a:p>
            <a:r>
              <a:rPr lang="en-US" sz="2000" dirty="0"/>
              <a:t>Complex Images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22B9D3E-A551-2044-9A6C-6C4F89BE871E}"/>
              </a:ext>
            </a:extLst>
          </p:cNvPr>
          <p:cNvSpPr/>
          <p:nvPr/>
        </p:nvSpPr>
        <p:spPr>
          <a:xfrm>
            <a:off x="0" y="6144001"/>
            <a:ext cx="113911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Y. Wei, Y. Zhao, etc. </a:t>
            </a:r>
            <a:r>
              <a:rPr lang="en-US" sz="1400" b="1" dirty="0"/>
              <a:t>STC: A Simple to Complex Framework for Weakly-supervised Semantic Segmentation.</a:t>
            </a:r>
            <a:r>
              <a:rPr lang="zh-CN" altLang="en-US" sz="1400" b="1" dirty="0"/>
              <a:t> </a:t>
            </a:r>
            <a:r>
              <a:rPr lang="en-US" sz="1400" dirty="0"/>
              <a:t>T-PAMI, 2017</a:t>
            </a:r>
          </a:p>
        </p:txBody>
      </p:sp>
    </p:spTree>
    <p:extLst>
      <p:ext uri="{BB962C8B-B14F-4D97-AF65-F5344CB8AC3E}">
        <p14:creationId xmlns:p14="http://schemas.microsoft.com/office/powerpoint/2010/main" val="26729641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4A5096C-6CCB-A24A-8E35-74E2BFE9C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1408387"/>
            <a:ext cx="11022812" cy="851338"/>
          </a:xfrm>
        </p:spPr>
        <p:txBody>
          <a:bodyPr/>
          <a:lstStyle/>
          <a:p>
            <a:r>
              <a:rPr lang="en-US" dirty="0"/>
              <a:t>Simple images with the corresponding saliency maps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978C7B1-2CB5-5949-80ED-6FF8D5168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15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483C24C-275C-344A-9AA8-D948D0004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Method-1:</a:t>
            </a:r>
            <a:r>
              <a:rPr lang="zh-CN" altLang="en-US" dirty="0"/>
              <a:t> </a:t>
            </a:r>
            <a:r>
              <a:rPr lang="en-US" altLang="zh-CN" dirty="0"/>
              <a:t>Simple</a:t>
            </a:r>
            <a:r>
              <a:rPr lang="zh-CN" altLang="en-US" dirty="0"/>
              <a:t> </a:t>
            </a:r>
            <a:r>
              <a:rPr lang="en-US" altLang="zh-CN" dirty="0"/>
              <a:t>to</a:t>
            </a:r>
            <a:r>
              <a:rPr lang="zh-CN" altLang="en-US" dirty="0"/>
              <a:t> </a:t>
            </a:r>
            <a:r>
              <a:rPr lang="en-US" altLang="zh-CN" dirty="0"/>
              <a:t>complex</a:t>
            </a:r>
            <a:endParaRPr lang="en-US" dirty="0"/>
          </a:p>
        </p:txBody>
      </p:sp>
      <p:pic>
        <p:nvPicPr>
          <p:cNvPr id="6" name="图片 4">
            <a:extLst>
              <a:ext uri="{FF2B5EF4-FFF2-40B4-BE49-F238E27FC236}">
                <a16:creationId xmlns:a16="http://schemas.microsoft.com/office/drawing/2014/main" id="{E218CB3D-29EA-A14B-B32C-6AA119E91A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028" y="2115704"/>
            <a:ext cx="10751943" cy="3762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0453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F54763F-BC57-E84A-82A9-60BC3154E0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Overview</a:t>
            </a:r>
            <a:r>
              <a:rPr lang="zh-CN" altLang="en-US" dirty="0"/>
              <a:t> </a:t>
            </a:r>
            <a:r>
              <a:rPr lang="en-US" altLang="zh-CN" dirty="0"/>
              <a:t>of</a:t>
            </a:r>
            <a:r>
              <a:rPr lang="zh-CN" altLang="en-US" dirty="0"/>
              <a:t> </a:t>
            </a:r>
            <a:r>
              <a:rPr lang="en-US" altLang="zh-CN" dirty="0"/>
              <a:t>STC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Initial-DCNN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r>
              <a:rPr lang="en-US" dirty="0"/>
              <a:t>Enhanced-DCNN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r>
              <a:rPr lang="en-US" dirty="0"/>
              <a:t>Powerful-DCNN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5D3248A-195A-8A4D-9233-3AAB1E65D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16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069BD59-B537-C64C-A2B5-762013406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Method-1:</a:t>
            </a:r>
            <a:r>
              <a:rPr lang="zh-CN" altLang="en-US" dirty="0"/>
              <a:t> </a:t>
            </a:r>
            <a:r>
              <a:rPr lang="en-US" altLang="zh-CN" dirty="0"/>
              <a:t>Simple</a:t>
            </a:r>
            <a:r>
              <a:rPr lang="zh-CN" altLang="en-US" dirty="0"/>
              <a:t> </a:t>
            </a:r>
            <a:r>
              <a:rPr lang="en-US" altLang="zh-CN" dirty="0"/>
              <a:t>to</a:t>
            </a:r>
            <a:r>
              <a:rPr lang="zh-CN" altLang="en-US" dirty="0"/>
              <a:t> </a:t>
            </a:r>
            <a:r>
              <a:rPr lang="en-US" altLang="zh-CN" dirty="0"/>
              <a:t>complex</a:t>
            </a:r>
            <a:endParaRPr 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4E24BCCE-B2AE-844D-ADE7-BB6E33C38C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81790" y="1605025"/>
            <a:ext cx="6062510" cy="420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1391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F54763F-BC57-E84A-82A9-60BC3154E0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1408387"/>
            <a:ext cx="11022812" cy="840828"/>
          </a:xfrm>
        </p:spPr>
        <p:txBody>
          <a:bodyPr/>
          <a:lstStyle/>
          <a:p>
            <a:r>
              <a:rPr lang="en-US" altLang="zh-CN" dirty="0"/>
              <a:t>Dataset</a:t>
            </a:r>
            <a:r>
              <a:rPr lang="zh-CN" altLang="en-US" dirty="0"/>
              <a:t> </a:t>
            </a:r>
            <a:r>
              <a:rPr lang="en-US" altLang="zh-CN" dirty="0"/>
              <a:t>with</a:t>
            </a:r>
            <a:r>
              <a:rPr lang="zh-CN" altLang="en-US" dirty="0"/>
              <a:t> </a:t>
            </a:r>
            <a:r>
              <a:rPr lang="en-US" altLang="zh-CN" dirty="0"/>
              <a:t>simple</a:t>
            </a:r>
            <a:r>
              <a:rPr lang="zh-CN" altLang="en-US" dirty="0"/>
              <a:t> </a:t>
            </a:r>
            <a:r>
              <a:rPr lang="en-US" altLang="zh-CN" dirty="0"/>
              <a:t>images:</a:t>
            </a:r>
            <a:r>
              <a:rPr lang="zh-CN" altLang="en-US" dirty="0"/>
              <a:t> </a:t>
            </a:r>
            <a:r>
              <a:rPr lang="en-US" dirty="0"/>
              <a:t>Flickr-Clean (40K)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5D3248A-195A-8A4D-9233-3AAB1E65D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17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069BD59-B537-C64C-A2B5-762013406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Method-1:</a:t>
            </a:r>
            <a:r>
              <a:rPr lang="zh-CN" altLang="en-US" dirty="0"/>
              <a:t> </a:t>
            </a:r>
            <a:r>
              <a:rPr lang="en-US" altLang="zh-CN" dirty="0"/>
              <a:t>Simple</a:t>
            </a:r>
            <a:r>
              <a:rPr lang="zh-CN" altLang="en-US" dirty="0"/>
              <a:t> </a:t>
            </a:r>
            <a:r>
              <a:rPr lang="en-US" altLang="zh-CN" dirty="0"/>
              <a:t>to</a:t>
            </a:r>
            <a:r>
              <a:rPr lang="zh-CN" altLang="en-US" dirty="0"/>
              <a:t> </a:t>
            </a:r>
            <a:r>
              <a:rPr lang="en-US" altLang="zh-CN" dirty="0"/>
              <a:t>complex</a:t>
            </a:r>
            <a:endParaRPr lang="en-US" dirty="0"/>
          </a:p>
        </p:txBody>
      </p:sp>
      <p:pic>
        <p:nvPicPr>
          <p:cNvPr id="5" name="图片 3">
            <a:extLst>
              <a:ext uri="{FF2B5EF4-FFF2-40B4-BE49-F238E27FC236}">
                <a16:creationId xmlns:a16="http://schemas.microsoft.com/office/drawing/2014/main" id="{EF455CA1-743C-BD40-B211-F1E2430189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477" y="1992214"/>
            <a:ext cx="10956035" cy="415633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A9F798E-62DE-F646-8ECC-943E7ED7C621}"/>
              </a:ext>
            </a:extLst>
          </p:cNvPr>
          <p:cNvSpPr/>
          <p:nvPr/>
        </p:nvSpPr>
        <p:spPr>
          <a:xfrm>
            <a:off x="0" y="6144001"/>
            <a:ext cx="113911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Y. Wei, Y. Zhao, etc. </a:t>
            </a:r>
            <a:r>
              <a:rPr lang="en-US" sz="1400" b="1" dirty="0"/>
              <a:t>STC: A Simple to Complex Framework for Weakly-supervised Semantic Segmentation.</a:t>
            </a:r>
            <a:r>
              <a:rPr lang="zh-CN" altLang="en-US" sz="1400" b="1" dirty="0"/>
              <a:t> </a:t>
            </a:r>
            <a:r>
              <a:rPr lang="en-US" sz="1400" dirty="0"/>
              <a:t>T-PAMI, 2017</a:t>
            </a:r>
          </a:p>
        </p:txBody>
      </p:sp>
    </p:spTree>
    <p:extLst>
      <p:ext uri="{BB962C8B-B14F-4D97-AF65-F5344CB8AC3E}">
        <p14:creationId xmlns:p14="http://schemas.microsoft.com/office/powerpoint/2010/main" val="32685887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F54763F-BC57-E84A-82A9-60BC3154E0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Results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5D3248A-195A-8A4D-9233-3AAB1E65D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18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069BD59-B537-C64C-A2B5-762013406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Method-1:</a:t>
            </a:r>
            <a:r>
              <a:rPr lang="zh-CN" altLang="en-US" dirty="0"/>
              <a:t> </a:t>
            </a:r>
            <a:r>
              <a:rPr lang="en-US" altLang="zh-CN" dirty="0"/>
              <a:t>Simple</a:t>
            </a:r>
            <a:r>
              <a:rPr lang="zh-CN" altLang="en-US" dirty="0"/>
              <a:t> </a:t>
            </a:r>
            <a:r>
              <a:rPr lang="en-US" altLang="zh-CN" dirty="0"/>
              <a:t>to</a:t>
            </a:r>
            <a:r>
              <a:rPr lang="zh-CN" altLang="en-US" dirty="0"/>
              <a:t> </a:t>
            </a:r>
            <a:r>
              <a:rPr lang="en-US" altLang="zh-CN" dirty="0"/>
              <a:t>complex</a:t>
            </a:r>
            <a:endParaRPr 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F44CD957-E5A6-F941-B36C-C0437671BDD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2649" y="1852863"/>
            <a:ext cx="6065152" cy="4327184"/>
          </a:xfrm>
          <a:prstGeom prst="rect">
            <a:avLst/>
          </a:prstGeom>
        </p:spPr>
      </p:pic>
      <p:graphicFrame>
        <p:nvGraphicFramePr>
          <p:cNvPr id="6" name="表格 6">
            <a:extLst>
              <a:ext uri="{FF2B5EF4-FFF2-40B4-BE49-F238E27FC236}">
                <a16:creationId xmlns:a16="http://schemas.microsoft.com/office/drawing/2014/main" id="{E5A5156F-33CD-614C-9532-582C3221AE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2630541"/>
              </p:ext>
            </p:extLst>
          </p:nvPr>
        </p:nvGraphicFramePr>
        <p:xfrm>
          <a:off x="1185711" y="2276683"/>
          <a:ext cx="3783433" cy="1375500"/>
        </p:xfrm>
        <a:graphic>
          <a:graphicData uri="http://schemas.openxmlformats.org/drawingml/2006/table">
            <a:tbl>
              <a:tblPr firstRow="1" bandRow="1"/>
              <a:tblGrid>
                <a:gridCol w="9647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84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02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3875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200" dirty="0"/>
                        <a:t>Networks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200" dirty="0"/>
                        <a:t>Training</a:t>
                      </a:r>
                      <a:r>
                        <a:rPr lang="en-US" sz="1200" baseline="0" dirty="0"/>
                        <a:t> Set</a:t>
                      </a:r>
                      <a:endParaRPr lang="en-US" sz="1200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200" dirty="0" err="1"/>
                        <a:t>mIoU</a:t>
                      </a:r>
                      <a:endParaRPr lang="en-US" sz="1200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3875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200" dirty="0"/>
                        <a:t>I-DCNN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200" dirty="0"/>
                        <a:t>Flickr-Clean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200" dirty="0"/>
                        <a:t>44.1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3875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200" dirty="0"/>
                        <a:t>E-DCNN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200" dirty="0"/>
                        <a:t>Flickr-Clean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200" dirty="0"/>
                        <a:t>46.8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3875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200" dirty="0"/>
                        <a:t>P-DCNN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200" dirty="0" err="1"/>
                        <a:t>Flickr-Clean+VOC</a:t>
                      </a:r>
                      <a:endParaRPr lang="en-US" sz="1200" dirty="0"/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200" dirty="0"/>
                        <a:t>49.8</a:t>
                      </a:r>
                    </a:p>
                  </a:txBody>
                  <a:tcPr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矩形 7">
            <a:extLst>
              <a:ext uri="{FF2B5EF4-FFF2-40B4-BE49-F238E27FC236}">
                <a16:creationId xmlns:a16="http://schemas.microsoft.com/office/drawing/2014/main" id="{A5B09E6C-EDD7-9348-A9D9-5779869E0848}"/>
              </a:ext>
            </a:extLst>
          </p:cNvPr>
          <p:cNvSpPr/>
          <p:nvPr/>
        </p:nvSpPr>
        <p:spPr>
          <a:xfrm>
            <a:off x="1421205" y="1915939"/>
            <a:ext cx="33124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/>
              <a:t>Ablation Analysis on Pascal VOC12 </a:t>
            </a:r>
            <a:r>
              <a:rPr lang="en-US" sz="1600" dirty="0" err="1"/>
              <a:t>val</a:t>
            </a:r>
            <a:endParaRPr lang="en-US" sz="1600" dirty="0"/>
          </a:p>
        </p:txBody>
      </p:sp>
      <p:sp>
        <p:nvSpPr>
          <p:cNvPr id="8" name="矩形 8">
            <a:extLst>
              <a:ext uri="{FF2B5EF4-FFF2-40B4-BE49-F238E27FC236}">
                <a16:creationId xmlns:a16="http://schemas.microsoft.com/office/drawing/2014/main" id="{32F38393-F39B-FE44-AD56-1A6A106997B8}"/>
              </a:ext>
            </a:extLst>
          </p:cNvPr>
          <p:cNvSpPr/>
          <p:nvPr/>
        </p:nvSpPr>
        <p:spPr>
          <a:xfrm>
            <a:off x="1351086" y="3792674"/>
            <a:ext cx="346761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/>
            <a:r>
              <a:rPr lang="en-US" sz="1600" kern="0" dirty="0">
                <a:solidFill>
                  <a:srgbClr val="000000"/>
                </a:solidFill>
                <a:latin typeface="Arial"/>
                <a:cs typeface="Arial"/>
                <a:sym typeface="Arial"/>
                <a:rtl val="0"/>
              </a:rPr>
              <a:t>Comparisons on Pascal VOC12 test</a:t>
            </a:r>
          </a:p>
        </p:txBody>
      </p:sp>
      <p:graphicFrame>
        <p:nvGraphicFramePr>
          <p:cNvPr id="9" name="表格 9">
            <a:extLst>
              <a:ext uri="{FF2B5EF4-FFF2-40B4-BE49-F238E27FC236}">
                <a16:creationId xmlns:a16="http://schemas.microsoft.com/office/drawing/2014/main" id="{163E0605-F242-5D46-AB44-B5AF13C523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857760"/>
              </p:ext>
            </p:extLst>
          </p:nvPr>
        </p:nvGraphicFramePr>
        <p:xfrm>
          <a:off x="773649" y="4133932"/>
          <a:ext cx="4607558" cy="1941047"/>
        </p:xfrm>
        <a:graphic>
          <a:graphicData uri="http://schemas.openxmlformats.org/drawingml/2006/table">
            <a:tbl>
              <a:tblPr firstRow="1" bandRow="1"/>
              <a:tblGrid>
                <a:gridCol w="27177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97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0335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600" dirty="0"/>
                        <a:t>Methods</a:t>
                      </a:r>
                    </a:p>
                  </a:txBody>
                  <a:tcPr marL="78987" marR="78987" marT="39493" marB="3949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600" dirty="0" err="1"/>
                        <a:t>mIoU</a:t>
                      </a:r>
                      <a:endParaRPr lang="en-US" sz="1600" dirty="0"/>
                    </a:p>
                  </a:txBody>
                  <a:tcPr marL="78987" marR="78987" marT="39493" marB="3949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335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600" dirty="0"/>
                        <a:t>MIL-FCN (ICLR</a:t>
                      </a:r>
                      <a:r>
                        <a:rPr lang="en-US" sz="1600" baseline="0" dirty="0"/>
                        <a:t> 2015</a:t>
                      </a:r>
                      <a:r>
                        <a:rPr lang="en-US" sz="1600" dirty="0"/>
                        <a:t>)</a:t>
                      </a:r>
                    </a:p>
                  </a:txBody>
                  <a:tcPr marL="78987" marR="78987" marT="39493" marB="3949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600" dirty="0"/>
                        <a:t>24.9</a:t>
                      </a:r>
                    </a:p>
                  </a:txBody>
                  <a:tcPr marL="78987" marR="78987" marT="39493" marB="3949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335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600" dirty="0"/>
                        <a:t>CCNN (ICCV 2015)</a:t>
                      </a:r>
                    </a:p>
                  </a:txBody>
                  <a:tcPr marL="78987" marR="78987" marT="39493" marB="3949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600" dirty="0"/>
                        <a:t>35.5</a:t>
                      </a:r>
                    </a:p>
                  </a:txBody>
                  <a:tcPr marL="78987" marR="78987" marT="39493" marB="3949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335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600" dirty="0"/>
                        <a:t>EM-Adapt (ICCV 2015)</a:t>
                      </a:r>
                    </a:p>
                  </a:txBody>
                  <a:tcPr marL="78987" marR="78987" marT="39493" marB="3949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600" dirty="0"/>
                        <a:t>39.6</a:t>
                      </a:r>
                    </a:p>
                  </a:txBody>
                  <a:tcPr marL="78987" marR="78987" marT="39493" marB="3949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6917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600" dirty="0"/>
                        <a:t>MIL-ILP-</a:t>
                      </a:r>
                      <a:r>
                        <a:rPr lang="en-US" sz="1600" dirty="0" err="1"/>
                        <a:t>Seg</a:t>
                      </a:r>
                      <a:r>
                        <a:rPr lang="en-US" sz="1600" dirty="0"/>
                        <a:t> (CVPR 2015)</a:t>
                      </a:r>
                    </a:p>
                  </a:txBody>
                  <a:tcPr marL="78987" marR="78987" marT="39493" marB="3949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600" dirty="0"/>
                        <a:t>40.6</a:t>
                      </a:r>
                    </a:p>
                  </a:txBody>
                  <a:tcPr marL="78987" marR="78987" marT="39493" marB="3949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335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600" b="1" dirty="0"/>
                        <a:t>STC</a:t>
                      </a:r>
                      <a:r>
                        <a:rPr lang="en-US" sz="1600" b="1" baseline="0" dirty="0"/>
                        <a:t> (ours)</a:t>
                      </a:r>
                      <a:endParaRPr lang="en-US" sz="1600" b="1" dirty="0"/>
                    </a:p>
                  </a:txBody>
                  <a:tcPr marL="78987" marR="78987" marT="39493" marB="3949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600" b="1" dirty="0"/>
                        <a:t>51.2</a:t>
                      </a:r>
                    </a:p>
                  </a:txBody>
                  <a:tcPr marL="78987" marR="78987" marT="39493" marB="3949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35465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5F4D0A8-57FA-7F41-87B0-68F5838E37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Problem</a:t>
            </a:r>
            <a:r>
              <a:rPr lang="zh-CN" altLang="en-US" dirty="0"/>
              <a:t> </a:t>
            </a:r>
            <a:r>
              <a:rPr lang="en-US" altLang="zh-CN" dirty="0"/>
              <a:t>of</a:t>
            </a:r>
            <a:r>
              <a:rPr lang="zh-CN" altLang="en-US" dirty="0"/>
              <a:t> </a:t>
            </a:r>
            <a:r>
              <a:rPr lang="en-US" dirty="0"/>
              <a:t>Class Activation Mapping (CAM)</a:t>
            </a:r>
            <a:endParaRPr lang="en-US" baseline="30000" dirty="0"/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DB25E7F-9313-C247-BA59-FBA3CE3DD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19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428140E-1532-EE46-BF9A-DFBFC5E20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Method-2:</a:t>
            </a:r>
            <a:r>
              <a:rPr lang="zh-CN" altLang="en-US" dirty="0"/>
              <a:t> </a:t>
            </a:r>
            <a:r>
              <a:rPr lang="en-US" altLang="zh-CN" dirty="0"/>
              <a:t>Adversarial</a:t>
            </a:r>
            <a:r>
              <a:rPr lang="zh-CN" altLang="en-US" dirty="0"/>
              <a:t> </a:t>
            </a:r>
            <a:r>
              <a:rPr lang="en-US" altLang="zh-CN" dirty="0"/>
              <a:t>Erasing</a:t>
            </a:r>
            <a:endParaRPr 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BDD5E468-F94F-A34B-934F-305E71505A0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488" y="2638168"/>
            <a:ext cx="5721886" cy="2590969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4854192E-79D2-284A-9ECD-7A0301994719}"/>
              </a:ext>
            </a:extLst>
          </p:cNvPr>
          <p:cNvGrpSpPr/>
          <p:nvPr/>
        </p:nvGrpSpPr>
        <p:grpSpPr>
          <a:xfrm>
            <a:off x="7630910" y="2128393"/>
            <a:ext cx="3718854" cy="1019551"/>
            <a:chOff x="602470" y="1754458"/>
            <a:chExt cx="3718854" cy="1019551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70429028-906D-5D42-A935-33CDC3DFB6C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23400" y="1754458"/>
              <a:ext cx="1224999" cy="1019551"/>
            </a:xfrm>
            <a:prstGeom prst="rect">
              <a:avLst/>
            </a:prstGeom>
          </p:spPr>
        </p:pic>
        <p:pic>
          <p:nvPicPr>
            <p:cNvPr id="8" name="图片 15">
              <a:extLst>
                <a:ext uri="{FF2B5EF4-FFF2-40B4-BE49-F238E27FC236}">
                  <a16:creationId xmlns:a16="http://schemas.microsoft.com/office/drawing/2014/main" id="{EE8A283D-FBA1-6D46-85F1-E21D5F62F74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2470" y="1754458"/>
              <a:ext cx="1359401" cy="1019551"/>
            </a:xfrm>
            <a:prstGeom prst="rect">
              <a:avLst/>
            </a:prstGeom>
          </p:spPr>
        </p:pic>
        <p:pic>
          <p:nvPicPr>
            <p:cNvPr id="9" name="图片 16">
              <a:extLst>
                <a:ext uri="{FF2B5EF4-FFF2-40B4-BE49-F238E27FC236}">
                  <a16:creationId xmlns:a16="http://schemas.microsoft.com/office/drawing/2014/main" id="{3C096B69-E1A8-6B41-BD5A-5EFF32155D6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09929" y="1754458"/>
              <a:ext cx="1011395" cy="1019551"/>
            </a:xfrm>
            <a:prstGeom prst="rect">
              <a:avLst/>
            </a:prstGeom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C867C0E6-4112-E645-977A-F8D0B2469802}"/>
              </a:ext>
            </a:extLst>
          </p:cNvPr>
          <p:cNvSpPr/>
          <p:nvPr/>
        </p:nvSpPr>
        <p:spPr>
          <a:xfrm>
            <a:off x="8135107" y="1866783"/>
            <a:ext cx="53380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00" dirty="0"/>
              <a:t>dog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E5A4D68-D306-C344-8E74-02117A246ABE}"/>
              </a:ext>
            </a:extLst>
          </p:cNvPr>
          <p:cNvSpPr/>
          <p:nvPr/>
        </p:nvSpPr>
        <p:spPr>
          <a:xfrm>
            <a:off x="9463085" y="1888378"/>
            <a:ext cx="53380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00" dirty="0"/>
              <a:t>bird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F7E0A9E-77AF-A04D-8069-82A25DCCAFF4}"/>
              </a:ext>
            </a:extLst>
          </p:cNvPr>
          <p:cNvSpPr/>
          <p:nvPr/>
        </p:nvSpPr>
        <p:spPr>
          <a:xfrm>
            <a:off x="10597979" y="1866783"/>
            <a:ext cx="53380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00" dirty="0"/>
              <a:t>cow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537533C-A10C-B04E-BEA0-ECC0CB9523C7}"/>
              </a:ext>
            </a:extLst>
          </p:cNvPr>
          <p:cNvGrpSpPr/>
          <p:nvPr/>
        </p:nvGrpSpPr>
        <p:grpSpPr>
          <a:xfrm>
            <a:off x="7601326" y="3404735"/>
            <a:ext cx="3723517" cy="1019551"/>
            <a:chOff x="602472" y="2806442"/>
            <a:chExt cx="3723517" cy="1019551"/>
          </a:xfrm>
        </p:grpSpPr>
        <p:pic>
          <p:nvPicPr>
            <p:cNvPr id="14" name="图片 7">
              <a:extLst>
                <a:ext uri="{FF2B5EF4-FFF2-40B4-BE49-F238E27FC236}">
                  <a16:creationId xmlns:a16="http://schemas.microsoft.com/office/drawing/2014/main" id="{D8EA6CA1-2B12-9541-9FA6-DEA000CEC38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25734" y="2806442"/>
              <a:ext cx="1224999" cy="1019551"/>
            </a:xfrm>
            <a:prstGeom prst="rect">
              <a:avLst/>
            </a:prstGeom>
          </p:spPr>
        </p:pic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id="{23825CDF-ED07-5845-8601-DD24D007A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2472" y="2806442"/>
              <a:ext cx="1359401" cy="1019551"/>
            </a:xfrm>
            <a:prstGeom prst="rect">
              <a:avLst/>
            </a:prstGeom>
          </p:spPr>
        </p:pic>
        <p:pic>
          <p:nvPicPr>
            <p:cNvPr id="16" name="图片 17">
              <a:extLst>
                <a:ext uri="{FF2B5EF4-FFF2-40B4-BE49-F238E27FC236}">
                  <a16:creationId xmlns:a16="http://schemas.microsoft.com/office/drawing/2014/main" id="{D8755C41-7A62-7E44-93BE-4757C8EE8A1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14594" y="2806442"/>
              <a:ext cx="1011395" cy="1019551"/>
            </a:xfrm>
            <a:prstGeom prst="rect">
              <a:avLst/>
            </a:prstGeom>
          </p:spPr>
        </p:pic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FF2F69FE-8E7A-754A-BC5F-A0E87F192C89}"/>
              </a:ext>
            </a:extLst>
          </p:cNvPr>
          <p:cNvSpPr/>
          <p:nvPr/>
        </p:nvSpPr>
        <p:spPr>
          <a:xfrm>
            <a:off x="8281026" y="4430164"/>
            <a:ext cx="272020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00" dirty="0"/>
              <a:t>Small and sparse object localization maps</a:t>
            </a:r>
          </a:p>
        </p:txBody>
      </p:sp>
      <p:sp>
        <p:nvSpPr>
          <p:cNvPr id="18" name="Rectangle: Rounded Corners 20">
            <a:extLst>
              <a:ext uri="{FF2B5EF4-FFF2-40B4-BE49-F238E27FC236}">
                <a16:creationId xmlns:a16="http://schemas.microsoft.com/office/drawing/2014/main" id="{AED22BFE-E187-6948-A6E0-D75F2C91B1FA}"/>
              </a:ext>
            </a:extLst>
          </p:cNvPr>
          <p:cNvSpPr/>
          <p:nvPr/>
        </p:nvSpPr>
        <p:spPr>
          <a:xfrm>
            <a:off x="7524967" y="3300992"/>
            <a:ext cx="3913673" cy="1390782"/>
          </a:xfrm>
          <a:prstGeom prst="roundRect">
            <a:avLst>
              <a:gd name="adj" fmla="val 3795"/>
            </a:avLst>
          </a:prstGeom>
          <a:noFill/>
          <a:ln w="254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626E389D-6F98-B546-AB5F-E4AFADEAF0B9}"/>
              </a:ext>
            </a:extLst>
          </p:cNvPr>
          <p:cNvGrpSpPr/>
          <p:nvPr/>
        </p:nvGrpSpPr>
        <p:grpSpPr>
          <a:xfrm>
            <a:off x="7626247" y="4940760"/>
            <a:ext cx="3723517" cy="1024442"/>
            <a:chOff x="602471" y="3406034"/>
            <a:chExt cx="3723517" cy="1024442"/>
          </a:xfrm>
        </p:grpSpPr>
        <p:pic>
          <p:nvPicPr>
            <p:cNvPr id="21" name="图片 19">
              <a:extLst>
                <a:ext uri="{FF2B5EF4-FFF2-40B4-BE49-F238E27FC236}">
                  <a16:creationId xmlns:a16="http://schemas.microsoft.com/office/drawing/2014/main" id="{E70653AB-2B81-C04E-B4C4-12DBB0476EC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25734" y="3406034"/>
              <a:ext cx="1229663" cy="1019551"/>
            </a:xfrm>
            <a:prstGeom prst="rect">
              <a:avLst/>
            </a:prstGeom>
          </p:spPr>
        </p:pic>
        <p:pic>
          <p:nvPicPr>
            <p:cNvPr id="22" name="图片 20">
              <a:extLst>
                <a:ext uri="{FF2B5EF4-FFF2-40B4-BE49-F238E27FC236}">
                  <a16:creationId xmlns:a16="http://schemas.microsoft.com/office/drawing/2014/main" id="{C690E2F1-358B-1B4F-AC80-253CE4418B8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09929" y="3406034"/>
              <a:ext cx="1016059" cy="1024442"/>
            </a:xfrm>
            <a:prstGeom prst="rect">
              <a:avLst/>
            </a:prstGeom>
          </p:spPr>
        </p:pic>
        <p:pic>
          <p:nvPicPr>
            <p:cNvPr id="23" name="图片 21">
              <a:extLst>
                <a:ext uri="{FF2B5EF4-FFF2-40B4-BE49-F238E27FC236}">
                  <a16:creationId xmlns:a16="http://schemas.microsoft.com/office/drawing/2014/main" id="{E1703897-0E8D-CF4B-A12C-B221418AD73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2471" y="3406034"/>
              <a:ext cx="1359401" cy="1019551"/>
            </a:xfrm>
            <a:prstGeom prst="rect">
              <a:avLst/>
            </a:prstGeom>
          </p:spPr>
        </p:pic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E6AB4ED6-62E6-1846-84A4-C96F0F1329A2}"/>
              </a:ext>
            </a:extLst>
          </p:cNvPr>
          <p:cNvSpPr/>
          <p:nvPr/>
        </p:nvSpPr>
        <p:spPr>
          <a:xfrm>
            <a:off x="8204574" y="5975710"/>
            <a:ext cx="312183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00" dirty="0"/>
              <a:t>Dense and integral object localization maps</a:t>
            </a:r>
          </a:p>
        </p:txBody>
      </p:sp>
      <p:sp>
        <p:nvSpPr>
          <p:cNvPr id="25" name="Rectangle: Rounded Corners 21">
            <a:extLst>
              <a:ext uri="{FF2B5EF4-FFF2-40B4-BE49-F238E27FC236}">
                <a16:creationId xmlns:a16="http://schemas.microsoft.com/office/drawing/2014/main" id="{DAF73700-42E1-B649-9502-749C81AB8D5C}"/>
              </a:ext>
            </a:extLst>
          </p:cNvPr>
          <p:cNvSpPr/>
          <p:nvPr/>
        </p:nvSpPr>
        <p:spPr>
          <a:xfrm>
            <a:off x="7527839" y="4846538"/>
            <a:ext cx="3913673" cy="1390782"/>
          </a:xfrm>
          <a:prstGeom prst="roundRect">
            <a:avLst>
              <a:gd name="adj" fmla="val 3795"/>
            </a:avLst>
          </a:prstGeom>
          <a:noFill/>
          <a:ln w="254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9AD176C-23A5-AE46-B09C-3A9E7E0E3056}"/>
              </a:ext>
            </a:extLst>
          </p:cNvPr>
          <p:cNvSpPr/>
          <p:nvPr/>
        </p:nvSpPr>
        <p:spPr>
          <a:xfrm>
            <a:off x="2564524" y="5449614"/>
            <a:ext cx="260656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/>
              <a:t>[Zhou</a:t>
            </a:r>
            <a:r>
              <a:rPr lang="zh-CN" altLang="en-US" sz="1400" dirty="0"/>
              <a:t> </a:t>
            </a:r>
            <a:r>
              <a:rPr lang="en-US" altLang="zh-CN" sz="1400" dirty="0"/>
              <a:t>et</a:t>
            </a:r>
            <a:r>
              <a:rPr lang="zh-CN" altLang="en-US" sz="1400" dirty="0"/>
              <a:t> </a:t>
            </a:r>
            <a:r>
              <a:rPr lang="en-US" altLang="zh-CN" sz="1400" dirty="0"/>
              <a:t>al.</a:t>
            </a:r>
            <a:r>
              <a:rPr lang="zh-CN" altLang="en-US" sz="1400" dirty="0"/>
              <a:t> </a:t>
            </a:r>
            <a:r>
              <a:rPr lang="en-US" altLang="zh-CN" sz="1400" dirty="0"/>
              <a:t>CVPR</a:t>
            </a:r>
            <a:r>
              <a:rPr lang="zh-CN" altLang="en-US" sz="1400" dirty="0"/>
              <a:t> </a:t>
            </a:r>
            <a:r>
              <a:rPr lang="en-US" altLang="zh-CN" sz="1400" dirty="0"/>
              <a:t>2016]</a:t>
            </a:r>
            <a:endParaRPr lang="en-US" sz="1400" dirty="0"/>
          </a:p>
        </p:txBody>
      </p:sp>
      <p:cxnSp>
        <p:nvCxnSpPr>
          <p:cNvPr id="28" name="Elbow Connector 27">
            <a:extLst>
              <a:ext uri="{FF2B5EF4-FFF2-40B4-BE49-F238E27FC236}">
                <a16:creationId xmlns:a16="http://schemas.microsoft.com/office/drawing/2014/main" id="{691B975E-8D32-6A4B-9DE1-9564A0582E9F}"/>
              </a:ext>
            </a:extLst>
          </p:cNvPr>
          <p:cNvCxnSpPr>
            <a:cxnSpLocks/>
            <a:stCxn id="8" idx="1"/>
            <a:endCxn id="18" idx="1"/>
          </p:cNvCxnSpPr>
          <p:nvPr/>
        </p:nvCxnSpPr>
        <p:spPr>
          <a:xfrm rot="10800000" flipV="1">
            <a:off x="7524968" y="2638169"/>
            <a:ext cx="105943" cy="1358214"/>
          </a:xfrm>
          <a:prstGeom prst="bentConnector3">
            <a:avLst>
              <a:gd name="adj1" fmla="val 266173"/>
            </a:avLst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>
            <a:extLst>
              <a:ext uri="{FF2B5EF4-FFF2-40B4-BE49-F238E27FC236}">
                <a16:creationId xmlns:a16="http://schemas.microsoft.com/office/drawing/2014/main" id="{9F1052FD-A62A-784F-9964-75F3CA550B4A}"/>
              </a:ext>
            </a:extLst>
          </p:cNvPr>
          <p:cNvSpPr/>
          <p:nvPr/>
        </p:nvSpPr>
        <p:spPr>
          <a:xfrm rot="16200000">
            <a:off x="6915936" y="3163387"/>
            <a:ext cx="53380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1400" dirty="0"/>
              <a:t>CAM</a:t>
            </a:r>
            <a:endParaRPr lang="en-US" sz="1400" dirty="0"/>
          </a:p>
        </p:txBody>
      </p:sp>
      <p:cxnSp>
        <p:nvCxnSpPr>
          <p:cNvPr id="34" name="Elbow Connector 33">
            <a:extLst>
              <a:ext uri="{FF2B5EF4-FFF2-40B4-BE49-F238E27FC236}">
                <a16:creationId xmlns:a16="http://schemas.microsoft.com/office/drawing/2014/main" id="{A3DF7D35-FB09-914A-BE06-510CB040C47E}"/>
              </a:ext>
            </a:extLst>
          </p:cNvPr>
          <p:cNvCxnSpPr>
            <a:cxnSpLocks/>
            <a:stCxn id="9" idx="3"/>
            <a:endCxn id="25" idx="3"/>
          </p:cNvCxnSpPr>
          <p:nvPr/>
        </p:nvCxnSpPr>
        <p:spPr>
          <a:xfrm>
            <a:off x="11349764" y="2638169"/>
            <a:ext cx="91748" cy="2903760"/>
          </a:xfrm>
          <a:prstGeom prst="bentConnector3">
            <a:avLst>
              <a:gd name="adj1" fmla="val 349161"/>
            </a:avLst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B2CE0FFF-FC10-1942-8E3A-EC8D9173DB1D}"/>
              </a:ext>
            </a:extLst>
          </p:cNvPr>
          <p:cNvSpPr/>
          <p:nvPr/>
        </p:nvSpPr>
        <p:spPr>
          <a:xfrm rot="16200000">
            <a:off x="11211949" y="3890932"/>
            <a:ext cx="119722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1400" dirty="0"/>
              <a:t>Our</a:t>
            </a:r>
            <a:r>
              <a:rPr lang="zh-CN" altLang="en-US" sz="1400" dirty="0"/>
              <a:t> </a:t>
            </a:r>
            <a:r>
              <a:rPr lang="en-US" altLang="zh-CN" sz="1400" dirty="0"/>
              <a:t>Target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0103180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190B75C-C86A-DA46-8D57-0C3AEA4044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1408387"/>
            <a:ext cx="11022812" cy="536028"/>
          </a:xfrm>
        </p:spPr>
        <p:txBody>
          <a:bodyPr/>
          <a:lstStyle/>
          <a:p>
            <a:r>
              <a:rPr lang="en-US" altLang="zh-CN" dirty="0"/>
              <a:t>Motivation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DE1A1E7-CE9E-E74D-A81D-78E154187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20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9CEB33C-4562-564E-A162-D556C3E55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Method-2:</a:t>
            </a:r>
            <a:r>
              <a:rPr lang="zh-CN" altLang="en-US" dirty="0"/>
              <a:t> </a:t>
            </a:r>
            <a:r>
              <a:rPr lang="en-US" altLang="zh-CN" dirty="0"/>
              <a:t>Adversarial</a:t>
            </a:r>
            <a:r>
              <a:rPr lang="zh-CN" altLang="en-US" dirty="0"/>
              <a:t> </a:t>
            </a:r>
            <a:r>
              <a:rPr lang="en-US" altLang="zh-CN" dirty="0"/>
              <a:t>Erasing</a:t>
            </a:r>
            <a:endParaRPr lang="en-US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FEF0E64E-6E10-3442-9C78-98FE83133421}"/>
              </a:ext>
            </a:extLst>
          </p:cNvPr>
          <p:cNvGrpSpPr/>
          <p:nvPr/>
        </p:nvGrpSpPr>
        <p:grpSpPr>
          <a:xfrm>
            <a:off x="2466678" y="2457570"/>
            <a:ext cx="7633764" cy="3301866"/>
            <a:chOff x="2750457" y="2793046"/>
            <a:chExt cx="6644881" cy="2768542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20168614-4689-E247-9D72-F65B010C70CA}"/>
                </a:ext>
              </a:extLst>
            </p:cNvPr>
            <p:cNvGrpSpPr/>
            <p:nvPr/>
          </p:nvGrpSpPr>
          <p:grpSpPr>
            <a:xfrm>
              <a:off x="2750457" y="2793046"/>
              <a:ext cx="2062361" cy="2758281"/>
              <a:chOff x="734574" y="1636407"/>
              <a:chExt cx="2062361" cy="2758281"/>
            </a:xfrm>
          </p:grpSpPr>
          <p:pic>
            <p:nvPicPr>
              <p:cNvPr id="6" name="图片 7">
                <a:extLst>
                  <a:ext uri="{FF2B5EF4-FFF2-40B4-BE49-F238E27FC236}">
                    <a16:creationId xmlns:a16="http://schemas.microsoft.com/office/drawing/2014/main" id="{CC4D9012-D7E3-9A44-B7B6-DD6BEC6CB5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34574" y="1662089"/>
                <a:ext cx="1861260" cy="2732599"/>
              </a:xfrm>
              <a:prstGeom prst="rect">
                <a:avLst/>
              </a:prstGeom>
            </p:spPr>
          </p:pic>
          <p:sp>
            <p:nvSpPr>
              <p:cNvPr id="7" name="矩形 9">
                <a:extLst>
                  <a:ext uri="{FF2B5EF4-FFF2-40B4-BE49-F238E27FC236}">
                    <a16:creationId xmlns:a16="http://schemas.microsoft.com/office/drawing/2014/main" id="{8AA6DDEF-25FF-9E4F-9209-E982EA4811D0}"/>
                  </a:ext>
                </a:extLst>
              </p:cNvPr>
              <p:cNvSpPr/>
              <p:nvPr/>
            </p:nvSpPr>
            <p:spPr>
              <a:xfrm>
                <a:off x="1287132" y="1784945"/>
                <a:ext cx="628176" cy="628176"/>
              </a:xfrm>
              <a:prstGeom prst="rect">
                <a:avLst/>
              </a:prstGeom>
              <a:noFill/>
              <a:ln w="254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文本框 14">
                <a:extLst>
                  <a:ext uri="{FF2B5EF4-FFF2-40B4-BE49-F238E27FC236}">
                    <a16:creationId xmlns:a16="http://schemas.microsoft.com/office/drawing/2014/main" id="{A675C0AB-5070-E84D-BD5F-0F07DC742D96}"/>
                  </a:ext>
                </a:extLst>
              </p:cNvPr>
              <p:cNvSpPr txBox="1"/>
              <p:nvPr/>
            </p:nvSpPr>
            <p:spPr>
              <a:xfrm>
                <a:off x="1189722" y="1768222"/>
                <a:ext cx="604142" cy="258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b="1" kern="1200" dirty="0">
                    <a:solidFill>
                      <a:schemeClr val="bg1"/>
                    </a:solidFill>
                    <a:latin typeface="Calibri" panose="020F0502020204030204"/>
                    <a:ea typeface="+mn-ea"/>
                    <a:cs typeface="+mn-cs"/>
                  </a:rPr>
                  <a:t>head</a:t>
                </a:r>
              </a:p>
            </p:txBody>
          </p:sp>
          <p:sp>
            <p:nvSpPr>
              <p:cNvPr id="9" name="文本框 23">
                <a:extLst>
                  <a:ext uri="{FF2B5EF4-FFF2-40B4-BE49-F238E27FC236}">
                    <a16:creationId xmlns:a16="http://schemas.microsoft.com/office/drawing/2014/main" id="{36093C7A-78E2-AA45-B5A9-1E46A0BF4BC4}"/>
                  </a:ext>
                </a:extLst>
              </p:cNvPr>
              <p:cNvSpPr txBox="1"/>
              <p:nvPr/>
            </p:nvSpPr>
            <p:spPr>
              <a:xfrm>
                <a:off x="1767707" y="1636407"/>
                <a:ext cx="1029228" cy="258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b="1" kern="1200" dirty="0">
                    <a:solidFill>
                      <a:schemeClr val="bg1"/>
                    </a:solidFill>
                    <a:latin typeface="Calibri" panose="020F0502020204030204"/>
                    <a:ea typeface="+mn-ea"/>
                    <a:cs typeface="+mn-cs"/>
                  </a:rPr>
                  <a:t>conf: 1.0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A6479743-0D8F-4844-991F-E9747412C9CE}"/>
                </a:ext>
              </a:extLst>
            </p:cNvPr>
            <p:cNvGrpSpPr/>
            <p:nvPr/>
          </p:nvGrpSpPr>
          <p:grpSpPr>
            <a:xfrm>
              <a:off x="5123891" y="2793046"/>
              <a:ext cx="1946210" cy="2760191"/>
              <a:chOff x="3545507" y="1634497"/>
              <a:chExt cx="1946210" cy="2760191"/>
            </a:xfrm>
          </p:grpSpPr>
          <p:pic>
            <p:nvPicPr>
              <p:cNvPr id="11" name="图片 4">
                <a:extLst>
                  <a:ext uri="{FF2B5EF4-FFF2-40B4-BE49-F238E27FC236}">
                    <a16:creationId xmlns:a16="http://schemas.microsoft.com/office/drawing/2014/main" id="{57954023-F430-CB4A-8A2D-2FA7C71602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545507" y="1662089"/>
                <a:ext cx="1861260" cy="2732599"/>
              </a:xfrm>
              <a:prstGeom prst="rect">
                <a:avLst/>
              </a:prstGeom>
            </p:spPr>
          </p:pic>
          <p:sp>
            <p:nvSpPr>
              <p:cNvPr id="12" name="矩形 10">
                <a:extLst>
                  <a:ext uri="{FF2B5EF4-FFF2-40B4-BE49-F238E27FC236}">
                    <a16:creationId xmlns:a16="http://schemas.microsoft.com/office/drawing/2014/main" id="{784949A3-23EE-5944-826A-F4EF6609C756}"/>
                  </a:ext>
                </a:extLst>
              </p:cNvPr>
              <p:cNvSpPr/>
              <p:nvPr/>
            </p:nvSpPr>
            <p:spPr>
              <a:xfrm>
                <a:off x="3897034" y="2224405"/>
                <a:ext cx="878280" cy="1937464"/>
              </a:xfrm>
              <a:prstGeom prst="rect">
                <a:avLst/>
              </a:prstGeom>
              <a:noFill/>
              <a:ln w="254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文本框 15">
                <a:extLst>
                  <a:ext uri="{FF2B5EF4-FFF2-40B4-BE49-F238E27FC236}">
                    <a16:creationId xmlns:a16="http://schemas.microsoft.com/office/drawing/2014/main" id="{156EE0C8-5BAC-504D-9423-429E29CAAD6B}"/>
                  </a:ext>
                </a:extLst>
              </p:cNvPr>
              <p:cNvSpPr txBox="1"/>
              <p:nvPr/>
            </p:nvSpPr>
            <p:spPr>
              <a:xfrm>
                <a:off x="3790165" y="2196965"/>
                <a:ext cx="604142" cy="258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b="1" kern="1200" dirty="0">
                    <a:solidFill>
                      <a:schemeClr val="bg1"/>
                    </a:solidFill>
                    <a:latin typeface="Calibri" panose="020F0502020204030204"/>
                    <a:ea typeface="+mn-ea"/>
                    <a:cs typeface="+mn-cs"/>
                  </a:rPr>
                  <a:t>body</a:t>
                </a:r>
              </a:p>
            </p:txBody>
          </p:sp>
          <p:sp>
            <p:nvSpPr>
              <p:cNvPr id="14" name="文本框 28">
                <a:extLst>
                  <a:ext uri="{FF2B5EF4-FFF2-40B4-BE49-F238E27FC236}">
                    <a16:creationId xmlns:a16="http://schemas.microsoft.com/office/drawing/2014/main" id="{BB40007C-FCAA-5F41-A199-F19E9F4BECF8}"/>
                  </a:ext>
                </a:extLst>
              </p:cNvPr>
              <p:cNvSpPr txBox="1"/>
              <p:nvPr/>
            </p:nvSpPr>
            <p:spPr>
              <a:xfrm>
                <a:off x="4748609" y="1634497"/>
                <a:ext cx="743108" cy="258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b="1" kern="1200" dirty="0">
                    <a:solidFill>
                      <a:schemeClr val="bg1"/>
                    </a:solidFill>
                    <a:latin typeface="Calibri" panose="020F0502020204030204"/>
                    <a:ea typeface="+mn-ea"/>
                    <a:cs typeface="+mn-cs"/>
                  </a:rPr>
                  <a:t>conf: 0.8</a:t>
                </a: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08C2FC5A-18DD-F24B-9877-C4DA8347A725}"/>
                </a:ext>
              </a:extLst>
            </p:cNvPr>
            <p:cNvGrpSpPr/>
            <p:nvPr/>
          </p:nvGrpSpPr>
          <p:grpSpPr>
            <a:xfrm>
              <a:off x="7436532" y="2803574"/>
              <a:ext cx="1958806" cy="2758014"/>
              <a:chOff x="6356440" y="1636674"/>
              <a:chExt cx="1958806" cy="2758014"/>
            </a:xfrm>
          </p:grpSpPr>
          <p:pic>
            <p:nvPicPr>
              <p:cNvPr id="16" name="图片 5">
                <a:extLst>
                  <a:ext uri="{FF2B5EF4-FFF2-40B4-BE49-F238E27FC236}">
                    <a16:creationId xmlns:a16="http://schemas.microsoft.com/office/drawing/2014/main" id="{19859382-EC3D-8540-8A7B-DF12DC46B4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356440" y="1662089"/>
                <a:ext cx="1861260" cy="2732599"/>
              </a:xfrm>
              <a:prstGeom prst="rect">
                <a:avLst/>
              </a:prstGeom>
            </p:spPr>
          </p:pic>
          <p:sp>
            <p:nvSpPr>
              <p:cNvPr id="17" name="矩形 11">
                <a:extLst>
                  <a:ext uri="{FF2B5EF4-FFF2-40B4-BE49-F238E27FC236}">
                    <a16:creationId xmlns:a16="http://schemas.microsoft.com/office/drawing/2014/main" id="{D2FFA7A4-342E-8947-BC23-262FA7372E28}"/>
                  </a:ext>
                </a:extLst>
              </p:cNvPr>
              <p:cNvSpPr/>
              <p:nvPr/>
            </p:nvSpPr>
            <p:spPr>
              <a:xfrm>
                <a:off x="7423198" y="3872816"/>
                <a:ext cx="727049" cy="476948"/>
              </a:xfrm>
              <a:prstGeom prst="rect">
                <a:avLst/>
              </a:prstGeom>
              <a:noFill/>
              <a:ln w="254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文本框 16">
                <a:extLst>
                  <a:ext uri="{FF2B5EF4-FFF2-40B4-BE49-F238E27FC236}">
                    <a16:creationId xmlns:a16="http://schemas.microsoft.com/office/drawing/2014/main" id="{DA742A6F-4607-BE44-9118-1A9BFA8F3C06}"/>
                  </a:ext>
                </a:extLst>
              </p:cNvPr>
              <p:cNvSpPr txBox="1"/>
              <p:nvPr/>
            </p:nvSpPr>
            <p:spPr>
              <a:xfrm>
                <a:off x="7711105" y="3866153"/>
                <a:ext cx="604141" cy="258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b="1" kern="1200" dirty="0">
                    <a:solidFill>
                      <a:schemeClr val="bg1"/>
                    </a:solidFill>
                    <a:latin typeface="Calibri" panose="020F0502020204030204"/>
                    <a:ea typeface="+mn-ea"/>
                    <a:cs typeface="+mn-cs"/>
                  </a:rPr>
                  <a:t>foot</a:t>
                </a:r>
              </a:p>
            </p:txBody>
          </p:sp>
          <p:sp>
            <p:nvSpPr>
              <p:cNvPr id="19" name="文本框 29">
                <a:extLst>
                  <a:ext uri="{FF2B5EF4-FFF2-40B4-BE49-F238E27FC236}">
                    <a16:creationId xmlns:a16="http://schemas.microsoft.com/office/drawing/2014/main" id="{D9F8B588-934F-9249-BC7D-41F58B7CD188}"/>
                  </a:ext>
                </a:extLst>
              </p:cNvPr>
              <p:cNvSpPr txBox="1"/>
              <p:nvPr/>
            </p:nvSpPr>
            <p:spPr>
              <a:xfrm>
                <a:off x="7556921" y="1636674"/>
                <a:ext cx="743108" cy="258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b="1" kern="1200" dirty="0">
                    <a:solidFill>
                      <a:schemeClr val="bg1"/>
                    </a:solidFill>
                    <a:latin typeface="Calibri" panose="020F0502020204030204"/>
                    <a:ea typeface="+mn-ea"/>
                    <a:cs typeface="+mn-cs"/>
                  </a:rPr>
                  <a:t>conf: 0.5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462317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190B75C-C86A-DA46-8D57-0C3AEA4044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1408387"/>
            <a:ext cx="11022812" cy="1145628"/>
          </a:xfrm>
        </p:spPr>
        <p:txBody>
          <a:bodyPr/>
          <a:lstStyle/>
          <a:p>
            <a:r>
              <a:rPr lang="en-US" altLang="zh-CN" dirty="0"/>
              <a:t>Overview</a:t>
            </a:r>
            <a:r>
              <a:rPr lang="zh-CN" altLang="en-US" dirty="0"/>
              <a:t> </a:t>
            </a:r>
            <a:r>
              <a:rPr lang="en-US" altLang="zh-CN" dirty="0"/>
              <a:t>of</a:t>
            </a:r>
            <a:r>
              <a:rPr lang="zh-CN" altLang="en-US" dirty="0"/>
              <a:t> </a:t>
            </a:r>
            <a:r>
              <a:rPr lang="en-US" altLang="zh-CN" dirty="0"/>
              <a:t>the</a:t>
            </a:r>
            <a:r>
              <a:rPr lang="zh-CN" altLang="en-US" dirty="0"/>
              <a:t> </a:t>
            </a:r>
            <a:r>
              <a:rPr lang="en-US" altLang="zh-CN" dirty="0"/>
              <a:t>framework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DE1A1E7-CE9E-E74D-A81D-78E154187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21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9CEB33C-4562-564E-A162-D556C3E55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Method-2:</a:t>
            </a:r>
            <a:r>
              <a:rPr lang="zh-CN" altLang="en-US" dirty="0"/>
              <a:t> </a:t>
            </a:r>
            <a:r>
              <a:rPr lang="en-US" altLang="zh-CN" dirty="0"/>
              <a:t>Adversarial</a:t>
            </a:r>
            <a:r>
              <a:rPr lang="zh-CN" altLang="en-US" dirty="0"/>
              <a:t> </a:t>
            </a:r>
            <a:r>
              <a:rPr lang="en-US" altLang="zh-CN" dirty="0"/>
              <a:t>Erasing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4E79D7-F738-5448-BA30-40E752D180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4939" y="2249215"/>
            <a:ext cx="7631807" cy="339249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78C4133-DCDA-5746-9E8F-E3DF9CEABB87}"/>
              </a:ext>
            </a:extLst>
          </p:cNvPr>
          <p:cNvSpPr/>
          <p:nvPr/>
        </p:nvSpPr>
        <p:spPr>
          <a:xfrm>
            <a:off x="0" y="6134101"/>
            <a:ext cx="107941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Y. Wei, Y. Zhao, etc. </a:t>
            </a:r>
            <a:r>
              <a:rPr lang="en-US" sz="1400" b="1" dirty="0"/>
              <a:t>Object Region Mining with Adversarial Erasing: A Simple Classification to Semantic Segmentation Approach. </a:t>
            </a:r>
            <a:r>
              <a:rPr lang="en-US" sz="1400" dirty="0"/>
              <a:t>CVPR 2017 (oral)</a:t>
            </a:r>
          </a:p>
        </p:txBody>
      </p:sp>
    </p:spTree>
    <p:extLst>
      <p:ext uri="{BB962C8B-B14F-4D97-AF65-F5344CB8AC3E}">
        <p14:creationId xmlns:p14="http://schemas.microsoft.com/office/powerpoint/2010/main" val="7559984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190B75C-C86A-DA46-8D57-0C3AEA4044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1408387"/>
            <a:ext cx="11022812" cy="893380"/>
          </a:xfrm>
        </p:spPr>
        <p:txBody>
          <a:bodyPr/>
          <a:lstStyle/>
          <a:p>
            <a:r>
              <a:rPr lang="en-US" altLang="zh-CN" dirty="0"/>
              <a:t>Results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DE1A1E7-CE9E-E74D-A81D-78E154187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22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9CEB33C-4562-564E-A162-D556C3E55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Method-2:</a:t>
            </a:r>
            <a:r>
              <a:rPr lang="zh-CN" altLang="en-US" dirty="0"/>
              <a:t> </a:t>
            </a:r>
            <a:r>
              <a:rPr lang="en-US" altLang="zh-CN" dirty="0"/>
              <a:t>Adversarial</a:t>
            </a:r>
            <a:r>
              <a:rPr lang="zh-CN" altLang="en-US" dirty="0"/>
              <a:t> </a:t>
            </a:r>
            <a:r>
              <a:rPr lang="en-US" altLang="zh-CN" dirty="0"/>
              <a:t>Erasing</a:t>
            </a:r>
            <a:endParaRPr lang="en-US" dirty="0"/>
          </a:p>
        </p:txBody>
      </p:sp>
      <p:pic>
        <p:nvPicPr>
          <p:cNvPr id="5" name="图片 3">
            <a:extLst>
              <a:ext uri="{FF2B5EF4-FFF2-40B4-BE49-F238E27FC236}">
                <a16:creationId xmlns:a16="http://schemas.microsoft.com/office/drawing/2014/main" id="{A893AF08-B388-9C4D-AD98-D55378E03CA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4507" y="2011876"/>
            <a:ext cx="4671493" cy="2481979"/>
          </a:xfrm>
          <a:prstGeom prst="rect">
            <a:avLst/>
          </a:prstGeom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28F47D39-7F86-8C4C-8DF9-4D61D58F69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8773" y="1748838"/>
            <a:ext cx="3997735" cy="2745017"/>
          </a:xfrm>
          <a:prstGeom prst="rect">
            <a:avLst/>
          </a:prstGeom>
        </p:spPr>
      </p:pic>
      <p:graphicFrame>
        <p:nvGraphicFramePr>
          <p:cNvPr id="7" name="表格 7">
            <a:extLst>
              <a:ext uri="{FF2B5EF4-FFF2-40B4-BE49-F238E27FC236}">
                <a16:creationId xmlns:a16="http://schemas.microsoft.com/office/drawing/2014/main" id="{E557A371-BDA9-EF44-AF7A-91D75ED023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6727125"/>
              </p:ext>
            </p:extLst>
          </p:nvPr>
        </p:nvGraphicFramePr>
        <p:xfrm>
          <a:off x="7770534" y="4711435"/>
          <a:ext cx="3306319" cy="1372240"/>
        </p:xfrm>
        <a:graphic>
          <a:graphicData uri="http://schemas.openxmlformats.org/drawingml/2006/table">
            <a:tbl>
              <a:tblPr firstRow="1" bandRow="1"/>
              <a:tblGrid>
                <a:gridCol w="1629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67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444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200" dirty="0"/>
                        <a:t>AE-S</a:t>
                      </a:r>
                      <a:r>
                        <a:rPr lang="en-US" altLang="zh-CN" sz="1200" dirty="0"/>
                        <a:t>teps</a:t>
                      </a:r>
                      <a:endParaRPr lang="en-US" sz="1200" dirty="0"/>
                    </a:p>
                  </a:txBody>
                  <a:tcPr marL="61774" marR="61774" marT="30887" marB="30887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200" dirty="0" err="1"/>
                        <a:t>mIoU</a:t>
                      </a:r>
                      <a:endParaRPr lang="en-US" sz="1200" dirty="0"/>
                    </a:p>
                  </a:txBody>
                  <a:tcPr marL="61774" marR="61774" marT="30887" marB="30887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44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200" dirty="0"/>
                        <a:t>AE-step1 </a:t>
                      </a:r>
                    </a:p>
                  </a:txBody>
                  <a:tcPr marL="61774" marR="61774" marT="30887" marB="30887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200" dirty="0"/>
                        <a:t>44.9</a:t>
                      </a:r>
                    </a:p>
                  </a:txBody>
                  <a:tcPr marL="61774" marR="61774" marT="30887" marB="30887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44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200" dirty="0"/>
                        <a:t>AE-step2</a:t>
                      </a:r>
                    </a:p>
                  </a:txBody>
                  <a:tcPr marL="61774" marR="61774" marT="30887" marB="30887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200" dirty="0"/>
                        <a:t>49.5</a:t>
                      </a:r>
                    </a:p>
                  </a:txBody>
                  <a:tcPr marL="61774" marR="61774" marT="30887" marB="30887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44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200" dirty="0"/>
                        <a:t>AE-step3</a:t>
                      </a:r>
                    </a:p>
                  </a:txBody>
                  <a:tcPr marL="61774" marR="61774" marT="30887" marB="30887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200" b="1" dirty="0"/>
                        <a:t>50.9</a:t>
                      </a:r>
                    </a:p>
                  </a:txBody>
                  <a:tcPr marL="61774" marR="61774" marT="30887" marB="30887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448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200" dirty="0"/>
                        <a:t>AE-step4</a:t>
                      </a:r>
                    </a:p>
                  </a:txBody>
                  <a:tcPr marL="61774" marR="61774" marT="30887" marB="30887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200" dirty="0"/>
                        <a:t>48.8</a:t>
                      </a:r>
                    </a:p>
                  </a:txBody>
                  <a:tcPr marL="61774" marR="61774" marT="30887" marB="30887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矩形 14">
            <a:extLst>
              <a:ext uri="{FF2B5EF4-FFF2-40B4-BE49-F238E27FC236}">
                <a16:creationId xmlns:a16="http://schemas.microsoft.com/office/drawing/2014/main" id="{FE75B194-8427-9441-B05C-BF5323C8632C}"/>
              </a:ext>
            </a:extLst>
          </p:cNvPr>
          <p:cNvSpPr/>
          <p:nvPr/>
        </p:nvSpPr>
        <p:spPr>
          <a:xfrm>
            <a:off x="7777901" y="5822125"/>
            <a:ext cx="3301341" cy="277655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  <a:rtl val="0"/>
            </a:endParaRPr>
          </a:p>
        </p:txBody>
      </p:sp>
      <p:pic>
        <p:nvPicPr>
          <p:cNvPr id="9" name="图片 6">
            <a:extLst>
              <a:ext uri="{FF2B5EF4-FFF2-40B4-BE49-F238E27FC236}">
                <a16:creationId xmlns:a16="http://schemas.microsoft.com/office/drawing/2014/main" id="{00761CBD-E6CE-C64E-AA87-361E57C8D7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2758" y="4663520"/>
            <a:ext cx="5348193" cy="1651025"/>
          </a:xfrm>
          <a:prstGeom prst="rect">
            <a:avLst/>
          </a:prstGeom>
        </p:spPr>
      </p:pic>
      <p:sp>
        <p:nvSpPr>
          <p:cNvPr id="10" name="矩形 13">
            <a:extLst>
              <a:ext uri="{FF2B5EF4-FFF2-40B4-BE49-F238E27FC236}">
                <a16:creationId xmlns:a16="http://schemas.microsoft.com/office/drawing/2014/main" id="{F3C11C32-4CC3-8540-B0E2-3A4CB583DF50}"/>
              </a:ext>
            </a:extLst>
          </p:cNvPr>
          <p:cNvSpPr/>
          <p:nvPr/>
        </p:nvSpPr>
        <p:spPr>
          <a:xfrm>
            <a:off x="4561799" y="4637255"/>
            <a:ext cx="901455" cy="165102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431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6075466-11E4-8A4C-8D75-33A5A622AE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1408387"/>
            <a:ext cx="11022812" cy="685800"/>
          </a:xfrm>
        </p:spPr>
        <p:txBody>
          <a:bodyPr/>
          <a:lstStyle/>
          <a:p>
            <a:r>
              <a:rPr lang="en-US" altLang="zh-CN" dirty="0"/>
              <a:t>Results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F78FFAF-8ABD-674F-9720-51A5F97CD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23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A03D01B-3B89-4048-B02E-58A379656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Method-2:</a:t>
            </a:r>
            <a:r>
              <a:rPr lang="zh-CN" altLang="en-US" dirty="0"/>
              <a:t> </a:t>
            </a:r>
            <a:r>
              <a:rPr lang="en-US" altLang="zh-CN" dirty="0"/>
              <a:t>Adversarial</a:t>
            </a:r>
            <a:r>
              <a:rPr lang="zh-CN" altLang="en-US" dirty="0"/>
              <a:t> </a:t>
            </a:r>
            <a:r>
              <a:rPr lang="en-US" altLang="zh-CN" dirty="0"/>
              <a:t>Erasing</a:t>
            </a:r>
            <a:endParaRPr lang="en-US" dirty="0"/>
          </a:p>
        </p:txBody>
      </p:sp>
      <p:graphicFrame>
        <p:nvGraphicFramePr>
          <p:cNvPr id="6" name="表格 4">
            <a:extLst>
              <a:ext uri="{FF2B5EF4-FFF2-40B4-BE49-F238E27FC236}">
                <a16:creationId xmlns:a16="http://schemas.microsoft.com/office/drawing/2014/main" id="{64D73489-FC31-7640-B56F-897C3047A0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3599787"/>
              </p:ext>
            </p:extLst>
          </p:nvPr>
        </p:nvGraphicFramePr>
        <p:xfrm>
          <a:off x="1547228" y="2453147"/>
          <a:ext cx="4737958" cy="3369586"/>
        </p:xfrm>
        <a:graphic>
          <a:graphicData uri="http://schemas.openxmlformats.org/drawingml/2006/table">
            <a:tbl>
              <a:tblPr firstRow="1" bandRow="1"/>
              <a:tblGrid>
                <a:gridCol w="26304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74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dirty="0"/>
                        <a:t>Methods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dirty="0" err="1"/>
                        <a:t>mIoU</a:t>
                      </a:r>
                      <a:endParaRPr lang="en-US" sz="1300" dirty="0"/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dirty="0"/>
                        <a:t>MIL-FCN (ICLR</a:t>
                      </a:r>
                      <a:r>
                        <a:rPr lang="en-US" sz="1300" baseline="0" dirty="0"/>
                        <a:t> 2015</a:t>
                      </a:r>
                      <a:r>
                        <a:rPr lang="en-US" sz="1300" dirty="0"/>
                        <a:t>)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dirty="0"/>
                        <a:t>24.9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dirty="0"/>
                        <a:t>CCNN (ICCV 2015)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dirty="0"/>
                        <a:t>35.5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dirty="0"/>
                        <a:t>EM-Adapt (ICCV 2015)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dirty="0"/>
                        <a:t>39.6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dirty="0"/>
                        <a:t>MIL-ILP-</a:t>
                      </a:r>
                      <a:r>
                        <a:rPr lang="en-US" sz="1300" dirty="0" err="1"/>
                        <a:t>Seg</a:t>
                      </a:r>
                      <a:r>
                        <a:rPr lang="en-US" sz="1300" dirty="0"/>
                        <a:t> (CVPR 2015)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dirty="0"/>
                        <a:t>40.6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b="0" dirty="0"/>
                        <a:t>STC</a:t>
                      </a:r>
                      <a:r>
                        <a:rPr lang="en-US" sz="1300" b="0" baseline="0" dirty="0"/>
                        <a:t> (PAMI 2016)</a:t>
                      </a:r>
                      <a:endParaRPr lang="en-US" sz="1300" b="0" dirty="0"/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b="0" dirty="0"/>
                        <a:t>51.2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b="0" dirty="0"/>
                        <a:t>DCSM (ECCV</a:t>
                      </a:r>
                      <a:r>
                        <a:rPr lang="en-US" sz="1300" b="0" baseline="0" dirty="0"/>
                        <a:t> 2016</a:t>
                      </a:r>
                      <a:r>
                        <a:rPr lang="en-US" sz="1300" b="0" dirty="0"/>
                        <a:t>)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b="0" dirty="0"/>
                        <a:t>45.1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b="0" dirty="0"/>
                        <a:t>BFBP (ECCV 2016)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b="0" dirty="0"/>
                        <a:t>48.0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b="0" dirty="0"/>
                        <a:t>SEC (ECCV 2016)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b="0" dirty="0"/>
                        <a:t>51.7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b="0" dirty="0"/>
                        <a:t>AF-SS(ECCV 2016)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b="0" dirty="0"/>
                        <a:t>52.7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b="1" dirty="0"/>
                        <a:t>AE-PSL (ours)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b="1" dirty="0"/>
                        <a:t>55.7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BF23766A-6AF4-5F43-9F15-C4F5756A26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77959" y="1866900"/>
            <a:ext cx="4092553" cy="4088212"/>
          </a:xfrm>
          <a:prstGeom prst="rect">
            <a:avLst/>
          </a:prstGeom>
        </p:spPr>
      </p:pic>
      <p:sp>
        <p:nvSpPr>
          <p:cNvPr id="8" name="文本占位符 2">
            <a:extLst>
              <a:ext uri="{FF2B5EF4-FFF2-40B4-BE49-F238E27FC236}">
                <a16:creationId xmlns:a16="http://schemas.microsoft.com/office/drawing/2014/main" id="{476DD47F-7D34-3244-AA29-0C71AE6EFB44}"/>
              </a:ext>
            </a:extLst>
          </p:cNvPr>
          <p:cNvSpPr txBox="1">
            <a:spLocks/>
          </p:cNvSpPr>
          <p:nvPr/>
        </p:nvSpPr>
        <p:spPr>
          <a:xfrm>
            <a:off x="1819405" y="2001370"/>
            <a:ext cx="3992815" cy="5304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0">
              <a:buFont typeface="Courier New" panose="02070309020205020404" pitchFamily="49" charset="0"/>
              <a:buNone/>
            </a:pPr>
            <a:r>
              <a:rPr lang="en-US" sz="1800" dirty="0"/>
              <a:t>Comparisons on Pascal VOC12 test</a:t>
            </a:r>
          </a:p>
          <a:p>
            <a:pPr marL="177800" indent="0">
              <a:buFont typeface="Courier New" panose="02070309020205020404" pitchFamily="49" charset="0"/>
              <a:buNone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8077059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4E56439-A6BB-B043-898E-CA8E2F62FD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Enhanced</a:t>
            </a:r>
            <a:r>
              <a:rPr lang="zh-CN" altLang="en-US" dirty="0"/>
              <a:t> </a:t>
            </a:r>
            <a:r>
              <a:rPr lang="en-US" altLang="zh-CN" dirty="0"/>
              <a:t>adversarial</a:t>
            </a:r>
            <a:r>
              <a:rPr lang="zh-CN" altLang="en-US" dirty="0"/>
              <a:t> </a:t>
            </a:r>
            <a:r>
              <a:rPr lang="en-US" altLang="zh-CN" dirty="0"/>
              <a:t>erasing</a:t>
            </a:r>
          </a:p>
          <a:p>
            <a:pPr lvl="1"/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D0449F3-71CA-2D44-9071-B2C5C75D3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24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5AEC493-2624-3F4E-909D-0BE34117F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Method-2:</a:t>
            </a:r>
            <a:r>
              <a:rPr lang="zh-CN" altLang="en-US" dirty="0"/>
              <a:t> </a:t>
            </a:r>
            <a:r>
              <a:rPr lang="en-US" altLang="zh-CN" dirty="0"/>
              <a:t>Adversarial</a:t>
            </a:r>
            <a:r>
              <a:rPr lang="zh-CN" altLang="en-US" dirty="0"/>
              <a:t> </a:t>
            </a:r>
            <a:r>
              <a:rPr lang="en-US" altLang="zh-CN" dirty="0"/>
              <a:t>Erasing</a:t>
            </a:r>
            <a:endParaRPr lang="en-US" dirty="0"/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15341946-2189-1740-BC56-B524452810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725" y="2374023"/>
            <a:ext cx="6780813" cy="367853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E1B2535-5427-0440-BC0F-0A4A3ADCBE12}"/>
              </a:ext>
            </a:extLst>
          </p:cNvPr>
          <p:cNvSpPr/>
          <p:nvPr/>
        </p:nvSpPr>
        <p:spPr>
          <a:xfrm>
            <a:off x="4125487" y="1973913"/>
            <a:ext cx="42564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/>
              <a:t>Adversarial Complementary Learning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66F8EF-EF57-754A-A136-F2D41997BB21}"/>
              </a:ext>
            </a:extLst>
          </p:cNvPr>
          <p:cNvSpPr/>
          <p:nvPr/>
        </p:nvSpPr>
        <p:spPr>
          <a:xfrm>
            <a:off x="9483393" y="5976908"/>
            <a:ext cx="27401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/>
              <a:t>[Zhang</a:t>
            </a:r>
            <a:r>
              <a:rPr lang="zh-CN" altLang="en-US" sz="2000" dirty="0"/>
              <a:t> </a:t>
            </a:r>
            <a:r>
              <a:rPr lang="en-US" altLang="zh-CN" sz="2000" dirty="0"/>
              <a:t>et</a:t>
            </a:r>
            <a:r>
              <a:rPr lang="zh-CN" altLang="en-US" sz="2000" dirty="0"/>
              <a:t> </a:t>
            </a:r>
            <a:r>
              <a:rPr lang="en-US" altLang="zh-CN" sz="2000" dirty="0"/>
              <a:t>al.</a:t>
            </a:r>
            <a:r>
              <a:rPr lang="zh-CN" altLang="en-US" sz="2000" dirty="0"/>
              <a:t> </a:t>
            </a:r>
            <a:r>
              <a:rPr lang="en-US" altLang="zh-CN" sz="2000" dirty="0"/>
              <a:t>CVPR</a:t>
            </a:r>
            <a:r>
              <a:rPr lang="zh-CN" altLang="en-US" sz="2000" dirty="0"/>
              <a:t> </a:t>
            </a:r>
            <a:r>
              <a:rPr lang="en-US" altLang="zh-CN" sz="2000" dirty="0"/>
              <a:t>2018]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5960082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B552B41-18A6-8843-AECB-F9C1730F96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25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A712E38-3178-6E4A-823B-F623D58A78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Method-3:</a:t>
            </a:r>
            <a:r>
              <a:rPr lang="zh-CN" altLang="en-US" dirty="0"/>
              <a:t> </a:t>
            </a:r>
            <a:r>
              <a:rPr lang="en-US" altLang="zh-CN" dirty="0"/>
              <a:t>Multi-dilated</a:t>
            </a:r>
            <a:r>
              <a:rPr lang="zh-CN" altLang="en-US" dirty="0"/>
              <a:t> </a:t>
            </a:r>
            <a:r>
              <a:rPr lang="en-US" altLang="zh-CN" dirty="0"/>
              <a:t>Convolution</a:t>
            </a:r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3DAD7D6-56A8-2A48-AFB0-A4C104B61B0D}"/>
              </a:ext>
            </a:extLst>
          </p:cNvPr>
          <p:cNvGrpSpPr/>
          <p:nvPr/>
        </p:nvGrpSpPr>
        <p:grpSpPr>
          <a:xfrm>
            <a:off x="2680334" y="2914146"/>
            <a:ext cx="2277148" cy="2412828"/>
            <a:chOff x="2259371" y="2773800"/>
            <a:chExt cx="1681592" cy="1429845"/>
          </a:xfrm>
        </p:grpSpPr>
        <p:sp>
          <p:nvSpPr>
            <p:cNvPr id="31" name="Cube 30">
              <a:extLst>
                <a:ext uri="{FF2B5EF4-FFF2-40B4-BE49-F238E27FC236}">
                  <a16:creationId xmlns:a16="http://schemas.microsoft.com/office/drawing/2014/main" id="{FE4B4769-204B-6042-8DD0-C80AB43EAD4B}"/>
                </a:ext>
              </a:extLst>
            </p:cNvPr>
            <p:cNvSpPr/>
            <p:nvPr/>
          </p:nvSpPr>
          <p:spPr>
            <a:xfrm>
              <a:off x="2259371" y="2773800"/>
              <a:ext cx="773835" cy="1429845"/>
            </a:xfrm>
            <a:prstGeom prst="cube">
              <a:avLst>
                <a:gd name="adj" fmla="val 59790"/>
              </a:avLst>
            </a:prstGeom>
            <a:solidFill>
              <a:schemeClr val="bg1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2" name="Cube 31">
              <a:extLst>
                <a:ext uri="{FF2B5EF4-FFF2-40B4-BE49-F238E27FC236}">
                  <a16:creationId xmlns:a16="http://schemas.microsoft.com/office/drawing/2014/main" id="{4A367AEE-224C-CC40-B224-5287787D4631}"/>
                </a:ext>
              </a:extLst>
            </p:cNvPr>
            <p:cNvSpPr/>
            <p:nvPr/>
          </p:nvSpPr>
          <p:spPr>
            <a:xfrm>
              <a:off x="2568551" y="2773800"/>
              <a:ext cx="773835" cy="1429845"/>
            </a:xfrm>
            <a:prstGeom prst="cube">
              <a:avLst>
                <a:gd name="adj" fmla="val 59790"/>
              </a:avLst>
            </a:prstGeom>
            <a:solidFill>
              <a:schemeClr val="bg1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3" name="Cube 32">
              <a:extLst>
                <a:ext uri="{FF2B5EF4-FFF2-40B4-BE49-F238E27FC236}">
                  <a16:creationId xmlns:a16="http://schemas.microsoft.com/office/drawing/2014/main" id="{9CF60828-01E5-574A-AA6F-C54CC8D9511E}"/>
                </a:ext>
              </a:extLst>
            </p:cNvPr>
            <p:cNvSpPr/>
            <p:nvPr/>
          </p:nvSpPr>
          <p:spPr>
            <a:xfrm>
              <a:off x="3167128" y="2773800"/>
              <a:ext cx="773835" cy="1429845"/>
            </a:xfrm>
            <a:prstGeom prst="cube">
              <a:avLst>
                <a:gd name="adj" fmla="val 59790"/>
              </a:avLst>
            </a:prstGeom>
            <a:solidFill>
              <a:schemeClr val="bg1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DFFC7AB-9415-1344-9C06-4923910CA0FA}"/>
                </a:ext>
              </a:extLst>
            </p:cNvPr>
            <p:cNvSpPr/>
            <p:nvPr/>
          </p:nvSpPr>
          <p:spPr>
            <a:xfrm>
              <a:off x="2765132" y="3378611"/>
              <a:ext cx="589124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200" dirty="0"/>
                <a:t>…</a:t>
              </a:r>
            </a:p>
          </p:txBody>
        </p:sp>
      </p:grpSp>
      <p:pic>
        <p:nvPicPr>
          <p:cNvPr id="11" name="图片 5">
            <a:extLst>
              <a:ext uri="{FF2B5EF4-FFF2-40B4-BE49-F238E27FC236}">
                <a16:creationId xmlns:a16="http://schemas.microsoft.com/office/drawing/2014/main" id="{B44D7E69-6825-CF41-9DFA-58BCF71E602C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6442" y="3033982"/>
            <a:ext cx="1600090" cy="2323556"/>
          </a:xfrm>
          <a:prstGeom prst="rect">
            <a:avLst/>
          </a:prstGeom>
          <a:scene3d>
            <a:camera prst="isometricRightUp">
              <a:rot lat="2100000" lon="18000000" rev="0"/>
            </a:camera>
            <a:lightRig rig="threePt" dir="t"/>
          </a:scene3d>
        </p:spPr>
      </p:pic>
      <p:sp>
        <p:nvSpPr>
          <p:cNvPr id="12" name="Cube 11">
            <a:extLst>
              <a:ext uri="{FF2B5EF4-FFF2-40B4-BE49-F238E27FC236}">
                <a16:creationId xmlns:a16="http://schemas.microsoft.com/office/drawing/2014/main" id="{3F9A5A57-54A1-6C42-9643-88F75073D922}"/>
              </a:ext>
            </a:extLst>
          </p:cNvPr>
          <p:cNvSpPr/>
          <p:nvPr/>
        </p:nvSpPr>
        <p:spPr>
          <a:xfrm>
            <a:off x="4330075" y="2914146"/>
            <a:ext cx="1047898" cy="2412828"/>
          </a:xfrm>
          <a:prstGeom prst="cube">
            <a:avLst>
              <a:gd name="adj" fmla="val 59790"/>
            </a:avLst>
          </a:prstGeom>
          <a:blipFill>
            <a:blip r:embed="rId3"/>
            <a:stretch>
              <a:fillRect/>
            </a:stretch>
          </a:blip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6FF19CFA-EAF5-884D-A57E-E0C1AEF60917}"/>
              </a:ext>
            </a:extLst>
          </p:cNvPr>
          <p:cNvSpPr/>
          <p:nvPr/>
        </p:nvSpPr>
        <p:spPr>
          <a:xfrm>
            <a:off x="6884594" y="2907717"/>
            <a:ext cx="1047898" cy="2412830"/>
          </a:xfrm>
          <a:prstGeom prst="cube">
            <a:avLst>
              <a:gd name="adj" fmla="val 59790"/>
            </a:avLst>
          </a:prstGeom>
          <a:blipFill>
            <a:blip r:embed="rId4"/>
            <a:stretch>
              <a:fillRect/>
            </a:stretch>
          </a:blip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Cube 13">
            <a:extLst>
              <a:ext uri="{FF2B5EF4-FFF2-40B4-BE49-F238E27FC236}">
                <a16:creationId xmlns:a16="http://schemas.microsoft.com/office/drawing/2014/main" id="{F8F753FA-C8C6-8847-A1D4-128885B02BF0}"/>
              </a:ext>
            </a:extLst>
          </p:cNvPr>
          <p:cNvSpPr/>
          <p:nvPr/>
        </p:nvSpPr>
        <p:spPr>
          <a:xfrm>
            <a:off x="5941231" y="3795090"/>
            <a:ext cx="263906" cy="619145"/>
          </a:xfrm>
          <a:prstGeom prst="cube">
            <a:avLst>
              <a:gd name="adj" fmla="val 72143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E8187C7-99C3-3049-9ED0-393A10263FDC}"/>
              </a:ext>
            </a:extLst>
          </p:cNvPr>
          <p:cNvSpPr/>
          <p:nvPr/>
        </p:nvSpPr>
        <p:spPr>
          <a:xfrm>
            <a:off x="5503986" y="3495826"/>
            <a:ext cx="125340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/>
              <a:t>Conv K</a:t>
            </a:r>
            <a:r>
              <a:rPr lang="en-US" sz="1200" dirty="0"/>
              <a:t>ernels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7589329-8433-8D46-ADDF-93C97C251275}"/>
              </a:ext>
            </a:extLst>
          </p:cNvPr>
          <p:cNvSpPr/>
          <p:nvPr/>
        </p:nvSpPr>
        <p:spPr>
          <a:xfrm>
            <a:off x="6147319" y="3795090"/>
            <a:ext cx="263906" cy="415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/>
              <a:t>3</a:t>
            </a:r>
            <a:endParaRPr lang="en-US" sz="10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64484BE-C577-044A-BB46-00C8EB501E57}"/>
              </a:ext>
            </a:extLst>
          </p:cNvPr>
          <p:cNvSpPr/>
          <p:nvPr/>
        </p:nvSpPr>
        <p:spPr>
          <a:xfrm>
            <a:off x="6044274" y="4229740"/>
            <a:ext cx="263906" cy="415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/>
              <a:t>3</a:t>
            </a:r>
            <a:endParaRPr lang="en-US" sz="1000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4B0781C-879F-AE4F-8555-B1FD86146F7B}"/>
              </a:ext>
            </a:extLst>
          </p:cNvPr>
          <p:cNvCxnSpPr>
            <a:cxnSpLocks/>
          </p:cNvCxnSpPr>
          <p:nvPr/>
        </p:nvCxnSpPr>
        <p:spPr>
          <a:xfrm>
            <a:off x="6096863" y="4177496"/>
            <a:ext cx="637321" cy="0"/>
          </a:xfrm>
          <a:prstGeom prst="line">
            <a:avLst/>
          </a:prstGeom>
          <a:ln>
            <a:tailEnd type="stealt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D69C30B-62B2-874C-8067-27217BE6AEBB}"/>
              </a:ext>
            </a:extLst>
          </p:cNvPr>
          <p:cNvCxnSpPr>
            <a:cxnSpLocks/>
          </p:cNvCxnSpPr>
          <p:nvPr/>
        </p:nvCxnSpPr>
        <p:spPr>
          <a:xfrm>
            <a:off x="5223148" y="4172007"/>
            <a:ext cx="723957" cy="0"/>
          </a:xfrm>
          <a:prstGeom prst="line">
            <a:avLst/>
          </a:prstGeom>
          <a:ln>
            <a:tailEnd type="non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Cube 19">
            <a:extLst>
              <a:ext uri="{FF2B5EF4-FFF2-40B4-BE49-F238E27FC236}">
                <a16:creationId xmlns:a16="http://schemas.microsoft.com/office/drawing/2014/main" id="{BABCEA6E-5F7B-6D42-BDFE-B07214FC5FAA}"/>
              </a:ext>
            </a:extLst>
          </p:cNvPr>
          <p:cNvSpPr/>
          <p:nvPr/>
        </p:nvSpPr>
        <p:spPr>
          <a:xfrm>
            <a:off x="8683180" y="4003394"/>
            <a:ext cx="881827" cy="396066"/>
          </a:xfrm>
          <a:prstGeom prst="cube">
            <a:avLst>
              <a:gd name="adj" fmla="val 36077"/>
            </a:avLst>
          </a:prstGeom>
          <a:solidFill>
            <a:srgbClr val="A99ACE"/>
          </a:solid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4F661EC-FEC4-514A-AA47-4D336971542E}"/>
              </a:ext>
            </a:extLst>
          </p:cNvPr>
          <p:cNvCxnSpPr>
            <a:cxnSpLocks/>
          </p:cNvCxnSpPr>
          <p:nvPr/>
        </p:nvCxnSpPr>
        <p:spPr>
          <a:xfrm>
            <a:off x="7756714" y="4191499"/>
            <a:ext cx="894445" cy="0"/>
          </a:xfrm>
          <a:prstGeom prst="line">
            <a:avLst/>
          </a:prstGeom>
          <a:ln>
            <a:tailEnd type="stealt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29B9765-4DAF-A44B-9DE6-903388878883}"/>
              </a:ext>
            </a:extLst>
          </p:cNvPr>
          <p:cNvCxnSpPr>
            <a:cxnSpLocks/>
          </p:cNvCxnSpPr>
          <p:nvPr/>
        </p:nvCxnSpPr>
        <p:spPr>
          <a:xfrm>
            <a:off x="2053456" y="4201936"/>
            <a:ext cx="585626" cy="0"/>
          </a:xfrm>
          <a:prstGeom prst="line">
            <a:avLst/>
          </a:prstGeom>
          <a:ln>
            <a:tailEnd type="stealt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20760BF-54D0-4D44-B35B-7D97599AD137}"/>
              </a:ext>
            </a:extLst>
          </p:cNvPr>
          <p:cNvCxnSpPr>
            <a:cxnSpLocks/>
          </p:cNvCxnSpPr>
          <p:nvPr/>
        </p:nvCxnSpPr>
        <p:spPr>
          <a:xfrm>
            <a:off x="9518594" y="4191499"/>
            <a:ext cx="585626" cy="0"/>
          </a:xfrm>
          <a:prstGeom prst="line">
            <a:avLst/>
          </a:prstGeom>
          <a:ln>
            <a:tailEnd type="stealt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Rectangle: Rounded Corners 52">
            <a:extLst>
              <a:ext uri="{FF2B5EF4-FFF2-40B4-BE49-F238E27FC236}">
                <a16:creationId xmlns:a16="http://schemas.microsoft.com/office/drawing/2014/main" id="{A9746A5A-8FE2-B94B-ADC6-94E7906E9BF9}"/>
              </a:ext>
            </a:extLst>
          </p:cNvPr>
          <p:cNvSpPr/>
          <p:nvPr/>
        </p:nvSpPr>
        <p:spPr>
          <a:xfrm>
            <a:off x="10169139" y="3925477"/>
            <a:ext cx="878351" cy="531192"/>
          </a:xfrm>
          <a:prstGeom prst="roundRect">
            <a:avLst>
              <a:gd name="adj" fmla="val 5898"/>
            </a:avLst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12B7D5B-79D3-4843-8D74-CD648B14DE5C}"/>
              </a:ext>
            </a:extLst>
          </p:cNvPr>
          <p:cNvSpPr/>
          <p:nvPr/>
        </p:nvSpPr>
        <p:spPr>
          <a:xfrm>
            <a:off x="10006251" y="3951140"/>
            <a:ext cx="125340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/>
              <a:t>Image</a:t>
            </a:r>
          </a:p>
          <a:p>
            <a:pPr algn="ctr"/>
            <a:r>
              <a:rPr lang="en-US" sz="1100" dirty="0"/>
              <a:t>Classification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7326145-E75E-854F-AD64-1A7385E51C1B}"/>
              </a:ext>
            </a:extLst>
          </p:cNvPr>
          <p:cNvSpPr/>
          <p:nvPr/>
        </p:nvSpPr>
        <p:spPr>
          <a:xfrm>
            <a:off x="3111101" y="2246477"/>
            <a:ext cx="23148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/>
              <a:t>Conv Feature Maps</a:t>
            </a:r>
            <a:endParaRPr lang="en-US" sz="16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BE0E232-A378-2441-B3DC-5A7D94823BA3}"/>
              </a:ext>
            </a:extLst>
          </p:cNvPr>
          <p:cNvSpPr/>
          <p:nvPr/>
        </p:nvSpPr>
        <p:spPr>
          <a:xfrm>
            <a:off x="1278695" y="2246477"/>
            <a:ext cx="97781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/>
              <a:t>Image</a:t>
            </a:r>
            <a:endParaRPr lang="en-US" sz="160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B0BB459-1C62-104B-AC98-447B66A15B42}"/>
              </a:ext>
            </a:extLst>
          </p:cNvPr>
          <p:cNvSpPr/>
          <p:nvPr/>
        </p:nvSpPr>
        <p:spPr>
          <a:xfrm>
            <a:off x="7959461" y="3731438"/>
            <a:ext cx="79777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GAP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256F70B-DE41-0C4F-8363-D232B8D1B130}"/>
              </a:ext>
            </a:extLst>
          </p:cNvPr>
          <p:cNvSpPr/>
          <p:nvPr/>
        </p:nvSpPr>
        <p:spPr>
          <a:xfrm>
            <a:off x="9440788" y="3746348"/>
            <a:ext cx="79777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/>
              <a:t>FC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BB6196EC-F286-A143-91EB-DBFD54E1D444}"/>
              </a:ext>
            </a:extLst>
          </p:cNvPr>
          <p:cNvSpPr/>
          <p:nvPr/>
        </p:nvSpPr>
        <p:spPr>
          <a:xfrm>
            <a:off x="6419943" y="2246477"/>
            <a:ext cx="23148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/>
              <a:t>Conv Feature Maps</a:t>
            </a:r>
            <a:endParaRPr lang="en-US" sz="1600" dirty="0"/>
          </a:p>
        </p:txBody>
      </p:sp>
      <p:sp>
        <p:nvSpPr>
          <p:cNvPr id="36" name="Content Placeholder 1">
            <a:extLst>
              <a:ext uri="{FF2B5EF4-FFF2-40B4-BE49-F238E27FC236}">
                <a16:creationId xmlns:a16="http://schemas.microsoft.com/office/drawing/2014/main" id="{BC6F70DC-7B57-254A-AEF5-85D0097AEB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1408386"/>
            <a:ext cx="11022812" cy="4768577"/>
          </a:xfrm>
        </p:spPr>
        <p:txBody>
          <a:bodyPr/>
          <a:lstStyle/>
          <a:p>
            <a:r>
              <a:rPr lang="en-US" altLang="zh-CN" dirty="0"/>
              <a:t>Motivation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52809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CD47720-FEA5-9F48-B597-4B6A971AB9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1408386"/>
            <a:ext cx="11022812" cy="685801"/>
          </a:xfrm>
        </p:spPr>
        <p:txBody>
          <a:bodyPr/>
          <a:lstStyle/>
          <a:p>
            <a:r>
              <a:rPr lang="en-US" altLang="zh-CN" dirty="0"/>
              <a:t>Motivation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6512D60-00C0-8B4B-B663-5F631DA6A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26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A113D8C-0641-C340-97EB-E3247B6E5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Method-3:</a:t>
            </a:r>
            <a:r>
              <a:rPr lang="zh-CN" altLang="en-US" dirty="0"/>
              <a:t> </a:t>
            </a:r>
            <a:r>
              <a:rPr lang="en-US" altLang="zh-CN" dirty="0"/>
              <a:t>Multi-dilated</a:t>
            </a:r>
            <a:r>
              <a:rPr lang="zh-CN" altLang="en-US" dirty="0"/>
              <a:t> </a:t>
            </a:r>
            <a:r>
              <a:rPr lang="en-US" altLang="zh-CN" dirty="0"/>
              <a:t>Convolution</a:t>
            </a:r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741C720-595D-F94E-B28F-C348BFE8DD2B}"/>
              </a:ext>
            </a:extLst>
          </p:cNvPr>
          <p:cNvGrpSpPr/>
          <p:nvPr/>
        </p:nvGrpSpPr>
        <p:grpSpPr>
          <a:xfrm>
            <a:off x="2314648" y="2275827"/>
            <a:ext cx="9114714" cy="3333842"/>
            <a:chOff x="2766592" y="2771829"/>
            <a:chExt cx="9114714" cy="3333842"/>
          </a:xfrm>
        </p:grpSpPr>
        <p:cxnSp>
          <p:nvCxnSpPr>
            <p:cNvPr id="6" name="Connector: Elbow 20">
              <a:extLst>
                <a:ext uri="{FF2B5EF4-FFF2-40B4-BE49-F238E27FC236}">
                  <a16:creationId xmlns:a16="http://schemas.microsoft.com/office/drawing/2014/main" id="{A75E8855-284F-C64B-8AAB-A3D3E1664936}"/>
                </a:ext>
              </a:extLst>
            </p:cNvPr>
            <p:cNvCxnSpPr>
              <a:cxnSpLocks/>
            </p:cNvCxnSpPr>
            <p:nvPr/>
          </p:nvCxnSpPr>
          <p:spPr>
            <a:xfrm rot="5400000" flipH="1" flipV="1">
              <a:off x="4157907" y="2071836"/>
              <a:ext cx="1131182" cy="3913811"/>
            </a:xfrm>
            <a:prstGeom prst="bentConnector3">
              <a:avLst>
                <a:gd name="adj1" fmla="val 126441"/>
              </a:avLst>
            </a:prstGeom>
            <a:ln w="9525" cap="flat" cmpd="sng" algn="ctr">
              <a:solidFill>
                <a:schemeClr val="dk1"/>
              </a:solidFill>
              <a:prstDash val="solid"/>
              <a:round/>
              <a:headEnd type="none" w="med" len="med"/>
              <a:tailEnd type="stealth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7" name="Connector: Elbow 21">
              <a:extLst>
                <a:ext uri="{FF2B5EF4-FFF2-40B4-BE49-F238E27FC236}">
                  <a16:creationId xmlns:a16="http://schemas.microsoft.com/office/drawing/2014/main" id="{6FA7F2FF-2C0F-6041-AE53-44AB720178B9}"/>
                </a:ext>
              </a:extLst>
            </p:cNvPr>
            <p:cNvCxnSpPr>
              <a:cxnSpLocks/>
            </p:cNvCxnSpPr>
            <p:nvPr/>
          </p:nvCxnSpPr>
          <p:spPr>
            <a:xfrm rot="5400000" flipH="1" flipV="1">
              <a:off x="4911035" y="1318708"/>
              <a:ext cx="1131182" cy="5420067"/>
            </a:xfrm>
            <a:prstGeom prst="bentConnector3">
              <a:avLst>
                <a:gd name="adj1" fmla="val 126441"/>
              </a:avLst>
            </a:prstGeom>
            <a:ln w="9525" cap="flat" cmpd="sng" algn="ctr">
              <a:solidFill>
                <a:schemeClr val="dk1"/>
              </a:solidFill>
              <a:prstDash val="solid"/>
              <a:round/>
              <a:headEnd type="none" w="med" len="med"/>
              <a:tailEnd type="stealth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8" name="Connector: Elbow 22">
              <a:extLst>
                <a:ext uri="{FF2B5EF4-FFF2-40B4-BE49-F238E27FC236}">
                  <a16:creationId xmlns:a16="http://schemas.microsoft.com/office/drawing/2014/main" id="{23AFBB53-4880-9042-AB0E-A58342A81057}"/>
                </a:ext>
              </a:extLst>
            </p:cNvPr>
            <p:cNvCxnSpPr>
              <a:cxnSpLocks/>
            </p:cNvCxnSpPr>
            <p:nvPr/>
          </p:nvCxnSpPr>
          <p:spPr>
            <a:xfrm rot="5400000" flipH="1" flipV="1">
              <a:off x="5668914" y="560830"/>
              <a:ext cx="1131182" cy="6935824"/>
            </a:xfrm>
            <a:prstGeom prst="bentConnector3">
              <a:avLst>
                <a:gd name="adj1" fmla="val 126441"/>
              </a:avLst>
            </a:prstGeom>
            <a:ln w="9525" cap="flat" cmpd="sng" algn="ctr">
              <a:solidFill>
                <a:schemeClr val="dk1"/>
              </a:solidFill>
              <a:prstDash val="solid"/>
              <a:round/>
              <a:headEnd type="none" w="med" len="med"/>
              <a:tailEnd type="stealth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870F0AD-82A7-074E-B10E-F8015C469CE2}"/>
                </a:ext>
              </a:extLst>
            </p:cNvPr>
            <p:cNvGrpSpPr/>
            <p:nvPr/>
          </p:nvGrpSpPr>
          <p:grpSpPr>
            <a:xfrm>
              <a:off x="2766592" y="2771829"/>
              <a:ext cx="9114714" cy="3333842"/>
              <a:chOff x="2766592" y="2771829"/>
              <a:chExt cx="9114714" cy="3333842"/>
            </a:xfrm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D082CF08-2A56-794F-B05C-412E9524B293}"/>
                  </a:ext>
                </a:extLst>
              </p:cNvPr>
              <p:cNvSpPr/>
              <p:nvPr/>
            </p:nvSpPr>
            <p:spPr>
              <a:xfrm>
                <a:off x="7307679" y="2771829"/>
                <a:ext cx="4113829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dirty="0"/>
                  <a:t>Dilated convolution with different rates</a:t>
                </a:r>
                <a:endParaRPr lang="en-US" dirty="0"/>
              </a:p>
            </p:txBody>
          </p:sp>
          <p:sp>
            <p:nvSpPr>
              <p:cNvPr id="11" name="文本框 114">
                <a:extLst>
                  <a:ext uri="{FF2B5EF4-FFF2-40B4-BE49-F238E27FC236}">
                    <a16:creationId xmlns:a16="http://schemas.microsoft.com/office/drawing/2014/main" id="{75000CA5-C955-B348-822F-CDB0161A2C21}"/>
                  </a:ext>
                </a:extLst>
              </p:cNvPr>
              <p:cNvSpPr txBox="1"/>
              <p:nvPr/>
            </p:nvSpPr>
            <p:spPr>
              <a:xfrm>
                <a:off x="6232555" y="3141162"/>
                <a:ext cx="53807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4400"/>
                <a:r>
                  <a:rPr lang="en-US" altLang="zh-CN" sz="1400" b="1" dirty="0">
                    <a:solidFill>
                      <a:prstClr val="black"/>
                    </a:solidFill>
                    <a:ea typeface="等线" panose="02010600030101010101" pitchFamily="2" charset="-122"/>
                  </a:rPr>
                  <a:t>d=1</a:t>
                </a:r>
                <a:endParaRPr lang="en-US" sz="1400" b="1" i="1" baseline="-250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文本框 114">
                <a:extLst>
                  <a:ext uri="{FF2B5EF4-FFF2-40B4-BE49-F238E27FC236}">
                    <a16:creationId xmlns:a16="http://schemas.microsoft.com/office/drawing/2014/main" id="{D587771E-B2F0-864D-AA1C-75EC63B290DF}"/>
                  </a:ext>
                </a:extLst>
              </p:cNvPr>
              <p:cNvSpPr txBox="1"/>
              <p:nvPr/>
            </p:nvSpPr>
            <p:spPr>
              <a:xfrm>
                <a:off x="7713487" y="3141162"/>
                <a:ext cx="53807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4400"/>
                <a:r>
                  <a:rPr lang="en-US" altLang="zh-CN" sz="1400" b="1" dirty="0">
                    <a:solidFill>
                      <a:prstClr val="black"/>
                    </a:solidFill>
                    <a:ea typeface="等线" panose="02010600030101010101" pitchFamily="2" charset="-122"/>
                  </a:rPr>
                  <a:t>d=3</a:t>
                </a:r>
                <a:endParaRPr lang="en-US" sz="1400" b="1" i="1" baseline="-250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" name="文本框 114">
                <a:extLst>
                  <a:ext uri="{FF2B5EF4-FFF2-40B4-BE49-F238E27FC236}">
                    <a16:creationId xmlns:a16="http://schemas.microsoft.com/office/drawing/2014/main" id="{0DAC617B-1975-5C44-B999-C2488DB85663}"/>
                  </a:ext>
                </a:extLst>
              </p:cNvPr>
              <p:cNvSpPr txBox="1"/>
              <p:nvPr/>
            </p:nvSpPr>
            <p:spPr>
              <a:xfrm>
                <a:off x="9194419" y="3141162"/>
                <a:ext cx="53807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4400"/>
                <a:r>
                  <a:rPr lang="en-US" altLang="zh-CN" sz="1400" b="1" dirty="0">
                    <a:solidFill>
                      <a:prstClr val="black"/>
                    </a:solidFill>
                    <a:ea typeface="等线" panose="02010600030101010101" pitchFamily="2" charset="-122"/>
                  </a:rPr>
                  <a:t>d=6</a:t>
                </a:r>
                <a:endParaRPr lang="en-US" sz="1400" b="1" i="1" baseline="-250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4" name="文本框 114">
                <a:extLst>
                  <a:ext uri="{FF2B5EF4-FFF2-40B4-BE49-F238E27FC236}">
                    <a16:creationId xmlns:a16="http://schemas.microsoft.com/office/drawing/2014/main" id="{18C8E52F-B7D9-CE43-87EE-1032BAADD802}"/>
                  </a:ext>
                </a:extLst>
              </p:cNvPr>
              <p:cNvSpPr txBox="1"/>
              <p:nvPr/>
            </p:nvSpPr>
            <p:spPr>
              <a:xfrm>
                <a:off x="10740252" y="3141162"/>
                <a:ext cx="53807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4400"/>
                <a:r>
                  <a:rPr lang="en-US" altLang="zh-CN" sz="1400" b="1" dirty="0">
                    <a:solidFill>
                      <a:prstClr val="black"/>
                    </a:solidFill>
                    <a:ea typeface="等线" panose="02010600030101010101" pitchFamily="2" charset="-122"/>
                  </a:rPr>
                  <a:t>d=9</a:t>
                </a:r>
                <a:endParaRPr lang="en-US" sz="1400" b="1" i="1" baseline="-250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43507C8E-6048-0D4D-9118-0F75059AEB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003252" y="3505812"/>
                <a:ext cx="1304427" cy="2599858"/>
              </a:xfrm>
              <a:prstGeom prst="rect">
                <a:avLst/>
              </a:prstGeom>
            </p:spPr>
          </p:pic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7C6F0DD6-D43C-EC4B-A303-4B5B23976C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522934" y="3505812"/>
                <a:ext cx="1313423" cy="2599859"/>
              </a:xfrm>
              <a:prstGeom prst="rect">
                <a:avLst/>
              </a:prstGeom>
            </p:spPr>
          </p:pic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A2115E0A-3A2C-924E-AF38-E80E6DFC9C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042661" y="3505812"/>
                <a:ext cx="1322420" cy="2599859"/>
              </a:xfrm>
              <a:prstGeom prst="rect">
                <a:avLst/>
              </a:prstGeom>
            </p:spPr>
          </p:pic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51293D91-97A5-7B49-A34D-13AC8384CD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576879" y="3505812"/>
                <a:ext cx="1304427" cy="2599858"/>
              </a:xfrm>
              <a:prstGeom prst="rect">
                <a:avLst/>
              </a:prstGeom>
            </p:spPr>
          </p:pic>
          <p:cxnSp>
            <p:nvCxnSpPr>
              <p:cNvPr id="19" name="Connector: Elbow 23">
                <a:extLst>
                  <a:ext uri="{FF2B5EF4-FFF2-40B4-BE49-F238E27FC236}">
                    <a16:creationId xmlns:a16="http://schemas.microsoft.com/office/drawing/2014/main" id="{7E0D3FA5-98AC-BF4F-8465-508D5D933961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 flipV="1">
                <a:off x="6424418" y="-194674"/>
                <a:ext cx="1131182" cy="8446833"/>
              </a:xfrm>
              <a:prstGeom prst="bentConnector3">
                <a:avLst>
                  <a:gd name="adj1" fmla="val 126441"/>
                </a:avLst>
              </a:prstGeom>
              <a:ln w="9525" cap="flat" cmpd="sng" algn="ctr">
                <a:solidFill>
                  <a:schemeClr val="dk1"/>
                </a:solidFill>
                <a:prstDash val="solid"/>
                <a:round/>
                <a:headEnd type="none" w="med" len="med"/>
                <a:tailEnd type="stealth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0F2CC4C-DCD1-B34D-9A81-AF004840CC16}"/>
              </a:ext>
            </a:extLst>
          </p:cNvPr>
          <p:cNvGrpSpPr/>
          <p:nvPr/>
        </p:nvGrpSpPr>
        <p:grpSpPr>
          <a:xfrm>
            <a:off x="744835" y="3203396"/>
            <a:ext cx="3458234" cy="2077774"/>
            <a:chOff x="1196779" y="3699398"/>
            <a:chExt cx="3458234" cy="2077774"/>
          </a:xfrm>
        </p:grpSpPr>
        <p:sp>
          <p:nvSpPr>
            <p:cNvPr id="21" name="Cube 20">
              <a:extLst>
                <a:ext uri="{FF2B5EF4-FFF2-40B4-BE49-F238E27FC236}">
                  <a16:creationId xmlns:a16="http://schemas.microsoft.com/office/drawing/2014/main" id="{C7055341-AA09-A546-8ED7-3A65129CB8DF}"/>
                </a:ext>
              </a:extLst>
            </p:cNvPr>
            <p:cNvSpPr/>
            <p:nvPr/>
          </p:nvSpPr>
          <p:spPr>
            <a:xfrm>
              <a:off x="1196779" y="3704384"/>
              <a:ext cx="1121797" cy="2072788"/>
            </a:xfrm>
            <a:prstGeom prst="cube">
              <a:avLst>
                <a:gd name="adj" fmla="val 59790"/>
              </a:avLst>
            </a:prstGeom>
            <a:blipFill>
              <a:blip r:embed="rId6"/>
              <a:stretch>
                <a:fillRect/>
              </a:stretch>
            </a:blip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Cube 21">
              <a:extLst>
                <a:ext uri="{FF2B5EF4-FFF2-40B4-BE49-F238E27FC236}">
                  <a16:creationId xmlns:a16="http://schemas.microsoft.com/office/drawing/2014/main" id="{5020CC25-51B0-AB49-9DB5-25BAF6B4B8E0}"/>
                </a:ext>
              </a:extLst>
            </p:cNvPr>
            <p:cNvSpPr/>
            <p:nvPr/>
          </p:nvSpPr>
          <p:spPr>
            <a:xfrm>
              <a:off x="2731076" y="4420349"/>
              <a:ext cx="254983" cy="480051"/>
            </a:xfrm>
            <a:prstGeom prst="cube">
              <a:avLst>
                <a:gd name="adj" fmla="val 72143"/>
              </a:avLst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067B364B-8F52-4441-8702-0FD454A6F0F5}"/>
                </a:ext>
              </a:extLst>
            </p:cNvPr>
            <p:cNvSpPr/>
            <p:nvPr/>
          </p:nvSpPr>
          <p:spPr>
            <a:xfrm>
              <a:off x="2286191" y="4916321"/>
              <a:ext cx="1211028" cy="3221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/>
                <a:t>Conv K</a:t>
              </a:r>
              <a:r>
                <a:rPr lang="en-US" sz="1000" dirty="0"/>
                <a:t>ernels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29FE21E7-A05E-154C-A808-295CD7BE8AF8}"/>
                </a:ext>
              </a:extLst>
            </p:cNvPr>
            <p:cNvSpPr/>
            <p:nvPr/>
          </p:nvSpPr>
          <p:spPr>
            <a:xfrm>
              <a:off x="2930197" y="4387421"/>
              <a:ext cx="254983" cy="3221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/>
                <a:t>3</a:t>
              </a:r>
              <a:endParaRPr lang="en-US" sz="1000" dirty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EAA3FE5-DE6E-EC40-9C8F-1BBC3CBD48F8}"/>
                </a:ext>
              </a:extLst>
            </p:cNvPr>
            <p:cNvSpPr/>
            <p:nvPr/>
          </p:nvSpPr>
          <p:spPr>
            <a:xfrm>
              <a:off x="2830636" y="4724425"/>
              <a:ext cx="254983" cy="3221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" dirty="0"/>
                <a:t>3</a:t>
              </a:r>
              <a:endParaRPr lang="en-US" sz="1000" dirty="0"/>
            </a:p>
          </p:txBody>
        </p: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42F4837-3B2B-8F4B-A659-66DF812CF887}"/>
                </a:ext>
              </a:extLst>
            </p:cNvPr>
            <p:cNvCxnSpPr>
              <a:cxnSpLocks/>
            </p:cNvCxnSpPr>
            <p:nvPr/>
          </p:nvCxnSpPr>
          <p:spPr>
            <a:xfrm>
              <a:off x="2881447" y="4683919"/>
              <a:ext cx="615773" cy="0"/>
            </a:xfrm>
            <a:prstGeom prst="line">
              <a:avLst/>
            </a:prstGeom>
            <a:ln>
              <a:tailEnd type="stealt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752D6690-FC5D-2942-A742-096BDFAEA03A}"/>
                </a:ext>
              </a:extLst>
            </p:cNvPr>
            <p:cNvCxnSpPr>
              <a:cxnSpLocks/>
            </p:cNvCxnSpPr>
            <p:nvPr/>
          </p:nvCxnSpPr>
          <p:spPr>
            <a:xfrm>
              <a:off x="2015321" y="4679662"/>
              <a:ext cx="699479" cy="0"/>
            </a:xfrm>
            <a:prstGeom prst="line">
              <a:avLst/>
            </a:prstGeom>
            <a:ln>
              <a:tail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8" name="Cube 27">
              <a:extLst>
                <a:ext uri="{FF2B5EF4-FFF2-40B4-BE49-F238E27FC236}">
                  <a16:creationId xmlns:a16="http://schemas.microsoft.com/office/drawing/2014/main" id="{6EF62D33-E0B3-4246-9FEA-90965D05EDB0}"/>
                </a:ext>
              </a:extLst>
            </p:cNvPr>
            <p:cNvSpPr/>
            <p:nvPr/>
          </p:nvSpPr>
          <p:spPr>
            <a:xfrm>
              <a:off x="3533216" y="3699398"/>
              <a:ext cx="1121797" cy="2072790"/>
            </a:xfrm>
            <a:prstGeom prst="cube">
              <a:avLst>
                <a:gd name="adj" fmla="val 59790"/>
              </a:avLst>
            </a:prstGeom>
            <a:blipFill>
              <a:blip r:embed="rId7"/>
              <a:stretch>
                <a:fillRect/>
              </a:stretch>
            </a:blip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60958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B552B41-18A6-8843-AECB-F9C1730F96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27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A712E38-3178-6E4A-823B-F623D58A78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Method-3:</a:t>
            </a:r>
            <a:r>
              <a:rPr lang="zh-CN" altLang="en-US" dirty="0"/>
              <a:t> </a:t>
            </a:r>
            <a:r>
              <a:rPr lang="en-US" altLang="zh-CN" dirty="0"/>
              <a:t>Multi-dilated</a:t>
            </a:r>
            <a:r>
              <a:rPr lang="zh-CN" altLang="en-US" dirty="0"/>
              <a:t> </a:t>
            </a:r>
            <a:r>
              <a:rPr lang="en-US" altLang="zh-CN" dirty="0"/>
              <a:t>Convolution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D42AD42-A025-C349-BD83-47DB7609E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783" y="2366756"/>
            <a:ext cx="4714717" cy="3361240"/>
          </a:xfrm>
          <a:prstGeom prst="rect">
            <a:avLst/>
          </a:prstGeom>
        </p:spPr>
      </p:pic>
      <p:sp>
        <p:nvSpPr>
          <p:cNvPr id="9" name="Arrow: Right 5">
            <a:extLst>
              <a:ext uri="{FF2B5EF4-FFF2-40B4-BE49-F238E27FC236}">
                <a16:creationId xmlns:a16="http://schemas.microsoft.com/office/drawing/2014/main" id="{E6157875-9F35-054C-9D8F-5F01EE5A1D16}"/>
              </a:ext>
            </a:extLst>
          </p:cNvPr>
          <p:cNvSpPr/>
          <p:nvPr/>
        </p:nvSpPr>
        <p:spPr>
          <a:xfrm>
            <a:off x="5289227" y="3660774"/>
            <a:ext cx="384546" cy="296863"/>
          </a:xfrm>
          <a:prstGeom prst="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54F05B-9590-B943-879E-164E03F6C5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1276" y="2409960"/>
            <a:ext cx="6056467" cy="3420319"/>
          </a:xfrm>
          <a:prstGeom prst="rect">
            <a:avLst/>
          </a:prstGeom>
        </p:spPr>
      </p:pic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55E06CE7-0818-DB43-9C8D-3379BB53B2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1408386"/>
            <a:ext cx="11022812" cy="4768577"/>
          </a:xfrm>
        </p:spPr>
        <p:txBody>
          <a:bodyPr/>
          <a:lstStyle/>
          <a:p>
            <a:r>
              <a:rPr lang="en-US" altLang="zh-CN" dirty="0"/>
              <a:t>Overview</a:t>
            </a:r>
            <a:r>
              <a:rPr lang="zh-CN" altLang="en-US" dirty="0"/>
              <a:t> </a:t>
            </a:r>
            <a:r>
              <a:rPr lang="en-US" altLang="zh-CN" dirty="0"/>
              <a:t>of</a:t>
            </a:r>
            <a:r>
              <a:rPr lang="zh-CN" altLang="en-US" dirty="0"/>
              <a:t> </a:t>
            </a:r>
            <a:r>
              <a:rPr lang="en-US" altLang="zh-CN" dirty="0"/>
              <a:t>MDC</a:t>
            </a:r>
          </a:p>
          <a:p>
            <a:pPr lvl="1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75BF70F-FCE1-1240-AC40-CF86F1C9DAC2}"/>
              </a:ext>
            </a:extLst>
          </p:cNvPr>
          <p:cNvSpPr/>
          <p:nvPr/>
        </p:nvSpPr>
        <p:spPr>
          <a:xfrm>
            <a:off x="-1" y="6134101"/>
            <a:ext cx="1199774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Y. Wei, etc. </a:t>
            </a:r>
            <a:r>
              <a:rPr lang="en-US" sz="1400" b="1" dirty="0"/>
              <a:t>Revisiting Dilated Convolution: A Simple Approach for Weakly- and Semi-Supervised Semantic Segmentation </a:t>
            </a:r>
            <a:r>
              <a:rPr lang="en-US" sz="1400" dirty="0"/>
              <a:t>CVPR 201</a:t>
            </a:r>
            <a:r>
              <a:rPr lang="en-US" altLang="zh-CN" sz="1400" dirty="0"/>
              <a:t>8</a:t>
            </a:r>
            <a:r>
              <a:rPr lang="en-US" sz="1400" dirty="0"/>
              <a:t> (spotlight</a:t>
            </a:r>
            <a:r>
              <a:rPr lang="zh-CN" altLang="en-US" sz="1400" dirty="0"/>
              <a:t> </a:t>
            </a:r>
            <a:r>
              <a:rPr lang="en-US" sz="1400" dirty="0"/>
              <a:t>oral)</a:t>
            </a:r>
          </a:p>
        </p:txBody>
      </p:sp>
    </p:spTree>
    <p:extLst>
      <p:ext uri="{BB962C8B-B14F-4D97-AF65-F5344CB8AC3E}">
        <p14:creationId xmlns:p14="http://schemas.microsoft.com/office/powerpoint/2010/main" val="9928422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AF2490E-3D70-CB40-84F8-D7D5BB538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28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E5535BF-00F4-3146-ADF7-C19A98E0C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Method-3:</a:t>
            </a:r>
            <a:r>
              <a:rPr lang="zh-CN" altLang="en-US" dirty="0"/>
              <a:t> </a:t>
            </a:r>
            <a:r>
              <a:rPr lang="en-US" altLang="zh-CN" dirty="0"/>
              <a:t>Multi-dilated</a:t>
            </a:r>
            <a:r>
              <a:rPr lang="zh-CN" altLang="en-US" dirty="0"/>
              <a:t> </a:t>
            </a:r>
            <a:r>
              <a:rPr lang="en-US" altLang="zh-CN" dirty="0"/>
              <a:t>Convolution</a:t>
            </a:r>
            <a:endParaRPr lang="en-US" dirty="0"/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FBF7CBC3-1EDD-2E4C-B5B1-4CDF2B7BDB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9378671"/>
              </p:ext>
            </p:extLst>
          </p:nvPr>
        </p:nvGraphicFramePr>
        <p:xfrm>
          <a:off x="3727021" y="2372003"/>
          <a:ext cx="4737958" cy="3680912"/>
        </p:xfrm>
        <a:graphic>
          <a:graphicData uri="http://schemas.openxmlformats.org/drawingml/2006/table">
            <a:tbl>
              <a:tblPr firstRow="1" bandRow="1"/>
              <a:tblGrid>
                <a:gridCol w="26304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74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dirty="0"/>
                        <a:t>Methods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dirty="0" err="1"/>
                        <a:t>mIoU</a:t>
                      </a:r>
                      <a:endParaRPr lang="en-US" sz="1300" dirty="0"/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dirty="0"/>
                        <a:t>MIL-FCN (ICLR</a:t>
                      </a:r>
                      <a:r>
                        <a:rPr lang="en-US" sz="1300" baseline="0" dirty="0"/>
                        <a:t> 2015</a:t>
                      </a:r>
                      <a:r>
                        <a:rPr lang="en-US" sz="1300" dirty="0"/>
                        <a:t>)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dirty="0"/>
                        <a:t>24.9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dirty="0"/>
                        <a:t>CCNN (ICCV 2015)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dirty="0"/>
                        <a:t>35.5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dirty="0"/>
                        <a:t>EM-Adapt (ICCV 2015)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dirty="0"/>
                        <a:t>39.6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dirty="0"/>
                        <a:t>MIL-ILP-</a:t>
                      </a:r>
                      <a:r>
                        <a:rPr lang="en-US" sz="1300" dirty="0" err="1"/>
                        <a:t>Seg</a:t>
                      </a:r>
                      <a:r>
                        <a:rPr lang="en-US" sz="1300" dirty="0"/>
                        <a:t> (CVPR 2015)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dirty="0"/>
                        <a:t>40.6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b="0" dirty="0"/>
                        <a:t>STC</a:t>
                      </a:r>
                      <a:r>
                        <a:rPr lang="en-US" sz="1300" b="0" baseline="0" dirty="0"/>
                        <a:t> (PAMI 2016)</a:t>
                      </a:r>
                      <a:endParaRPr lang="en-US" sz="1300" b="0" dirty="0"/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b="0" dirty="0"/>
                        <a:t>51.2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b="0" dirty="0"/>
                        <a:t>DCSM (ECCV</a:t>
                      </a:r>
                      <a:r>
                        <a:rPr lang="en-US" sz="1300" b="0" baseline="0" dirty="0"/>
                        <a:t> 2016</a:t>
                      </a:r>
                      <a:r>
                        <a:rPr lang="en-US" sz="1300" b="0" dirty="0"/>
                        <a:t>)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b="0" dirty="0"/>
                        <a:t>45.1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b="0" dirty="0"/>
                        <a:t>BFBP (ECCV 2016)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b="0" dirty="0"/>
                        <a:t>48.0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b="0" dirty="0"/>
                        <a:t>SEC (ECCV 2016)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b="0" dirty="0"/>
                        <a:t>51.7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b="0" dirty="0"/>
                        <a:t>AF-SS(ECCV 2016)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b="0" dirty="0"/>
                        <a:t>52.7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63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300" b="1" dirty="0"/>
                        <a:t>AE-PSL</a:t>
                      </a:r>
                      <a:r>
                        <a:rPr lang="en-US" altLang="zh-CN" sz="1300" b="1" dirty="0"/>
                        <a:t>(CVPR</a:t>
                      </a:r>
                      <a:r>
                        <a:rPr lang="zh-CN" altLang="en-US" sz="1300" b="1" dirty="0"/>
                        <a:t> </a:t>
                      </a:r>
                      <a:r>
                        <a:rPr lang="en-US" altLang="zh-CN" sz="1300" b="1" dirty="0"/>
                        <a:t>2017)</a:t>
                      </a:r>
                      <a:endParaRPr lang="en-US" sz="1300" b="1" dirty="0"/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en-US" sz="1300" b="1" dirty="0"/>
                        <a:t>55.7</a:t>
                      </a:r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6326">
                <a:tc>
                  <a:txBody>
                    <a:bodyPr/>
                    <a:lstStyle/>
                    <a:p>
                      <a:r>
                        <a:rPr lang="en-US" altLang="zh-CN" sz="1600" b="1" dirty="0"/>
                        <a:t>MDC</a:t>
                      </a:r>
                      <a:endParaRPr lang="en-US" sz="1600" b="1" dirty="0"/>
                    </a:p>
                  </a:txBody>
                  <a:tcPr marL="67486" marR="67486" marT="33743" marB="33743">
                    <a:lnL w="12700" cmpd="sng">
                      <a:solidFill>
                        <a:srgbClr val="FFFFFF"/>
                      </a:solidFill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b="1" dirty="0"/>
                        <a:t>60.8</a:t>
                      </a:r>
                      <a:endParaRPr lang="en-US" sz="1600" b="1" dirty="0"/>
                    </a:p>
                  </a:txBody>
                  <a:tcPr marL="67486" marR="67486" marT="33743" marB="33743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4463864"/>
                  </a:ext>
                </a:extLst>
              </a:tr>
            </a:tbl>
          </a:graphicData>
        </a:graphic>
      </p:graphicFrame>
      <p:sp>
        <p:nvSpPr>
          <p:cNvPr id="6" name="文本占位符 2">
            <a:extLst>
              <a:ext uri="{FF2B5EF4-FFF2-40B4-BE49-F238E27FC236}">
                <a16:creationId xmlns:a16="http://schemas.microsoft.com/office/drawing/2014/main" id="{17197F3A-BDAC-F84F-AEAC-3A198DF303FB}"/>
              </a:ext>
            </a:extLst>
          </p:cNvPr>
          <p:cNvSpPr txBox="1">
            <a:spLocks/>
          </p:cNvSpPr>
          <p:nvPr/>
        </p:nvSpPr>
        <p:spPr>
          <a:xfrm>
            <a:off x="3999198" y="1920226"/>
            <a:ext cx="3992815" cy="5304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0">
              <a:buFont typeface="Courier New" panose="02070309020205020404" pitchFamily="49" charset="0"/>
              <a:buNone/>
            </a:pPr>
            <a:r>
              <a:rPr lang="en-US" sz="1800" dirty="0"/>
              <a:t>Comparisons on Pascal VOC12 test</a:t>
            </a:r>
          </a:p>
          <a:p>
            <a:pPr marL="177800" indent="0">
              <a:buFont typeface="Courier New" panose="02070309020205020404" pitchFamily="49" charset="0"/>
              <a:buNone/>
            </a:pPr>
            <a:endParaRPr lang="en-US" sz="1800" dirty="0"/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D5459FF1-C8D5-7942-878F-1E8C29EF99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1408386"/>
            <a:ext cx="11022812" cy="685799"/>
          </a:xfrm>
        </p:spPr>
        <p:txBody>
          <a:bodyPr>
            <a:normAutofit/>
          </a:bodyPr>
          <a:lstStyle/>
          <a:p>
            <a:r>
              <a:rPr lang="en-US" altLang="zh-CN" dirty="0"/>
              <a:t>Results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69814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3288774-B011-E446-8CF7-42AAC410DA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3138" y="2784060"/>
            <a:ext cx="6404742" cy="21357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zh-CN" dirty="0">
                <a:solidFill>
                  <a:schemeClr val="bg1">
                    <a:lumMod val="75000"/>
                  </a:schemeClr>
                </a:solidFill>
              </a:rPr>
              <a:t>Weakly</a:t>
            </a:r>
            <a:r>
              <a:rPr lang="zh-CN" altLang="en-U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zh-CN" dirty="0">
                <a:solidFill>
                  <a:schemeClr val="bg1">
                    <a:lumMod val="75000"/>
                  </a:schemeClr>
                </a:solidFill>
              </a:rPr>
              <a:t>supervised</a:t>
            </a:r>
            <a:r>
              <a:rPr lang="zh-CN" altLang="en-U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zh-CN" dirty="0">
                <a:solidFill>
                  <a:schemeClr val="bg1">
                    <a:lumMod val="75000"/>
                  </a:schemeClr>
                </a:solidFill>
              </a:rPr>
              <a:t>semantic</a:t>
            </a:r>
            <a:r>
              <a:rPr lang="zh-CN" altLang="en-U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zh-CN" dirty="0">
                <a:solidFill>
                  <a:schemeClr val="bg1">
                    <a:lumMod val="75000"/>
                  </a:schemeClr>
                </a:solidFill>
              </a:rPr>
              <a:t>segmentation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marL="0" indent="0" algn="ctr">
              <a:buNone/>
            </a:pPr>
            <a:r>
              <a:rPr lang="en-US" altLang="zh-CN" dirty="0">
                <a:solidFill>
                  <a:srgbClr val="C00000"/>
                </a:solidFill>
              </a:rPr>
              <a:t>Interactive</a:t>
            </a:r>
            <a:r>
              <a:rPr lang="zh-CN" altLang="en-US" dirty="0">
                <a:solidFill>
                  <a:srgbClr val="C00000"/>
                </a:solidFill>
              </a:rPr>
              <a:t> </a:t>
            </a:r>
            <a:r>
              <a:rPr lang="en-US" altLang="zh-CN" dirty="0">
                <a:solidFill>
                  <a:srgbClr val="C00000"/>
                </a:solidFill>
              </a:rPr>
              <a:t>object</a:t>
            </a:r>
            <a:r>
              <a:rPr lang="zh-CN" altLang="en-US" dirty="0">
                <a:solidFill>
                  <a:srgbClr val="C00000"/>
                </a:solidFill>
              </a:rPr>
              <a:t> </a:t>
            </a:r>
            <a:r>
              <a:rPr lang="en-US" altLang="zh-CN" dirty="0">
                <a:solidFill>
                  <a:srgbClr val="C00000"/>
                </a:solidFill>
              </a:rPr>
              <a:t>segmentation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6BB8DBD-5BFA-2248-AEF0-DEC7D3D78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29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D5FC624-C900-F14A-9625-5A8040A8A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Solution</a:t>
            </a:r>
            <a:endParaRPr lang="en-US" dirty="0"/>
          </a:p>
        </p:txBody>
      </p:sp>
      <p:sp>
        <p:nvSpPr>
          <p:cNvPr id="8" name="Hexagon 7">
            <a:extLst>
              <a:ext uri="{FF2B5EF4-FFF2-40B4-BE49-F238E27FC236}">
                <a16:creationId xmlns:a16="http://schemas.microsoft.com/office/drawing/2014/main" id="{52813553-6120-C440-8066-0D32F0A638D3}"/>
              </a:ext>
            </a:extLst>
          </p:cNvPr>
          <p:cNvSpPr/>
          <p:nvPr/>
        </p:nvSpPr>
        <p:spPr>
          <a:xfrm>
            <a:off x="987859" y="1879824"/>
            <a:ext cx="4575280" cy="3944207"/>
          </a:xfrm>
          <a:prstGeom prst="hexagon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1188798-8C4A-0445-88CE-27EC4C9FB6B6}"/>
              </a:ext>
            </a:extLst>
          </p:cNvPr>
          <p:cNvSpPr/>
          <p:nvPr/>
        </p:nvSpPr>
        <p:spPr bwMode="auto">
          <a:xfrm>
            <a:off x="987859" y="3379290"/>
            <a:ext cx="4575280" cy="865846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200"/>
          </a:p>
        </p:txBody>
      </p:sp>
      <p:sp>
        <p:nvSpPr>
          <p:cNvPr id="10" name="矩形 63">
            <a:extLst>
              <a:ext uri="{FF2B5EF4-FFF2-40B4-BE49-F238E27FC236}">
                <a16:creationId xmlns:a16="http://schemas.microsoft.com/office/drawing/2014/main" id="{39CB25A8-B41C-7642-80DA-7FAB3B6CBA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5389" y="3436429"/>
            <a:ext cx="80021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C00000"/>
                </a:solidFill>
                <a:latin typeface="Calibri" pitchFamily="34" charset="0"/>
              </a:rPr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6932791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885C766-CDA4-AF4C-BA98-4D287FD87F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Semi-automated, class-agnostic segmentation</a:t>
            </a:r>
          </a:p>
          <a:p>
            <a:r>
              <a:rPr lang="en-US" dirty="0"/>
              <a:t>Target object depends on the user inputs</a:t>
            </a:r>
            <a:r>
              <a:rPr lang="zh-CN" altLang="en-US" dirty="0"/>
              <a:t> </a:t>
            </a:r>
            <a:r>
              <a:rPr lang="en-US" altLang="zh-CN" dirty="0"/>
              <a:t>(e.g.</a:t>
            </a:r>
            <a:r>
              <a:rPr lang="zh-CN" altLang="en-US" dirty="0"/>
              <a:t> </a:t>
            </a:r>
            <a:r>
              <a:rPr lang="en-US" altLang="zh-CN" dirty="0"/>
              <a:t>points)</a:t>
            </a:r>
            <a:endParaRPr lang="en-US" dirty="0"/>
          </a:p>
          <a:p>
            <a:r>
              <a:rPr lang="en-US" dirty="0"/>
              <a:t>Allows iterative refinement until result is satisfactory</a:t>
            </a:r>
            <a:endParaRPr lang="en-SG" dirty="0"/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70CA109-971B-8541-912B-B3C7F3EE2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30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DE6E0C7-F93E-2149-95E2-4987DB3AA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What is Interactive Object Segmentation?</a:t>
            </a:r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02DE853-C28F-984A-B895-9FFEE9567C06}"/>
              </a:ext>
            </a:extLst>
          </p:cNvPr>
          <p:cNvGrpSpPr/>
          <p:nvPr/>
        </p:nvGrpSpPr>
        <p:grpSpPr>
          <a:xfrm>
            <a:off x="1564620" y="3300872"/>
            <a:ext cx="9452372" cy="2724012"/>
            <a:chOff x="1564620" y="3300872"/>
            <a:chExt cx="9452372" cy="2724012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64C4057B-5116-A34A-839B-39F5E45CDFF1}"/>
                </a:ext>
              </a:extLst>
            </p:cNvPr>
            <p:cNvGrpSpPr/>
            <p:nvPr/>
          </p:nvGrpSpPr>
          <p:grpSpPr>
            <a:xfrm>
              <a:off x="1564620" y="3300872"/>
              <a:ext cx="3080728" cy="2724012"/>
              <a:chOff x="1817427" y="3429000"/>
              <a:chExt cx="3080728" cy="2724012"/>
            </a:xfrm>
          </p:grpSpPr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78F1B291-FE31-DB46-B846-4BD258C428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17427" y="3429000"/>
                <a:ext cx="1493064" cy="1316882"/>
              </a:xfrm>
              <a:prstGeom prst="rect">
                <a:avLst/>
              </a:prstGeom>
            </p:spPr>
          </p:pic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272161A2-202A-DC49-9865-E6A7D7F46DA8}"/>
                  </a:ext>
                </a:extLst>
              </p:cNvPr>
              <p:cNvSpPr/>
              <p:nvPr/>
            </p:nvSpPr>
            <p:spPr>
              <a:xfrm>
                <a:off x="2295509" y="4162182"/>
                <a:ext cx="129990" cy="129990"/>
              </a:xfrm>
              <a:prstGeom prst="ellipse">
                <a:avLst/>
              </a:prstGeom>
              <a:solidFill>
                <a:srgbClr val="00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SG"/>
              </a:p>
            </p:txBody>
          </p:sp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6AA59498-5186-AC45-B344-F57E8E8F57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405091" y="3429000"/>
                <a:ext cx="1493064" cy="1316883"/>
              </a:xfrm>
              <a:prstGeom prst="rect">
                <a:avLst/>
              </a:prstGeom>
            </p:spPr>
          </p:pic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2B34B5BF-525F-2E42-B28A-3DB4F2FB11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17427" y="4836129"/>
                <a:ext cx="1493064" cy="1316882"/>
              </a:xfrm>
              <a:prstGeom prst="rect">
                <a:avLst/>
              </a:prstGeom>
            </p:spPr>
          </p:pic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6D41F923-3398-6E45-822A-3490CA6EF0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405091" y="4836129"/>
                <a:ext cx="1493064" cy="1316883"/>
              </a:xfrm>
              <a:prstGeom prst="rect">
                <a:avLst/>
              </a:prstGeom>
            </p:spPr>
          </p:pic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9A41B41D-480D-F946-9778-CEF78A4898DB}"/>
                  </a:ext>
                </a:extLst>
              </p:cNvPr>
              <p:cNvSpPr/>
              <p:nvPr/>
            </p:nvSpPr>
            <p:spPr>
              <a:xfrm>
                <a:off x="2966440" y="5828283"/>
                <a:ext cx="129990" cy="129990"/>
              </a:xfrm>
              <a:prstGeom prst="ellipse">
                <a:avLst/>
              </a:prstGeom>
              <a:solidFill>
                <a:srgbClr val="00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SG"/>
              </a:p>
            </p:txBody>
          </p:sp>
        </p:grp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3289FA38-3C1A-C14D-A6BC-7A1872C0B3FD}"/>
                </a:ext>
              </a:extLst>
            </p:cNvPr>
            <p:cNvSpPr/>
            <p:nvPr/>
          </p:nvSpPr>
          <p:spPr>
            <a:xfrm>
              <a:off x="9263316" y="4356348"/>
              <a:ext cx="129990" cy="129990"/>
            </a:xfrm>
            <a:prstGeom prst="ellipse">
              <a:avLst/>
            </a:prstGeom>
            <a:solidFill>
              <a:srgbClr val="00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SG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CFD969E-1049-354F-AA6D-BA7F68AFEDD9}"/>
                </a:ext>
              </a:extLst>
            </p:cNvPr>
            <p:cNvSpPr/>
            <p:nvPr/>
          </p:nvSpPr>
          <p:spPr>
            <a:xfrm>
              <a:off x="9447267" y="4228757"/>
              <a:ext cx="15697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/>
                <a:t>Target object 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57BF032-3B92-054B-BEB2-562CE4DE96D3}"/>
              </a:ext>
            </a:extLst>
          </p:cNvPr>
          <p:cNvGrpSpPr/>
          <p:nvPr/>
        </p:nvGrpSpPr>
        <p:grpSpPr>
          <a:xfrm>
            <a:off x="4739651" y="3300872"/>
            <a:ext cx="6614688" cy="2724012"/>
            <a:chOff x="4739651" y="3300872"/>
            <a:chExt cx="6614688" cy="2724012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55382C4C-9340-F741-8EE6-F28AD8741A6E}"/>
                </a:ext>
              </a:extLst>
            </p:cNvPr>
            <p:cNvGrpSpPr/>
            <p:nvPr/>
          </p:nvGrpSpPr>
          <p:grpSpPr>
            <a:xfrm>
              <a:off x="4739651" y="3300872"/>
              <a:ext cx="3445620" cy="2724012"/>
              <a:chOff x="4992458" y="3429000"/>
              <a:chExt cx="3445620" cy="2724012"/>
            </a:xfrm>
          </p:grpSpPr>
          <p:pic>
            <p:nvPicPr>
              <p:cNvPr id="19" name="Picture 18">
                <a:extLst>
                  <a:ext uri="{FF2B5EF4-FFF2-40B4-BE49-F238E27FC236}">
                    <a16:creationId xmlns:a16="http://schemas.microsoft.com/office/drawing/2014/main" id="{7AC63DCC-C85C-4F49-99A1-073F305B08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945014" y="3429000"/>
                <a:ext cx="1493064" cy="1316883"/>
              </a:xfrm>
              <a:prstGeom prst="rect">
                <a:avLst/>
              </a:prstGeom>
            </p:spPr>
          </p:pic>
          <p:grpSp>
            <p:nvGrpSpPr>
              <p:cNvPr id="20" name="Group 19">
                <a:extLst>
                  <a:ext uri="{FF2B5EF4-FFF2-40B4-BE49-F238E27FC236}">
                    <a16:creationId xmlns:a16="http://schemas.microsoft.com/office/drawing/2014/main" id="{94EA353D-7BB8-B448-85B7-0E0B2C4AD023}"/>
                  </a:ext>
                </a:extLst>
              </p:cNvPr>
              <p:cNvGrpSpPr/>
              <p:nvPr/>
            </p:nvGrpSpPr>
            <p:grpSpPr>
              <a:xfrm>
                <a:off x="4992458" y="3429000"/>
                <a:ext cx="1857956" cy="1316882"/>
                <a:chOff x="7744895" y="3083619"/>
                <a:chExt cx="1857956" cy="1316882"/>
              </a:xfrm>
            </p:grpSpPr>
            <p:pic>
              <p:nvPicPr>
                <p:cNvPr id="28" name="Picture 27">
                  <a:extLst>
                    <a:ext uri="{FF2B5EF4-FFF2-40B4-BE49-F238E27FC236}">
                      <a16:creationId xmlns:a16="http://schemas.microsoft.com/office/drawing/2014/main" id="{AB2D00AB-FE8A-D440-9130-FAF1D45C4A6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109787" y="3083619"/>
                  <a:ext cx="1493064" cy="1316882"/>
                </a:xfrm>
                <a:prstGeom prst="rect">
                  <a:avLst/>
                </a:prstGeom>
              </p:spPr>
            </p:pic>
            <p:sp>
              <p:nvSpPr>
                <p:cNvPr id="29" name="Oval 28">
                  <a:extLst>
                    <a:ext uri="{FF2B5EF4-FFF2-40B4-BE49-F238E27FC236}">
                      <a16:creationId xmlns:a16="http://schemas.microsoft.com/office/drawing/2014/main" id="{133D8FA2-298F-6941-B3CB-D21A0E8F891C}"/>
                    </a:ext>
                  </a:extLst>
                </p:cNvPr>
                <p:cNvSpPr/>
                <p:nvPr/>
              </p:nvSpPr>
              <p:spPr>
                <a:xfrm>
                  <a:off x="8587869" y="3816801"/>
                  <a:ext cx="129990" cy="129990"/>
                </a:xfrm>
                <a:prstGeom prst="ellipse">
                  <a:avLst/>
                </a:prstGeom>
                <a:solidFill>
                  <a:srgbClr val="00FF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SG"/>
                </a:p>
              </p:txBody>
            </p:sp>
            <p:sp>
              <p:nvSpPr>
                <p:cNvPr id="30" name="Right Arrow 29">
                  <a:extLst>
                    <a:ext uri="{FF2B5EF4-FFF2-40B4-BE49-F238E27FC236}">
                      <a16:creationId xmlns:a16="http://schemas.microsoft.com/office/drawing/2014/main" id="{189373D6-9ADB-694A-A388-E2B01DBEC309}"/>
                    </a:ext>
                  </a:extLst>
                </p:cNvPr>
                <p:cNvSpPr/>
                <p:nvPr/>
              </p:nvSpPr>
              <p:spPr>
                <a:xfrm>
                  <a:off x="7744895" y="3529409"/>
                  <a:ext cx="294440" cy="425302"/>
                </a:xfrm>
                <a:prstGeom prst="rightArrow">
                  <a:avLst/>
                </a:prstGeom>
                <a:solidFill>
                  <a:srgbClr val="59595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SG"/>
                </a:p>
              </p:txBody>
            </p:sp>
          </p:grpSp>
          <p:grpSp>
            <p:nvGrpSpPr>
              <p:cNvPr id="21" name="Group 20">
                <a:extLst>
                  <a:ext uri="{FF2B5EF4-FFF2-40B4-BE49-F238E27FC236}">
                    <a16:creationId xmlns:a16="http://schemas.microsoft.com/office/drawing/2014/main" id="{8FC4EA60-CA9A-E147-AE6B-A8A0883EE33F}"/>
                  </a:ext>
                </a:extLst>
              </p:cNvPr>
              <p:cNvGrpSpPr/>
              <p:nvPr/>
            </p:nvGrpSpPr>
            <p:grpSpPr>
              <a:xfrm>
                <a:off x="4992458" y="4836129"/>
                <a:ext cx="1857956" cy="1316882"/>
                <a:chOff x="7744895" y="4490748"/>
                <a:chExt cx="1857956" cy="1316882"/>
              </a:xfrm>
            </p:grpSpPr>
            <p:sp>
              <p:nvSpPr>
                <p:cNvPr id="25" name="Right Arrow 24">
                  <a:extLst>
                    <a:ext uri="{FF2B5EF4-FFF2-40B4-BE49-F238E27FC236}">
                      <a16:creationId xmlns:a16="http://schemas.microsoft.com/office/drawing/2014/main" id="{DD2F2E1D-94F8-CC4C-9EAF-13CE52011761}"/>
                    </a:ext>
                  </a:extLst>
                </p:cNvPr>
                <p:cNvSpPr/>
                <p:nvPr/>
              </p:nvSpPr>
              <p:spPr>
                <a:xfrm>
                  <a:off x="7744895" y="4936538"/>
                  <a:ext cx="294440" cy="425302"/>
                </a:xfrm>
                <a:prstGeom prst="rightArrow">
                  <a:avLst/>
                </a:prstGeom>
                <a:solidFill>
                  <a:srgbClr val="59595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SG"/>
                </a:p>
              </p:txBody>
            </p:sp>
            <p:pic>
              <p:nvPicPr>
                <p:cNvPr id="26" name="Picture 25">
                  <a:extLst>
                    <a:ext uri="{FF2B5EF4-FFF2-40B4-BE49-F238E27FC236}">
                      <a16:creationId xmlns:a16="http://schemas.microsoft.com/office/drawing/2014/main" id="{F85FA8FB-B8F1-B34A-B466-FF2490E4264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109787" y="4490748"/>
                  <a:ext cx="1493064" cy="1316882"/>
                </a:xfrm>
                <a:prstGeom prst="rect">
                  <a:avLst/>
                </a:prstGeom>
              </p:spPr>
            </p:pic>
            <p:sp>
              <p:nvSpPr>
                <p:cNvPr id="27" name="Oval 26">
                  <a:extLst>
                    <a:ext uri="{FF2B5EF4-FFF2-40B4-BE49-F238E27FC236}">
                      <a16:creationId xmlns:a16="http://schemas.microsoft.com/office/drawing/2014/main" id="{F9EBAF2D-FE34-F143-85BD-342D7C5418F4}"/>
                    </a:ext>
                  </a:extLst>
                </p:cNvPr>
                <p:cNvSpPr/>
                <p:nvPr/>
              </p:nvSpPr>
              <p:spPr>
                <a:xfrm>
                  <a:off x="9258799" y="5482902"/>
                  <a:ext cx="129990" cy="129990"/>
                </a:xfrm>
                <a:prstGeom prst="ellipse">
                  <a:avLst/>
                </a:prstGeom>
                <a:solidFill>
                  <a:srgbClr val="00FF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SG"/>
                </a:p>
              </p:txBody>
            </p:sp>
          </p:grp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796218A5-A9B3-3442-9555-E2FCA02AC8CA}"/>
                  </a:ext>
                </a:extLst>
              </p:cNvPr>
              <p:cNvSpPr/>
              <p:nvPr/>
            </p:nvSpPr>
            <p:spPr>
              <a:xfrm>
                <a:off x="6038887" y="5897032"/>
                <a:ext cx="129990" cy="129990"/>
              </a:xfrm>
              <a:prstGeom prst="ellipse">
                <a:avLst/>
              </a:prstGeom>
              <a:solidFill>
                <a:srgbClr val="00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SG"/>
              </a:p>
            </p:txBody>
          </p:sp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7ECA276F-5F6D-6742-A9D2-97359EDA62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945014" y="4836129"/>
                <a:ext cx="1493064" cy="1316883"/>
              </a:xfrm>
              <a:prstGeom prst="rect">
                <a:avLst/>
              </a:prstGeom>
            </p:spPr>
          </p:pic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27B0CBF3-8081-FB45-A16F-CC218B9F917E}"/>
                  </a:ext>
                </a:extLst>
              </p:cNvPr>
              <p:cNvSpPr/>
              <p:nvPr/>
            </p:nvSpPr>
            <p:spPr>
              <a:xfrm>
                <a:off x="6528441" y="4510856"/>
                <a:ext cx="129990" cy="1299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SG"/>
              </a:p>
            </p:txBody>
          </p:sp>
        </p:grp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855B87ED-80FC-8547-AA08-8F57A913035A}"/>
                </a:ext>
              </a:extLst>
            </p:cNvPr>
            <p:cNvSpPr/>
            <p:nvPr/>
          </p:nvSpPr>
          <p:spPr>
            <a:xfrm>
              <a:off x="9263316" y="4837462"/>
              <a:ext cx="129990" cy="12999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SG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FEB7617-FDF8-194A-96B9-C30111E03A86}"/>
                </a:ext>
              </a:extLst>
            </p:cNvPr>
            <p:cNvSpPr/>
            <p:nvPr/>
          </p:nvSpPr>
          <p:spPr>
            <a:xfrm>
              <a:off x="9464078" y="4717791"/>
              <a:ext cx="189026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/>
                <a:t>Unrelated</a:t>
              </a:r>
              <a:r>
                <a:rPr lang="zh-CN" altLang="en-US" dirty="0"/>
                <a:t> </a:t>
              </a:r>
              <a:r>
                <a:rPr lang="en-US" altLang="zh-CN" dirty="0"/>
                <a:t>region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011590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2469931-2B01-C545-B257-4F35A7740A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RGB</a:t>
            </a:r>
            <a:r>
              <a:rPr lang="zh-CN" altLang="en-US" dirty="0"/>
              <a:t> </a:t>
            </a:r>
            <a:r>
              <a:rPr lang="en-US" altLang="zh-CN" dirty="0"/>
              <a:t>image</a:t>
            </a:r>
            <a:r>
              <a:rPr lang="zh-CN" altLang="en-US" dirty="0"/>
              <a:t> </a:t>
            </a:r>
            <a:r>
              <a:rPr lang="en-US" altLang="zh-CN" dirty="0"/>
              <a:t>and</a:t>
            </a:r>
            <a:r>
              <a:rPr lang="zh-CN" altLang="en-US" dirty="0"/>
              <a:t> </a:t>
            </a:r>
            <a:r>
              <a:rPr lang="en-US" altLang="zh-CN" dirty="0"/>
              <a:t>user</a:t>
            </a:r>
            <a:r>
              <a:rPr lang="zh-CN" altLang="en-US" dirty="0"/>
              <a:t> </a:t>
            </a:r>
            <a:r>
              <a:rPr lang="en-US" altLang="zh-CN" dirty="0"/>
              <a:t>interactions</a:t>
            </a:r>
            <a:r>
              <a:rPr lang="zh-CN" altLang="en-US" dirty="0"/>
              <a:t> </a:t>
            </a:r>
            <a:r>
              <a:rPr lang="en-US" altLang="zh-CN" dirty="0"/>
              <a:t>are</a:t>
            </a:r>
            <a:r>
              <a:rPr lang="zh-CN" altLang="en-US" dirty="0"/>
              <a:t> </a:t>
            </a:r>
            <a:r>
              <a:rPr lang="en-US" altLang="zh-CN" dirty="0"/>
              <a:t>used</a:t>
            </a:r>
            <a:r>
              <a:rPr lang="zh-CN" altLang="en-US" dirty="0"/>
              <a:t> </a:t>
            </a:r>
            <a:r>
              <a:rPr lang="en-US" altLang="zh-CN" dirty="0"/>
              <a:t>as</a:t>
            </a:r>
            <a:r>
              <a:rPr lang="zh-CN" altLang="en-US" dirty="0"/>
              <a:t> </a:t>
            </a:r>
            <a:r>
              <a:rPr lang="en-US" altLang="zh-CN" dirty="0"/>
              <a:t>the</a:t>
            </a:r>
            <a:r>
              <a:rPr lang="zh-CN" altLang="en-US" dirty="0"/>
              <a:t> </a:t>
            </a:r>
            <a:r>
              <a:rPr lang="en-US" altLang="zh-CN" dirty="0"/>
              <a:t>network</a:t>
            </a:r>
            <a:r>
              <a:rPr lang="zh-CN" altLang="en-US" dirty="0"/>
              <a:t> </a:t>
            </a:r>
            <a:r>
              <a:rPr lang="en-US" altLang="zh-CN" dirty="0"/>
              <a:t>input</a:t>
            </a:r>
          </a:p>
          <a:p>
            <a:r>
              <a:rPr lang="en-US" altLang="zh-CN" dirty="0"/>
              <a:t>Train</a:t>
            </a:r>
            <a:r>
              <a:rPr lang="zh-CN" altLang="en-US" dirty="0"/>
              <a:t> </a:t>
            </a:r>
            <a:r>
              <a:rPr lang="en-US" altLang="zh-CN" dirty="0"/>
              <a:t>end-to-end</a:t>
            </a:r>
            <a:r>
              <a:rPr lang="zh-CN" altLang="en-US" dirty="0"/>
              <a:t> </a:t>
            </a:r>
            <a:r>
              <a:rPr lang="en-US" altLang="zh-CN" dirty="0"/>
              <a:t>with</a:t>
            </a:r>
            <a:r>
              <a:rPr lang="zh-CN" altLang="en-US" dirty="0"/>
              <a:t> </a:t>
            </a:r>
            <a:r>
              <a:rPr lang="en-US" altLang="zh-CN" dirty="0"/>
              <a:t>FCNs</a:t>
            </a:r>
            <a:r>
              <a:rPr lang="zh-CN" altLang="en-US" dirty="0"/>
              <a:t> </a:t>
            </a:r>
            <a:r>
              <a:rPr lang="en-US" altLang="zh-CN" dirty="0"/>
              <a:t>(e.g.</a:t>
            </a:r>
            <a:r>
              <a:rPr lang="zh-CN" altLang="en-US" dirty="0"/>
              <a:t> </a:t>
            </a:r>
            <a:r>
              <a:rPr lang="en-US" altLang="zh-CN" dirty="0" err="1"/>
              <a:t>Deeplab</a:t>
            </a:r>
            <a:r>
              <a:rPr lang="zh-CN" altLang="en-US" dirty="0"/>
              <a:t> </a:t>
            </a:r>
            <a:r>
              <a:rPr lang="en-US" altLang="zh-CN" dirty="0"/>
              <a:t>series,</a:t>
            </a:r>
            <a:r>
              <a:rPr lang="zh-CN" altLang="en-US" dirty="0"/>
              <a:t> </a:t>
            </a:r>
            <a:r>
              <a:rPr lang="en-US" altLang="zh-CN" dirty="0" err="1"/>
              <a:t>PSPNet</a:t>
            </a:r>
            <a:r>
              <a:rPr lang="en-US" altLang="zh-CN" dirty="0"/>
              <a:t>)</a:t>
            </a:r>
            <a:endParaRPr lang="en-US" dirty="0"/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9F94B23-5333-5947-A4E6-B44D34B13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31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CEBF9D-AE07-F748-97B7-EE097C334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Standard pipeline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A1D53EC4-1811-A144-AC0C-04D746FE90E4}"/>
              </a:ext>
            </a:extLst>
          </p:cNvPr>
          <p:cNvGrpSpPr/>
          <p:nvPr/>
        </p:nvGrpSpPr>
        <p:grpSpPr>
          <a:xfrm>
            <a:off x="1295773" y="3531868"/>
            <a:ext cx="1494000" cy="2057768"/>
            <a:chOff x="1295773" y="3531868"/>
            <a:chExt cx="1494000" cy="2057768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A4F49609-9EED-C846-A8A1-75A54E60D0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95773" y="3531868"/>
              <a:ext cx="1494000" cy="1317708"/>
            </a:xfrm>
            <a:prstGeom prst="rect">
              <a:avLst/>
            </a:prstGeom>
            <a:ln>
              <a:solidFill>
                <a:schemeClr val="tx1"/>
              </a:solidFill>
            </a:ln>
            <a:scene3d>
              <a:camera prst="isometricRightUp"/>
              <a:lightRig rig="threePt" dir="t"/>
            </a:scene3d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43085B3A-C54E-624E-927C-F8DBB5DED99B}"/>
                </a:ext>
              </a:extLst>
            </p:cNvPr>
            <p:cNvSpPr txBox="1"/>
            <p:nvPr/>
          </p:nvSpPr>
          <p:spPr>
            <a:xfrm>
              <a:off x="1481436" y="5251082"/>
              <a:ext cx="75533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/>
                <a:t>Image</a:t>
              </a:r>
              <a:endParaRPr lang="en-SG" sz="1600" dirty="0"/>
            </a:p>
          </p:txBody>
        </p:sp>
        <p:sp>
          <p:nvSpPr>
            <p:cNvPr id="8" name="Left Brace 7">
              <a:extLst>
                <a:ext uri="{FF2B5EF4-FFF2-40B4-BE49-F238E27FC236}">
                  <a16:creationId xmlns:a16="http://schemas.microsoft.com/office/drawing/2014/main" id="{D9CE0C9E-B6B7-6941-A7C0-7B007413B366}"/>
                </a:ext>
              </a:extLst>
            </p:cNvPr>
            <p:cNvSpPr/>
            <p:nvPr/>
          </p:nvSpPr>
          <p:spPr>
            <a:xfrm rot="16200000">
              <a:off x="1906776" y="4788872"/>
              <a:ext cx="184450" cy="799156"/>
            </a:xfrm>
            <a:prstGeom prst="leftBrace">
              <a:avLst>
                <a:gd name="adj1" fmla="val 86443"/>
                <a:gd name="adj2" fmla="val 50000"/>
              </a:avLst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E910B9DB-E17F-4A46-B069-0160C7A1F956}"/>
              </a:ext>
            </a:extLst>
          </p:cNvPr>
          <p:cNvGrpSpPr/>
          <p:nvPr/>
        </p:nvGrpSpPr>
        <p:grpSpPr>
          <a:xfrm>
            <a:off x="2230891" y="3470064"/>
            <a:ext cx="2239596" cy="2119572"/>
            <a:chOff x="2230891" y="3470064"/>
            <a:chExt cx="2239596" cy="2119572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1864CE00-E729-5B4B-A089-A316615F5521}"/>
                </a:ext>
              </a:extLst>
            </p:cNvPr>
            <p:cNvGrpSpPr/>
            <p:nvPr/>
          </p:nvGrpSpPr>
          <p:grpSpPr>
            <a:xfrm>
              <a:off x="2230891" y="3470064"/>
              <a:ext cx="1493064" cy="1316881"/>
              <a:chOff x="5047273" y="2910319"/>
              <a:chExt cx="1493064" cy="1316881"/>
            </a:xfrm>
            <a:scene3d>
              <a:camera prst="isometricRightUp"/>
              <a:lightRig rig="threePt" dir="t"/>
            </a:scene3d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FF667966-4BCC-2240-A9BC-E84AF4D689CD}"/>
                  </a:ext>
                </a:extLst>
              </p:cNvPr>
              <p:cNvSpPr/>
              <p:nvPr/>
            </p:nvSpPr>
            <p:spPr>
              <a:xfrm>
                <a:off x="5047273" y="2910319"/>
                <a:ext cx="1493064" cy="131688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SG"/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A252EA8E-01AA-0441-8630-DE2977FE0871}"/>
                  </a:ext>
                </a:extLst>
              </p:cNvPr>
              <p:cNvSpPr/>
              <p:nvPr/>
            </p:nvSpPr>
            <p:spPr>
              <a:xfrm>
                <a:off x="5525355" y="3643500"/>
                <a:ext cx="129990" cy="129990"/>
              </a:xfrm>
              <a:prstGeom prst="ellipse">
                <a:avLst/>
              </a:prstGeom>
              <a:solidFill>
                <a:srgbClr val="00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SG"/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6FA502C-17D3-0749-AF52-3B04FB90ABCA}"/>
                </a:ext>
              </a:extLst>
            </p:cNvPr>
            <p:cNvGrpSpPr/>
            <p:nvPr/>
          </p:nvGrpSpPr>
          <p:grpSpPr>
            <a:xfrm>
              <a:off x="2977423" y="3470064"/>
              <a:ext cx="1493064" cy="1316881"/>
              <a:chOff x="6826436" y="2910319"/>
              <a:chExt cx="1493064" cy="1316881"/>
            </a:xfrm>
            <a:scene3d>
              <a:camera prst="isometricRightUp"/>
              <a:lightRig rig="threePt" dir="t"/>
            </a:scene3d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1E5F0D02-E429-7B4D-B35A-10D01417B50B}"/>
                  </a:ext>
                </a:extLst>
              </p:cNvPr>
              <p:cNvSpPr/>
              <p:nvPr/>
            </p:nvSpPr>
            <p:spPr>
              <a:xfrm>
                <a:off x="6826436" y="2910319"/>
                <a:ext cx="1493064" cy="131688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SG"/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EAD5E95E-9183-944B-BD1E-C8A8930BC534}"/>
                  </a:ext>
                </a:extLst>
              </p:cNvPr>
              <p:cNvSpPr/>
              <p:nvPr/>
            </p:nvSpPr>
            <p:spPr>
              <a:xfrm>
                <a:off x="7997527" y="3992174"/>
                <a:ext cx="129990" cy="12999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SG"/>
              </a:p>
            </p:txBody>
          </p:sp>
        </p:grp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1274037-08D1-494D-BE13-31D6A4F99273}"/>
                </a:ext>
              </a:extLst>
            </p:cNvPr>
            <p:cNvSpPr txBox="1"/>
            <p:nvPr/>
          </p:nvSpPr>
          <p:spPr>
            <a:xfrm>
              <a:off x="2362595" y="5251082"/>
              <a:ext cx="172354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/>
                <a:t>User </a:t>
              </a:r>
              <a:r>
                <a:rPr lang="en-US" altLang="zh-CN" sz="1600" dirty="0"/>
                <a:t>interactions</a:t>
              </a:r>
              <a:endParaRPr lang="en-SG" sz="1600" dirty="0"/>
            </a:p>
          </p:txBody>
        </p:sp>
        <p:sp>
          <p:nvSpPr>
            <p:cNvPr id="13" name="Left Brace 12">
              <a:extLst>
                <a:ext uri="{FF2B5EF4-FFF2-40B4-BE49-F238E27FC236}">
                  <a16:creationId xmlns:a16="http://schemas.microsoft.com/office/drawing/2014/main" id="{6A566CC8-9E56-AF4A-B6B3-A639B1F30B49}"/>
                </a:ext>
              </a:extLst>
            </p:cNvPr>
            <p:cNvSpPr/>
            <p:nvPr/>
          </p:nvSpPr>
          <p:spPr>
            <a:xfrm rot="16200000">
              <a:off x="3132143" y="4472240"/>
              <a:ext cx="184450" cy="1432421"/>
            </a:xfrm>
            <a:prstGeom prst="leftBrace">
              <a:avLst>
                <a:gd name="adj1" fmla="val 86443"/>
                <a:gd name="adj2" fmla="val 50000"/>
              </a:avLst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F2968706-0B58-A346-BC21-1CBE9D1C0862}"/>
              </a:ext>
            </a:extLst>
          </p:cNvPr>
          <p:cNvGrpSpPr/>
          <p:nvPr/>
        </p:nvGrpSpPr>
        <p:grpSpPr>
          <a:xfrm>
            <a:off x="4287397" y="3220323"/>
            <a:ext cx="6166126" cy="2369313"/>
            <a:chOff x="4287397" y="3220323"/>
            <a:chExt cx="6166126" cy="2369313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09A42AB5-8A54-624E-AC84-CD4FE268443B}"/>
                </a:ext>
              </a:extLst>
            </p:cNvPr>
            <p:cNvGrpSpPr/>
            <p:nvPr/>
          </p:nvGrpSpPr>
          <p:grpSpPr>
            <a:xfrm>
              <a:off x="4816859" y="3220323"/>
              <a:ext cx="3703130" cy="1816362"/>
              <a:chOff x="812659" y="3796190"/>
              <a:chExt cx="3703130" cy="1816362"/>
            </a:xfrm>
          </p:grpSpPr>
          <p:sp>
            <p:nvSpPr>
              <p:cNvPr id="27" name="Cube 26">
                <a:extLst>
                  <a:ext uri="{FF2B5EF4-FFF2-40B4-BE49-F238E27FC236}">
                    <a16:creationId xmlns:a16="http://schemas.microsoft.com/office/drawing/2014/main" id="{A92D0981-E201-7344-9E4F-2A4D007F0152}"/>
                  </a:ext>
                </a:extLst>
              </p:cNvPr>
              <p:cNvSpPr/>
              <p:nvPr/>
            </p:nvSpPr>
            <p:spPr>
              <a:xfrm>
                <a:off x="812659" y="3796190"/>
                <a:ext cx="740228" cy="1816362"/>
              </a:xfrm>
              <a:prstGeom prst="cube">
                <a:avLst>
                  <a:gd name="adj" fmla="val 81863"/>
                </a:avLst>
              </a:prstGeom>
              <a:solidFill>
                <a:srgbClr val="E2F0C7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SG"/>
              </a:p>
            </p:txBody>
          </p:sp>
          <p:sp>
            <p:nvSpPr>
              <p:cNvPr id="28" name="Cube 27">
                <a:extLst>
                  <a:ext uri="{FF2B5EF4-FFF2-40B4-BE49-F238E27FC236}">
                    <a16:creationId xmlns:a16="http://schemas.microsoft.com/office/drawing/2014/main" id="{0FBE1E52-622B-2346-9290-42ABC364357E}"/>
                  </a:ext>
                </a:extLst>
              </p:cNvPr>
              <p:cNvSpPr/>
              <p:nvPr/>
            </p:nvSpPr>
            <p:spPr>
              <a:xfrm>
                <a:off x="1011883" y="3796190"/>
                <a:ext cx="740228" cy="1816362"/>
              </a:xfrm>
              <a:prstGeom prst="cube">
                <a:avLst>
                  <a:gd name="adj" fmla="val 81863"/>
                </a:avLst>
              </a:prstGeom>
              <a:solidFill>
                <a:srgbClr val="E2F0C7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SG"/>
              </a:p>
            </p:txBody>
          </p:sp>
          <p:sp>
            <p:nvSpPr>
              <p:cNvPr id="29" name="Cube 28">
                <a:extLst>
                  <a:ext uri="{FF2B5EF4-FFF2-40B4-BE49-F238E27FC236}">
                    <a16:creationId xmlns:a16="http://schemas.microsoft.com/office/drawing/2014/main" id="{84639DAD-70B9-E24F-BC6C-1DBAD60C8D3B}"/>
                  </a:ext>
                </a:extLst>
              </p:cNvPr>
              <p:cNvSpPr/>
              <p:nvPr/>
            </p:nvSpPr>
            <p:spPr>
              <a:xfrm>
                <a:off x="1211107" y="3796190"/>
                <a:ext cx="740228" cy="1816362"/>
              </a:xfrm>
              <a:prstGeom prst="cube">
                <a:avLst>
                  <a:gd name="adj" fmla="val 81863"/>
                </a:avLst>
              </a:prstGeom>
              <a:solidFill>
                <a:srgbClr val="E2F0C7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SG"/>
              </a:p>
            </p:txBody>
          </p:sp>
          <p:sp>
            <p:nvSpPr>
              <p:cNvPr id="30" name="Cube 29">
                <a:extLst>
                  <a:ext uri="{FF2B5EF4-FFF2-40B4-BE49-F238E27FC236}">
                    <a16:creationId xmlns:a16="http://schemas.microsoft.com/office/drawing/2014/main" id="{2C9F70DE-127F-604E-9DC0-E22D3C938C1C}"/>
                  </a:ext>
                </a:extLst>
              </p:cNvPr>
              <p:cNvSpPr/>
              <p:nvPr/>
            </p:nvSpPr>
            <p:spPr>
              <a:xfrm>
                <a:off x="1577263" y="4221479"/>
                <a:ext cx="679194" cy="1098835"/>
              </a:xfrm>
              <a:prstGeom prst="cube">
                <a:avLst>
                  <a:gd name="adj" fmla="val 60781"/>
                </a:avLst>
              </a:prstGeom>
              <a:solidFill>
                <a:srgbClr val="F2C3C2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SG"/>
              </a:p>
            </p:txBody>
          </p:sp>
          <p:sp>
            <p:nvSpPr>
              <p:cNvPr id="31" name="Cube 30">
                <a:extLst>
                  <a:ext uri="{FF2B5EF4-FFF2-40B4-BE49-F238E27FC236}">
                    <a16:creationId xmlns:a16="http://schemas.microsoft.com/office/drawing/2014/main" id="{E5D97F2F-3CF3-9148-930A-3C7385679AC0}"/>
                  </a:ext>
                </a:extLst>
              </p:cNvPr>
              <p:cNvSpPr/>
              <p:nvPr/>
            </p:nvSpPr>
            <p:spPr>
              <a:xfrm>
                <a:off x="1926912" y="4221479"/>
                <a:ext cx="679194" cy="1098835"/>
              </a:xfrm>
              <a:prstGeom prst="cube">
                <a:avLst>
                  <a:gd name="adj" fmla="val 60781"/>
                </a:avLst>
              </a:prstGeom>
              <a:solidFill>
                <a:srgbClr val="F2C3C2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SG"/>
              </a:p>
            </p:txBody>
          </p:sp>
          <p:sp>
            <p:nvSpPr>
              <p:cNvPr id="32" name="Cube 31">
                <a:extLst>
                  <a:ext uri="{FF2B5EF4-FFF2-40B4-BE49-F238E27FC236}">
                    <a16:creationId xmlns:a16="http://schemas.microsoft.com/office/drawing/2014/main" id="{AB290B53-B603-A447-A3CC-7C29E592EA7F}"/>
                  </a:ext>
                </a:extLst>
              </p:cNvPr>
              <p:cNvSpPr/>
              <p:nvPr/>
            </p:nvSpPr>
            <p:spPr>
              <a:xfrm>
                <a:off x="2276560" y="4221479"/>
                <a:ext cx="679194" cy="1098835"/>
              </a:xfrm>
              <a:prstGeom prst="cube">
                <a:avLst>
                  <a:gd name="adj" fmla="val 60781"/>
                </a:avLst>
              </a:prstGeom>
              <a:solidFill>
                <a:srgbClr val="F2C3C2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SG"/>
              </a:p>
            </p:txBody>
          </p:sp>
          <p:sp>
            <p:nvSpPr>
              <p:cNvPr id="33" name="Cube 32">
                <a:extLst>
                  <a:ext uri="{FF2B5EF4-FFF2-40B4-BE49-F238E27FC236}">
                    <a16:creationId xmlns:a16="http://schemas.microsoft.com/office/drawing/2014/main" id="{AB3BA627-32AD-1C43-A15C-28CF03EC724F}"/>
                  </a:ext>
                </a:extLst>
              </p:cNvPr>
              <p:cNvSpPr/>
              <p:nvPr/>
            </p:nvSpPr>
            <p:spPr>
              <a:xfrm>
                <a:off x="2702593" y="4541160"/>
                <a:ext cx="957985" cy="549417"/>
              </a:xfrm>
              <a:prstGeom prst="cube">
                <a:avLst>
                  <a:gd name="adj" fmla="val 36124"/>
                </a:avLst>
              </a:prstGeom>
              <a:solidFill>
                <a:srgbClr val="D1E4FD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SG"/>
              </a:p>
            </p:txBody>
          </p:sp>
          <p:sp>
            <p:nvSpPr>
              <p:cNvPr id="34" name="Cube 33">
                <a:extLst>
                  <a:ext uri="{FF2B5EF4-FFF2-40B4-BE49-F238E27FC236}">
                    <a16:creationId xmlns:a16="http://schemas.microsoft.com/office/drawing/2014/main" id="{B8E4D02E-CBCC-5D45-A9E7-4F93288DAAC2}"/>
                  </a:ext>
                </a:extLst>
              </p:cNvPr>
              <p:cNvSpPr/>
              <p:nvPr/>
            </p:nvSpPr>
            <p:spPr>
              <a:xfrm>
                <a:off x="3557804" y="4541160"/>
                <a:ext cx="957985" cy="549417"/>
              </a:xfrm>
              <a:prstGeom prst="cube">
                <a:avLst>
                  <a:gd name="adj" fmla="val 36124"/>
                </a:avLst>
              </a:prstGeom>
              <a:solidFill>
                <a:srgbClr val="D1E4FD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SG"/>
              </a:p>
            </p:txBody>
          </p:sp>
        </p:grp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2A29BD50-DF34-1349-8D5F-AA777ACE21B3}"/>
                </a:ext>
              </a:extLst>
            </p:cNvPr>
            <p:cNvCxnSpPr/>
            <p:nvPr/>
          </p:nvCxnSpPr>
          <p:spPr>
            <a:xfrm>
              <a:off x="4287397" y="4218621"/>
              <a:ext cx="476121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7B6DB429-6089-EB42-B13B-93C8C8F535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960459" y="3380636"/>
              <a:ext cx="1493064" cy="1316883"/>
            </a:xfrm>
            <a:prstGeom prst="rect">
              <a:avLst/>
            </a:prstGeom>
            <a:ln>
              <a:solidFill>
                <a:schemeClr val="tx1"/>
              </a:solidFill>
            </a:ln>
            <a:scene3d>
              <a:camera prst="isometricRightUp"/>
              <a:lightRig rig="threePt" dir="t"/>
            </a:scene3d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61B6546C-12CC-024C-BB1C-0A16BA329CFF}"/>
                </a:ext>
              </a:extLst>
            </p:cNvPr>
            <p:cNvSpPr txBox="1"/>
            <p:nvPr/>
          </p:nvSpPr>
          <p:spPr>
            <a:xfrm>
              <a:off x="9003010" y="5251082"/>
              <a:ext cx="13500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/>
                <a:t>Ground-truth</a:t>
              </a:r>
              <a:endParaRPr lang="en-SG" sz="1600" dirty="0"/>
            </a:p>
          </p:txBody>
        </p: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53E1EDF9-9D47-3C41-9590-BB7F438BC2BD}"/>
                </a:ext>
              </a:extLst>
            </p:cNvPr>
            <p:cNvCxnSpPr/>
            <p:nvPr/>
          </p:nvCxnSpPr>
          <p:spPr>
            <a:xfrm>
              <a:off x="8579551" y="4218621"/>
              <a:ext cx="476121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67A856B-88E1-FA4C-9B50-EED60BC2C575}"/>
                </a:ext>
              </a:extLst>
            </p:cNvPr>
            <p:cNvSpPr txBox="1"/>
            <p:nvPr/>
          </p:nvSpPr>
          <p:spPr>
            <a:xfrm>
              <a:off x="4934430" y="5251082"/>
              <a:ext cx="325922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/>
                <a:t>Fully convolutional network (FCN)</a:t>
              </a:r>
              <a:endParaRPr lang="en-SG" sz="1600" dirty="0"/>
            </a:p>
          </p:txBody>
        </p:sp>
        <p:sp>
          <p:nvSpPr>
            <p:cNvPr id="25" name="Left Brace 24">
              <a:extLst>
                <a:ext uri="{FF2B5EF4-FFF2-40B4-BE49-F238E27FC236}">
                  <a16:creationId xmlns:a16="http://schemas.microsoft.com/office/drawing/2014/main" id="{BCAE7E04-E92F-DC40-AEC7-89B3583054C4}"/>
                </a:ext>
              </a:extLst>
            </p:cNvPr>
            <p:cNvSpPr/>
            <p:nvPr/>
          </p:nvSpPr>
          <p:spPr>
            <a:xfrm rot="16200000">
              <a:off x="6605981" y="3307105"/>
              <a:ext cx="184451" cy="3762693"/>
            </a:xfrm>
            <a:prstGeom prst="leftBrace">
              <a:avLst>
                <a:gd name="adj1" fmla="val 86443"/>
                <a:gd name="adj2" fmla="val 50000"/>
              </a:avLst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Left Brace 25">
              <a:extLst>
                <a:ext uri="{FF2B5EF4-FFF2-40B4-BE49-F238E27FC236}">
                  <a16:creationId xmlns:a16="http://schemas.microsoft.com/office/drawing/2014/main" id="{4185B97E-2D12-6E4D-B768-3AC5E9950756}"/>
                </a:ext>
              </a:extLst>
            </p:cNvPr>
            <p:cNvSpPr/>
            <p:nvPr/>
          </p:nvSpPr>
          <p:spPr>
            <a:xfrm rot="16200000">
              <a:off x="9585582" y="4660073"/>
              <a:ext cx="184449" cy="1056754"/>
            </a:xfrm>
            <a:prstGeom prst="leftBrace">
              <a:avLst>
                <a:gd name="adj1" fmla="val 86443"/>
                <a:gd name="adj2" fmla="val 50000"/>
              </a:avLst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59771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E908218-5D5D-6246-9B9F-9FF49518E1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CN" dirty="0"/>
          </a:p>
          <a:p>
            <a:r>
              <a:rPr lang="en-US" altLang="zh-CN" dirty="0"/>
              <a:t>Sparse</a:t>
            </a:r>
            <a:r>
              <a:rPr lang="zh-CN" altLang="en-US" dirty="0"/>
              <a:t> </a:t>
            </a:r>
            <a:r>
              <a:rPr lang="en-US" altLang="zh-CN" dirty="0"/>
              <a:t>clicks</a:t>
            </a:r>
          </a:p>
          <a:p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Bounding</a:t>
            </a:r>
            <a:r>
              <a:rPr lang="zh-CN" altLang="en-US" dirty="0"/>
              <a:t> </a:t>
            </a:r>
            <a:r>
              <a:rPr lang="en-US" altLang="zh-CN" dirty="0"/>
              <a:t>box</a:t>
            </a:r>
            <a:endParaRPr lang="en-US" dirty="0"/>
          </a:p>
          <a:p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Scribbles</a:t>
            </a:r>
            <a:endParaRPr lang="en-US" dirty="0"/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BBDA04F-6C9D-B44C-BDE1-2964579E9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32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54EAC97-F790-674C-9849-D4B66605E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Common types</a:t>
            </a:r>
            <a:r>
              <a:rPr lang="zh-CN" altLang="en-US" dirty="0"/>
              <a:t> </a:t>
            </a:r>
            <a:r>
              <a:rPr lang="en-US" altLang="zh-CN" dirty="0"/>
              <a:t>of</a:t>
            </a:r>
            <a:r>
              <a:rPr lang="zh-CN" altLang="en-US" dirty="0"/>
              <a:t> </a:t>
            </a:r>
            <a:r>
              <a:rPr lang="en-US" altLang="zh-CN" dirty="0"/>
              <a:t>user</a:t>
            </a:r>
            <a:r>
              <a:rPr lang="zh-CN" altLang="en-US" dirty="0"/>
              <a:t> </a:t>
            </a:r>
            <a:r>
              <a:rPr lang="en-US" altLang="zh-CN" dirty="0"/>
              <a:t>interaction</a:t>
            </a:r>
            <a:endParaRPr lang="en-US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3C48E53-E312-5348-A68E-1D34879180C0}"/>
              </a:ext>
            </a:extLst>
          </p:cNvPr>
          <p:cNvGrpSpPr/>
          <p:nvPr/>
        </p:nvGrpSpPr>
        <p:grpSpPr>
          <a:xfrm>
            <a:off x="4771640" y="1670242"/>
            <a:ext cx="1509619" cy="1284652"/>
            <a:chOff x="3776086" y="2763059"/>
            <a:chExt cx="1509619" cy="1284652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CCEA12F-2ED8-1A40-B830-F5A217B301D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6086" y="2763059"/>
              <a:ext cx="1509619" cy="12846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0FCF61E1-EAE8-094E-A981-47DF47699C1D}"/>
                </a:ext>
              </a:extLst>
            </p:cNvPr>
            <p:cNvSpPr/>
            <p:nvPr/>
          </p:nvSpPr>
          <p:spPr>
            <a:xfrm>
              <a:off x="4364460" y="3405386"/>
              <a:ext cx="103831" cy="103831"/>
            </a:xfrm>
            <a:prstGeom prst="ellipse">
              <a:avLst/>
            </a:prstGeom>
            <a:solidFill>
              <a:srgbClr val="FF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B0142DED-0ABE-A946-A7AB-BF078CBB4631}"/>
                </a:ext>
              </a:extLst>
            </p:cNvPr>
            <p:cNvSpPr/>
            <p:nvPr/>
          </p:nvSpPr>
          <p:spPr>
            <a:xfrm>
              <a:off x="4531404" y="3509216"/>
              <a:ext cx="103831" cy="104848"/>
            </a:xfrm>
            <a:prstGeom prst="ellipse">
              <a:avLst/>
            </a:prstGeom>
            <a:solidFill>
              <a:srgbClr val="FF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76BDFFDB-69B5-9D4A-84CA-4170BEB010BC}"/>
                </a:ext>
              </a:extLst>
            </p:cNvPr>
            <p:cNvSpPr/>
            <p:nvPr/>
          </p:nvSpPr>
          <p:spPr>
            <a:xfrm>
              <a:off x="4781820" y="3403349"/>
              <a:ext cx="103831" cy="103831"/>
            </a:xfrm>
            <a:prstGeom prst="ellipse">
              <a:avLst/>
            </a:prstGeom>
            <a:solidFill>
              <a:srgbClr val="0070C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74947D6A-63F9-E64C-A577-3917CD441A9E}"/>
                </a:ext>
              </a:extLst>
            </p:cNvPr>
            <p:cNvSpPr/>
            <p:nvPr/>
          </p:nvSpPr>
          <p:spPr>
            <a:xfrm>
              <a:off x="4083507" y="3656819"/>
              <a:ext cx="103831" cy="103831"/>
            </a:xfrm>
            <a:prstGeom prst="ellipse">
              <a:avLst/>
            </a:prstGeom>
            <a:solidFill>
              <a:srgbClr val="0070C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28C65BB4-473B-A242-A34C-D3D43D3650C0}"/>
                </a:ext>
              </a:extLst>
            </p:cNvPr>
            <p:cNvSpPr/>
            <p:nvPr/>
          </p:nvSpPr>
          <p:spPr>
            <a:xfrm>
              <a:off x="4455058" y="3777955"/>
              <a:ext cx="104849" cy="103831"/>
            </a:xfrm>
            <a:prstGeom prst="ellipse">
              <a:avLst/>
            </a:prstGeom>
            <a:solidFill>
              <a:srgbClr val="0070C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44BC0217-D9F1-044E-8D53-5456330BC9BA}"/>
                </a:ext>
              </a:extLst>
            </p:cNvPr>
            <p:cNvSpPr/>
            <p:nvPr/>
          </p:nvSpPr>
          <p:spPr>
            <a:xfrm>
              <a:off x="4416376" y="3117305"/>
              <a:ext cx="104849" cy="104849"/>
            </a:xfrm>
            <a:prstGeom prst="ellipse">
              <a:avLst/>
            </a:prstGeom>
            <a:solidFill>
              <a:srgbClr val="0070C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B89F1D0D-9F54-4A44-9A36-35670CD7B1AC}"/>
              </a:ext>
            </a:extLst>
          </p:cNvPr>
          <p:cNvGrpSpPr/>
          <p:nvPr/>
        </p:nvGrpSpPr>
        <p:grpSpPr>
          <a:xfrm>
            <a:off x="4771640" y="4576493"/>
            <a:ext cx="1509619" cy="1283634"/>
            <a:chOff x="5437380" y="2761023"/>
            <a:chExt cx="1509619" cy="1283634"/>
          </a:xfrm>
        </p:grpSpPr>
        <p:pic>
          <p:nvPicPr>
            <p:cNvPr id="31" name="Picture 3">
              <a:extLst>
                <a:ext uri="{FF2B5EF4-FFF2-40B4-BE49-F238E27FC236}">
                  <a16:creationId xmlns:a16="http://schemas.microsoft.com/office/drawing/2014/main" id="{7BC4AAA3-38AD-CC41-84BD-00FA8C8FB0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7380" y="2761023"/>
              <a:ext cx="1509619" cy="1283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3E724256-FEDE-2348-B8B5-9B3BB2167BB9}"/>
                </a:ext>
              </a:extLst>
            </p:cNvPr>
            <p:cNvSpPr/>
            <p:nvPr/>
          </p:nvSpPr>
          <p:spPr>
            <a:xfrm>
              <a:off x="6054257" y="3447121"/>
              <a:ext cx="285026" cy="317600"/>
            </a:xfrm>
            <a:custGeom>
              <a:avLst/>
              <a:gdLst>
                <a:gd name="connsiteX0" fmla="*/ 0 w 444537"/>
                <a:gd name="connsiteY0" fmla="*/ 0 h 494271"/>
                <a:gd name="connsiteX1" fmla="*/ 74140 w 444537"/>
                <a:gd name="connsiteY1" fmla="*/ 131806 h 494271"/>
                <a:gd name="connsiteX2" fmla="*/ 329513 w 444537"/>
                <a:gd name="connsiteY2" fmla="*/ 222422 h 494271"/>
                <a:gd name="connsiteX3" fmla="*/ 436605 w 444537"/>
                <a:gd name="connsiteY3" fmla="*/ 362465 h 494271"/>
                <a:gd name="connsiteX4" fmla="*/ 436605 w 444537"/>
                <a:gd name="connsiteY4" fmla="*/ 494271 h 494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4537" h="494271">
                  <a:moveTo>
                    <a:pt x="0" y="0"/>
                  </a:moveTo>
                  <a:cubicBezTo>
                    <a:pt x="9610" y="47368"/>
                    <a:pt x="19221" y="94736"/>
                    <a:pt x="74140" y="131806"/>
                  </a:cubicBezTo>
                  <a:cubicBezTo>
                    <a:pt x="129059" y="168876"/>
                    <a:pt x="269102" y="183979"/>
                    <a:pt x="329513" y="222422"/>
                  </a:cubicBezTo>
                  <a:cubicBezTo>
                    <a:pt x="389924" y="260865"/>
                    <a:pt x="418756" y="317157"/>
                    <a:pt x="436605" y="362465"/>
                  </a:cubicBezTo>
                  <a:cubicBezTo>
                    <a:pt x="454454" y="407773"/>
                    <a:pt x="436605" y="494271"/>
                    <a:pt x="436605" y="494271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9C6E4E38-A493-F446-8772-DFD94E03632C}"/>
                </a:ext>
              </a:extLst>
            </p:cNvPr>
            <p:cNvSpPr/>
            <p:nvPr/>
          </p:nvSpPr>
          <p:spPr>
            <a:xfrm>
              <a:off x="5719351" y="3171257"/>
              <a:ext cx="311492" cy="390892"/>
            </a:xfrm>
            <a:custGeom>
              <a:avLst/>
              <a:gdLst>
                <a:gd name="connsiteX0" fmla="*/ 0 w 486033"/>
                <a:gd name="connsiteY0" fmla="*/ 609600 h 609600"/>
                <a:gd name="connsiteX1" fmla="*/ 486033 w 486033"/>
                <a:gd name="connsiteY1" fmla="*/ 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6033" h="609600">
                  <a:moveTo>
                    <a:pt x="0" y="609600"/>
                  </a:moveTo>
                  <a:lnTo>
                    <a:pt x="486033" y="0"/>
                  </a:lnTo>
                </a:path>
              </a:pathLst>
            </a:custGeom>
            <a:noFill/>
            <a:ln w="38100">
              <a:solidFill>
                <a:srgbClr val="0432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5000C134-08F9-BB42-94D9-16DB59B64DAA}"/>
                </a:ext>
              </a:extLst>
            </p:cNvPr>
            <p:cNvSpPr/>
            <p:nvPr/>
          </p:nvSpPr>
          <p:spPr>
            <a:xfrm rot="5831480">
              <a:off x="6370839" y="3205867"/>
              <a:ext cx="311492" cy="390892"/>
            </a:xfrm>
            <a:custGeom>
              <a:avLst/>
              <a:gdLst>
                <a:gd name="connsiteX0" fmla="*/ 0 w 486033"/>
                <a:gd name="connsiteY0" fmla="*/ 609600 h 609600"/>
                <a:gd name="connsiteX1" fmla="*/ 486033 w 486033"/>
                <a:gd name="connsiteY1" fmla="*/ 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6033" h="609600">
                  <a:moveTo>
                    <a:pt x="0" y="609600"/>
                  </a:moveTo>
                  <a:lnTo>
                    <a:pt x="486033" y="0"/>
                  </a:lnTo>
                </a:path>
              </a:pathLst>
            </a:custGeom>
            <a:noFill/>
            <a:ln w="38100">
              <a:solidFill>
                <a:srgbClr val="0432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51DA5584-AF6C-BF4C-A7B3-AF21B566AB9B}"/>
                </a:ext>
              </a:extLst>
            </p:cNvPr>
            <p:cNvSpPr/>
            <p:nvPr/>
          </p:nvSpPr>
          <p:spPr>
            <a:xfrm flipV="1">
              <a:off x="5525941" y="3851247"/>
              <a:ext cx="622985" cy="145567"/>
            </a:xfrm>
            <a:custGeom>
              <a:avLst/>
              <a:gdLst>
                <a:gd name="connsiteX0" fmla="*/ 0 w 486033"/>
                <a:gd name="connsiteY0" fmla="*/ 609600 h 609600"/>
                <a:gd name="connsiteX1" fmla="*/ 486033 w 486033"/>
                <a:gd name="connsiteY1" fmla="*/ 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6033" h="609600">
                  <a:moveTo>
                    <a:pt x="0" y="609600"/>
                  </a:moveTo>
                  <a:lnTo>
                    <a:pt x="486033" y="0"/>
                  </a:lnTo>
                </a:path>
              </a:pathLst>
            </a:custGeom>
            <a:noFill/>
            <a:ln w="38100">
              <a:solidFill>
                <a:srgbClr val="0432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6CDFAD9A-D89E-624A-8917-DE784D3F6F87}"/>
              </a:ext>
            </a:extLst>
          </p:cNvPr>
          <p:cNvGrpSpPr/>
          <p:nvPr/>
        </p:nvGrpSpPr>
        <p:grpSpPr>
          <a:xfrm>
            <a:off x="4772658" y="3119842"/>
            <a:ext cx="1508601" cy="1283634"/>
            <a:chOff x="7099690" y="2758987"/>
            <a:chExt cx="1508601" cy="1283634"/>
          </a:xfrm>
        </p:grpSpPr>
        <p:pic>
          <p:nvPicPr>
            <p:cNvPr id="37" name="Picture 3">
              <a:extLst>
                <a:ext uri="{FF2B5EF4-FFF2-40B4-BE49-F238E27FC236}">
                  <a16:creationId xmlns:a16="http://schemas.microsoft.com/office/drawing/2014/main" id="{B3E9B0A7-8F39-934D-AF4E-5DCFF04530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9690" y="2758987"/>
              <a:ext cx="1508601" cy="1283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EC23B9D-5CD9-654E-A74F-C6C56714ABC2}"/>
                </a:ext>
              </a:extLst>
            </p:cNvPr>
            <p:cNvSpPr/>
            <p:nvPr/>
          </p:nvSpPr>
          <p:spPr>
            <a:xfrm>
              <a:off x="7572018" y="3367721"/>
              <a:ext cx="537477" cy="646399"/>
            </a:xfrm>
            <a:prstGeom prst="rect">
              <a:avLst/>
            </a:prstGeom>
            <a:noFill/>
            <a:ln w="38100">
              <a:solidFill>
                <a:srgbClr val="00FA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4413220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50AE3C0-AE69-574A-B949-F202335DF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33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35FD0DE-19DF-2E45-AF7F-5E76EED20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Common types</a:t>
            </a:r>
            <a:r>
              <a:rPr lang="zh-CN" altLang="en-US" dirty="0"/>
              <a:t> </a:t>
            </a:r>
            <a:r>
              <a:rPr lang="en-US" altLang="zh-CN" dirty="0"/>
              <a:t>of</a:t>
            </a:r>
            <a:r>
              <a:rPr lang="zh-CN" altLang="en-US" dirty="0"/>
              <a:t> </a:t>
            </a:r>
            <a:r>
              <a:rPr lang="en-US" altLang="zh-CN" dirty="0"/>
              <a:t>user</a:t>
            </a:r>
            <a:r>
              <a:rPr lang="zh-CN" altLang="en-US" dirty="0"/>
              <a:t> </a:t>
            </a:r>
            <a:r>
              <a:rPr lang="en-US" altLang="zh-CN" dirty="0"/>
              <a:t>interaction</a:t>
            </a:r>
            <a:endParaRPr lang="en-US" dirty="0"/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EC7BAD70-733B-184F-9B7F-9AFAA5E855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1408386"/>
            <a:ext cx="11022812" cy="4768577"/>
          </a:xfrm>
        </p:spPr>
        <p:txBody>
          <a:bodyPr/>
          <a:lstStyle/>
          <a:p>
            <a:endParaRPr lang="en-US" altLang="zh-CN" dirty="0"/>
          </a:p>
          <a:p>
            <a:r>
              <a:rPr lang="en-US" altLang="zh-CN" dirty="0"/>
              <a:t>Sparse</a:t>
            </a:r>
            <a:r>
              <a:rPr lang="zh-CN" altLang="en-US" dirty="0"/>
              <a:t> </a:t>
            </a:r>
            <a:r>
              <a:rPr lang="en-US" altLang="zh-CN" dirty="0"/>
              <a:t>clicks</a:t>
            </a:r>
          </a:p>
          <a:p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Bounding</a:t>
            </a:r>
            <a:r>
              <a:rPr lang="zh-CN" altLang="en-US" dirty="0"/>
              <a:t> </a:t>
            </a:r>
            <a:r>
              <a:rPr lang="en-US" altLang="zh-CN" dirty="0"/>
              <a:t>box</a:t>
            </a:r>
            <a:endParaRPr lang="en-US" dirty="0"/>
          </a:p>
          <a:p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Scribbles</a:t>
            </a:r>
            <a:endParaRPr lang="en-US" dirty="0"/>
          </a:p>
          <a:p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12E7C49-E76B-FC4B-B558-C4C11FCB37C2}"/>
              </a:ext>
            </a:extLst>
          </p:cNvPr>
          <p:cNvGrpSpPr/>
          <p:nvPr/>
        </p:nvGrpSpPr>
        <p:grpSpPr>
          <a:xfrm>
            <a:off x="4771640" y="1670242"/>
            <a:ext cx="1509619" cy="1284652"/>
            <a:chOff x="3776086" y="2763059"/>
            <a:chExt cx="1509619" cy="1284652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72BFCFB-C7AF-454E-A42C-64C188B585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6086" y="2763059"/>
              <a:ext cx="1509619" cy="12846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A61C1E57-EB89-5B42-98F7-0E2844493758}"/>
                </a:ext>
              </a:extLst>
            </p:cNvPr>
            <p:cNvSpPr/>
            <p:nvPr/>
          </p:nvSpPr>
          <p:spPr>
            <a:xfrm>
              <a:off x="4364460" y="3405386"/>
              <a:ext cx="103831" cy="103831"/>
            </a:xfrm>
            <a:prstGeom prst="ellipse">
              <a:avLst/>
            </a:prstGeom>
            <a:solidFill>
              <a:srgbClr val="FF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3A6215FC-B089-3F43-B0E7-F71E961D41E2}"/>
                </a:ext>
              </a:extLst>
            </p:cNvPr>
            <p:cNvSpPr/>
            <p:nvPr/>
          </p:nvSpPr>
          <p:spPr>
            <a:xfrm>
              <a:off x="4531404" y="3509216"/>
              <a:ext cx="103831" cy="104848"/>
            </a:xfrm>
            <a:prstGeom prst="ellipse">
              <a:avLst/>
            </a:prstGeom>
            <a:solidFill>
              <a:srgbClr val="FF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D7579FC3-673B-6A40-953E-E9C2734992CC}"/>
                </a:ext>
              </a:extLst>
            </p:cNvPr>
            <p:cNvSpPr/>
            <p:nvPr/>
          </p:nvSpPr>
          <p:spPr>
            <a:xfrm>
              <a:off x="4781820" y="3403349"/>
              <a:ext cx="103831" cy="103831"/>
            </a:xfrm>
            <a:prstGeom prst="ellipse">
              <a:avLst/>
            </a:prstGeom>
            <a:solidFill>
              <a:srgbClr val="0070C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9755917C-1EA4-9E47-81E0-E55A13A6648D}"/>
                </a:ext>
              </a:extLst>
            </p:cNvPr>
            <p:cNvSpPr/>
            <p:nvPr/>
          </p:nvSpPr>
          <p:spPr>
            <a:xfrm>
              <a:off x="4083507" y="3656819"/>
              <a:ext cx="103831" cy="103831"/>
            </a:xfrm>
            <a:prstGeom prst="ellipse">
              <a:avLst/>
            </a:prstGeom>
            <a:solidFill>
              <a:srgbClr val="0070C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E72FFC2B-34B1-5845-823B-FF35A836FE8A}"/>
                </a:ext>
              </a:extLst>
            </p:cNvPr>
            <p:cNvSpPr/>
            <p:nvPr/>
          </p:nvSpPr>
          <p:spPr>
            <a:xfrm>
              <a:off x="4455058" y="3777955"/>
              <a:ext cx="104849" cy="103831"/>
            </a:xfrm>
            <a:prstGeom prst="ellipse">
              <a:avLst/>
            </a:prstGeom>
            <a:solidFill>
              <a:srgbClr val="0070C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5B718811-1652-274D-AB6A-E62E8E5D8011}"/>
                </a:ext>
              </a:extLst>
            </p:cNvPr>
            <p:cNvSpPr/>
            <p:nvPr/>
          </p:nvSpPr>
          <p:spPr>
            <a:xfrm>
              <a:off x="4416376" y="3117305"/>
              <a:ext cx="104849" cy="104849"/>
            </a:xfrm>
            <a:prstGeom prst="ellipse">
              <a:avLst/>
            </a:prstGeom>
            <a:solidFill>
              <a:srgbClr val="0070C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CDE9A72-3D53-BF40-97B4-E866BFB32D07}"/>
              </a:ext>
            </a:extLst>
          </p:cNvPr>
          <p:cNvGrpSpPr/>
          <p:nvPr/>
        </p:nvGrpSpPr>
        <p:grpSpPr>
          <a:xfrm>
            <a:off x="4771640" y="4576493"/>
            <a:ext cx="1509619" cy="1283634"/>
            <a:chOff x="5437380" y="2761023"/>
            <a:chExt cx="1509619" cy="1283634"/>
          </a:xfrm>
        </p:grpSpPr>
        <p:pic>
          <p:nvPicPr>
            <p:cNvPr id="15" name="Picture 3">
              <a:extLst>
                <a:ext uri="{FF2B5EF4-FFF2-40B4-BE49-F238E27FC236}">
                  <a16:creationId xmlns:a16="http://schemas.microsoft.com/office/drawing/2014/main" id="{D0C83F9F-8D01-7E42-9BF1-89B5E03F2A0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7380" y="2761023"/>
              <a:ext cx="1509619" cy="1283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93434973-0AA6-D349-9F27-828AC410CFF0}"/>
                </a:ext>
              </a:extLst>
            </p:cNvPr>
            <p:cNvSpPr/>
            <p:nvPr/>
          </p:nvSpPr>
          <p:spPr>
            <a:xfrm>
              <a:off x="6054257" y="3447121"/>
              <a:ext cx="285026" cy="317600"/>
            </a:xfrm>
            <a:custGeom>
              <a:avLst/>
              <a:gdLst>
                <a:gd name="connsiteX0" fmla="*/ 0 w 444537"/>
                <a:gd name="connsiteY0" fmla="*/ 0 h 494271"/>
                <a:gd name="connsiteX1" fmla="*/ 74140 w 444537"/>
                <a:gd name="connsiteY1" fmla="*/ 131806 h 494271"/>
                <a:gd name="connsiteX2" fmla="*/ 329513 w 444537"/>
                <a:gd name="connsiteY2" fmla="*/ 222422 h 494271"/>
                <a:gd name="connsiteX3" fmla="*/ 436605 w 444537"/>
                <a:gd name="connsiteY3" fmla="*/ 362465 h 494271"/>
                <a:gd name="connsiteX4" fmla="*/ 436605 w 444537"/>
                <a:gd name="connsiteY4" fmla="*/ 494271 h 494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4537" h="494271">
                  <a:moveTo>
                    <a:pt x="0" y="0"/>
                  </a:moveTo>
                  <a:cubicBezTo>
                    <a:pt x="9610" y="47368"/>
                    <a:pt x="19221" y="94736"/>
                    <a:pt x="74140" y="131806"/>
                  </a:cubicBezTo>
                  <a:cubicBezTo>
                    <a:pt x="129059" y="168876"/>
                    <a:pt x="269102" y="183979"/>
                    <a:pt x="329513" y="222422"/>
                  </a:cubicBezTo>
                  <a:cubicBezTo>
                    <a:pt x="389924" y="260865"/>
                    <a:pt x="418756" y="317157"/>
                    <a:pt x="436605" y="362465"/>
                  </a:cubicBezTo>
                  <a:cubicBezTo>
                    <a:pt x="454454" y="407773"/>
                    <a:pt x="436605" y="494271"/>
                    <a:pt x="436605" y="494271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0A8E20EB-61AE-B14E-9353-F8501614F86D}"/>
                </a:ext>
              </a:extLst>
            </p:cNvPr>
            <p:cNvSpPr/>
            <p:nvPr/>
          </p:nvSpPr>
          <p:spPr>
            <a:xfrm>
              <a:off x="5719351" y="3171257"/>
              <a:ext cx="311492" cy="390892"/>
            </a:xfrm>
            <a:custGeom>
              <a:avLst/>
              <a:gdLst>
                <a:gd name="connsiteX0" fmla="*/ 0 w 486033"/>
                <a:gd name="connsiteY0" fmla="*/ 609600 h 609600"/>
                <a:gd name="connsiteX1" fmla="*/ 486033 w 486033"/>
                <a:gd name="connsiteY1" fmla="*/ 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6033" h="609600">
                  <a:moveTo>
                    <a:pt x="0" y="609600"/>
                  </a:moveTo>
                  <a:lnTo>
                    <a:pt x="486033" y="0"/>
                  </a:lnTo>
                </a:path>
              </a:pathLst>
            </a:custGeom>
            <a:noFill/>
            <a:ln w="38100">
              <a:solidFill>
                <a:srgbClr val="0432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CFAD9055-3DB3-0148-AAD9-908CD86B7AA4}"/>
                </a:ext>
              </a:extLst>
            </p:cNvPr>
            <p:cNvSpPr/>
            <p:nvPr/>
          </p:nvSpPr>
          <p:spPr>
            <a:xfrm rot="5831480">
              <a:off x="6370839" y="3205867"/>
              <a:ext cx="311492" cy="390892"/>
            </a:xfrm>
            <a:custGeom>
              <a:avLst/>
              <a:gdLst>
                <a:gd name="connsiteX0" fmla="*/ 0 w 486033"/>
                <a:gd name="connsiteY0" fmla="*/ 609600 h 609600"/>
                <a:gd name="connsiteX1" fmla="*/ 486033 w 486033"/>
                <a:gd name="connsiteY1" fmla="*/ 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6033" h="609600">
                  <a:moveTo>
                    <a:pt x="0" y="609600"/>
                  </a:moveTo>
                  <a:lnTo>
                    <a:pt x="486033" y="0"/>
                  </a:lnTo>
                </a:path>
              </a:pathLst>
            </a:custGeom>
            <a:noFill/>
            <a:ln w="38100">
              <a:solidFill>
                <a:srgbClr val="0432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B69DD031-D18D-8A4F-BB7B-CB75F3C14A34}"/>
                </a:ext>
              </a:extLst>
            </p:cNvPr>
            <p:cNvSpPr/>
            <p:nvPr/>
          </p:nvSpPr>
          <p:spPr>
            <a:xfrm flipV="1">
              <a:off x="5525941" y="3851247"/>
              <a:ext cx="622985" cy="145567"/>
            </a:xfrm>
            <a:custGeom>
              <a:avLst/>
              <a:gdLst>
                <a:gd name="connsiteX0" fmla="*/ 0 w 486033"/>
                <a:gd name="connsiteY0" fmla="*/ 609600 h 609600"/>
                <a:gd name="connsiteX1" fmla="*/ 486033 w 486033"/>
                <a:gd name="connsiteY1" fmla="*/ 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6033" h="609600">
                  <a:moveTo>
                    <a:pt x="0" y="609600"/>
                  </a:moveTo>
                  <a:lnTo>
                    <a:pt x="486033" y="0"/>
                  </a:lnTo>
                </a:path>
              </a:pathLst>
            </a:custGeom>
            <a:noFill/>
            <a:ln w="38100">
              <a:solidFill>
                <a:srgbClr val="0432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96DF60B-6ADD-C547-9F4B-EDDC4A3956FC}"/>
              </a:ext>
            </a:extLst>
          </p:cNvPr>
          <p:cNvGrpSpPr/>
          <p:nvPr/>
        </p:nvGrpSpPr>
        <p:grpSpPr>
          <a:xfrm>
            <a:off x="4772658" y="3119842"/>
            <a:ext cx="1508601" cy="1283634"/>
            <a:chOff x="7099690" y="2758987"/>
            <a:chExt cx="1508601" cy="1283634"/>
          </a:xfrm>
        </p:grpSpPr>
        <p:pic>
          <p:nvPicPr>
            <p:cNvPr id="21" name="Picture 3">
              <a:extLst>
                <a:ext uri="{FF2B5EF4-FFF2-40B4-BE49-F238E27FC236}">
                  <a16:creationId xmlns:a16="http://schemas.microsoft.com/office/drawing/2014/main" id="{B8BC4058-26BD-E748-9158-D49CD0CABD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9690" y="2758987"/>
              <a:ext cx="1508601" cy="1283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48A23D4C-2835-8347-8046-6E35D55B5348}"/>
                </a:ext>
              </a:extLst>
            </p:cNvPr>
            <p:cNvSpPr/>
            <p:nvPr/>
          </p:nvSpPr>
          <p:spPr>
            <a:xfrm>
              <a:off x="7572018" y="3367721"/>
              <a:ext cx="537477" cy="646399"/>
            </a:xfrm>
            <a:prstGeom prst="rect">
              <a:avLst/>
            </a:prstGeom>
            <a:noFill/>
            <a:ln w="38100">
              <a:solidFill>
                <a:srgbClr val="00FA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pic>
        <p:nvPicPr>
          <p:cNvPr id="24" name="Picture 3">
            <a:extLst>
              <a:ext uri="{FF2B5EF4-FFF2-40B4-BE49-F238E27FC236}">
                <a16:creationId xmlns:a16="http://schemas.microsoft.com/office/drawing/2014/main" id="{5BC84B36-F893-AD42-92F6-FBEEE048621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72624" y="2976314"/>
            <a:ext cx="2120831" cy="1740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Freeform 24">
            <a:extLst>
              <a:ext uri="{FF2B5EF4-FFF2-40B4-BE49-F238E27FC236}">
                <a16:creationId xmlns:a16="http://schemas.microsoft.com/office/drawing/2014/main" id="{61C75D31-20F1-054D-BC3F-4ED935BE00C2}"/>
              </a:ext>
            </a:extLst>
          </p:cNvPr>
          <p:cNvSpPr/>
          <p:nvPr/>
        </p:nvSpPr>
        <p:spPr>
          <a:xfrm>
            <a:off x="10275292" y="3778977"/>
            <a:ext cx="749702" cy="913991"/>
          </a:xfrm>
          <a:custGeom>
            <a:avLst/>
            <a:gdLst>
              <a:gd name="connsiteX0" fmla="*/ 304800 w 1656080"/>
              <a:gd name="connsiteY0" fmla="*/ 0 h 2092960"/>
              <a:gd name="connsiteX1" fmla="*/ 111760 w 1656080"/>
              <a:gd name="connsiteY1" fmla="*/ 111760 h 2092960"/>
              <a:gd name="connsiteX2" fmla="*/ 0 w 1656080"/>
              <a:gd name="connsiteY2" fmla="*/ 264160 h 2092960"/>
              <a:gd name="connsiteX3" fmla="*/ 20320 w 1656080"/>
              <a:gd name="connsiteY3" fmla="*/ 447040 h 2092960"/>
              <a:gd name="connsiteX4" fmla="*/ 71120 w 1656080"/>
              <a:gd name="connsiteY4" fmla="*/ 904240 h 2092960"/>
              <a:gd name="connsiteX5" fmla="*/ 132080 w 1656080"/>
              <a:gd name="connsiteY5" fmla="*/ 1026160 h 2092960"/>
              <a:gd name="connsiteX6" fmla="*/ 132080 w 1656080"/>
              <a:gd name="connsiteY6" fmla="*/ 1026160 h 2092960"/>
              <a:gd name="connsiteX7" fmla="*/ 152400 w 1656080"/>
              <a:gd name="connsiteY7" fmla="*/ 1717040 h 2092960"/>
              <a:gd name="connsiteX8" fmla="*/ 233680 w 1656080"/>
              <a:gd name="connsiteY8" fmla="*/ 1778000 h 2092960"/>
              <a:gd name="connsiteX9" fmla="*/ 325120 w 1656080"/>
              <a:gd name="connsiteY9" fmla="*/ 1717040 h 2092960"/>
              <a:gd name="connsiteX10" fmla="*/ 233680 w 1656080"/>
              <a:gd name="connsiteY10" fmla="*/ 1473200 h 2092960"/>
              <a:gd name="connsiteX11" fmla="*/ 284480 w 1656080"/>
              <a:gd name="connsiteY11" fmla="*/ 1076960 h 2092960"/>
              <a:gd name="connsiteX12" fmla="*/ 416560 w 1656080"/>
              <a:gd name="connsiteY12" fmla="*/ 894080 h 2092960"/>
              <a:gd name="connsiteX13" fmla="*/ 650240 w 1656080"/>
              <a:gd name="connsiteY13" fmla="*/ 1249680 h 2092960"/>
              <a:gd name="connsiteX14" fmla="*/ 650240 w 1656080"/>
              <a:gd name="connsiteY14" fmla="*/ 1249680 h 2092960"/>
              <a:gd name="connsiteX15" fmla="*/ 711200 w 1656080"/>
              <a:gd name="connsiteY15" fmla="*/ 1127760 h 2092960"/>
              <a:gd name="connsiteX16" fmla="*/ 792480 w 1656080"/>
              <a:gd name="connsiteY16" fmla="*/ 1046480 h 2092960"/>
              <a:gd name="connsiteX17" fmla="*/ 914400 w 1656080"/>
              <a:gd name="connsiteY17" fmla="*/ 1066800 h 2092960"/>
              <a:gd name="connsiteX18" fmla="*/ 975360 w 1656080"/>
              <a:gd name="connsiteY18" fmla="*/ 1300480 h 2092960"/>
              <a:gd name="connsiteX19" fmla="*/ 1056640 w 1656080"/>
              <a:gd name="connsiteY19" fmla="*/ 1960880 h 2092960"/>
              <a:gd name="connsiteX20" fmla="*/ 1209040 w 1656080"/>
              <a:gd name="connsiteY20" fmla="*/ 2092960 h 2092960"/>
              <a:gd name="connsiteX21" fmla="*/ 1330960 w 1656080"/>
              <a:gd name="connsiteY21" fmla="*/ 1991360 h 2092960"/>
              <a:gd name="connsiteX22" fmla="*/ 1259840 w 1656080"/>
              <a:gd name="connsiteY22" fmla="*/ 1788160 h 2092960"/>
              <a:gd name="connsiteX23" fmla="*/ 1249680 w 1656080"/>
              <a:gd name="connsiteY23" fmla="*/ 1564640 h 2092960"/>
              <a:gd name="connsiteX24" fmla="*/ 1310640 w 1656080"/>
              <a:gd name="connsiteY24" fmla="*/ 1351280 h 2092960"/>
              <a:gd name="connsiteX25" fmla="*/ 1422400 w 1656080"/>
              <a:gd name="connsiteY25" fmla="*/ 1422400 h 2092960"/>
              <a:gd name="connsiteX26" fmla="*/ 1391920 w 1656080"/>
              <a:gd name="connsiteY26" fmla="*/ 1178560 h 2092960"/>
              <a:gd name="connsiteX27" fmla="*/ 1452880 w 1656080"/>
              <a:gd name="connsiteY27" fmla="*/ 985520 h 2092960"/>
              <a:gd name="connsiteX28" fmla="*/ 1544320 w 1656080"/>
              <a:gd name="connsiteY28" fmla="*/ 802640 h 2092960"/>
              <a:gd name="connsiteX29" fmla="*/ 1656080 w 1656080"/>
              <a:gd name="connsiteY29" fmla="*/ 812800 h 2092960"/>
              <a:gd name="connsiteX30" fmla="*/ 1534160 w 1656080"/>
              <a:gd name="connsiteY30" fmla="*/ 690880 h 2092960"/>
              <a:gd name="connsiteX31" fmla="*/ 1412240 w 1656080"/>
              <a:gd name="connsiteY31" fmla="*/ 396240 h 2092960"/>
              <a:gd name="connsiteX32" fmla="*/ 1452880 w 1656080"/>
              <a:gd name="connsiteY32" fmla="*/ 264160 h 2092960"/>
              <a:gd name="connsiteX33" fmla="*/ 1371600 w 1656080"/>
              <a:gd name="connsiteY33" fmla="*/ 121920 h 2092960"/>
              <a:gd name="connsiteX34" fmla="*/ 1148080 w 1656080"/>
              <a:gd name="connsiteY34" fmla="*/ 152400 h 2092960"/>
              <a:gd name="connsiteX35" fmla="*/ 304800 w 1656080"/>
              <a:gd name="connsiteY35" fmla="*/ 0 h 209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656080" h="2092960">
                <a:moveTo>
                  <a:pt x="304800" y="0"/>
                </a:moveTo>
                <a:lnTo>
                  <a:pt x="111760" y="111760"/>
                </a:lnTo>
                <a:lnTo>
                  <a:pt x="0" y="264160"/>
                </a:lnTo>
                <a:lnTo>
                  <a:pt x="20320" y="447040"/>
                </a:lnTo>
                <a:lnTo>
                  <a:pt x="71120" y="904240"/>
                </a:lnTo>
                <a:lnTo>
                  <a:pt x="132080" y="1026160"/>
                </a:lnTo>
                <a:lnTo>
                  <a:pt x="132080" y="1026160"/>
                </a:lnTo>
                <a:lnTo>
                  <a:pt x="152400" y="1717040"/>
                </a:lnTo>
                <a:lnTo>
                  <a:pt x="233680" y="1778000"/>
                </a:lnTo>
                <a:lnTo>
                  <a:pt x="325120" y="1717040"/>
                </a:lnTo>
                <a:lnTo>
                  <a:pt x="233680" y="1473200"/>
                </a:lnTo>
                <a:lnTo>
                  <a:pt x="284480" y="1076960"/>
                </a:lnTo>
                <a:lnTo>
                  <a:pt x="416560" y="894080"/>
                </a:lnTo>
                <a:lnTo>
                  <a:pt x="650240" y="1249680"/>
                </a:lnTo>
                <a:lnTo>
                  <a:pt x="650240" y="1249680"/>
                </a:lnTo>
                <a:lnTo>
                  <a:pt x="711200" y="1127760"/>
                </a:lnTo>
                <a:lnTo>
                  <a:pt x="792480" y="1046480"/>
                </a:lnTo>
                <a:lnTo>
                  <a:pt x="914400" y="1066800"/>
                </a:lnTo>
                <a:lnTo>
                  <a:pt x="975360" y="1300480"/>
                </a:lnTo>
                <a:lnTo>
                  <a:pt x="1056640" y="1960880"/>
                </a:lnTo>
                <a:lnTo>
                  <a:pt x="1209040" y="2092960"/>
                </a:lnTo>
                <a:lnTo>
                  <a:pt x="1330960" y="1991360"/>
                </a:lnTo>
                <a:lnTo>
                  <a:pt x="1259840" y="1788160"/>
                </a:lnTo>
                <a:lnTo>
                  <a:pt x="1249680" y="1564640"/>
                </a:lnTo>
                <a:lnTo>
                  <a:pt x="1310640" y="1351280"/>
                </a:lnTo>
                <a:lnTo>
                  <a:pt x="1422400" y="1422400"/>
                </a:lnTo>
                <a:lnTo>
                  <a:pt x="1391920" y="1178560"/>
                </a:lnTo>
                <a:lnTo>
                  <a:pt x="1452880" y="985520"/>
                </a:lnTo>
                <a:lnTo>
                  <a:pt x="1544320" y="802640"/>
                </a:lnTo>
                <a:lnTo>
                  <a:pt x="1656080" y="812800"/>
                </a:lnTo>
                <a:lnTo>
                  <a:pt x="1534160" y="690880"/>
                </a:lnTo>
                <a:lnTo>
                  <a:pt x="1412240" y="396240"/>
                </a:lnTo>
                <a:lnTo>
                  <a:pt x="1452880" y="264160"/>
                </a:lnTo>
                <a:lnTo>
                  <a:pt x="1371600" y="121920"/>
                </a:lnTo>
                <a:lnTo>
                  <a:pt x="1148080" y="152400"/>
                </a:lnTo>
                <a:lnTo>
                  <a:pt x="304800" y="0"/>
                </a:lnTo>
                <a:close/>
              </a:path>
            </a:pathLst>
          </a:custGeom>
          <a:solidFill>
            <a:srgbClr val="FF0000">
              <a:alpha val="55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6" name="Right Brace 25">
            <a:extLst>
              <a:ext uri="{FF2B5EF4-FFF2-40B4-BE49-F238E27FC236}">
                <a16:creationId xmlns:a16="http://schemas.microsoft.com/office/drawing/2014/main" id="{ED73D0E3-69FC-3B4C-84B9-CDEC6C873927}"/>
              </a:ext>
            </a:extLst>
          </p:cNvPr>
          <p:cNvSpPr/>
          <p:nvPr/>
        </p:nvSpPr>
        <p:spPr>
          <a:xfrm>
            <a:off x="6566098" y="2278196"/>
            <a:ext cx="655548" cy="3166461"/>
          </a:xfrm>
          <a:prstGeom prst="rightBrace">
            <a:avLst>
              <a:gd name="adj1" fmla="val 45256"/>
              <a:gd name="adj2" fmla="val 5000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Arrow 26">
            <a:extLst>
              <a:ext uri="{FF2B5EF4-FFF2-40B4-BE49-F238E27FC236}">
                <a16:creationId xmlns:a16="http://schemas.microsoft.com/office/drawing/2014/main" id="{8535733C-CF95-0F4B-9343-82671782C922}"/>
              </a:ext>
            </a:extLst>
          </p:cNvPr>
          <p:cNvSpPr/>
          <p:nvPr/>
        </p:nvSpPr>
        <p:spPr>
          <a:xfrm>
            <a:off x="7924314" y="3527706"/>
            <a:ext cx="655548" cy="608734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0584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50AE3C0-AE69-574A-B949-F202335DF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34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35FD0DE-19DF-2E45-AF7F-5E76EED20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Common types</a:t>
            </a:r>
            <a:r>
              <a:rPr lang="zh-CN" altLang="en-US" dirty="0"/>
              <a:t> </a:t>
            </a:r>
            <a:r>
              <a:rPr lang="en-US" altLang="zh-CN" dirty="0"/>
              <a:t>of</a:t>
            </a:r>
            <a:r>
              <a:rPr lang="zh-CN" altLang="en-US" dirty="0"/>
              <a:t> </a:t>
            </a:r>
            <a:r>
              <a:rPr lang="en-US" altLang="zh-CN" dirty="0"/>
              <a:t>user</a:t>
            </a:r>
            <a:r>
              <a:rPr lang="zh-CN" altLang="en-US" dirty="0"/>
              <a:t> </a:t>
            </a:r>
            <a:r>
              <a:rPr lang="en-US" altLang="zh-CN" dirty="0"/>
              <a:t>interaction</a:t>
            </a:r>
            <a:endParaRPr lang="en-US" dirty="0"/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EC7BAD70-733B-184F-9B7F-9AFAA5E855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1408386"/>
            <a:ext cx="11022812" cy="4768577"/>
          </a:xfrm>
        </p:spPr>
        <p:txBody>
          <a:bodyPr/>
          <a:lstStyle/>
          <a:p>
            <a:endParaRPr lang="en-US" altLang="zh-CN" dirty="0"/>
          </a:p>
          <a:p>
            <a:r>
              <a:rPr lang="en-US" altLang="zh-CN" dirty="0"/>
              <a:t>Sparse</a:t>
            </a:r>
            <a:r>
              <a:rPr lang="zh-CN" altLang="en-US" dirty="0"/>
              <a:t> </a:t>
            </a:r>
            <a:r>
              <a:rPr lang="en-US" altLang="zh-CN" dirty="0"/>
              <a:t>clicks</a:t>
            </a:r>
          </a:p>
          <a:p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Bounding</a:t>
            </a:r>
            <a:r>
              <a:rPr lang="zh-CN" altLang="en-US" dirty="0"/>
              <a:t> </a:t>
            </a:r>
            <a:r>
              <a:rPr lang="en-US" altLang="zh-CN" dirty="0"/>
              <a:t>box</a:t>
            </a:r>
            <a:endParaRPr lang="en-US" dirty="0"/>
          </a:p>
          <a:p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Scribbles</a:t>
            </a:r>
            <a:endParaRPr lang="en-US" dirty="0"/>
          </a:p>
          <a:p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12E7C49-E76B-FC4B-B558-C4C11FCB37C2}"/>
              </a:ext>
            </a:extLst>
          </p:cNvPr>
          <p:cNvGrpSpPr/>
          <p:nvPr/>
        </p:nvGrpSpPr>
        <p:grpSpPr>
          <a:xfrm>
            <a:off x="4771640" y="1670242"/>
            <a:ext cx="1509619" cy="1284652"/>
            <a:chOff x="3776086" y="2763059"/>
            <a:chExt cx="1509619" cy="1284652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72BFCFB-C7AF-454E-A42C-64C188B585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6086" y="2763059"/>
              <a:ext cx="1509619" cy="12846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A61C1E57-EB89-5B42-98F7-0E2844493758}"/>
                </a:ext>
              </a:extLst>
            </p:cNvPr>
            <p:cNvSpPr/>
            <p:nvPr/>
          </p:nvSpPr>
          <p:spPr>
            <a:xfrm>
              <a:off x="4364460" y="3405386"/>
              <a:ext cx="103831" cy="103831"/>
            </a:xfrm>
            <a:prstGeom prst="ellipse">
              <a:avLst/>
            </a:prstGeom>
            <a:solidFill>
              <a:srgbClr val="FF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3A6215FC-B089-3F43-B0E7-F71E961D41E2}"/>
                </a:ext>
              </a:extLst>
            </p:cNvPr>
            <p:cNvSpPr/>
            <p:nvPr/>
          </p:nvSpPr>
          <p:spPr>
            <a:xfrm>
              <a:off x="4531404" y="3509216"/>
              <a:ext cx="103831" cy="104848"/>
            </a:xfrm>
            <a:prstGeom prst="ellipse">
              <a:avLst/>
            </a:prstGeom>
            <a:solidFill>
              <a:srgbClr val="FF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D7579FC3-673B-6A40-953E-E9C2734992CC}"/>
                </a:ext>
              </a:extLst>
            </p:cNvPr>
            <p:cNvSpPr/>
            <p:nvPr/>
          </p:nvSpPr>
          <p:spPr>
            <a:xfrm>
              <a:off x="4781820" y="3403349"/>
              <a:ext cx="103831" cy="103831"/>
            </a:xfrm>
            <a:prstGeom prst="ellipse">
              <a:avLst/>
            </a:prstGeom>
            <a:solidFill>
              <a:srgbClr val="0070C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9755917C-1EA4-9E47-81E0-E55A13A6648D}"/>
                </a:ext>
              </a:extLst>
            </p:cNvPr>
            <p:cNvSpPr/>
            <p:nvPr/>
          </p:nvSpPr>
          <p:spPr>
            <a:xfrm>
              <a:off x="4083507" y="3656819"/>
              <a:ext cx="103831" cy="103831"/>
            </a:xfrm>
            <a:prstGeom prst="ellipse">
              <a:avLst/>
            </a:prstGeom>
            <a:solidFill>
              <a:srgbClr val="0070C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E72FFC2B-34B1-5845-823B-FF35A836FE8A}"/>
                </a:ext>
              </a:extLst>
            </p:cNvPr>
            <p:cNvSpPr/>
            <p:nvPr/>
          </p:nvSpPr>
          <p:spPr>
            <a:xfrm>
              <a:off x="4455058" y="3777955"/>
              <a:ext cx="104849" cy="103831"/>
            </a:xfrm>
            <a:prstGeom prst="ellipse">
              <a:avLst/>
            </a:prstGeom>
            <a:solidFill>
              <a:srgbClr val="0070C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5B718811-1652-274D-AB6A-E62E8E5D8011}"/>
                </a:ext>
              </a:extLst>
            </p:cNvPr>
            <p:cNvSpPr/>
            <p:nvPr/>
          </p:nvSpPr>
          <p:spPr>
            <a:xfrm>
              <a:off x="4416376" y="3117305"/>
              <a:ext cx="104849" cy="104849"/>
            </a:xfrm>
            <a:prstGeom prst="ellipse">
              <a:avLst/>
            </a:prstGeom>
            <a:solidFill>
              <a:srgbClr val="0070C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CDE9A72-3D53-BF40-97B4-E866BFB32D07}"/>
              </a:ext>
            </a:extLst>
          </p:cNvPr>
          <p:cNvGrpSpPr/>
          <p:nvPr/>
        </p:nvGrpSpPr>
        <p:grpSpPr>
          <a:xfrm>
            <a:off x="4771640" y="4576493"/>
            <a:ext cx="1509619" cy="1283634"/>
            <a:chOff x="5437380" y="2761023"/>
            <a:chExt cx="1509619" cy="1283634"/>
          </a:xfrm>
        </p:grpSpPr>
        <p:pic>
          <p:nvPicPr>
            <p:cNvPr id="15" name="Picture 3">
              <a:extLst>
                <a:ext uri="{FF2B5EF4-FFF2-40B4-BE49-F238E27FC236}">
                  <a16:creationId xmlns:a16="http://schemas.microsoft.com/office/drawing/2014/main" id="{D0C83F9F-8D01-7E42-9BF1-89B5E03F2A0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7380" y="2761023"/>
              <a:ext cx="1509619" cy="1283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93434973-0AA6-D349-9F27-828AC410CFF0}"/>
                </a:ext>
              </a:extLst>
            </p:cNvPr>
            <p:cNvSpPr/>
            <p:nvPr/>
          </p:nvSpPr>
          <p:spPr>
            <a:xfrm>
              <a:off x="6054257" y="3447121"/>
              <a:ext cx="285026" cy="317600"/>
            </a:xfrm>
            <a:custGeom>
              <a:avLst/>
              <a:gdLst>
                <a:gd name="connsiteX0" fmla="*/ 0 w 444537"/>
                <a:gd name="connsiteY0" fmla="*/ 0 h 494271"/>
                <a:gd name="connsiteX1" fmla="*/ 74140 w 444537"/>
                <a:gd name="connsiteY1" fmla="*/ 131806 h 494271"/>
                <a:gd name="connsiteX2" fmla="*/ 329513 w 444537"/>
                <a:gd name="connsiteY2" fmla="*/ 222422 h 494271"/>
                <a:gd name="connsiteX3" fmla="*/ 436605 w 444537"/>
                <a:gd name="connsiteY3" fmla="*/ 362465 h 494271"/>
                <a:gd name="connsiteX4" fmla="*/ 436605 w 444537"/>
                <a:gd name="connsiteY4" fmla="*/ 494271 h 494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4537" h="494271">
                  <a:moveTo>
                    <a:pt x="0" y="0"/>
                  </a:moveTo>
                  <a:cubicBezTo>
                    <a:pt x="9610" y="47368"/>
                    <a:pt x="19221" y="94736"/>
                    <a:pt x="74140" y="131806"/>
                  </a:cubicBezTo>
                  <a:cubicBezTo>
                    <a:pt x="129059" y="168876"/>
                    <a:pt x="269102" y="183979"/>
                    <a:pt x="329513" y="222422"/>
                  </a:cubicBezTo>
                  <a:cubicBezTo>
                    <a:pt x="389924" y="260865"/>
                    <a:pt x="418756" y="317157"/>
                    <a:pt x="436605" y="362465"/>
                  </a:cubicBezTo>
                  <a:cubicBezTo>
                    <a:pt x="454454" y="407773"/>
                    <a:pt x="436605" y="494271"/>
                    <a:pt x="436605" y="494271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0A8E20EB-61AE-B14E-9353-F8501614F86D}"/>
                </a:ext>
              </a:extLst>
            </p:cNvPr>
            <p:cNvSpPr/>
            <p:nvPr/>
          </p:nvSpPr>
          <p:spPr>
            <a:xfrm>
              <a:off x="5719351" y="3171257"/>
              <a:ext cx="311492" cy="390892"/>
            </a:xfrm>
            <a:custGeom>
              <a:avLst/>
              <a:gdLst>
                <a:gd name="connsiteX0" fmla="*/ 0 w 486033"/>
                <a:gd name="connsiteY0" fmla="*/ 609600 h 609600"/>
                <a:gd name="connsiteX1" fmla="*/ 486033 w 486033"/>
                <a:gd name="connsiteY1" fmla="*/ 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6033" h="609600">
                  <a:moveTo>
                    <a:pt x="0" y="609600"/>
                  </a:moveTo>
                  <a:lnTo>
                    <a:pt x="486033" y="0"/>
                  </a:lnTo>
                </a:path>
              </a:pathLst>
            </a:custGeom>
            <a:noFill/>
            <a:ln w="38100">
              <a:solidFill>
                <a:srgbClr val="0432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CFAD9055-3DB3-0148-AAD9-908CD86B7AA4}"/>
                </a:ext>
              </a:extLst>
            </p:cNvPr>
            <p:cNvSpPr/>
            <p:nvPr/>
          </p:nvSpPr>
          <p:spPr>
            <a:xfrm rot="5831480">
              <a:off x="6370839" y="3205867"/>
              <a:ext cx="311492" cy="390892"/>
            </a:xfrm>
            <a:custGeom>
              <a:avLst/>
              <a:gdLst>
                <a:gd name="connsiteX0" fmla="*/ 0 w 486033"/>
                <a:gd name="connsiteY0" fmla="*/ 609600 h 609600"/>
                <a:gd name="connsiteX1" fmla="*/ 486033 w 486033"/>
                <a:gd name="connsiteY1" fmla="*/ 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6033" h="609600">
                  <a:moveTo>
                    <a:pt x="0" y="609600"/>
                  </a:moveTo>
                  <a:lnTo>
                    <a:pt x="486033" y="0"/>
                  </a:lnTo>
                </a:path>
              </a:pathLst>
            </a:custGeom>
            <a:noFill/>
            <a:ln w="38100">
              <a:solidFill>
                <a:srgbClr val="0432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B69DD031-D18D-8A4F-BB7B-CB75F3C14A34}"/>
                </a:ext>
              </a:extLst>
            </p:cNvPr>
            <p:cNvSpPr/>
            <p:nvPr/>
          </p:nvSpPr>
          <p:spPr>
            <a:xfrm flipV="1">
              <a:off x="5525941" y="3851247"/>
              <a:ext cx="622985" cy="145567"/>
            </a:xfrm>
            <a:custGeom>
              <a:avLst/>
              <a:gdLst>
                <a:gd name="connsiteX0" fmla="*/ 0 w 486033"/>
                <a:gd name="connsiteY0" fmla="*/ 609600 h 609600"/>
                <a:gd name="connsiteX1" fmla="*/ 486033 w 486033"/>
                <a:gd name="connsiteY1" fmla="*/ 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6033" h="609600">
                  <a:moveTo>
                    <a:pt x="0" y="609600"/>
                  </a:moveTo>
                  <a:lnTo>
                    <a:pt x="486033" y="0"/>
                  </a:lnTo>
                </a:path>
              </a:pathLst>
            </a:custGeom>
            <a:noFill/>
            <a:ln w="38100">
              <a:solidFill>
                <a:srgbClr val="0432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96DF60B-6ADD-C547-9F4B-EDDC4A3956FC}"/>
              </a:ext>
            </a:extLst>
          </p:cNvPr>
          <p:cNvGrpSpPr/>
          <p:nvPr/>
        </p:nvGrpSpPr>
        <p:grpSpPr>
          <a:xfrm>
            <a:off x="4772658" y="3119842"/>
            <a:ext cx="1508601" cy="1283634"/>
            <a:chOff x="7099690" y="2758987"/>
            <a:chExt cx="1508601" cy="1283634"/>
          </a:xfrm>
        </p:grpSpPr>
        <p:pic>
          <p:nvPicPr>
            <p:cNvPr id="21" name="Picture 3">
              <a:extLst>
                <a:ext uri="{FF2B5EF4-FFF2-40B4-BE49-F238E27FC236}">
                  <a16:creationId xmlns:a16="http://schemas.microsoft.com/office/drawing/2014/main" id="{B8BC4058-26BD-E748-9158-D49CD0CABD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9690" y="2758987"/>
              <a:ext cx="1508601" cy="1283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48A23D4C-2835-8347-8046-6E35D55B5348}"/>
                </a:ext>
              </a:extLst>
            </p:cNvPr>
            <p:cNvSpPr/>
            <p:nvPr/>
          </p:nvSpPr>
          <p:spPr>
            <a:xfrm>
              <a:off x="7572018" y="3367721"/>
              <a:ext cx="537477" cy="646399"/>
            </a:xfrm>
            <a:prstGeom prst="rect">
              <a:avLst/>
            </a:prstGeom>
            <a:noFill/>
            <a:ln w="38100">
              <a:solidFill>
                <a:srgbClr val="00FA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pic>
        <p:nvPicPr>
          <p:cNvPr id="24" name="Picture 3">
            <a:extLst>
              <a:ext uri="{FF2B5EF4-FFF2-40B4-BE49-F238E27FC236}">
                <a16:creationId xmlns:a16="http://schemas.microsoft.com/office/drawing/2014/main" id="{5BC84B36-F893-AD42-92F6-FBEEE048621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72624" y="2976314"/>
            <a:ext cx="2120831" cy="1740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Freeform 24">
            <a:extLst>
              <a:ext uri="{FF2B5EF4-FFF2-40B4-BE49-F238E27FC236}">
                <a16:creationId xmlns:a16="http://schemas.microsoft.com/office/drawing/2014/main" id="{61C75D31-20F1-054D-BC3F-4ED935BE00C2}"/>
              </a:ext>
            </a:extLst>
          </p:cNvPr>
          <p:cNvSpPr/>
          <p:nvPr/>
        </p:nvSpPr>
        <p:spPr>
          <a:xfrm>
            <a:off x="10275292" y="3778977"/>
            <a:ext cx="749702" cy="913991"/>
          </a:xfrm>
          <a:custGeom>
            <a:avLst/>
            <a:gdLst>
              <a:gd name="connsiteX0" fmla="*/ 304800 w 1656080"/>
              <a:gd name="connsiteY0" fmla="*/ 0 h 2092960"/>
              <a:gd name="connsiteX1" fmla="*/ 111760 w 1656080"/>
              <a:gd name="connsiteY1" fmla="*/ 111760 h 2092960"/>
              <a:gd name="connsiteX2" fmla="*/ 0 w 1656080"/>
              <a:gd name="connsiteY2" fmla="*/ 264160 h 2092960"/>
              <a:gd name="connsiteX3" fmla="*/ 20320 w 1656080"/>
              <a:gd name="connsiteY3" fmla="*/ 447040 h 2092960"/>
              <a:gd name="connsiteX4" fmla="*/ 71120 w 1656080"/>
              <a:gd name="connsiteY4" fmla="*/ 904240 h 2092960"/>
              <a:gd name="connsiteX5" fmla="*/ 132080 w 1656080"/>
              <a:gd name="connsiteY5" fmla="*/ 1026160 h 2092960"/>
              <a:gd name="connsiteX6" fmla="*/ 132080 w 1656080"/>
              <a:gd name="connsiteY6" fmla="*/ 1026160 h 2092960"/>
              <a:gd name="connsiteX7" fmla="*/ 152400 w 1656080"/>
              <a:gd name="connsiteY7" fmla="*/ 1717040 h 2092960"/>
              <a:gd name="connsiteX8" fmla="*/ 233680 w 1656080"/>
              <a:gd name="connsiteY8" fmla="*/ 1778000 h 2092960"/>
              <a:gd name="connsiteX9" fmla="*/ 325120 w 1656080"/>
              <a:gd name="connsiteY9" fmla="*/ 1717040 h 2092960"/>
              <a:gd name="connsiteX10" fmla="*/ 233680 w 1656080"/>
              <a:gd name="connsiteY10" fmla="*/ 1473200 h 2092960"/>
              <a:gd name="connsiteX11" fmla="*/ 284480 w 1656080"/>
              <a:gd name="connsiteY11" fmla="*/ 1076960 h 2092960"/>
              <a:gd name="connsiteX12" fmla="*/ 416560 w 1656080"/>
              <a:gd name="connsiteY12" fmla="*/ 894080 h 2092960"/>
              <a:gd name="connsiteX13" fmla="*/ 650240 w 1656080"/>
              <a:gd name="connsiteY13" fmla="*/ 1249680 h 2092960"/>
              <a:gd name="connsiteX14" fmla="*/ 650240 w 1656080"/>
              <a:gd name="connsiteY14" fmla="*/ 1249680 h 2092960"/>
              <a:gd name="connsiteX15" fmla="*/ 711200 w 1656080"/>
              <a:gd name="connsiteY15" fmla="*/ 1127760 h 2092960"/>
              <a:gd name="connsiteX16" fmla="*/ 792480 w 1656080"/>
              <a:gd name="connsiteY16" fmla="*/ 1046480 h 2092960"/>
              <a:gd name="connsiteX17" fmla="*/ 914400 w 1656080"/>
              <a:gd name="connsiteY17" fmla="*/ 1066800 h 2092960"/>
              <a:gd name="connsiteX18" fmla="*/ 975360 w 1656080"/>
              <a:gd name="connsiteY18" fmla="*/ 1300480 h 2092960"/>
              <a:gd name="connsiteX19" fmla="*/ 1056640 w 1656080"/>
              <a:gd name="connsiteY19" fmla="*/ 1960880 h 2092960"/>
              <a:gd name="connsiteX20" fmla="*/ 1209040 w 1656080"/>
              <a:gd name="connsiteY20" fmla="*/ 2092960 h 2092960"/>
              <a:gd name="connsiteX21" fmla="*/ 1330960 w 1656080"/>
              <a:gd name="connsiteY21" fmla="*/ 1991360 h 2092960"/>
              <a:gd name="connsiteX22" fmla="*/ 1259840 w 1656080"/>
              <a:gd name="connsiteY22" fmla="*/ 1788160 h 2092960"/>
              <a:gd name="connsiteX23" fmla="*/ 1249680 w 1656080"/>
              <a:gd name="connsiteY23" fmla="*/ 1564640 h 2092960"/>
              <a:gd name="connsiteX24" fmla="*/ 1310640 w 1656080"/>
              <a:gd name="connsiteY24" fmla="*/ 1351280 h 2092960"/>
              <a:gd name="connsiteX25" fmla="*/ 1422400 w 1656080"/>
              <a:gd name="connsiteY25" fmla="*/ 1422400 h 2092960"/>
              <a:gd name="connsiteX26" fmla="*/ 1391920 w 1656080"/>
              <a:gd name="connsiteY26" fmla="*/ 1178560 h 2092960"/>
              <a:gd name="connsiteX27" fmla="*/ 1452880 w 1656080"/>
              <a:gd name="connsiteY27" fmla="*/ 985520 h 2092960"/>
              <a:gd name="connsiteX28" fmla="*/ 1544320 w 1656080"/>
              <a:gd name="connsiteY28" fmla="*/ 802640 h 2092960"/>
              <a:gd name="connsiteX29" fmla="*/ 1656080 w 1656080"/>
              <a:gd name="connsiteY29" fmla="*/ 812800 h 2092960"/>
              <a:gd name="connsiteX30" fmla="*/ 1534160 w 1656080"/>
              <a:gd name="connsiteY30" fmla="*/ 690880 h 2092960"/>
              <a:gd name="connsiteX31" fmla="*/ 1412240 w 1656080"/>
              <a:gd name="connsiteY31" fmla="*/ 396240 h 2092960"/>
              <a:gd name="connsiteX32" fmla="*/ 1452880 w 1656080"/>
              <a:gd name="connsiteY32" fmla="*/ 264160 h 2092960"/>
              <a:gd name="connsiteX33" fmla="*/ 1371600 w 1656080"/>
              <a:gd name="connsiteY33" fmla="*/ 121920 h 2092960"/>
              <a:gd name="connsiteX34" fmla="*/ 1148080 w 1656080"/>
              <a:gd name="connsiteY34" fmla="*/ 152400 h 2092960"/>
              <a:gd name="connsiteX35" fmla="*/ 304800 w 1656080"/>
              <a:gd name="connsiteY35" fmla="*/ 0 h 209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656080" h="2092960">
                <a:moveTo>
                  <a:pt x="304800" y="0"/>
                </a:moveTo>
                <a:lnTo>
                  <a:pt x="111760" y="111760"/>
                </a:lnTo>
                <a:lnTo>
                  <a:pt x="0" y="264160"/>
                </a:lnTo>
                <a:lnTo>
                  <a:pt x="20320" y="447040"/>
                </a:lnTo>
                <a:lnTo>
                  <a:pt x="71120" y="904240"/>
                </a:lnTo>
                <a:lnTo>
                  <a:pt x="132080" y="1026160"/>
                </a:lnTo>
                <a:lnTo>
                  <a:pt x="132080" y="1026160"/>
                </a:lnTo>
                <a:lnTo>
                  <a:pt x="152400" y="1717040"/>
                </a:lnTo>
                <a:lnTo>
                  <a:pt x="233680" y="1778000"/>
                </a:lnTo>
                <a:lnTo>
                  <a:pt x="325120" y="1717040"/>
                </a:lnTo>
                <a:lnTo>
                  <a:pt x="233680" y="1473200"/>
                </a:lnTo>
                <a:lnTo>
                  <a:pt x="284480" y="1076960"/>
                </a:lnTo>
                <a:lnTo>
                  <a:pt x="416560" y="894080"/>
                </a:lnTo>
                <a:lnTo>
                  <a:pt x="650240" y="1249680"/>
                </a:lnTo>
                <a:lnTo>
                  <a:pt x="650240" y="1249680"/>
                </a:lnTo>
                <a:lnTo>
                  <a:pt x="711200" y="1127760"/>
                </a:lnTo>
                <a:lnTo>
                  <a:pt x="792480" y="1046480"/>
                </a:lnTo>
                <a:lnTo>
                  <a:pt x="914400" y="1066800"/>
                </a:lnTo>
                <a:lnTo>
                  <a:pt x="975360" y="1300480"/>
                </a:lnTo>
                <a:lnTo>
                  <a:pt x="1056640" y="1960880"/>
                </a:lnTo>
                <a:lnTo>
                  <a:pt x="1209040" y="2092960"/>
                </a:lnTo>
                <a:lnTo>
                  <a:pt x="1330960" y="1991360"/>
                </a:lnTo>
                <a:lnTo>
                  <a:pt x="1259840" y="1788160"/>
                </a:lnTo>
                <a:lnTo>
                  <a:pt x="1249680" y="1564640"/>
                </a:lnTo>
                <a:lnTo>
                  <a:pt x="1310640" y="1351280"/>
                </a:lnTo>
                <a:lnTo>
                  <a:pt x="1422400" y="1422400"/>
                </a:lnTo>
                <a:lnTo>
                  <a:pt x="1391920" y="1178560"/>
                </a:lnTo>
                <a:lnTo>
                  <a:pt x="1452880" y="985520"/>
                </a:lnTo>
                <a:lnTo>
                  <a:pt x="1544320" y="802640"/>
                </a:lnTo>
                <a:lnTo>
                  <a:pt x="1656080" y="812800"/>
                </a:lnTo>
                <a:lnTo>
                  <a:pt x="1534160" y="690880"/>
                </a:lnTo>
                <a:lnTo>
                  <a:pt x="1412240" y="396240"/>
                </a:lnTo>
                <a:lnTo>
                  <a:pt x="1452880" y="264160"/>
                </a:lnTo>
                <a:lnTo>
                  <a:pt x="1371600" y="121920"/>
                </a:lnTo>
                <a:lnTo>
                  <a:pt x="1148080" y="152400"/>
                </a:lnTo>
                <a:lnTo>
                  <a:pt x="304800" y="0"/>
                </a:lnTo>
                <a:close/>
              </a:path>
            </a:pathLst>
          </a:custGeom>
          <a:solidFill>
            <a:srgbClr val="FF0000">
              <a:alpha val="55000"/>
            </a:srgb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D34348B-A027-9445-A0E3-38D01B7ABA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31153" y="2278264"/>
            <a:ext cx="17646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latin typeface="Calibri" pitchFamily="34" charset="0"/>
              </a:rPr>
              <a:t>≈</a:t>
            </a:r>
            <a:r>
              <a:rPr lang="en-US" altLang="zh-CN" dirty="0">
                <a:latin typeface="Calibri" pitchFamily="34" charset="0"/>
              </a:rPr>
              <a:t> 2s per instance</a:t>
            </a:r>
          </a:p>
        </p:txBody>
      </p:sp>
      <p:sp>
        <p:nvSpPr>
          <p:cNvPr id="29" name="TextBox 25">
            <a:extLst>
              <a:ext uri="{FF2B5EF4-FFF2-40B4-BE49-F238E27FC236}">
                <a16:creationId xmlns:a16="http://schemas.microsoft.com/office/drawing/2014/main" id="{A2D38054-27A6-2C4A-972A-6BF736F2CF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31152" y="3628575"/>
            <a:ext cx="17646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latin typeface="Calibri" pitchFamily="34" charset="0"/>
              </a:rPr>
              <a:t>≈</a:t>
            </a:r>
            <a:r>
              <a:rPr lang="en-US" altLang="zh-CN" dirty="0">
                <a:latin typeface="Calibri" pitchFamily="34" charset="0"/>
              </a:rPr>
              <a:t> 7s per instance</a:t>
            </a:r>
          </a:p>
        </p:txBody>
      </p:sp>
      <p:sp>
        <p:nvSpPr>
          <p:cNvPr id="30" name="TextBox 25">
            <a:extLst>
              <a:ext uri="{FF2B5EF4-FFF2-40B4-BE49-F238E27FC236}">
                <a16:creationId xmlns:a16="http://schemas.microsoft.com/office/drawing/2014/main" id="{69EAAA4C-9847-AF4C-BA07-5E01C07076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2642" y="4978886"/>
            <a:ext cx="188167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latin typeface="Calibri" pitchFamily="34" charset="0"/>
              </a:rPr>
              <a:t>≈</a:t>
            </a:r>
            <a:r>
              <a:rPr lang="en-US" altLang="zh-CN" dirty="0">
                <a:latin typeface="Calibri" pitchFamily="34" charset="0"/>
              </a:rPr>
              <a:t> 17s per instance</a:t>
            </a:r>
          </a:p>
        </p:txBody>
      </p:sp>
      <p:sp>
        <p:nvSpPr>
          <p:cNvPr id="31" name="矩形 59">
            <a:extLst>
              <a:ext uri="{FF2B5EF4-FFF2-40B4-BE49-F238E27FC236}">
                <a16:creationId xmlns:a16="http://schemas.microsoft.com/office/drawing/2014/main" id="{3AA64ACC-502C-9245-A550-7A7084F1F5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14234" y="2566761"/>
            <a:ext cx="20376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latin typeface="Calibri" pitchFamily="34" charset="0"/>
              </a:rPr>
              <a:t>Manual annotation </a:t>
            </a:r>
            <a:endParaRPr lang="zh-CN" altLang="en-US" dirty="0">
              <a:latin typeface="Calibri" pitchFamily="34" charset="0"/>
            </a:endParaRPr>
          </a:p>
        </p:txBody>
      </p:sp>
      <p:sp>
        <p:nvSpPr>
          <p:cNvPr id="32" name="矩形 59">
            <a:extLst>
              <a:ext uri="{FF2B5EF4-FFF2-40B4-BE49-F238E27FC236}">
                <a16:creationId xmlns:a16="http://schemas.microsoft.com/office/drawing/2014/main" id="{3CDCEBF7-84A5-CB44-A219-5476E520D5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06228" y="4748949"/>
            <a:ext cx="188167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latin typeface="Calibri" pitchFamily="34" charset="0"/>
              </a:rPr>
              <a:t>≈</a:t>
            </a:r>
            <a:r>
              <a:rPr lang="en-US" altLang="zh-CN" dirty="0">
                <a:latin typeface="Calibri" pitchFamily="34" charset="0"/>
              </a:rPr>
              <a:t> 60s per instance</a:t>
            </a:r>
          </a:p>
        </p:txBody>
      </p:sp>
    </p:spTree>
    <p:extLst>
      <p:ext uri="{BB962C8B-B14F-4D97-AF65-F5344CB8AC3E}">
        <p14:creationId xmlns:p14="http://schemas.microsoft.com/office/powerpoint/2010/main" val="1210890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3DA9712-E555-5D42-82AF-252EB61FB1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1408386"/>
            <a:ext cx="5942286" cy="4768577"/>
          </a:xfrm>
        </p:spPr>
        <p:txBody>
          <a:bodyPr/>
          <a:lstStyle/>
          <a:p>
            <a:r>
              <a:rPr lang="en-US" altLang="zh-CN" dirty="0"/>
              <a:t>DEXTR (Deep Extreme Cut)</a:t>
            </a:r>
          </a:p>
          <a:p>
            <a:pPr lvl="1"/>
            <a:r>
              <a:rPr lang="en-US" altLang="zh-CN" dirty="0"/>
              <a:t>Take </a:t>
            </a:r>
            <a:r>
              <a:rPr lang="en-US" altLang="zh-CN" dirty="0">
                <a:solidFill>
                  <a:srgbClr val="C00000"/>
                </a:solidFill>
              </a:rPr>
              <a:t>4 extreme points </a:t>
            </a:r>
            <a:r>
              <a:rPr lang="en-US" altLang="zh-CN" dirty="0"/>
              <a:t>(top, bottom, leftmost and rightmost pixels) as inputs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7105FFE-65C3-EC4D-BC9C-7CFD9016D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35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7C13EC7-EE08-874F-BE7E-614264AF0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Existing State-of-the-Art Method:</a:t>
            </a:r>
            <a:r>
              <a:rPr lang="zh-CN" altLang="en-US" dirty="0"/>
              <a:t> </a:t>
            </a:r>
            <a:r>
              <a:rPr lang="en-US" altLang="zh-CN" dirty="0"/>
              <a:t>DEXTR</a:t>
            </a:r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71C9E31-0F80-6149-B1C5-622293D94965}"/>
              </a:ext>
            </a:extLst>
          </p:cNvPr>
          <p:cNvGrpSpPr/>
          <p:nvPr/>
        </p:nvGrpSpPr>
        <p:grpSpPr>
          <a:xfrm>
            <a:off x="9012239" y="2135316"/>
            <a:ext cx="1720416" cy="1311299"/>
            <a:chOff x="7987002" y="1501775"/>
            <a:chExt cx="2570162" cy="1958975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D247E468-D528-8A40-80A9-16020F02C2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87002" y="1501775"/>
              <a:ext cx="2570162" cy="192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6278238-0077-7240-AE7F-045D21F02A60}"/>
                </a:ext>
              </a:extLst>
            </p:cNvPr>
            <p:cNvSpPr/>
            <p:nvPr/>
          </p:nvSpPr>
          <p:spPr>
            <a:xfrm>
              <a:off x="9244302" y="2138362"/>
              <a:ext cx="163512" cy="161925"/>
            </a:xfrm>
            <a:prstGeom prst="ellipse">
              <a:avLst/>
            </a:prstGeom>
            <a:solidFill>
              <a:srgbClr val="FF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4334C5CB-9EB6-1B47-8E5F-5D82AB5B47E4}"/>
                </a:ext>
              </a:extLst>
            </p:cNvPr>
            <p:cNvSpPr/>
            <p:nvPr/>
          </p:nvSpPr>
          <p:spPr>
            <a:xfrm>
              <a:off x="9410989" y="3297237"/>
              <a:ext cx="163513" cy="163513"/>
            </a:xfrm>
            <a:prstGeom prst="ellipse">
              <a:avLst/>
            </a:prstGeom>
            <a:solidFill>
              <a:srgbClr val="FF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28EDF293-6AFA-8546-88EF-B59AE30D5B60}"/>
                </a:ext>
              </a:extLst>
            </p:cNvPr>
            <p:cNvSpPr/>
            <p:nvPr/>
          </p:nvSpPr>
          <p:spPr>
            <a:xfrm>
              <a:off x="9001414" y="2462212"/>
              <a:ext cx="161925" cy="163513"/>
            </a:xfrm>
            <a:prstGeom prst="ellipse">
              <a:avLst/>
            </a:prstGeom>
            <a:solidFill>
              <a:srgbClr val="FF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0596107D-0FEB-AC44-B63D-CB9E26E763A2}"/>
                </a:ext>
              </a:extLst>
            </p:cNvPr>
            <p:cNvSpPr/>
            <p:nvPr/>
          </p:nvSpPr>
          <p:spPr>
            <a:xfrm>
              <a:off x="9876127" y="2901950"/>
              <a:ext cx="161925" cy="163512"/>
            </a:xfrm>
            <a:prstGeom prst="ellipse">
              <a:avLst/>
            </a:prstGeom>
            <a:solidFill>
              <a:srgbClr val="FF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11" name="TextBox 4">
            <a:extLst>
              <a:ext uri="{FF2B5EF4-FFF2-40B4-BE49-F238E27FC236}">
                <a16:creationId xmlns:a16="http://schemas.microsoft.com/office/drawing/2014/main" id="{5F7AB705-15E9-A04C-91D3-19BDE44321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05968"/>
            <a:ext cx="697761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1400" dirty="0" err="1">
                <a:latin typeface="Calibri" pitchFamily="34" charset="0"/>
              </a:rPr>
              <a:t>Maninis</a:t>
            </a:r>
            <a:r>
              <a:rPr lang="en-US" altLang="zh-CN" sz="1400" dirty="0">
                <a:latin typeface="Calibri" pitchFamily="34" charset="0"/>
              </a:rPr>
              <a:t> et al. “Deep Extreme Cut: From Extreme Points to Object Segmentation”, CVPR 2018.</a:t>
            </a:r>
          </a:p>
        </p:txBody>
      </p:sp>
    </p:spTree>
    <p:extLst>
      <p:ext uri="{BB962C8B-B14F-4D97-AF65-F5344CB8AC3E}">
        <p14:creationId xmlns:p14="http://schemas.microsoft.com/office/powerpoint/2010/main" val="2659666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3DA9712-E555-5D42-82AF-252EB61FB1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1408386"/>
            <a:ext cx="5942286" cy="4768577"/>
          </a:xfrm>
        </p:spPr>
        <p:txBody>
          <a:bodyPr/>
          <a:lstStyle/>
          <a:p>
            <a:r>
              <a:rPr lang="en-US" altLang="zh-CN" dirty="0"/>
              <a:t>DEXTR (Deep Extreme Cut)</a:t>
            </a:r>
          </a:p>
          <a:p>
            <a:pPr lvl="1"/>
            <a:r>
              <a:rPr lang="en-US" altLang="zh-CN" dirty="0"/>
              <a:t>Take </a:t>
            </a:r>
            <a:r>
              <a:rPr lang="en-US" altLang="zh-CN" dirty="0">
                <a:solidFill>
                  <a:srgbClr val="C00000"/>
                </a:solidFill>
              </a:rPr>
              <a:t>4 extreme points </a:t>
            </a:r>
            <a:r>
              <a:rPr lang="en-US" altLang="zh-CN" dirty="0"/>
              <a:t>(top, bottom, leftmost and rightmost pixels) as inputs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7105FFE-65C3-EC4D-BC9C-7CFD9016D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36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7C13EC7-EE08-874F-BE7E-614264AF0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Existing State-of-the-Art Method:</a:t>
            </a:r>
            <a:r>
              <a:rPr lang="zh-CN" altLang="en-US" dirty="0"/>
              <a:t> </a:t>
            </a:r>
            <a:r>
              <a:rPr lang="en-US" altLang="zh-CN" dirty="0"/>
              <a:t>DEXTR</a:t>
            </a:r>
            <a:endParaRPr lang="en-US" dirty="0"/>
          </a:p>
        </p:txBody>
      </p:sp>
      <p:sp>
        <p:nvSpPr>
          <p:cNvPr id="11" name="TextBox 4">
            <a:extLst>
              <a:ext uri="{FF2B5EF4-FFF2-40B4-BE49-F238E27FC236}">
                <a16:creationId xmlns:a16="http://schemas.microsoft.com/office/drawing/2014/main" id="{5F7AB705-15E9-A04C-91D3-19BDE44321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05968"/>
            <a:ext cx="697761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1400" dirty="0" err="1">
                <a:latin typeface="Calibri" pitchFamily="34" charset="0"/>
              </a:rPr>
              <a:t>Maninis</a:t>
            </a:r>
            <a:r>
              <a:rPr lang="en-US" altLang="zh-CN" sz="1400" dirty="0">
                <a:latin typeface="Calibri" pitchFamily="34" charset="0"/>
              </a:rPr>
              <a:t> et al. “Deep Extreme Cut: From Extreme Points to Object Segmentation”, CVPR 2018.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099E07A-8266-2944-9F63-1F96293C4DE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12239" y="2135316"/>
            <a:ext cx="1720416" cy="1290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8B502B7E-6198-AB4B-BB09-106D9BCB17A3}"/>
              </a:ext>
            </a:extLst>
          </p:cNvPr>
          <p:cNvSpPr/>
          <p:nvPr/>
        </p:nvSpPr>
        <p:spPr>
          <a:xfrm>
            <a:off x="9012239" y="2135316"/>
            <a:ext cx="1720416" cy="1290046"/>
          </a:xfrm>
          <a:prstGeom prst="rect">
            <a:avLst/>
          </a:prstGeom>
          <a:solidFill>
            <a:srgbClr val="000000">
              <a:alpha val="58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1DE56AD-ADEE-0146-8B99-2CBF5973A3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657158" y="2497091"/>
            <a:ext cx="785092" cy="930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D64FDEC6-E2B3-CF49-83B7-59FF3CD63763}"/>
              </a:ext>
            </a:extLst>
          </p:cNvPr>
          <p:cNvSpPr/>
          <p:nvPr/>
        </p:nvSpPr>
        <p:spPr>
          <a:xfrm>
            <a:off x="9853851" y="2561435"/>
            <a:ext cx="109452" cy="108389"/>
          </a:xfrm>
          <a:prstGeom prst="ellipse">
            <a:avLst/>
          </a:prstGeom>
          <a:solidFill>
            <a:srgbClr val="FF0000"/>
          </a:solidFill>
          <a:ln w="28575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D94A53C-7D6E-FE4F-B5C4-6AA664EC565F}"/>
              </a:ext>
            </a:extLst>
          </p:cNvPr>
          <p:cNvSpPr/>
          <p:nvPr/>
        </p:nvSpPr>
        <p:spPr>
          <a:xfrm>
            <a:off x="9691266" y="2778213"/>
            <a:ext cx="108389" cy="109452"/>
          </a:xfrm>
          <a:prstGeom prst="ellipse">
            <a:avLst/>
          </a:prstGeom>
          <a:solidFill>
            <a:srgbClr val="FF0000"/>
          </a:solidFill>
          <a:ln w="28575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05B335E-4214-124C-911E-6320411AFE5E}"/>
              </a:ext>
            </a:extLst>
          </p:cNvPr>
          <p:cNvSpPr/>
          <p:nvPr/>
        </p:nvSpPr>
        <p:spPr>
          <a:xfrm>
            <a:off x="10276782" y="3072565"/>
            <a:ext cx="108389" cy="109452"/>
          </a:xfrm>
          <a:prstGeom prst="ellipse">
            <a:avLst/>
          </a:prstGeom>
          <a:solidFill>
            <a:srgbClr val="FF0000"/>
          </a:solidFill>
          <a:ln w="28575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3D9E240-5FB5-CA40-8664-7663A2B1A344}"/>
              </a:ext>
            </a:extLst>
          </p:cNvPr>
          <p:cNvSpPr/>
          <p:nvPr/>
        </p:nvSpPr>
        <p:spPr>
          <a:xfrm>
            <a:off x="9965428" y="3337163"/>
            <a:ext cx="109452" cy="109452"/>
          </a:xfrm>
          <a:prstGeom prst="ellipse">
            <a:avLst/>
          </a:prstGeom>
          <a:solidFill>
            <a:srgbClr val="FF0000"/>
          </a:solidFill>
          <a:ln w="28575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61C631BB-5CA1-6E47-82DC-BF62AC58898A}"/>
              </a:ext>
            </a:extLst>
          </p:cNvPr>
          <p:cNvGrpSpPr/>
          <p:nvPr/>
        </p:nvGrpSpPr>
        <p:grpSpPr>
          <a:xfrm>
            <a:off x="7774603" y="4000836"/>
            <a:ext cx="3941714" cy="1498590"/>
            <a:chOff x="7255419" y="4022065"/>
            <a:chExt cx="3941714" cy="1498590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0F170DFC-E032-7A4E-91AD-44A470090A59}"/>
                </a:ext>
              </a:extLst>
            </p:cNvPr>
            <p:cNvGrpSpPr/>
            <p:nvPr/>
          </p:nvGrpSpPr>
          <p:grpSpPr>
            <a:xfrm>
              <a:off x="7440871" y="4061486"/>
              <a:ext cx="2412980" cy="1191450"/>
              <a:chOff x="7976824" y="4071214"/>
              <a:chExt cx="1899268" cy="937796"/>
            </a:xfrm>
          </p:grpSpPr>
          <p:pic>
            <p:nvPicPr>
              <p:cNvPr id="27" name="Picture 26">
                <a:extLst>
                  <a:ext uri="{FF2B5EF4-FFF2-40B4-BE49-F238E27FC236}">
                    <a16:creationId xmlns:a16="http://schemas.microsoft.com/office/drawing/2014/main" id="{10D46FAD-E2F4-144F-9C22-313643B497E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7976824" y="4071277"/>
                <a:ext cx="785092" cy="9304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5F39C0D7-59E7-CE4E-B5C7-1FBD140A4E71}"/>
                  </a:ext>
                </a:extLst>
              </p:cNvPr>
              <p:cNvSpPr/>
              <p:nvPr/>
            </p:nvSpPr>
            <p:spPr>
              <a:xfrm>
                <a:off x="9091000" y="4071214"/>
                <a:ext cx="785092" cy="930492"/>
              </a:xfrm>
              <a:prstGeom prst="rect">
                <a:avLst/>
              </a:prstGeom>
              <a:solidFill>
                <a:srgbClr val="0000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endParaRPr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9E744ABF-FFE5-4D41-8CAD-7A5255D03015}"/>
                  </a:ext>
                </a:extLst>
              </p:cNvPr>
              <p:cNvSpPr/>
              <p:nvPr/>
            </p:nvSpPr>
            <p:spPr>
              <a:xfrm>
                <a:off x="9310664" y="4123830"/>
                <a:ext cx="109452" cy="108389"/>
              </a:xfrm>
              <a:prstGeom prst="ellipse">
                <a:avLst/>
              </a:prstGeom>
              <a:solidFill>
                <a:srgbClr val="FFFFFF">
                  <a:alpha val="81000"/>
                </a:srgbClr>
              </a:solidFill>
              <a:ln w="28575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endParaRPr>
              </a:p>
            </p:txBody>
          </p:sp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09938629-1177-B74D-9ACE-CEEF7DF729FE}"/>
                  </a:ext>
                </a:extLst>
              </p:cNvPr>
              <p:cNvSpPr/>
              <p:nvPr/>
            </p:nvSpPr>
            <p:spPr>
              <a:xfrm>
                <a:off x="9422241" y="4899558"/>
                <a:ext cx="109452" cy="109452"/>
              </a:xfrm>
              <a:prstGeom prst="ellipse">
                <a:avLst/>
              </a:prstGeom>
              <a:solidFill>
                <a:srgbClr val="FFFFFF">
                  <a:alpha val="81000"/>
                </a:srgbClr>
              </a:solidFill>
              <a:ln w="28575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endParaRPr>
              </a:p>
            </p:txBody>
          </p:sp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D4E56954-4E52-1049-B89D-57909994FE70}"/>
                  </a:ext>
                </a:extLst>
              </p:cNvPr>
              <p:cNvSpPr/>
              <p:nvPr/>
            </p:nvSpPr>
            <p:spPr>
              <a:xfrm>
                <a:off x="9148079" y="4340608"/>
                <a:ext cx="108389" cy="109452"/>
              </a:xfrm>
              <a:prstGeom prst="ellipse">
                <a:avLst/>
              </a:prstGeom>
              <a:solidFill>
                <a:srgbClr val="FFFFFF">
                  <a:alpha val="81000"/>
                </a:srgbClr>
              </a:solidFill>
              <a:ln w="28575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endParaRPr>
              </a:p>
            </p:txBody>
          </p: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6345DF29-B89F-5A43-B449-BE53CF523300}"/>
                  </a:ext>
                </a:extLst>
              </p:cNvPr>
              <p:cNvSpPr/>
              <p:nvPr/>
            </p:nvSpPr>
            <p:spPr>
              <a:xfrm>
                <a:off x="9733595" y="4634960"/>
                <a:ext cx="108389" cy="109452"/>
              </a:xfrm>
              <a:prstGeom prst="ellipse">
                <a:avLst/>
              </a:prstGeom>
              <a:solidFill>
                <a:srgbClr val="FFFFFF">
                  <a:alpha val="81000"/>
                </a:srgbClr>
              </a:solidFill>
              <a:ln w="28575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endParaRPr>
              </a:p>
            </p:txBody>
          </p:sp>
        </p:grpSp>
        <p:sp>
          <p:nvSpPr>
            <p:cNvPr id="21" name="Or 20">
              <a:extLst>
                <a:ext uri="{FF2B5EF4-FFF2-40B4-BE49-F238E27FC236}">
                  <a16:creationId xmlns:a16="http://schemas.microsoft.com/office/drawing/2014/main" id="{5C827DA0-DDDD-B246-AA82-07B98AEDE6DB}"/>
                </a:ext>
              </a:extLst>
            </p:cNvPr>
            <p:cNvSpPr/>
            <p:nvPr/>
          </p:nvSpPr>
          <p:spPr>
            <a:xfrm>
              <a:off x="8531582" y="4542801"/>
              <a:ext cx="217464" cy="213020"/>
            </a:xfrm>
            <a:prstGeom prst="flowChartOr">
              <a:avLst/>
            </a:prstGeom>
            <a:noFill/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2" name="Right Arrow 21">
              <a:extLst>
                <a:ext uri="{FF2B5EF4-FFF2-40B4-BE49-F238E27FC236}">
                  <a16:creationId xmlns:a16="http://schemas.microsoft.com/office/drawing/2014/main" id="{D712A042-F31F-9545-98CD-C48CC6A75196}"/>
                </a:ext>
              </a:extLst>
            </p:cNvPr>
            <p:cNvSpPr/>
            <p:nvPr/>
          </p:nvSpPr>
          <p:spPr>
            <a:xfrm>
              <a:off x="9989203" y="4510951"/>
              <a:ext cx="363210" cy="276719"/>
            </a:xfrm>
            <a:prstGeom prst="rightArrow">
              <a:avLst/>
            </a:prstGeom>
            <a:gradFill rotWithShape="1">
              <a:gsLst>
                <a:gs pos="0">
                  <a:srgbClr val="000000">
                    <a:lumMod val="110000"/>
                    <a:satMod val="105000"/>
                    <a:tint val="67000"/>
                  </a:srgbClr>
                </a:gs>
                <a:gs pos="50000">
                  <a:srgbClr val="000000">
                    <a:lumMod val="105000"/>
                    <a:satMod val="103000"/>
                    <a:tint val="73000"/>
                  </a:srgbClr>
                </a:gs>
                <a:gs pos="100000">
                  <a:srgbClr val="000000">
                    <a:lumMod val="105000"/>
                    <a:satMod val="109000"/>
                    <a:tint val="81000"/>
                  </a:srgbClr>
                </a:gs>
              </a:gsLst>
              <a:lin ang="5400000" scaled="0"/>
            </a:gradFill>
            <a:ln w="6350" cap="flat" cmpd="sng" algn="ctr">
              <a:solidFill>
                <a:srgbClr val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3" name="Trapezium 22">
              <a:extLst>
                <a:ext uri="{FF2B5EF4-FFF2-40B4-BE49-F238E27FC236}">
                  <a16:creationId xmlns:a16="http://schemas.microsoft.com/office/drawing/2014/main" id="{F58BE979-0B2A-DA45-9F73-90BD78B7C85F}"/>
                </a:ext>
              </a:extLst>
            </p:cNvPr>
            <p:cNvSpPr/>
            <p:nvPr/>
          </p:nvSpPr>
          <p:spPr>
            <a:xfrm rot="5400000">
              <a:off x="10172275" y="4335281"/>
              <a:ext cx="1338074" cy="711642"/>
            </a:xfrm>
            <a:prstGeom prst="trapezoid">
              <a:avLst/>
            </a:prstGeom>
            <a:solidFill>
              <a:srgbClr val="FF9600"/>
            </a:solidFill>
            <a:ln w="12700" cap="flat" cmpd="sng" algn="ctr">
              <a:solidFill>
                <a:srgbClr val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F110F41-731D-7145-B51D-5E9267BEBA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6200000">
              <a:off x="10172275" y="4471827"/>
              <a:ext cx="133807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黑体" panose="02010609060101010101" pitchFamily="49" charset="-122"/>
                </a:rPr>
                <a:t>Segmentation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黑体" panose="02010609060101010101" pitchFamily="49" charset="-122"/>
                </a:rPr>
                <a:t>Network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D31F464D-12C7-0749-82FA-0A689FC9A2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55419" y="5243656"/>
              <a:ext cx="1338074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黑体" panose="02010609060101010101" pitchFamily="49" charset="-122"/>
                </a:rPr>
                <a:t>Cropped</a:t>
              </a: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黑体" panose="02010609060101010101" pitchFamily="49" charset="-122"/>
                </a:rPr>
                <a:t> </a:t>
              </a: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黑体" panose="02010609060101010101" pitchFamily="49" charset="-122"/>
                </a:rPr>
                <a:t>image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0A36860-DF5E-9C4D-ABC7-8187EC932E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81131" y="5243656"/>
              <a:ext cx="1338074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黑体" panose="02010609060101010101" pitchFamily="49" charset="-122"/>
                </a:rPr>
                <a:t>Location</a:t>
              </a:r>
              <a:r>
                <a:rPr kumimoji="0" lang="zh-CN" alt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黑体" panose="02010609060101010101" pitchFamily="49" charset="-122"/>
                </a:rPr>
                <a:t> </a:t>
              </a: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黑体" panose="02010609060101010101" pitchFamily="49" charset="-122"/>
                </a:rPr>
                <a:t>cues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835456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3DA9712-E555-5D42-82AF-252EB61FB1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1408386"/>
            <a:ext cx="5942286" cy="4768577"/>
          </a:xfrm>
        </p:spPr>
        <p:txBody>
          <a:bodyPr/>
          <a:lstStyle/>
          <a:p>
            <a:r>
              <a:rPr lang="en-US" altLang="zh-CN" dirty="0"/>
              <a:t>DEXTR (Deep Extreme Cut)</a:t>
            </a:r>
          </a:p>
          <a:p>
            <a:pPr lvl="1"/>
            <a:r>
              <a:rPr lang="en-US" altLang="zh-CN" dirty="0"/>
              <a:t>Take </a:t>
            </a:r>
            <a:r>
              <a:rPr lang="en-US" altLang="zh-CN" dirty="0">
                <a:solidFill>
                  <a:srgbClr val="C00000"/>
                </a:solidFill>
              </a:rPr>
              <a:t>4 extreme points </a:t>
            </a:r>
            <a:r>
              <a:rPr lang="en-US" altLang="zh-CN" dirty="0"/>
              <a:t>(top, bottom, leftmost and rightmost pixels) as inputs</a:t>
            </a:r>
          </a:p>
          <a:p>
            <a:endParaRPr lang="en-US" altLang="zh-CN" dirty="0"/>
          </a:p>
          <a:p>
            <a:r>
              <a:rPr lang="en-US" altLang="zh-CN" dirty="0"/>
              <a:t>Problems</a:t>
            </a:r>
          </a:p>
          <a:p>
            <a:pPr lvl="1"/>
            <a:r>
              <a:rPr lang="en-US" altLang="zh-CN" b="1" dirty="0">
                <a:solidFill>
                  <a:srgbClr val="7030A0"/>
                </a:solidFill>
              </a:rPr>
              <a:t>Multiple extreme points appear at similar location</a:t>
            </a:r>
          </a:p>
          <a:p>
            <a:pPr lvl="1"/>
            <a:r>
              <a:rPr lang="en-US" altLang="zh-CN" b="1" dirty="0">
                <a:solidFill>
                  <a:srgbClr val="7030A0"/>
                </a:solidFill>
              </a:rPr>
              <a:t>Unrelated object lying inside the target object</a:t>
            </a:r>
          </a:p>
          <a:p>
            <a:pPr marL="457200" lvl="1" indent="0">
              <a:buNone/>
            </a:pPr>
            <a:endParaRPr lang="en-US" altLang="zh-CN" dirty="0"/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7105FFE-65C3-EC4D-BC9C-7CFD9016D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37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7C13EC7-EE08-874F-BE7E-614264AF0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Existing State-of-the-Art Method:</a:t>
            </a:r>
            <a:r>
              <a:rPr lang="zh-CN" altLang="en-US" dirty="0"/>
              <a:t> </a:t>
            </a:r>
            <a:r>
              <a:rPr lang="en-US" altLang="zh-CN" dirty="0"/>
              <a:t>DEXTR</a:t>
            </a:r>
            <a:endParaRPr lang="en-US" dirty="0"/>
          </a:p>
        </p:txBody>
      </p:sp>
      <p:sp>
        <p:nvSpPr>
          <p:cNvPr id="11" name="TextBox 4">
            <a:extLst>
              <a:ext uri="{FF2B5EF4-FFF2-40B4-BE49-F238E27FC236}">
                <a16:creationId xmlns:a16="http://schemas.microsoft.com/office/drawing/2014/main" id="{5F7AB705-15E9-A04C-91D3-19BDE44321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05968"/>
            <a:ext cx="697761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1400" dirty="0" err="1">
                <a:latin typeface="Calibri" pitchFamily="34" charset="0"/>
              </a:rPr>
              <a:t>Maninis</a:t>
            </a:r>
            <a:r>
              <a:rPr lang="en-US" altLang="zh-CN" sz="1400" dirty="0">
                <a:latin typeface="Calibri" pitchFamily="34" charset="0"/>
              </a:rPr>
              <a:t> et al. “Deep Extreme Cut: From Extreme Points to Object Segmentation”, CVPR 2018.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37C19DC3-DF04-0C42-BA7C-F1729BB9D5B0}"/>
              </a:ext>
            </a:extLst>
          </p:cNvPr>
          <p:cNvGrpSpPr/>
          <p:nvPr/>
        </p:nvGrpSpPr>
        <p:grpSpPr>
          <a:xfrm>
            <a:off x="9012239" y="2135316"/>
            <a:ext cx="1720416" cy="1311299"/>
            <a:chOff x="7987002" y="1501775"/>
            <a:chExt cx="2570162" cy="1958975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65F0A4C2-8285-F04A-BEFD-FD4D0593066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87002" y="1501775"/>
              <a:ext cx="2570162" cy="1927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DCB3B272-6868-B742-82E0-5C932A514AE0}"/>
                </a:ext>
              </a:extLst>
            </p:cNvPr>
            <p:cNvSpPr/>
            <p:nvPr/>
          </p:nvSpPr>
          <p:spPr>
            <a:xfrm>
              <a:off x="9244302" y="2138362"/>
              <a:ext cx="163512" cy="161925"/>
            </a:xfrm>
            <a:prstGeom prst="ellipse">
              <a:avLst/>
            </a:prstGeom>
            <a:solidFill>
              <a:srgbClr val="FF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A8B2FB2B-25D0-9041-B5BF-714E9C3C1EB0}"/>
                </a:ext>
              </a:extLst>
            </p:cNvPr>
            <p:cNvSpPr/>
            <p:nvPr/>
          </p:nvSpPr>
          <p:spPr>
            <a:xfrm>
              <a:off x="9410989" y="3297237"/>
              <a:ext cx="163513" cy="163513"/>
            </a:xfrm>
            <a:prstGeom prst="ellipse">
              <a:avLst/>
            </a:prstGeom>
            <a:solidFill>
              <a:srgbClr val="FF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CEA17693-D274-6A46-AA1B-259AFAE53D7B}"/>
                </a:ext>
              </a:extLst>
            </p:cNvPr>
            <p:cNvSpPr/>
            <p:nvPr/>
          </p:nvSpPr>
          <p:spPr>
            <a:xfrm>
              <a:off x="9001414" y="2462212"/>
              <a:ext cx="161925" cy="163513"/>
            </a:xfrm>
            <a:prstGeom prst="ellipse">
              <a:avLst/>
            </a:prstGeom>
            <a:solidFill>
              <a:srgbClr val="FF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14A46965-DDE5-5345-B3EA-59EBE1163646}"/>
                </a:ext>
              </a:extLst>
            </p:cNvPr>
            <p:cNvSpPr/>
            <p:nvPr/>
          </p:nvSpPr>
          <p:spPr>
            <a:xfrm>
              <a:off x="9876127" y="2901950"/>
              <a:ext cx="161925" cy="163512"/>
            </a:xfrm>
            <a:prstGeom prst="ellipse">
              <a:avLst/>
            </a:prstGeom>
            <a:solidFill>
              <a:srgbClr val="FF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B556BEB1-1D71-7B41-98AA-391166E8BC73}"/>
              </a:ext>
            </a:extLst>
          </p:cNvPr>
          <p:cNvGrpSpPr/>
          <p:nvPr/>
        </p:nvGrpSpPr>
        <p:grpSpPr>
          <a:xfrm>
            <a:off x="8213011" y="3850165"/>
            <a:ext cx="3408219" cy="1557869"/>
            <a:chOff x="5557838" y="4181475"/>
            <a:chExt cx="4421187" cy="2020888"/>
          </a:xfrm>
        </p:grpSpPr>
        <p:grpSp>
          <p:nvGrpSpPr>
            <p:cNvPr id="40" name="组合 9">
              <a:extLst>
                <a:ext uri="{FF2B5EF4-FFF2-40B4-BE49-F238E27FC236}">
                  <a16:creationId xmlns:a16="http://schemas.microsoft.com/office/drawing/2014/main" id="{EF1AA9FA-C9A1-BE4A-816F-99035F8072C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557838" y="4246563"/>
              <a:ext cx="1824037" cy="1927225"/>
              <a:chOff x="3481036" y="-118753"/>
              <a:chExt cx="8297589" cy="6592011"/>
            </a:xfrm>
          </p:grpSpPr>
          <p:pic>
            <p:nvPicPr>
              <p:cNvPr id="50" name="Picture 51">
                <a:extLst>
                  <a:ext uri="{FF2B5EF4-FFF2-40B4-BE49-F238E27FC236}">
                    <a16:creationId xmlns:a16="http://schemas.microsoft.com/office/drawing/2014/main" id="{55698D18-EC79-1847-8D73-0520042224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1036" y="-118753"/>
                <a:ext cx="8297589" cy="65920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1" name="任意多边形 8">
                <a:extLst>
                  <a:ext uri="{FF2B5EF4-FFF2-40B4-BE49-F238E27FC236}">
                    <a16:creationId xmlns:a16="http://schemas.microsoft.com/office/drawing/2014/main" id="{9818D29E-7EFB-B04C-B816-8894A078E383}"/>
                  </a:ext>
                </a:extLst>
              </p:cNvPr>
              <p:cNvSpPr/>
              <p:nvPr/>
            </p:nvSpPr>
            <p:spPr>
              <a:xfrm>
                <a:off x="4398174" y="1054125"/>
                <a:ext cx="6477756" cy="3849863"/>
              </a:xfrm>
              <a:custGeom>
                <a:avLst/>
                <a:gdLst>
                  <a:gd name="connsiteX0" fmla="*/ 51955 w 6484044"/>
                  <a:gd name="connsiteY0" fmla="*/ 3797374 h 3851449"/>
                  <a:gd name="connsiteX1" fmla="*/ 689264 w 6484044"/>
                  <a:gd name="connsiteY1" fmla="*/ 3284756 h 3851449"/>
                  <a:gd name="connsiteX2" fmla="*/ 1423555 w 6484044"/>
                  <a:gd name="connsiteY2" fmla="*/ 2827556 h 3851449"/>
                  <a:gd name="connsiteX3" fmla="*/ 2254828 w 6484044"/>
                  <a:gd name="connsiteY3" fmla="*/ 2356501 h 3851449"/>
                  <a:gd name="connsiteX4" fmla="*/ 3377046 w 6484044"/>
                  <a:gd name="connsiteY4" fmla="*/ 1691483 h 3851449"/>
                  <a:gd name="connsiteX5" fmla="*/ 4762501 w 6484044"/>
                  <a:gd name="connsiteY5" fmla="*/ 901774 h 3851449"/>
                  <a:gd name="connsiteX6" fmla="*/ 5746173 w 6484044"/>
                  <a:gd name="connsiteY6" fmla="*/ 333738 h 3851449"/>
                  <a:gd name="connsiteX7" fmla="*/ 5912428 w 6484044"/>
                  <a:gd name="connsiteY7" fmla="*/ 250610 h 3851449"/>
                  <a:gd name="connsiteX8" fmla="*/ 5953991 w 6484044"/>
                  <a:gd name="connsiteY8" fmla="*/ 195192 h 3851449"/>
                  <a:gd name="connsiteX9" fmla="*/ 6231082 w 6484044"/>
                  <a:gd name="connsiteY9" fmla="*/ 56647 h 3851449"/>
                  <a:gd name="connsiteX10" fmla="*/ 6258791 w 6484044"/>
                  <a:gd name="connsiteY10" fmla="*/ 42792 h 3851449"/>
                  <a:gd name="connsiteX11" fmla="*/ 6355773 w 6484044"/>
                  <a:gd name="connsiteY11" fmla="*/ 1228 h 3851449"/>
                  <a:gd name="connsiteX12" fmla="*/ 6411191 w 6484044"/>
                  <a:gd name="connsiteY12" fmla="*/ 15083 h 3851449"/>
                  <a:gd name="connsiteX13" fmla="*/ 6452755 w 6484044"/>
                  <a:gd name="connsiteY13" fmla="*/ 56647 h 3851449"/>
                  <a:gd name="connsiteX14" fmla="*/ 6480464 w 6484044"/>
                  <a:gd name="connsiteY14" fmla="*/ 125919 h 3851449"/>
                  <a:gd name="connsiteX15" fmla="*/ 6369628 w 6484044"/>
                  <a:gd name="connsiteY15" fmla="*/ 236756 h 3851449"/>
                  <a:gd name="connsiteX16" fmla="*/ 6300355 w 6484044"/>
                  <a:gd name="connsiteY16" fmla="*/ 319883 h 3851449"/>
                  <a:gd name="connsiteX17" fmla="*/ 5967846 w 6484044"/>
                  <a:gd name="connsiteY17" fmla="*/ 513847 h 3851449"/>
                  <a:gd name="connsiteX18" fmla="*/ 5482937 w 6484044"/>
                  <a:gd name="connsiteY18" fmla="*/ 818647 h 3851449"/>
                  <a:gd name="connsiteX19" fmla="*/ 4734791 w 6484044"/>
                  <a:gd name="connsiteY19" fmla="*/ 1275847 h 3851449"/>
                  <a:gd name="connsiteX20" fmla="*/ 3972791 w 6484044"/>
                  <a:gd name="connsiteY20" fmla="*/ 1705338 h 3851449"/>
                  <a:gd name="connsiteX21" fmla="*/ 2989119 w 6484044"/>
                  <a:gd name="connsiteY21" fmla="*/ 2314938 h 3851449"/>
                  <a:gd name="connsiteX22" fmla="*/ 2047010 w 6484044"/>
                  <a:gd name="connsiteY22" fmla="*/ 2869119 h 3851449"/>
                  <a:gd name="connsiteX23" fmla="*/ 1243446 w 6484044"/>
                  <a:gd name="connsiteY23" fmla="*/ 3340174 h 3851449"/>
                  <a:gd name="connsiteX24" fmla="*/ 910937 w 6484044"/>
                  <a:gd name="connsiteY24" fmla="*/ 3561847 h 3851449"/>
                  <a:gd name="connsiteX25" fmla="*/ 800101 w 6484044"/>
                  <a:gd name="connsiteY25" fmla="*/ 3589556 h 3851449"/>
                  <a:gd name="connsiteX26" fmla="*/ 121228 w 6484044"/>
                  <a:gd name="connsiteY26" fmla="*/ 3811228 h 3851449"/>
                  <a:gd name="connsiteX27" fmla="*/ 51955 w 6484044"/>
                  <a:gd name="connsiteY27" fmla="*/ 3797374 h 38514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6484044" h="3851449">
                    <a:moveTo>
                      <a:pt x="51955" y="3797374"/>
                    </a:moveTo>
                    <a:cubicBezTo>
                      <a:pt x="146628" y="3709629"/>
                      <a:pt x="460664" y="3446392"/>
                      <a:pt x="689264" y="3284756"/>
                    </a:cubicBezTo>
                    <a:cubicBezTo>
                      <a:pt x="917864" y="3123120"/>
                      <a:pt x="1162628" y="2982265"/>
                      <a:pt x="1423555" y="2827556"/>
                    </a:cubicBezTo>
                    <a:cubicBezTo>
                      <a:pt x="1684482" y="2672847"/>
                      <a:pt x="1929246" y="2545846"/>
                      <a:pt x="2254828" y="2356501"/>
                    </a:cubicBezTo>
                    <a:cubicBezTo>
                      <a:pt x="2580410" y="2167156"/>
                      <a:pt x="2959101" y="1933937"/>
                      <a:pt x="3377046" y="1691483"/>
                    </a:cubicBezTo>
                    <a:cubicBezTo>
                      <a:pt x="3794992" y="1449028"/>
                      <a:pt x="4762501" y="901774"/>
                      <a:pt x="4762501" y="901774"/>
                    </a:cubicBezTo>
                    <a:lnTo>
                      <a:pt x="5746173" y="333738"/>
                    </a:lnTo>
                    <a:cubicBezTo>
                      <a:pt x="5937828" y="225211"/>
                      <a:pt x="5877792" y="273701"/>
                      <a:pt x="5912428" y="250610"/>
                    </a:cubicBezTo>
                    <a:cubicBezTo>
                      <a:pt x="5947064" y="227519"/>
                      <a:pt x="5900882" y="227519"/>
                      <a:pt x="5953991" y="195192"/>
                    </a:cubicBezTo>
                    <a:cubicBezTo>
                      <a:pt x="6007100" y="162865"/>
                      <a:pt x="6231082" y="56647"/>
                      <a:pt x="6231082" y="56647"/>
                    </a:cubicBezTo>
                    <a:cubicBezTo>
                      <a:pt x="6281882" y="31247"/>
                      <a:pt x="6238009" y="52028"/>
                      <a:pt x="6258791" y="42792"/>
                    </a:cubicBezTo>
                    <a:cubicBezTo>
                      <a:pt x="6279573" y="33556"/>
                      <a:pt x="6330373" y="5846"/>
                      <a:pt x="6355773" y="1228"/>
                    </a:cubicBezTo>
                    <a:cubicBezTo>
                      <a:pt x="6381173" y="-3390"/>
                      <a:pt x="6395027" y="5846"/>
                      <a:pt x="6411191" y="15083"/>
                    </a:cubicBezTo>
                    <a:cubicBezTo>
                      <a:pt x="6427355" y="24320"/>
                      <a:pt x="6441210" y="38174"/>
                      <a:pt x="6452755" y="56647"/>
                    </a:cubicBezTo>
                    <a:cubicBezTo>
                      <a:pt x="6464300" y="75120"/>
                      <a:pt x="6494318" y="95901"/>
                      <a:pt x="6480464" y="125919"/>
                    </a:cubicBezTo>
                    <a:cubicBezTo>
                      <a:pt x="6466610" y="155937"/>
                      <a:pt x="6399646" y="204429"/>
                      <a:pt x="6369628" y="236756"/>
                    </a:cubicBezTo>
                    <a:cubicBezTo>
                      <a:pt x="6339610" y="269083"/>
                      <a:pt x="6367319" y="273701"/>
                      <a:pt x="6300355" y="319883"/>
                    </a:cubicBezTo>
                    <a:cubicBezTo>
                      <a:pt x="6233391" y="366065"/>
                      <a:pt x="6104082" y="430720"/>
                      <a:pt x="5967846" y="513847"/>
                    </a:cubicBezTo>
                    <a:cubicBezTo>
                      <a:pt x="5831610" y="596974"/>
                      <a:pt x="5482937" y="818647"/>
                      <a:pt x="5482937" y="818647"/>
                    </a:cubicBezTo>
                    <a:cubicBezTo>
                      <a:pt x="5277428" y="945647"/>
                      <a:pt x="4986482" y="1128065"/>
                      <a:pt x="4734791" y="1275847"/>
                    </a:cubicBezTo>
                    <a:cubicBezTo>
                      <a:pt x="4483100" y="1423629"/>
                      <a:pt x="4263736" y="1532156"/>
                      <a:pt x="3972791" y="1705338"/>
                    </a:cubicBezTo>
                    <a:cubicBezTo>
                      <a:pt x="3681846" y="1878520"/>
                      <a:pt x="3310083" y="2120974"/>
                      <a:pt x="2989119" y="2314938"/>
                    </a:cubicBezTo>
                    <a:cubicBezTo>
                      <a:pt x="2668156" y="2508901"/>
                      <a:pt x="2047010" y="2869119"/>
                      <a:pt x="2047010" y="2869119"/>
                    </a:cubicBezTo>
                    <a:lnTo>
                      <a:pt x="1243446" y="3340174"/>
                    </a:lnTo>
                    <a:cubicBezTo>
                      <a:pt x="1054101" y="3455629"/>
                      <a:pt x="984828" y="3520283"/>
                      <a:pt x="910937" y="3561847"/>
                    </a:cubicBezTo>
                    <a:cubicBezTo>
                      <a:pt x="837046" y="3603411"/>
                      <a:pt x="931719" y="3547992"/>
                      <a:pt x="800101" y="3589556"/>
                    </a:cubicBezTo>
                    <a:cubicBezTo>
                      <a:pt x="668483" y="3631120"/>
                      <a:pt x="243610" y="3774283"/>
                      <a:pt x="121228" y="3811228"/>
                    </a:cubicBezTo>
                    <a:cubicBezTo>
                      <a:pt x="-1154" y="3848173"/>
                      <a:pt x="-42718" y="3885119"/>
                      <a:pt x="51955" y="3797374"/>
                    </a:cubicBezTo>
                    <a:close/>
                  </a:path>
                </a:pathLst>
              </a:custGeom>
              <a:solidFill>
                <a:srgbClr val="800000">
                  <a:alpha val="50000"/>
                </a:srgb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tIns="45719" bIns="45719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41" name="流程图: 联系 202">
              <a:extLst>
                <a:ext uri="{FF2B5EF4-FFF2-40B4-BE49-F238E27FC236}">
                  <a16:creationId xmlns:a16="http://schemas.microsoft.com/office/drawing/2014/main" id="{9A3DCB15-0110-BD47-8D74-992B4DC0E82B}"/>
                </a:ext>
              </a:extLst>
            </p:cNvPr>
            <p:cNvSpPr/>
            <p:nvPr/>
          </p:nvSpPr>
          <p:spPr>
            <a:xfrm>
              <a:off x="7058025" y="4503738"/>
              <a:ext cx="128588" cy="128587"/>
            </a:xfrm>
            <a:prstGeom prst="flowChartConnector">
              <a:avLst/>
            </a:prstGeom>
            <a:solidFill>
              <a:srgbClr val="7030A0"/>
            </a:solidFill>
            <a:ln w="19050">
              <a:solidFill>
                <a:schemeClr val="bg1">
                  <a:alpha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2" name="流程图: 联系 202">
              <a:extLst>
                <a:ext uri="{FF2B5EF4-FFF2-40B4-BE49-F238E27FC236}">
                  <a16:creationId xmlns:a16="http://schemas.microsoft.com/office/drawing/2014/main" id="{7CD07BBA-F160-164F-83A1-5807884F5773}"/>
                </a:ext>
              </a:extLst>
            </p:cNvPr>
            <p:cNvSpPr/>
            <p:nvPr/>
          </p:nvSpPr>
          <p:spPr>
            <a:xfrm>
              <a:off x="7123113" y="4551363"/>
              <a:ext cx="128587" cy="130175"/>
            </a:xfrm>
            <a:prstGeom prst="flowChartConnector">
              <a:avLst/>
            </a:prstGeom>
            <a:solidFill>
              <a:srgbClr val="7030A0"/>
            </a:solidFill>
            <a:ln w="19050">
              <a:solidFill>
                <a:schemeClr val="bg1">
                  <a:alpha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3" name="流程图: 联系 202">
              <a:extLst>
                <a:ext uri="{FF2B5EF4-FFF2-40B4-BE49-F238E27FC236}">
                  <a16:creationId xmlns:a16="http://schemas.microsoft.com/office/drawing/2014/main" id="{137EF90C-75A4-3F4E-BAE0-405749384A4B}"/>
                </a:ext>
              </a:extLst>
            </p:cNvPr>
            <p:cNvSpPr/>
            <p:nvPr/>
          </p:nvSpPr>
          <p:spPr>
            <a:xfrm>
              <a:off x="5822950" y="5611813"/>
              <a:ext cx="130175" cy="130175"/>
            </a:xfrm>
            <a:prstGeom prst="flowChartConnector">
              <a:avLst/>
            </a:prstGeom>
            <a:solidFill>
              <a:srgbClr val="7030A0"/>
            </a:solidFill>
            <a:ln w="19050">
              <a:solidFill>
                <a:schemeClr val="bg1">
                  <a:alpha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4" name="流程图: 联系 202">
              <a:extLst>
                <a:ext uri="{FF2B5EF4-FFF2-40B4-BE49-F238E27FC236}">
                  <a16:creationId xmlns:a16="http://schemas.microsoft.com/office/drawing/2014/main" id="{8C62E03D-0E28-6342-A8B3-EE3EB0DEEF30}"/>
                </a:ext>
              </a:extLst>
            </p:cNvPr>
            <p:cNvSpPr/>
            <p:nvPr/>
          </p:nvSpPr>
          <p:spPr>
            <a:xfrm>
              <a:off x="5735638" y="5578475"/>
              <a:ext cx="128587" cy="130175"/>
            </a:xfrm>
            <a:prstGeom prst="flowChartConnector">
              <a:avLst/>
            </a:prstGeom>
            <a:solidFill>
              <a:srgbClr val="7030A0"/>
            </a:solidFill>
            <a:ln w="19050">
              <a:solidFill>
                <a:schemeClr val="bg1">
                  <a:alpha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45" name="图片 102">
              <a:extLst>
                <a:ext uri="{FF2B5EF4-FFF2-40B4-BE49-F238E27FC236}">
                  <a16:creationId xmlns:a16="http://schemas.microsoft.com/office/drawing/2014/main" id="{9413F25B-8014-074D-B0E4-AD2FF51A949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6100" y="4246563"/>
              <a:ext cx="1812925" cy="1924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6" name="流程图: 联系 202">
              <a:extLst>
                <a:ext uri="{FF2B5EF4-FFF2-40B4-BE49-F238E27FC236}">
                  <a16:creationId xmlns:a16="http://schemas.microsoft.com/office/drawing/2014/main" id="{11C3AE0E-2383-5942-A175-22EAA6EBBA3E}"/>
                </a:ext>
              </a:extLst>
            </p:cNvPr>
            <p:cNvSpPr/>
            <p:nvPr/>
          </p:nvSpPr>
          <p:spPr>
            <a:xfrm>
              <a:off x="8272463" y="5062538"/>
              <a:ext cx="128587" cy="128587"/>
            </a:xfrm>
            <a:prstGeom prst="flowChartConnector">
              <a:avLst/>
            </a:prstGeom>
            <a:solidFill>
              <a:srgbClr val="7030A0"/>
            </a:solidFill>
            <a:ln w="19050">
              <a:solidFill>
                <a:schemeClr val="bg1">
                  <a:alpha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7" name="流程图: 联系 202">
              <a:extLst>
                <a:ext uri="{FF2B5EF4-FFF2-40B4-BE49-F238E27FC236}">
                  <a16:creationId xmlns:a16="http://schemas.microsoft.com/office/drawing/2014/main" id="{D3586DF9-1900-F942-BAE0-F900ADEC33AC}"/>
                </a:ext>
              </a:extLst>
            </p:cNvPr>
            <p:cNvSpPr/>
            <p:nvPr/>
          </p:nvSpPr>
          <p:spPr>
            <a:xfrm>
              <a:off x="9720263" y="5062538"/>
              <a:ext cx="128587" cy="128587"/>
            </a:xfrm>
            <a:prstGeom prst="flowChartConnector">
              <a:avLst/>
            </a:prstGeom>
            <a:solidFill>
              <a:srgbClr val="7030A0"/>
            </a:solidFill>
            <a:ln w="19050">
              <a:solidFill>
                <a:schemeClr val="bg1">
                  <a:alpha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8" name="流程图: 联系 202">
              <a:extLst>
                <a:ext uri="{FF2B5EF4-FFF2-40B4-BE49-F238E27FC236}">
                  <a16:creationId xmlns:a16="http://schemas.microsoft.com/office/drawing/2014/main" id="{CA22ECFD-5604-2D4A-B7B6-6AE4992FA4DA}"/>
                </a:ext>
              </a:extLst>
            </p:cNvPr>
            <p:cNvSpPr/>
            <p:nvPr/>
          </p:nvSpPr>
          <p:spPr>
            <a:xfrm>
              <a:off x="8974138" y="4181475"/>
              <a:ext cx="128587" cy="130175"/>
            </a:xfrm>
            <a:prstGeom prst="flowChartConnector">
              <a:avLst/>
            </a:prstGeom>
            <a:solidFill>
              <a:srgbClr val="7030A0"/>
            </a:solidFill>
            <a:ln w="19050">
              <a:solidFill>
                <a:schemeClr val="bg1">
                  <a:alpha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9" name="流程图: 联系 202">
              <a:extLst>
                <a:ext uri="{FF2B5EF4-FFF2-40B4-BE49-F238E27FC236}">
                  <a16:creationId xmlns:a16="http://schemas.microsoft.com/office/drawing/2014/main" id="{B3DEA84F-1AEB-2A4E-92BF-C6C92EC33128}"/>
                </a:ext>
              </a:extLst>
            </p:cNvPr>
            <p:cNvSpPr/>
            <p:nvPr/>
          </p:nvSpPr>
          <p:spPr>
            <a:xfrm>
              <a:off x="8974138" y="6072188"/>
              <a:ext cx="128587" cy="130175"/>
            </a:xfrm>
            <a:prstGeom prst="flowChartConnector">
              <a:avLst/>
            </a:prstGeom>
            <a:solidFill>
              <a:srgbClr val="7030A0"/>
            </a:solidFill>
            <a:ln w="19050">
              <a:solidFill>
                <a:schemeClr val="bg1">
                  <a:alpha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769992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A9D14FE-B9AA-DD43-B169-1C68F410A8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Inside</a:t>
            </a:r>
            <a:r>
              <a:rPr lang="en-US" dirty="0"/>
              <a:t> guidance (1 click)</a:t>
            </a:r>
          </a:p>
          <a:p>
            <a:pPr lvl="1"/>
            <a:r>
              <a:rPr lang="en-US" dirty="0"/>
              <a:t>Interior point located roughly at the object center </a:t>
            </a:r>
          </a:p>
          <a:p>
            <a:pPr lvl="1"/>
            <a:r>
              <a:rPr lang="en-US" dirty="0"/>
              <a:t>Disambiguate the segmentation target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r>
              <a:rPr lang="en-US" dirty="0">
                <a:solidFill>
                  <a:srgbClr val="0070C0"/>
                </a:solidFill>
              </a:rPr>
              <a:t>Outside</a:t>
            </a:r>
            <a:r>
              <a:rPr lang="en-US" dirty="0"/>
              <a:t> guidance (2 clicks)</a:t>
            </a:r>
          </a:p>
          <a:p>
            <a:pPr lvl="1"/>
            <a:r>
              <a:rPr lang="en-US" dirty="0"/>
              <a:t>2 corner clicks of a box enclosing the object</a:t>
            </a:r>
          </a:p>
          <a:p>
            <a:pPr lvl="1"/>
            <a:r>
              <a:rPr lang="en-US" dirty="0"/>
              <a:t>Indicate the background region </a:t>
            </a:r>
          </a:p>
          <a:p>
            <a:pPr lvl="1"/>
            <a:r>
              <a:rPr lang="en-US" dirty="0"/>
              <a:t>The remaining 2 corners can be inferred automatically 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537E4A0-070A-8649-B4CA-B529A17B1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38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804051E-6500-B34D-BE47-A54319D92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C00000"/>
                </a:solidFill>
              </a:rPr>
              <a:t>Inside</a:t>
            </a:r>
            <a:r>
              <a:rPr lang="en-US" altLang="zh-CN" dirty="0"/>
              <a:t>-</a:t>
            </a:r>
            <a:r>
              <a:rPr lang="en-US" altLang="zh-CN" dirty="0">
                <a:solidFill>
                  <a:srgbClr val="0070C0"/>
                </a:solidFill>
              </a:rPr>
              <a:t>Outside</a:t>
            </a:r>
            <a:r>
              <a:rPr lang="en-US" altLang="zh-CN" dirty="0"/>
              <a:t> Guidance (IOG)</a:t>
            </a:r>
            <a:endParaRPr lang="en-US" dirty="0"/>
          </a:p>
        </p:txBody>
      </p:sp>
      <p:pic>
        <p:nvPicPr>
          <p:cNvPr id="6" name="图片 103">
            <a:extLst>
              <a:ext uri="{FF2B5EF4-FFF2-40B4-BE49-F238E27FC236}">
                <a16:creationId xmlns:a16="http://schemas.microsoft.com/office/drawing/2014/main" id="{36B3F426-9D88-2F4A-913A-00012EBA888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5618" y="3452096"/>
            <a:ext cx="2036763" cy="172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流程图: 联系 202">
            <a:extLst>
              <a:ext uri="{FF2B5EF4-FFF2-40B4-BE49-F238E27FC236}">
                <a16:creationId xmlns:a16="http://schemas.microsoft.com/office/drawing/2014/main" id="{D5210B2A-79C4-1749-BF8F-FC54B0502C9E}"/>
              </a:ext>
            </a:extLst>
          </p:cNvPr>
          <p:cNvSpPr/>
          <p:nvPr/>
        </p:nvSpPr>
        <p:spPr>
          <a:xfrm>
            <a:off x="9019514" y="3856969"/>
            <a:ext cx="192087" cy="190500"/>
          </a:xfrm>
          <a:prstGeom prst="flowChartConnector">
            <a:avLst/>
          </a:prstGeom>
          <a:solidFill>
            <a:srgbClr val="FF0000"/>
          </a:solidFill>
          <a:ln w="19050">
            <a:solidFill>
              <a:schemeClr val="bg1">
                <a:alpha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8" name="组合 6">
            <a:extLst>
              <a:ext uri="{FF2B5EF4-FFF2-40B4-BE49-F238E27FC236}">
                <a16:creationId xmlns:a16="http://schemas.microsoft.com/office/drawing/2014/main" id="{0C8D918E-435E-0448-B132-D59782C2332F}"/>
              </a:ext>
            </a:extLst>
          </p:cNvPr>
          <p:cNvGrpSpPr>
            <a:grpSpLocks/>
          </p:cNvGrpSpPr>
          <p:nvPr/>
        </p:nvGrpSpPr>
        <p:grpSpPr bwMode="auto">
          <a:xfrm>
            <a:off x="8556697" y="3428895"/>
            <a:ext cx="2027237" cy="1765055"/>
            <a:chOff x="9345325" y="3914924"/>
            <a:chExt cx="2027707" cy="1765172"/>
          </a:xfrm>
        </p:grpSpPr>
        <p:sp>
          <p:nvSpPr>
            <p:cNvPr id="9" name="Rectangle 146">
              <a:extLst>
                <a:ext uri="{FF2B5EF4-FFF2-40B4-BE49-F238E27FC236}">
                  <a16:creationId xmlns:a16="http://schemas.microsoft.com/office/drawing/2014/main" id="{7DF0FC4B-ED37-7640-B45D-9AAEE36BB47A}"/>
                </a:ext>
              </a:extLst>
            </p:cNvPr>
            <p:cNvSpPr/>
            <p:nvPr/>
          </p:nvSpPr>
          <p:spPr>
            <a:xfrm>
              <a:off x="9434246" y="3960965"/>
              <a:ext cx="1859393" cy="1695929"/>
            </a:xfrm>
            <a:prstGeom prst="rect">
              <a:avLst/>
            </a:prstGeom>
            <a:noFill/>
            <a:ln w="22225">
              <a:solidFill>
                <a:srgbClr val="00F26E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流程图: 联系 201">
              <a:extLst>
                <a:ext uri="{FF2B5EF4-FFF2-40B4-BE49-F238E27FC236}">
                  <a16:creationId xmlns:a16="http://schemas.microsoft.com/office/drawing/2014/main" id="{81AB046E-326E-7C48-974F-0089C75620CA}"/>
                </a:ext>
              </a:extLst>
            </p:cNvPr>
            <p:cNvSpPr/>
            <p:nvPr/>
          </p:nvSpPr>
          <p:spPr>
            <a:xfrm>
              <a:off x="11182488" y="5489583"/>
              <a:ext cx="190544" cy="190513"/>
            </a:xfrm>
            <a:prstGeom prst="flowChartConnector">
              <a:avLst/>
            </a:prstGeom>
            <a:solidFill>
              <a:srgbClr val="4472C4"/>
            </a:solidFill>
            <a:ln w="19050">
              <a:solidFill>
                <a:schemeClr val="bg1">
                  <a:alpha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" name="流程图: 联系 201">
              <a:extLst>
                <a:ext uri="{FF2B5EF4-FFF2-40B4-BE49-F238E27FC236}">
                  <a16:creationId xmlns:a16="http://schemas.microsoft.com/office/drawing/2014/main" id="{43C67E95-D00A-BC4D-B944-55F906241018}"/>
                </a:ext>
              </a:extLst>
            </p:cNvPr>
            <p:cNvSpPr/>
            <p:nvPr/>
          </p:nvSpPr>
          <p:spPr>
            <a:xfrm>
              <a:off x="9345325" y="3914924"/>
              <a:ext cx="190544" cy="190513"/>
            </a:xfrm>
            <a:prstGeom prst="flowChartConnector">
              <a:avLst/>
            </a:prstGeom>
            <a:solidFill>
              <a:srgbClr val="4472C4"/>
            </a:solidFill>
            <a:ln w="19050">
              <a:solidFill>
                <a:schemeClr val="bg1">
                  <a:alpha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2" name="组合 96">
            <a:extLst>
              <a:ext uri="{FF2B5EF4-FFF2-40B4-BE49-F238E27FC236}">
                <a16:creationId xmlns:a16="http://schemas.microsoft.com/office/drawing/2014/main" id="{A62CDA57-EA6A-4244-AB9A-087C68B8439A}"/>
              </a:ext>
            </a:extLst>
          </p:cNvPr>
          <p:cNvGrpSpPr>
            <a:grpSpLocks/>
          </p:cNvGrpSpPr>
          <p:nvPr/>
        </p:nvGrpSpPr>
        <p:grpSpPr bwMode="auto">
          <a:xfrm>
            <a:off x="8560666" y="1447578"/>
            <a:ext cx="2019300" cy="1722438"/>
            <a:chOff x="3481035" y="-118753"/>
            <a:chExt cx="8297583" cy="6592011"/>
          </a:xfrm>
        </p:grpSpPr>
        <p:pic>
          <p:nvPicPr>
            <p:cNvPr id="13" name="Picture 51">
              <a:extLst>
                <a:ext uri="{FF2B5EF4-FFF2-40B4-BE49-F238E27FC236}">
                  <a16:creationId xmlns:a16="http://schemas.microsoft.com/office/drawing/2014/main" id="{D862C943-60D9-AB44-93A5-E959D293EE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1035" y="-118753"/>
              <a:ext cx="8297583" cy="65920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任意多边形 98">
              <a:extLst>
                <a:ext uri="{FF2B5EF4-FFF2-40B4-BE49-F238E27FC236}">
                  <a16:creationId xmlns:a16="http://schemas.microsoft.com/office/drawing/2014/main" id="{E3AB256E-FE1A-F141-A5D0-FD912E9D6AF0}"/>
                </a:ext>
              </a:extLst>
            </p:cNvPr>
            <p:cNvSpPr/>
            <p:nvPr/>
          </p:nvSpPr>
          <p:spPr>
            <a:xfrm>
              <a:off x="4394291" y="1053486"/>
              <a:ext cx="6484118" cy="3850246"/>
            </a:xfrm>
            <a:custGeom>
              <a:avLst/>
              <a:gdLst>
                <a:gd name="connsiteX0" fmla="*/ 51955 w 6484044"/>
                <a:gd name="connsiteY0" fmla="*/ 3797374 h 3851449"/>
                <a:gd name="connsiteX1" fmla="*/ 689264 w 6484044"/>
                <a:gd name="connsiteY1" fmla="*/ 3284756 h 3851449"/>
                <a:gd name="connsiteX2" fmla="*/ 1423555 w 6484044"/>
                <a:gd name="connsiteY2" fmla="*/ 2827556 h 3851449"/>
                <a:gd name="connsiteX3" fmla="*/ 2254828 w 6484044"/>
                <a:gd name="connsiteY3" fmla="*/ 2356501 h 3851449"/>
                <a:gd name="connsiteX4" fmla="*/ 3377046 w 6484044"/>
                <a:gd name="connsiteY4" fmla="*/ 1691483 h 3851449"/>
                <a:gd name="connsiteX5" fmla="*/ 4762501 w 6484044"/>
                <a:gd name="connsiteY5" fmla="*/ 901774 h 3851449"/>
                <a:gd name="connsiteX6" fmla="*/ 5746173 w 6484044"/>
                <a:gd name="connsiteY6" fmla="*/ 333738 h 3851449"/>
                <a:gd name="connsiteX7" fmla="*/ 5912428 w 6484044"/>
                <a:gd name="connsiteY7" fmla="*/ 250610 h 3851449"/>
                <a:gd name="connsiteX8" fmla="*/ 5953991 w 6484044"/>
                <a:gd name="connsiteY8" fmla="*/ 195192 h 3851449"/>
                <a:gd name="connsiteX9" fmla="*/ 6231082 w 6484044"/>
                <a:gd name="connsiteY9" fmla="*/ 56647 h 3851449"/>
                <a:gd name="connsiteX10" fmla="*/ 6258791 w 6484044"/>
                <a:gd name="connsiteY10" fmla="*/ 42792 h 3851449"/>
                <a:gd name="connsiteX11" fmla="*/ 6355773 w 6484044"/>
                <a:gd name="connsiteY11" fmla="*/ 1228 h 3851449"/>
                <a:gd name="connsiteX12" fmla="*/ 6411191 w 6484044"/>
                <a:gd name="connsiteY12" fmla="*/ 15083 h 3851449"/>
                <a:gd name="connsiteX13" fmla="*/ 6452755 w 6484044"/>
                <a:gd name="connsiteY13" fmla="*/ 56647 h 3851449"/>
                <a:gd name="connsiteX14" fmla="*/ 6480464 w 6484044"/>
                <a:gd name="connsiteY14" fmla="*/ 125919 h 3851449"/>
                <a:gd name="connsiteX15" fmla="*/ 6369628 w 6484044"/>
                <a:gd name="connsiteY15" fmla="*/ 236756 h 3851449"/>
                <a:gd name="connsiteX16" fmla="*/ 6300355 w 6484044"/>
                <a:gd name="connsiteY16" fmla="*/ 319883 h 3851449"/>
                <a:gd name="connsiteX17" fmla="*/ 5967846 w 6484044"/>
                <a:gd name="connsiteY17" fmla="*/ 513847 h 3851449"/>
                <a:gd name="connsiteX18" fmla="*/ 5482937 w 6484044"/>
                <a:gd name="connsiteY18" fmla="*/ 818647 h 3851449"/>
                <a:gd name="connsiteX19" fmla="*/ 4734791 w 6484044"/>
                <a:gd name="connsiteY19" fmla="*/ 1275847 h 3851449"/>
                <a:gd name="connsiteX20" fmla="*/ 3972791 w 6484044"/>
                <a:gd name="connsiteY20" fmla="*/ 1705338 h 3851449"/>
                <a:gd name="connsiteX21" fmla="*/ 2989119 w 6484044"/>
                <a:gd name="connsiteY21" fmla="*/ 2314938 h 3851449"/>
                <a:gd name="connsiteX22" fmla="*/ 2047010 w 6484044"/>
                <a:gd name="connsiteY22" fmla="*/ 2869119 h 3851449"/>
                <a:gd name="connsiteX23" fmla="*/ 1243446 w 6484044"/>
                <a:gd name="connsiteY23" fmla="*/ 3340174 h 3851449"/>
                <a:gd name="connsiteX24" fmla="*/ 910937 w 6484044"/>
                <a:gd name="connsiteY24" fmla="*/ 3561847 h 3851449"/>
                <a:gd name="connsiteX25" fmla="*/ 800101 w 6484044"/>
                <a:gd name="connsiteY25" fmla="*/ 3589556 h 3851449"/>
                <a:gd name="connsiteX26" fmla="*/ 121228 w 6484044"/>
                <a:gd name="connsiteY26" fmla="*/ 3811228 h 3851449"/>
                <a:gd name="connsiteX27" fmla="*/ 51955 w 6484044"/>
                <a:gd name="connsiteY27" fmla="*/ 3797374 h 3851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6484044" h="3851449">
                  <a:moveTo>
                    <a:pt x="51955" y="3797374"/>
                  </a:moveTo>
                  <a:cubicBezTo>
                    <a:pt x="146628" y="3709629"/>
                    <a:pt x="460664" y="3446392"/>
                    <a:pt x="689264" y="3284756"/>
                  </a:cubicBezTo>
                  <a:cubicBezTo>
                    <a:pt x="917864" y="3123120"/>
                    <a:pt x="1162628" y="2982265"/>
                    <a:pt x="1423555" y="2827556"/>
                  </a:cubicBezTo>
                  <a:cubicBezTo>
                    <a:pt x="1684482" y="2672847"/>
                    <a:pt x="1929246" y="2545846"/>
                    <a:pt x="2254828" y="2356501"/>
                  </a:cubicBezTo>
                  <a:cubicBezTo>
                    <a:pt x="2580410" y="2167156"/>
                    <a:pt x="2959101" y="1933937"/>
                    <a:pt x="3377046" y="1691483"/>
                  </a:cubicBezTo>
                  <a:cubicBezTo>
                    <a:pt x="3794992" y="1449028"/>
                    <a:pt x="4762501" y="901774"/>
                    <a:pt x="4762501" y="901774"/>
                  </a:cubicBezTo>
                  <a:lnTo>
                    <a:pt x="5746173" y="333738"/>
                  </a:lnTo>
                  <a:cubicBezTo>
                    <a:pt x="5937828" y="225211"/>
                    <a:pt x="5877792" y="273701"/>
                    <a:pt x="5912428" y="250610"/>
                  </a:cubicBezTo>
                  <a:cubicBezTo>
                    <a:pt x="5947064" y="227519"/>
                    <a:pt x="5900882" y="227519"/>
                    <a:pt x="5953991" y="195192"/>
                  </a:cubicBezTo>
                  <a:cubicBezTo>
                    <a:pt x="6007100" y="162865"/>
                    <a:pt x="6231082" y="56647"/>
                    <a:pt x="6231082" y="56647"/>
                  </a:cubicBezTo>
                  <a:cubicBezTo>
                    <a:pt x="6281882" y="31247"/>
                    <a:pt x="6238009" y="52028"/>
                    <a:pt x="6258791" y="42792"/>
                  </a:cubicBezTo>
                  <a:cubicBezTo>
                    <a:pt x="6279573" y="33556"/>
                    <a:pt x="6330373" y="5846"/>
                    <a:pt x="6355773" y="1228"/>
                  </a:cubicBezTo>
                  <a:cubicBezTo>
                    <a:pt x="6381173" y="-3390"/>
                    <a:pt x="6395027" y="5846"/>
                    <a:pt x="6411191" y="15083"/>
                  </a:cubicBezTo>
                  <a:cubicBezTo>
                    <a:pt x="6427355" y="24320"/>
                    <a:pt x="6441210" y="38174"/>
                    <a:pt x="6452755" y="56647"/>
                  </a:cubicBezTo>
                  <a:cubicBezTo>
                    <a:pt x="6464300" y="75120"/>
                    <a:pt x="6494318" y="95901"/>
                    <a:pt x="6480464" y="125919"/>
                  </a:cubicBezTo>
                  <a:cubicBezTo>
                    <a:pt x="6466610" y="155937"/>
                    <a:pt x="6399646" y="204429"/>
                    <a:pt x="6369628" y="236756"/>
                  </a:cubicBezTo>
                  <a:cubicBezTo>
                    <a:pt x="6339610" y="269083"/>
                    <a:pt x="6367319" y="273701"/>
                    <a:pt x="6300355" y="319883"/>
                  </a:cubicBezTo>
                  <a:cubicBezTo>
                    <a:pt x="6233391" y="366065"/>
                    <a:pt x="6104082" y="430720"/>
                    <a:pt x="5967846" y="513847"/>
                  </a:cubicBezTo>
                  <a:cubicBezTo>
                    <a:pt x="5831610" y="596974"/>
                    <a:pt x="5482937" y="818647"/>
                    <a:pt x="5482937" y="818647"/>
                  </a:cubicBezTo>
                  <a:cubicBezTo>
                    <a:pt x="5277428" y="945647"/>
                    <a:pt x="4986482" y="1128065"/>
                    <a:pt x="4734791" y="1275847"/>
                  </a:cubicBezTo>
                  <a:cubicBezTo>
                    <a:pt x="4483100" y="1423629"/>
                    <a:pt x="4263736" y="1532156"/>
                    <a:pt x="3972791" y="1705338"/>
                  </a:cubicBezTo>
                  <a:cubicBezTo>
                    <a:pt x="3681846" y="1878520"/>
                    <a:pt x="3310083" y="2120974"/>
                    <a:pt x="2989119" y="2314938"/>
                  </a:cubicBezTo>
                  <a:cubicBezTo>
                    <a:pt x="2668156" y="2508901"/>
                    <a:pt x="2047010" y="2869119"/>
                    <a:pt x="2047010" y="2869119"/>
                  </a:cubicBezTo>
                  <a:lnTo>
                    <a:pt x="1243446" y="3340174"/>
                  </a:lnTo>
                  <a:cubicBezTo>
                    <a:pt x="1054101" y="3455629"/>
                    <a:pt x="984828" y="3520283"/>
                    <a:pt x="910937" y="3561847"/>
                  </a:cubicBezTo>
                  <a:cubicBezTo>
                    <a:pt x="837046" y="3603411"/>
                    <a:pt x="931719" y="3547992"/>
                    <a:pt x="800101" y="3589556"/>
                  </a:cubicBezTo>
                  <a:cubicBezTo>
                    <a:pt x="668483" y="3631120"/>
                    <a:pt x="243610" y="3774283"/>
                    <a:pt x="121228" y="3811228"/>
                  </a:cubicBezTo>
                  <a:cubicBezTo>
                    <a:pt x="-1154" y="3848173"/>
                    <a:pt x="-42718" y="3885119"/>
                    <a:pt x="51955" y="3797374"/>
                  </a:cubicBezTo>
                  <a:close/>
                </a:path>
              </a:pathLst>
            </a:custGeom>
            <a:solidFill>
              <a:srgbClr val="800000">
                <a:alpha val="51000"/>
              </a:srgb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45719" bIns="45719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5" name="流程图: 联系 202">
            <a:extLst>
              <a:ext uri="{FF2B5EF4-FFF2-40B4-BE49-F238E27FC236}">
                <a16:creationId xmlns:a16="http://schemas.microsoft.com/office/drawing/2014/main" id="{4B120CD7-4902-F146-89DD-E26F10F489ED}"/>
              </a:ext>
            </a:extLst>
          </p:cNvPr>
          <p:cNvSpPr/>
          <p:nvPr/>
        </p:nvSpPr>
        <p:spPr>
          <a:xfrm>
            <a:off x="9475066" y="2125380"/>
            <a:ext cx="190500" cy="190500"/>
          </a:xfrm>
          <a:prstGeom prst="flowChartConnector">
            <a:avLst/>
          </a:prstGeom>
          <a:solidFill>
            <a:srgbClr val="FF0000"/>
          </a:solidFill>
          <a:ln w="19050">
            <a:solidFill>
              <a:schemeClr val="bg1">
                <a:alpha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Rectangle 153">
            <a:extLst>
              <a:ext uri="{FF2B5EF4-FFF2-40B4-BE49-F238E27FC236}">
                <a16:creationId xmlns:a16="http://schemas.microsoft.com/office/drawing/2014/main" id="{A73639D3-8FE0-6040-9425-1E9D204D12C5}"/>
              </a:ext>
            </a:extLst>
          </p:cNvPr>
          <p:cNvSpPr/>
          <p:nvPr/>
        </p:nvSpPr>
        <p:spPr bwMode="auto">
          <a:xfrm>
            <a:off x="8748785" y="1671480"/>
            <a:ext cx="1644650" cy="1177008"/>
          </a:xfrm>
          <a:prstGeom prst="rect">
            <a:avLst/>
          </a:prstGeom>
          <a:noFill/>
          <a:ln w="22225">
            <a:solidFill>
              <a:srgbClr val="00F26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流程图: 联系 201">
            <a:extLst>
              <a:ext uri="{FF2B5EF4-FFF2-40B4-BE49-F238E27FC236}">
                <a16:creationId xmlns:a16="http://schemas.microsoft.com/office/drawing/2014/main" id="{724C6A6B-AE03-0241-901F-4F8CD851A997}"/>
              </a:ext>
            </a:extLst>
          </p:cNvPr>
          <p:cNvSpPr/>
          <p:nvPr/>
        </p:nvSpPr>
        <p:spPr bwMode="auto">
          <a:xfrm>
            <a:off x="8711784" y="2680825"/>
            <a:ext cx="190500" cy="190500"/>
          </a:xfrm>
          <a:prstGeom prst="flowChartConnector">
            <a:avLst/>
          </a:prstGeom>
          <a:solidFill>
            <a:srgbClr val="4472C4"/>
          </a:solidFill>
          <a:ln w="19050">
            <a:solidFill>
              <a:schemeClr val="bg1">
                <a:alpha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" name="流程图: 联系 201">
            <a:extLst>
              <a:ext uri="{FF2B5EF4-FFF2-40B4-BE49-F238E27FC236}">
                <a16:creationId xmlns:a16="http://schemas.microsoft.com/office/drawing/2014/main" id="{A52B4FC4-E0D1-1343-B46B-55826B142127}"/>
              </a:ext>
            </a:extLst>
          </p:cNvPr>
          <p:cNvSpPr/>
          <p:nvPr/>
        </p:nvSpPr>
        <p:spPr bwMode="auto">
          <a:xfrm>
            <a:off x="10265641" y="1617427"/>
            <a:ext cx="190500" cy="190500"/>
          </a:xfrm>
          <a:prstGeom prst="flowChartConnector">
            <a:avLst/>
          </a:prstGeom>
          <a:solidFill>
            <a:srgbClr val="4472C4"/>
          </a:solidFill>
          <a:ln w="19050">
            <a:solidFill>
              <a:schemeClr val="bg1">
                <a:alpha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9AED09E-20ED-754F-9FA3-F8A72D819B9C}"/>
              </a:ext>
            </a:extLst>
          </p:cNvPr>
          <p:cNvSpPr/>
          <p:nvPr/>
        </p:nvSpPr>
        <p:spPr>
          <a:xfrm>
            <a:off x="0" y="6144001"/>
            <a:ext cx="113911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/>
              <a:t>S.</a:t>
            </a:r>
            <a:r>
              <a:rPr lang="zh-CN" altLang="en-US" sz="1400" dirty="0"/>
              <a:t> </a:t>
            </a:r>
            <a:r>
              <a:rPr lang="en-US" altLang="zh-CN" sz="1400" dirty="0"/>
              <a:t>Zhang</a:t>
            </a:r>
            <a:r>
              <a:rPr lang="en-US" sz="1400" dirty="0"/>
              <a:t>,</a:t>
            </a:r>
            <a:r>
              <a:rPr lang="zh-CN" altLang="en-US" sz="1400" dirty="0"/>
              <a:t> </a:t>
            </a:r>
            <a:r>
              <a:rPr lang="en-US" altLang="zh-CN" sz="1400" dirty="0"/>
              <a:t>J.</a:t>
            </a:r>
            <a:r>
              <a:rPr lang="zh-CN" altLang="en-US" sz="1400" dirty="0"/>
              <a:t> </a:t>
            </a:r>
            <a:r>
              <a:rPr lang="en-US" altLang="zh-CN" sz="1400" dirty="0"/>
              <a:t>Liew,</a:t>
            </a:r>
            <a:r>
              <a:rPr lang="zh-CN" altLang="en-US" sz="1400" dirty="0"/>
              <a:t> </a:t>
            </a:r>
            <a:r>
              <a:rPr lang="en-US" altLang="zh-CN" sz="1400" dirty="0"/>
              <a:t>Y.</a:t>
            </a:r>
            <a:r>
              <a:rPr lang="zh-CN" altLang="en-US" sz="1400" dirty="0"/>
              <a:t> </a:t>
            </a:r>
            <a:r>
              <a:rPr lang="en-US" altLang="zh-CN" sz="1400" dirty="0"/>
              <a:t>Wei,</a:t>
            </a:r>
            <a:r>
              <a:rPr lang="zh-CN" altLang="en-US" sz="1400" dirty="0"/>
              <a:t> </a:t>
            </a:r>
            <a:r>
              <a:rPr lang="en-US" altLang="zh-CN" sz="1400" dirty="0"/>
              <a:t>S.</a:t>
            </a:r>
            <a:r>
              <a:rPr lang="zh-CN" altLang="en-US" sz="1400" dirty="0"/>
              <a:t> </a:t>
            </a:r>
            <a:r>
              <a:rPr lang="en-US" altLang="zh-CN" sz="1400" dirty="0"/>
              <a:t>Wei,</a:t>
            </a:r>
            <a:r>
              <a:rPr lang="zh-CN" altLang="en-US" sz="1400" dirty="0"/>
              <a:t> </a:t>
            </a:r>
            <a:r>
              <a:rPr lang="en-US" sz="1400" dirty="0"/>
              <a:t> Y. Zhao</a:t>
            </a:r>
            <a:r>
              <a:rPr lang="en-US" altLang="zh-CN" sz="1400" dirty="0"/>
              <a:t>.</a:t>
            </a:r>
            <a:r>
              <a:rPr lang="zh-CN" altLang="en-US" sz="1400" dirty="0"/>
              <a:t> </a:t>
            </a:r>
            <a:r>
              <a:rPr lang="en-US" sz="1400" b="1" dirty="0"/>
              <a:t>Inside-Outside Guidance</a:t>
            </a:r>
            <a:r>
              <a:rPr lang="zh-CN" altLang="en-US" sz="1400" b="1" dirty="0"/>
              <a:t> </a:t>
            </a:r>
            <a:r>
              <a:rPr lang="en-US" altLang="zh-CN" sz="1400" b="1" dirty="0"/>
              <a:t>for</a:t>
            </a:r>
            <a:r>
              <a:rPr lang="zh-CN" altLang="en-US" sz="1400" b="1" dirty="0"/>
              <a:t> </a:t>
            </a:r>
            <a:r>
              <a:rPr lang="en-US" altLang="zh-CN" sz="1400" b="1" dirty="0"/>
              <a:t>Interactive</a:t>
            </a:r>
            <a:r>
              <a:rPr lang="zh-CN" altLang="en-US" sz="1400" b="1" dirty="0"/>
              <a:t> </a:t>
            </a:r>
            <a:r>
              <a:rPr lang="en-US" altLang="zh-CN" sz="1400" b="1" dirty="0"/>
              <a:t>Object</a:t>
            </a:r>
            <a:r>
              <a:rPr lang="zh-CN" altLang="en-US" sz="1400" b="1" dirty="0"/>
              <a:t> </a:t>
            </a:r>
            <a:r>
              <a:rPr lang="en-US" altLang="zh-CN" sz="1400" b="1" dirty="0"/>
              <a:t>Segmentation</a:t>
            </a:r>
            <a:r>
              <a:rPr lang="en-US" sz="1400" b="1" dirty="0"/>
              <a:t>.</a:t>
            </a:r>
            <a:r>
              <a:rPr lang="zh-CN" altLang="en-US" sz="1400" b="1" dirty="0"/>
              <a:t> </a:t>
            </a:r>
            <a:r>
              <a:rPr lang="en-US" altLang="zh-CN" sz="1400" dirty="0"/>
              <a:t>CVPR</a:t>
            </a:r>
            <a:r>
              <a:rPr lang="en-US" sz="1400" dirty="0"/>
              <a:t>, </a:t>
            </a:r>
            <a:r>
              <a:rPr lang="en-US" altLang="zh-CN" sz="1400" dirty="0"/>
              <a:t>2019</a:t>
            </a:r>
            <a:r>
              <a:rPr lang="zh-CN" altLang="en-US" sz="1400" dirty="0"/>
              <a:t> </a:t>
            </a:r>
            <a:r>
              <a:rPr lang="en-US" altLang="zh-CN" sz="1400" dirty="0"/>
              <a:t>(oral)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88487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32343FC-D618-5645-80D9-33B87438D3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Click on a corner point</a:t>
            </a: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Click on the symmetrical corner</a:t>
            </a: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Click on the object center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9AE884B-D0EE-A64F-BE3E-D34834F9C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39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E56DB8F-81FD-F24F-9344-1A957D1B8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Clicking Paradigm</a:t>
            </a:r>
            <a:endParaRPr lang="en-US" dirty="0"/>
          </a:p>
        </p:txBody>
      </p:sp>
      <p:sp>
        <p:nvSpPr>
          <p:cNvPr id="5" name="TextBox 2">
            <a:extLst>
              <a:ext uri="{FF2B5EF4-FFF2-40B4-BE49-F238E27FC236}">
                <a16:creationId xmlns:a16="http://schemas.microsoft.com/office/drawing/2014/main" id="{437C71AF-D7F0-7741-A4CD-4F3E800B10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481" y="4503739"/>
            <a:ext cx="515461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2400" i="1" dirty="0">
                <a:latin typeface="Calibri" pitchFamily="34" charset="0"/>
              </a:rPr>
              <a:t>The vertical and horizontal guided lines </a:t>
            </a:r>
          </a:p>
          <a:p>
            <a:pPr algn="ctr"/>
            <a:r>
              <a:rPr lang="en-US" altLang="zh-CN" sz="2400" i="1" dirty="0">
                <a:latin typeface="Calibri" pitchFamily="34" charset="0"/>
              </a:rPr>
              <a:t>are used to make the box visible</a:t>
            </a: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0F78C1DC-D2B8-0348-BAE1-72F27DE56A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00863" y="1865313"/>
            <a:ext cx="4679950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4">
            <a:extLst>
              <a:ext uri="{FF2B5EF4-FFF2-40B4-BE49-F238E27FC236}">
                <a16:creationId xmlns:a16="http://schemas.microsoft.com/office/drawing/2014/main" id="{111F9223-A362-B84F-998E-3D8BFCC4BE8F}"/>
              </a:ext>
            </a:extLst>
          </p:cNvPr>
          <p:cNvCxnSpPr/>
          <p:nvPr/>
        </p:nvCxnSpPr>
        <p:spPr>
          <a:xfrm>
            <a:off x="6900863" y="3665538"/>
            <a:ext cx="4679950" cy="0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">
            <a:extLst>
              <a:ext uri="{FF2B5EF4-FFF2-40B4-BE49-F238E27FC236}">
                <a16:creationId xmlns:a16="http://schemas.microsoft.com/office/drawing/2014/main" id="{C857C422-90F9-2640-A5B5-B2A6A7D84016}"/>
              </a:ext>
            </a:extLst>
          </p:cNvPr>
          <p:cNvCxnSpPr/>
          <p:nvPr/>
        </p:nvCxnSpPr>
        <p:spPr>
          <a:xfrm flipH="1">
            <a:off x="8455025" y="1865313"/>
            <a:ext cx="17463" cy="3975100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6">
            <a:extLst>
              <a:ext uri="{FF2B5EF4-FFF2-40B4-BE49-F238E27FC236}">
                <a16:creationId xmlns:a16="http://schemas.microsoft.com/office/drawing/2014/main" id="{80A5EA5C-C922-B245-8CCC-D3154CCA7B86}"/>
              </a:ext>
            </a:extLst>
          </p:cNvPr>
          <p:cNvSpPr/>
          <p:nvPr/>
        </p:nvSpPr>
        <p:spPr>
          <a:xfrm>
            <a:off x="8302625" y="3482975"/>
            <a:ext cx="360363" cy="360363"/>
          </a:xfrm>
          <a:prstGeom prst="ellipse">
            <a:avLst/>
          </a:prstGeom>
          <a:solidFill>
            <a:srgbClr val="0070C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" name="Picture 22">
            <a:extLst>
              <a:ext uri="{FF2B5EF4-FFF2-40B4-BE49-F238E27FC236}">
                <a16:creationId xmlns:a16="http://schemas.microsoft.com/office/drawing/2014/main" id="{A2229E82-1A97-8E47-8794-EF5C773749C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9875" y="3087688"/>
            <a:ext cx="1350963" cy="153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1855581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32343FC-D618-5645-80D9-33B87438D3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Click on a corner point</a:t>
            </a: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Click on the symmetrical corner</a:t>
            </a: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Click on the object center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9AE884B-D0EE-A64F-BE3E-D34834F9C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40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E56DB8F-81FD-F24F-9344-1A957D1B8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Clicking Paradigm</a:t>
            </a:r>
            <a:endParaRPr lang="en-US" dirty="0"/>
          </a:p>
        </p:txBody>
      </p:sp>
      <p:sp>
        <p:nvSpPr>
          <p:cNvPr id="5" name="TextBox 2">
            <a:extLst>
              <a:ext uri="{FF2B5EF4-FFF2-40B4-BE49-F238E27FC236}">
                <a16:creationId xmlns:a16="http://schemas.microsoft.com/office/drawing/2014/main" id="{437C71AF-D7F0-7741-A4CD-4F3E800B10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481" y="4503739"/>
            <a:ext cx="515461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2400" i="1" dirty="0">
                <a:latin typeface="Calibri" pitchFamily="34" charset="0"/>
              </a:rPr>
              <a:t>The vertical and horizontal guided lines </a:t>
            </a:r>
          </a:p>
          <a:p>
            <a:pPr algn="ctr"/>
            <a:r>
              <a:rPr lang="en-US" altLang="zh-CN" sz="2400" i="1" dirty="0">
                <a:latin typeface="Calibri" pitchFamily="34" charset="0"/>
              </a:rPr>
              <a:t>are used to make the box visible</a:t>
            </a:r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CADB223B-D09D-8640-BEF8-9E8837181E2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00863" y="1865313"/>
            <a:ext cx="4679950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Straight Connector 4">
            <a:extLst>
              <a:ext uri="{FF2B5EF4-FFF2-40B4-BE49-F238E27FC236}">
                <a16:creationId xmlns:a16="http://schemas.microsoft.com/office/drawing/2014/main" id="{2AA748FB-5C50-5442-8B7F-C12703DEFB45}"/>
              </a:ext>
            </a:extLst>
          </p:cNvPr>
          <p:cNvCxnSpPr/>
          <p:nvPr/>
        </p:nvCxnSpPr>
        <p:spPr>
          <a:xfrm>
            <a:off x="6900863" y="3665538"/>
            <a:ext cx="4679950" cy="0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5">
            <a:extLst>
              <a:ext uri="{FF2B5EF4-FFF2-40B4-BE49-F238E27FC236}">
                <a16:creationId xmlns:a16="http://schemas.microsoft.com/office/drawing/2014/main" id="{E57D7736-4CFF-424C-A185-3906951F92C8}"/>
              </a:ext>
            </a:extLst>
          </p:cNvPr>
          <p:cNvCxnSpPr/>
          <p:nvPr/>
        </p:nvCxnSpPr>
        <p:spPr>
          <a:xfrm flipH="1">
            <a:off x="8455025" y="1865313"/>
            <a:ext cx="17463" cy="3975100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6">
            <a:extLst>
              <a:ext uri="{FF2B5EF4-FFF2-40B4-BE49-F238E27FC236}">
                <a16:creationId xmlns:a16="http://schemas.microsoft.com/office/drawing/2014/main" id="{FEDCC6F4-FCAC-A347-BBC2-B5D475E90F54}"/>
              </a:ext>
            </a:extLst>
          </p:cNvPr>
          <p:cNvSpPr/>
          <p:nvPr/>
        </p:nvSpPr>
        <p:spPr>
          <a:xfrm>
            <a:off x="8302625" y="3482975"/>
            <a:ext cx="360363" cy="360363"/>
          </a:xfrm>
          <a:prstGeom prst="ellipse">
            <a:avLst/>
          </a:prstGeom>
          <a:solidFill>
            <a:srgbClr val="0070C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5" name="Picture 22">
            <a:extLst>
              <a:ext uri="{FF2B5EF4-FFF2-40B4-BE49-F238E27FC236}">
                <a16:creationId xmlns:a16="http://schemas.microsoft.com/office/drawing/2014/main" id="{4B8C116F-5A7A-F94C-8863-5E5E55C8B2B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9875" y="3087688"/>
            <a:ext cx="1350963" cy="153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94281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6848B3A-D917-9444-819C-1B67F117D3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Click on a corner point</a:t>
            </a:r>
          </a:p>
          <a:p>
            <a:r>
              <a:rPr lang="en-US" dirty="0"/>
              <a:t>Click on the symmetrical corner</a:t>
            </a: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Click on the object center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CC64E75-0B69-164B-90CF-38E4AFBC5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41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17C75F2-FA9F-AA49-9F80-E3C300BC3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Clicking Paradigm</a:t>
            </a:r>
            <a:endParaRPr lang="en-US" dirty="0"/>
          </a:p>
        </p:txBody>
      </p:sp>
      <p:pic>
        <p:nvPicPr>
          <p:cNvPr id="5" name="Picture 7">
            <a:extLst>
              <a:ext uri="{FF2B5EF4-FFF2-40B4-BE49-F238E27FC236}">
                <a16:creationId xmlns:a16="http://schemas.microsoft.com/office/drawing/2014/main" id="{703F90F0-8088-5543-9A62-2589E75647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00863" y="1865313"/>
            <a:ext cx="4679950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8">
            <a:extLst>
              <a:ext uri="{FF2B5EF4-FFF2-40B4-BE49-F238E27FC236}">
                <a16:creationId xmlns:a16="http://schemas.microsoft.com/office/drawing/2014/main" id="{F32B348D-6999-1948-A625-5CC0EF364F4C}"/>
              </a:ext>
            </a:extLst>
          </p:cNvPr>
          <p:cNvCxnSpPr/>
          <p:nvPr/>
        </p:nvCxnSpPr>
        <p:spPr>
          <a:xfrm>
            <a:off x="6900863" y="5727700"/>
            <a:ext cx="4679950" cy="0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9">
            <a:extLst>
              <a:ext uri="{FF2B5EF4-FFF2-40B4-BE49-F238E27FC236}">
                <a16:creationId xmlns:a16="http://schemas.microsoft.com/office/drawing/2014/main" id="{222A2395-DE12-0645-A25D-8FFD7378F75B}"/>
              </a:ext>
            </a:extLst>
          </p:cNvPr>
          <p:cNvCxnSpPr/>
          <p:nvPr/>
        </p:nvCxnSpPr>
        <p:spPr>
          <a:xfrm flipH="1">
            <a:off x="10079038" y="1868488"/>
            <a:ext cx="17462" cy="3952875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10">
            <a:extLst>
              <a:ext uri="{FF2B5EF4-FFF2-40B4-BE49-F238E27FC236}">
                <a16:creationId xmlns:a16="http://schemas.microsoft.com/office/drawing/2014/main" id="{B5959B66-FD26-664D-9E6D-60B3ED5BA9E0}"/>
              </a:ext>
            </a:extLst>
          </p:cNvPr>
          <p:cNvSpPr/>
          <p:nvPr/>
        </p:nvSpPr>
        <p:spPr>
          <a:xfrm>
            <a:off x="9906000" y="5554663"/>
            <a:ext cx="360363" cy="360362"/>
          </a:xfrm>
          <a:prstGeom prst="ellipse">
            <a:avLst/>
          </a:prstGeom>
          <a:solidFill>
            <a:srgbClr val="0070C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Down Arrow 11">
            <a:extLst>
              <a:ext uri="{FF2B5EF4-FFF2-40B4-BE49-F238E27FC236}">
                <a16:creationId xmlns:a16="http://schemas.microsoft.com/office/drawing/2014/main" id="{9F389257-4893-E34B-8ACD-BCBB6D194F1F}"/>
              </a:ext>
            </a:extLst>
          </p:cNvPr>
          <p:cNvSpPr/>
          <p:nvPr/>
        </p:nvSpPr>
        <p:spPr>
          <a:xfrm rot="19497696">
            <a:off x="9017000" y="4040188"/>
            <a:ext cx="458788" cy="1398587"/>
          </a:xfrm>
          <a:prstGeom prst="downArrow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12">
            <a:extLst>
              <a:ext uri="{FF2B5EF4-FFF2-40B4-BE49-F238E27FC236}">
                <a16:creationId xmlns:a16="http://schemas.microsoft.com/office/drawing/2014/main" id="{984254F3-6A7E-D443-B96C-64995695AC4D}"/>
              </a:ext>
            </a:extLst>
          </p:cNvPr>
          <p:cNvSpPr/>
          <p:nvPr/>
        </p:nvSpPr>
        <p:spPr>
          <a:xfrm>
            <a:off x="8308975" y="3481388"/>
            <a:ext cx="360363" cy="360362"/>
          </a:xfrm>
          <a:prstGeom prst="ellipse">
            <a:avLst/>
          </a:prstGeom>
          <a:solidFill>
            <a:srgbClr val="0070C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32829CD6-98B2-2C48-9066-0B00E0E54390}"/>
              </a:ext>
            </a:extLst>
          </p:cNvPr>
          <p:cNvSpPr/>
          <p:nvPr/>
        </p:nvSpPr>
        <p:spPr>
          <a:xfrm>
            <a:off x="8470900" y="3683000"/>
            <a:ext cx="1606550" cy="2028825"/>
          </a:xfrm>
          <a:prstGeom prst="rect">
            <a:avLst/>
          </a:prstGeom>
          <a:noFill/>
          <a:ln w="25400">
            <a:solidFill>
              <a:srgbClr val="00FA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200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6848B3A-D917-9444-819C-1B67F117D3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Click on a corner point</a:t>
            </a:r>
          </a:p>
          <a:p>
            <a:r>
              <a:rPr lang="en-US" dirty="0"/>
              <a:t>Click on the symmetrical corner</a:t>
            </a: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Click on the object center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CC64E75-0B69-164B-90CF-38E4AFBC5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42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17C75F2-FA9F-AA49-9F80-E3C300BC3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Clicking Paradigm</a:t>
            </a:r>
            <a:endParaRPr lang="en-US" dirty="0"/>
          </a:p>
        </p:txBody>
      </p:sp>
      <p:pic>
        <p:nvPicPr>
          <p:cNvPr id="12" name="Picture 7">
            <a:extLst>
              <a:ext uri="{FF2B5EF4-FFF2-40B4-BE49-F238E27FC236}">
                <a16:creationId xmlns:a16="http://schemas.microsoft.com/office/drawing/2014/main" id="{ADE18815-D616-8B45-9BD4-FD90B79D27E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00863" y="1865313"/>
            <a:ext cx="4679950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8">
            <a:extLst>
              <a:ext uri="{FF2B5EF4-FFF2-40B4-BE49-F238E27FC236}">
                <a16:creationId xmlns:a16="http://schemas.microsoft.com/office/drawing/2014/main" id="{374A86C8-439B-ED49-8916-A5DEE70205C7}"/>
              </a:ext>
            </a:extLst>
          </p:cNvPr>
          <p:cNvCxnSpPr/>
          <p:nvPr/>
        </p:nvCxnSpPr>
        <p:spPr>
          <a:xfrm>
            <a:off x="6900863" y="5727700"/>
            <a:ext cx="4679950" cy="0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9">
            <a:extLst>
              <a:ext uri="{FF2B5EF4-FFF2-40B4-BE49-F238E27FC236}">
                <a16:creationId xmlns:a16="http://schemas.microsoft.com/office/drawing/2014/main" id="{B165487D-7ABA-1345-A95C-CEBD5989BF5B}"/>
              </a:ext>
            </a:extLst>
          </p:cNvPr>
          <p:cNvCxnSpPr/>
          <p:nvPr/>
        </p:nvCxnSpPr>
        <p:spPr>
          <a:xfrm flipH="1">
            <a:off x="10079038" y="1868488"/>
            <a:ext cx="17462" cy="3952875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0">
            <a:extLst>
              <a:ext uri="{FF2B5EF4-FFF2-40B4-BE49-F238E27FC236}">
                <a16:creationId xmlns:a16="http://schemas.microsoft.com/office/drawing/2014/main" id="{794891EF-97C5-6F4E-96C1-FE43BA998184}"/>
              </a:ext>
            </a:extLst>
          </p:cNvPr>
          <p:cNvSpPr/>
          <p:nvPr/>
        </p:nvSpPr>
        <p:spPr>
          <a:xfrm>
            <a:off x="9906000" y="5554663"/>
            <a:ext cx="360363" cy="360362"/>
          </a:xfrm>
          <a:prstGeom prst="ellipse">
            <a:avLst/>
          </a:prstGeom>
          <a:solidFill>
            <a:srgbClr val="0070C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Down Arrow 11">
            <a:extLst>
              <a:ext uri="{FF2B5EF4-FFF2-40B4-BE49-F238E27FC236}">
                <a16:creationId xmlns:a16="http://schemas.microsoft.com/office/drawing/2014/main" id="{66FFA37A-14B5-DD47-BB21-EBB6DDFCA826}"/>
              </a:ext>
            </a:extLst>
          </p:cNvPr>
          <p:cNvSpPr/>
          <p:nvPr/>
        </p:nvSpPr>
        <p:spPr>
          <a:xfrm rot="19497696">
            <a:off x="9017000" y="4040188"/>
            <a:ext cx="458788" cy="1398587"/>
          </a:xfrm>
          <a:prstGeom prst="downArrow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Oval 12">
            <a:extLst>
              <a:ext uri="{FF2B5EF4-FFF2-40B4-BE49-F238E27FC236}">
                <a16:creationId xmlns:a16="http://schemas.microsoft.com/office/drawing/2014/main" id="{F8410F6A-C283-494F-ABB6-040C8F8016EE}"/>
              </a:ext>
            </a:extLst>
          </p:cNvPr>
          <p:cNvSpPr/>
          <p:nvPr/>
        </p:nvSpPr>
        <p:spPr>
          <a:xfrm>
            <a:off x="8308975" y="3481388"/>
            <a:ext cx="360363" cy="360362"/>
          </a:xfrm>
          <a:prstGeom prst="ellipse">
            <a:avLst/>
          </a:prstGeom>
          <a:solidFill>
            <a:srgbClr val="0070C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8" name="Rectangle 13">
            <a:extLst>
              <a:ext uri="{FF2B5EF4-FFF2-40B4-BE49-F238E27FC236}">
                <a16:creationId xmlns:a16="http://schemas.microsoft.com/office/drawing/2014/main" id="{67A035BD-B595-EF42-B5BE-BC1F9B5C1876}"/>
              </a:ext>
            </a:extLst>
          </p:cNvPr>
          <p:cNvSpPr/>
          <p:nvPr/>
        </p:nvSpPr>
        <p:spPr>
          <a:xfrm>
            <a:off x="8470900" y="3683000"/>
            <a:ext cx="1606550" cy="2028825"/>
          </a:xfrm>
          <a:prstGeom prst="rect">
            <a:avLst/>
          </a:prstGeom>
          <a:noFill/>
          <a:ln w="25400">
            <a:solidFill>
              <a:srgbClr val="00FA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101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38F556A-2DD0-7C46-8AF6-0338A91F4B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Click on a corner point</a:t>
            </a:r>
          </a:p>
          <a:p>
            <a:r>
              <a:rPr lang="en-US" dirty="0"/>
              <a:t>Click on the symmetrical corner</a:t>
            </a:r>
          </a:p>
          <a:p>
            <a:r>
              <a:rPr lang="en-US" dirty="0"/>
              <a:t>Click on the object center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2FFEB09-5D51-6B4E-91CC-CD172493F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43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F5AC28A-E596-6F4D-B424-956434FF7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Clicking Paradigm</a:t>
            </a:r>
            <a:endParaRPr lang="en-US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8DFFED4-C160-FF49-8A8F-A04747E714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0716100"/>
              </p:ext>
            </p:extLst>
          </p:nvPr>
        </p:nvGraphicFramePr>
        <p:xfrm>
          <a:off x="962381" y="3932766"/>
          <a:ext cx="3608680" cy="137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026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60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Clicks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Time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Outside clicks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6.7s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Inside click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1.5s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6" name="组合 8">
            <a:extLst>
              <a:ext uri="{FF2B5EF4-FFF2-40B4-BE49-F238E27FC236}">
                <a16:creationId xmlns:a16="http://schemas.microsoft.com/office/drawing/2014/main" id="{C14B58E8-093B-2B48-BD93-1EB0A21BE50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900863" y="1865313"/>
            <a:ext cx="4679950" cy="3981450"/>
            <a:chOff x="25740" y="53246"/>
            <a:chExt cx="2618332" cy="1963749"/>
          </a:xfrm>
        </p:grpSpPr>
        <p:pic>
          <p:nvPicPr>
            <p:cNvPr id="7" name="Picture 3">
              <a:extLst>
                <a:ext uri="{FF2B5EF4-FFF2-40B4-BE49-F238E27FC236}">
                  <a16:creationId xmlns:a16="http://schemas.microsoft.com/office/drawing/2014/main" id="{F70EBF2E-270A-3042-8919-C4FDBEBE86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5740" y="53246"/>
              <a:ext cx="2618332" cy="19637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8" name="Straight Connector 4">
              <a:extLst>
                <a:ext uri="{FF2B5EF4-FFF2-40B4-BE49-F238E27FC236}">
                  <a16:creationId xmlns:a16="http://schemas.microsoft.com/office/drawing/2014/main" id="{CBB3F6EA-7D18-1046-ACCA-497D2B51412A}"/>
                </a:ext>
              </a:extLst>
            </p:cNvPr>
            <p:cNvCxnSpPr/>
            <p:nvPr/>
          </p:nvCxnSpPr>
          <p:spPr>
            <a:xfrm>
              <a:off x="25740" y="941161"/>
              <a:ext cx="2618332" cy="0"/>
            </a:xfrm>
            <a:prstGeom prst="line">
              <a:avLst/>
            </a:prstGeom>
            <a:ln w="2222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5">
              <a:extLst>
                <a:ext uri="{FF2B5EF4-FFF2-40B4-BE49-F238E27FC236}">
                  <a16:creationId xmlns:a16="http://schemas.microsoft.com/office/drawing/2014/main" id="{4C6AABD1-A310-2B4A-9155-6C9328203885}"/>
                </a:ext>
              </a:extLst>
            </p:cNvPr>
            <p:cNvCxnSpPr/>
            <p:nvPr/>
          </p:nvCxnSpPr>
          <p:spPr>
            <a:xfrm flipH="1">
              <a:off x="895260" y="53246"/>
              <a:ext cx="9770" cy="1960617"/>
            </a:xfrm>
            <a:prstGeom prst="line">
              <a:avLst/>
            </a:prstGeom>
            <a:ln w="2222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val 6">
              <a:extLst>
                <a:ext uri="{FF2B5EF4-FFF2-40B4-BE49-F238E27FC236}">
                  <a16:creationId xmlns:a16="http://schemas.microsoft.com/office/drawing/2014/main" id="{E9DC92EA-8E58-F14A-A31B-E7A7F55D6DC4}"/>
                </a:ext>
              </a:extLst>
            </p:cNvPr>
            <p:cNvSpPr/>
            <p:nvPr/>
          </p:nvSpPr>
          <p:spPr>
            <a:xfrm>
              <a:off x="802891" y="851117"/>
              <a:ext cx="179411" cy="180089"/>
            </a:xfrm>
            <a:prstGeom prst="ellipse">
              <a:avLst/>
            </a:prstGeom>
            <a:solidFill>
              <a:srgbClr val="0070C0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pic>
          <p:nvPicPr>
            <p:cNvPr id="11" name="Picture 22">
              <a:extLst>
                <a:ext uri="{FF2B5EF4-FFF2-40B4-BE49-F238E27FC236}">
                  <a16:creationId xmlns:a16="http://schemas.microsoft.com/office/drawing/2014/main" id="{EC62F97E-A734-744C-BF02-08F2FAF85AD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79443" y="680254"/>
              <a:ext cx="755463" cy="7554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2" name="Picture 15">
            <a:extLst>
              <a:ext uri="{FF2B5EF4-FFF2-40B4-BE49-F238E27FC236}">
                <a16:creationId xmlns:a16="http://schemas.microsoft.com/office/drawing/2014/main" id="{3FBA65D6-DCC4-0D47-9282-E040A9A6BBC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00863" y="1865313"/>
            <a:ext cx="4679950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Oval 16">
            <a:extLst>
              <a:ext uri="{FF2B5EF4-FFF2-40B4-BE49-F238E27FC236}">
                <a16:creationId xmlns:a16="http://schemas.microsoft.com/office/drawing/2014/main" id="{76F42DF4-E922-B147-BFA8-E86E36E47BA5}"/>
              </a:ext>
            </a:extLst>
          </p:cNvPr>
          <p:cNvSpPr/>
          <p:nvPr/>
        </p:nvSpPr>
        <p:spPr>
          <a:xfrm>
            <a:off x="9906000" y="5554663"/>
            <a:ext cx="360363" cy="360362"/>
          </a:xfrm>
          <a:prstGeom prst="ellipse">
            <a:avLst/>
          </a:prstGeom>
          <a:solidFill>
            <a:srgbClr val="0070C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al 17">
            <a:extLst>
              <a:ext uri="{FF2B5EF4-FFF2-40B4-BE49-F238E27FC236}">
                <a16:creationId xmlns:a16="http://schemas.microsoft.com/office/drawing/2014/main" id="{668143CF-BC2C-5149-AA8C-6F89F20A3C03}"/>
              </a:ext>
            </a:extLst>
          </p:cNvPr>
          <p:cNvSpPr/>
          <p:nvPr/>
        </p:nvSpPr>
        <p:spPr>
          <a:xfrm>
            <a:off x="8308975" y="3481388"/>
            <a:ext cx="360363" cy="360362"/>
          </a:xfrm>
          <a:prstGeom prst="ellipse">
            <a:avLst/>
          </a:prstGeom>
          <a:solidFill>
            <a:srgbClr val="0070C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18">
            <a:extLst>
              <a:ext uri="{FF2B5EF4-FFF2-40B4-BE49-F238E27FC236}">
                <a16:creationId xmlns:a16="http://schemas.microsoft.com/office/drawing/2014/main" id="{3C9723B7-2701-C34F-B8EA-563D332B8CC4}"/>
              </a:ext>
            </a:extLst>
          </p:cNvPr>
          <p:cNvSpPr/>
          <p:nvPr/>
        </p:nvSpPr>
        <p:spPr>
          <a:xfrm>
            <a:off x="8470900" y="3683000"/>
            <a:ext cx="1606550" cy="2028825"/>
          </a:xfrm>
          <a:prstGeom prst="rect">
            <a:avLst/>
          </a:prstGeom>
          <a:noFill/>
          <a:ln w="25400">
            <a:solidFill>
              <a:srgbClr val="00FA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Oval 19">
            <a:extLst>
              <a:ext uri="{FF2B5EF4-FFF2-40B4-BE49-F238E27FC236}">
                <a16:creationId xmlns:a16="http://schemas.microsoft.com/office/drawing/2014/main" id="{1D6F1F96-EE49-C04D-9085-4A2F77FB51E9}"/>
              </a:ext>
            </a:extLst>
          </p:cNvPr>
          <p:cNvSpPr/>
          <p:nvPr/>
        </p:nvSpPr>
        <p:spPr>
          <a:xfrm>
            <a:off x="9055100" y="4203700"/>
            <a:ext cx="360363" cy="360363"/>
          </a:xfrm>
          <a:prstGeom prst="ellipse">
            <a:avLst/>
          </a:prstGeom>
          <a:solidFill>
            <a:srgbClr val="FF000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7" name="Picture 20">
            <a:extLst>
              <a:ext uri="{FF2B5EF4-FFF2-40B4-BE49-F238E27FC236}">
                <a16:creationId xmlns:a16="http://schemas.microsoft.com/office/drawing/2014/main" id="{35522174-EC19-0F4D-8147-1FA68D9BC52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42350" y="3840163"/>
            <a:ext cx="1350963" cy="152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48006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98DDF18-85AF-D041-A2F0-7E1F7A0E5F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Follow the practice of DEXTR</a:t>
            </a:r>
          </a:p>
          <a:p>
            <a:pPr lvl="1"/>
            <a:r>
              <a:rPr lang="en-US" altLang="zh-CN" dirty="0"/>
              <a:t>Enlarge the bounding box by 10 pixels to include context</a:t>
            </a:r>
          </a:p>
          <a:p>
            <a:pPr lvl="1"/>
            <a:r>
              <a:rPr lang="en-US" altLang="zh-CN" dirty="0"/>
              <a:t>Crop and resize the inputs to 512x512</a:t>
            </a:r>
          </a:p>
          <a:p>
            <a:r>
              <a:rPr lang="en-US" altLang="zh-CN" dirty="0"/>
              <a:t>Input representation</a:t>
            </a:r>
          </a:p>
          <a:p>
            <a:pPr lvl="1"/>
            <a:r>
              <a:rPr lang="en-US" altLang="zh-CN" dirty="0"/>
              <a:t>2 separate Gaussian heatmaps for the inside and outside clicks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146E97F-2C5C-8943-8DC9-04BE2C654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44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39567BE-68E4-8E4F-ABE6-324129A28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Input Representation</a:t>
            </a:r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CC3106F-82C4-7449-A5A3-2E6C724B494E}"/>
              </a:ext>
            </a:extLst>
          </p:cNvPr>
          <p:cNvGrpSpPr/>
          <p:nvPr/>
        </p:nvGrpSpPr>
        <p:grpSpPr>
          <a:xfrm>
            <a:off x="1205461" y="4137890"/>
            <a:ext cx="9619557" cy="1961819"/>
            <a:chOff x="1039206" y="4211577"/>
            <a:chExt cx="9823236" cy="2045151"/>
          </a:xfrm>
        </p:grpSpPr>
        <p:pic>
          <p:nvPicPr>
            <p:cNvPr id="6" name="图片 81">
              <a:extLst>
                <a:ext uri="{FF2B5EF4-FFF2-40B4-BE49-F238E27FC236}">
                  <a16:creationId xmlns:a16="http://schemas.microsoft.com/office/drawing/2014/main" id="{D74A00A3-47C3-194B-B005-D912ACCB44C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4113798" y="4408799"/>
              <a:ext cx="1440000" cy="144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7" name="组合 98">
              <a:extLst>
                <a:ext uri="{FF2B5EF4-FFF2-40B4-BE49-F238E27FC236}">
                  <a16:creationId xmlns:a16="http://schemas.microsoft.com/office/drawing/2014/main" id="{B9831E63-7FFA-5843-9C67-0ADDB0637A9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39206" y="4211577"/>
              <a:ext cx="2351087" cy="2014538"/>
              <a:chOff x="6520353" y="49243"/>
              <a:chExt cx="2618332" cy="1989864"/>
            </a:xfrm>
          </p:grpSpPr>
          <p:pic>
            <p:nvPicPr>
              <p:cNvPr id="25" name="Picture 15">
                <a:extLst>
                  <a:ext uri="{FF2B5EF4-FFF2-40B4-BE49-F238E27FC236}">
                    <a16:creationId xmlns:a16="http://schemas.microsoft.com/office/drawing/2014/main" id="{4C6B5276-6A56-8946-97E7-E8F496A910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20353" y="49243"/>
                <a:ext cx="2618332" cy="19637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6" name="Oval 16">
                <a:extLst>
                  <a:ext uri="{FF2B5EF4-FFF2-40B4-BE49-F238E27FC236}">
                    <a16:creationId xmlns:a16="http://schemas.microsoft.com/office/drawing/2014/main" id="{A8B6AD9F-192C-484A-8923-67869BA3149D}"/>
                  </a:ext>
                </a:extLst>
              </p:cNvPr>
              <p:cNvSpPr/>
              <p:nvPr/>
            </p:nvSpPr>
            <p:spPr>
              <a:xfrm>
                <a:off x="8201672" y="1879165"/>
                <a:ext cx="180331" cy="159942"/>
              </a:xfrm>
              <a:prstGeom prst="ellipse">
                <a:avLst/>
              </a:prstGeom>
              <a:solidFill>
                <a:srgbClr val="0070C0"/>
              </a:solidFill>
              <a:ln w="254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endParaRPr>
              </a:p>
            </p:txBody>
          </p:sp>
          <p:sp>
            <p:nvSpPr>
              <p:cNvPr id="27" name="Oval 17">
                <a:extLst>
                  <a:ext uri="{FF2B5EF4-FFF2-40B4-BE49-F238E27FC236}">
                    <a16:creationId xmlns:a16="http://schemas.microsoft.com/office/drawing/2014/main" id="{AE8CAB30-7C35-5F46-8FA9-20B46B94BC84}"/>
                  </a:ext>
                </a:extLst>
              </p:cNvPr>
              <p:cNvSpPr/>
              <p:nvPr/>
            </p:nvSpPr>
            <p:spPr>
              <a:xfrm>
                <a:off x="7308858" y="850520"/>
                <a:ext cx="180331" cy="159942"/>
              </a:xfrm>
              <a:prstGeom prst="ellipse">
                <a:avLst/>
              </a:prstGeom>
              <a:solidFill>
                <a:srgbClr val="0070C0"/>
              </a:solidFill>
              <a:ln w="254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endParaRPr>
              </a:p>
            </p:txBody>
          </p:sp>
          <p:sp>
            <p:nvSpPr>
              <p:cNvPr id="28" name="Rectangle 18">
                <a:extLst>
                  <a:ext uri="{FF2B5EF4-FFF2-40B4-BE49-F238E27FC236}">
                    <a16:creationId xmlns:a16="http://schemas.microsoft.com/office/drawing/2014/main" id="{FB5116DD-E5EF-7F44-8A18-4F8BCD0BBD36}"/>
                  </a:ext>
                </a:extLst>
              </p:cNvPr>
              <p:cNvSpPr/>
              <p:nvPr/>
            </p:nvSpPr>
            <p:spPr>
              <a:xfrm>
                <a:off x="7399023" y="950876"/>
                <a:ext cx="898118" cy="1006692"/>
              </a:xfrm>
              <a:prstGeom prst="rect">
                <a:avLst/>
              </a:prstGeom>
              <a:noFill/>
              <a:ln w="25400" cap="flat" cmpd="sng" algn="ctr">
                <a:solidFill>
                  <a:srgbClr val="00FA00"/>
                </a:solidFill>
                <a:prstDash val="sysDash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endParaRPr>
              </a:p>
            </p:txBody>
          </p:sp>
          <p:sp>
            <p:nvSpPr>
              <p:cNvPr id="29" name="Oval 19">
                <a:extLst>
                  <a:ext uri="{FF2B5EF4-FFF2-40B4-BE49-F238E27FC236}">
                    <a16:creationId xmlns:a16="http://schemas.microsoft.com/office/drawing/2014/main" id="{F2A58871-FFCE-1B4C-964A-5C63602A5AC4}"/>
                  </a:ext>
                </a:extLst>
              </p:cNvPr>
              <p:cNvSpPr/>
              <p:nvPr/>
            </p:nvSpPr>
            <p:spPr>
              <a:xfrm>
                <a:off x="7726094" y="1209605"/>
                <a:ext cx="180331" cy="159942"/>
              </a:xfrm>
              <a:prstGeom prst="ellipse">
                <a:avLst/>
              </a:prstGeom>
              <a:solidFill>
                <a:srgbClr val="FF0000"/>
              </a:solidFill>
              <a:ln w="254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endParaRPr>
              </a:p>
            </p:txBody>
          </p:sp>
          <p:pic>
            <p:nvPicPr>
              <p:cNvPr id="30" name="Picture 20">
                <a:extLst>
                  <a:ext uri="{FF2B5EF4-FFF2-40B4-BE49-F238E27FC236}">
                    <a16:creationId xmlns:a16="http://schemas.microsoft.com/office/drawing/2014/main" id="{D54A8361-EEF1-4249-B67B-6499939192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7513692" y="1037399"/>
                <a:ext cx="755463" cy="7554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8" name="矩形 29">
              <a:extLst>
                <a:ext uri="{FF2B5EF4-FFF2-40B4-BE49-F238E27FC236}">
                  <a16:creationId xmlns:a16="http://schemas.microsoft.com/office/drawing/2014/main" id="{09E9AC37-331C-7645-97C3-40955D6C773B}"/>
                </a:ext>
              </a:extLst>
            </p:cNvPr>
            <p:cNvSpPr/>
            <p:nvPr/>
          </p:nvSpPr>
          <p:spPr>
            <a:xfrm>
              <a:off x="5875305" y="4408799"/>
              <a:ext cx="1440000" cy="1440000"/>
            </a:xfrm>
            <a:prstGeom prst="rect">
              <a:avLst/>
            </a:prstGeom>
            <a:solidFill>
              <a:srgbClr val="000000"/>
            </a:solidFill>
            <a:ln w="12700" cap="flat" cmpd="sng" algn="ctr">
              <a:solidFill>
                <a:srgbClr val="000000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9" name="矩形 5">
              <a:extLst>
                <a:ext uri="{FF2B5EF4-FFF2-40B4-BE49-F238E27FC236}">
                  <a16:creationId xmlns:a16="http://schemas.microsoft.com/office/drawing/2014/main" id="{4AEE9C32-CD25-0D4D-BCF6-7283EC0CCD02}"/>
                </a:ext>
              </a:extLst>
            </p:cNvPr>
            <p:cNvSpPr/>
            <p:nvPr/>
          </p:nvSpPr>
          <p:spPr>
            <a:xfrm>
              <a:off x="7636812" y="4408799"/>
              <a:ext cx="1440000" cy="1440000"/>
            </a:xfrm>
            <a:prstGeom prst="rect">
              <a:avLst/>
            </a:prstGeom>
            <a:solidFill>
              <a:srgbClr val="000000"/>
            </a:solidFill>
            <a:ln w="12700" cap="flat" cmpd="sng" algn="ctr">
              <a:solidFill>
                <a:srgbClr val="000000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9179C7ED-99F5-4748-83F9-45AD124A663E}"/>
                </a:ext>
              </a:extLst>
            </p:cNvPr>
            <p:cNvSpPr/>
            <p:nvPr/>
          </p:nvSpPr>
          <p:spPr>
            <a:xfrm>
              <a:off x="6348865" y="4795734"/>
              <a:ext cx="360000" cy="360000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softEdge rad="88900"/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1" name="Oval 1">
              <a:extLst>
                <a:ext uri="{FF2B5EF4-FFF2-40B4-BE49-F238E27FC236}">
                  <a16:creationId xmlns:a16="http://schemas.microsoft.com/office/drawing/2014/main" id="{BF3F87FE-0AE6-EB4B-95A1-9A26C4121838}"/>
                </a:ext>
              </a:extLst>
            </p:cNvPr>
            <p:cNvSpPr/>
            <p:nvPr/>
          </p:nvSpPr>
          <p:spPr>
            <a:xfrm>
              <a:off x="7650516" y="4436868"/>
              <a:ext cx="360000" cy="360000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softEdge rad="88900"/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2" name="Oval 1">
              <a:extLst>
                <a:ext uri="{FF2B5EF4-FFF2-40B4-BE49-F238E27FC236}">
                  <a16:creationId xmlns:a16="http://schemas.microsoft.com/office/drawing/2014/main" id="{1BF8EA7C-7179-C844-BBE1-DA98681FB15B}"/>
                </a:ext>
              </a:extLst>
            </p:cNvPr>
            <p:cNvSpPr/>
            <p:nvPr/>
          </p:nvSpPr>
          <p:spPr>
            <a:xfrm>
              <a:off x="7650516" y="5488799"/>
              <a:ext cx="360000" cy="360000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softEdge rad="88900"/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12BFA9DB-4A60-1E41-9DEB-C2348CFCD205}"/>
                </a:ext>
              </a:extLst>
            </p:cNvPr>
            <p:cNvSpPr/>
            <p:nvPr/>
          </p:nvSpPr>
          <p:spPr>
            <a:xfrm>
              <a:off x="8717816" y="5488799"/>
              <a:ext cx="360000" cy="360000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softEdge rad="88900"/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E873A1BF-2A18-284A-A0D4-7312658379B2}"/>
                </a:ext>
              </a:extLst>
            </p:cNvPr>
            <p:cNvSpPr/>
            <p:nvPr/>
          </p:nvSpPr>
          <p:spPr>
            <a:xfrm>
              <a:off x="8717816" y="4436868"/>
              <a:ext cx="360000" cy="360000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>
              <a:softEdge rad="88900"/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5" name="Or 14">
              <a:extLst>
                <a:ext uri="{FF2B5EF4-FFF2-40B4-BE49-F238E27FC236}">
                  <a16:creationId xmlns:a16="http://schemas.microsoft.com/office/drawing/2014/main" id="{2D1F5AEE-E91A-E444-94D9-2A3627EDEFE7}"/>
                </a:ext>
              </a:extLst>
            </p:cNvPr>
            <p:cNvSpPr/>
            <p:nvPr/>
          </p:nvSpPr>
          <p:spPr>
            <a:xfrm>
              <a:off x="5603517" y="4996372"/>
              <a:ext cx="222068" cy="222068"/>
            </a:xfrm>
            <a:prstGeom prst="flowChartOr">
              <a:avLst/>
            </a:prstGeom>
            <a:noFill/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6" name="Or 15">
              <a:extLst>
                <a:ext uri="{FF2B5EF4-FFF2-40B4-BE49-F238E27FC236}">
                  <a16:creationId xmlns:a16="http://schemas.microsoft.com/office/drawing/2014/main" id="{0D419AC8-B62F-D445-BCE3-C47F32EC7DC7}"/>
                </a:ext>
              </a:extLst>
            </p:cNvPr>
            <p:cNvSpPr/>
            <p:nvPr/>
          </p:nvSpPr>
          <p:spPr>
            <a:xfrm>
              <a:off x="7350335" y="4994872"/>
              <a:ext cx="222068" cy="222068"/>
            </a:xfrm>
            <a:prstGeom prst="flowChartOr">
              <a:avLst/>
            </a:prstGeom>
            <a:noFill/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162CA8C-D135-E345-B3D0-323AC485D15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52623" y="5852488"/>
              <a:ext cx="125077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黑体" panose="02010609060101010101" pitchFamily="49" charset="-122"/>
                </a:rPr>
                <a:t>RGB</a:t>
              </a:r>
              <a:r>
                <a: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黑体" panose="02010609060101010101" pitchFamily="49" charset="-122"/>
                </a:rPr>
                <a:t> </a:t>
              </a: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黑体" panose="02010609060101010101" pitchFamily="49" charset="-122"/>
                </a:rPr>
                <a:t>Image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E5C2014A-8656-9D49-86D9-FE36598F5A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93614" y="5852488"/>
              <a:ext cx="180906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黑体" panose="02010609060101010101" pitchFamily="49" charset="-122"/>
                </a:rPr>
                <a:t>Inside</a:t>
              </a:r>
              <a:r>
                <a: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黑体" panose="02010609060101010101" pitchFamily="49" charset="-122"/>
                </a:rPr>
                <a:t> </a:t>
              </a: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黑体" panose="02010609060101010101" pitchFamily="49" charset="-122"/>
                </a:rPr>
                <a:t>Guidance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0502F1EE-2187-7A46-8C10-0342F88366B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29615" y="5852488"/>
              <a:ext cx="204515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黑体" panose="02010609060101010101" pitchFamily="49" charset="-122"/>
                </a:rPr>
                <a:t>Outside</a:t>
              </a:r>
              <a:r>
                <a: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黑体" panose="02010609060101010101" pitchFamily="49" charset="-122"/>
                </a:rPr>
                <a:t> </a:t>
              </a: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黑体" panose="02010609060101010101" pitchFamily="49" charset="-122"/>
                </a:rPr>
                <a:t>Guidance</a:t>
              </a:r>
            </a:p>
          </p:txBody>
        </p:sp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AA9C9535-B613-F54F-A900-F07100794218}"/>
                </a:ext>
              </a:extLst>
            </p:cNvPr>
            <p:cNvSpPr/>
            <p:nvPr/>
          </p:nvSpPr>
          <p:spPr>
            <a:xfrm>
              <a:off x="4029992" y="4244738"/>
              <a:ext cx="5198056" cy="1984578"/>
            </a:xfrm>
            <a:prstGeom prst="roundRect">
              <a:avLst>
                <a:gd name="adj" fmla="val 7800"/>
              </a:avLst>
            </a:prstGeom>
            <a:noFill/>
            <a:ln w="15875" cap="flat" cmpd="sng" algn="ctr">
              <a:solidFill>
                <a:srgbClr val="FFFFFF">
                  <a:lumMod val="50000"/>
                </a:srgbClr>
              </a:solidFill>
              <a:prstDash val="lgDash"/>
              <a:round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1" name="Right Arrow 20">
              <a:extLst>
                <a:ext uri="{FF2B5EF4-FFF2-40B4-BE49-F238E27FC236}">
                  <a16:creationId xmlns:a16="http://schemas.microsoft.com/office/drawing/2014/main" id="{42A4E9ED-93CB-C147-AA88-F12B29D749A6}"/>
                </a:ext>
              </a:extLst>
            </p:cNvPr>
            <p:cNvSpPr/>
            <p:nvPr/>
          </p:nvSpPr>
          <p:spPr>
            <a:xfrm>
              <a:off x="9361583" y="4940933"/>
              <a:ext cx="445221" cy="484632"/>
            </a:xfrm>
            <a:prstGeom prst="rightArrow">
              <a:avLst/>
            </a:prstGeom>
            <a:gradFill rotWithShape="1">
              <a:gsLst>
                <a:gs pos="0">
                  <a:srgbClr val="000000">
                    <a:lumMod val="110000"/>
                    <a:satMod val="105000"/>
                    <a:tint val="67000"/>
                  </a:srgbClr>
                </a:gs>
                <a:gs pos="50000">
                  <a:srgbClr val="000000">
                    <a:lumMod val="105000"/>
                    <a:satMod val="103000"/>
                    <a:tint val="73000"/>
                  </a:srgbClr>
                </a:gs>
                <a:gs pos="100000">
                  <a:srgbClr val="000000">
                    <a:lumMod val="105000"/>
                    <a:satMod val="109000"/>
                    <a:tint val="81000"/>
                  </a:srgbClr>
                </a:gs>
              </a:gsLst>
              <a:lin ang="5400000" scaled="0"/>
            </a:gradFill>
            <a:ln w="6350" cap="flat" cmpd="sng" algn="ctr">
              <a:solidFill>
                <a:srgbClr val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2" name="Right Arrow 21">
              <a:extLst>
                <a:ext uri="{FF2B5EF4-FFF2-40B4-BE49-F238E27FC236}">
                  <a16:creationId xmlns:a16="http://schemas.microsoft.com/office/drawing/2014/main" id="{BBDBED3F-9B26-E241-95AD-CAB0242A159D}"/>
                </a:ext>
              </a:extLst>
            </p:cNvPr>
            <p:cNvSpPr/>
            <p:nvPr/>
          </p:nvSpPr>
          <p:spPr>
            <a:xfrm>
              <a:off x="3487532" y="4940933"/>
              <a:ext cx="445221" cy="484632"/>
            </a:xfrm>
            <a:prstGeom prst="rightArrow">
              <a:avLst/>
            </a:prstGeom>
            <a:gradFill rotWithShape="1">
              <a:gsLst>
                <a:gs pos="0">
                  <a:srgbClr val="000000">
                    <a:lumMod val="110000"/>
                    <a:satMod val="105000"/>
                    <a:tint val="67000"/>
                  </a:srgbClr>
                </a:gs>
                <a:gs pos="50000">
                  <a:srgbClr val="000000">
                    <a:lumMod val="105000"/>
                    <a:satMod val="103000"/>
                    <a:tint val="73000"/>
                  </a:srgbClr>
                </a:gs>
                <a:gs pos="100000">
                  <a:srgbClr val="000000">
                    <a:lumMod val="105000"/>
                    <a:satMod val="109000"/>
                    <a:tint val="81000"/>
                  </a:srgbClr>
                </a:gs>
              </a:gsLst>
              <a:lin ang="5400000" scaled="0"/>
            </a:gradFill>
            <a:ln w="6350" cap="flat" cmpd="sng" algn="ctr">
              <a:solidFill>
                <a:srgbClr val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3" name="Trapezium 22">
              <a:extLst>
                <a:ext uri="{FF2B5EF4-FFF2-40B4-BE49-F238E27FC236}">
                  <a16:creationId xmlns:a16="http://schemas.microsoft.com/office/drawing/2014/main" id="{F2365DAB-7E09-184D-99FE-528DA2671803}"/>
                </a:ext>
              </a:extLst>
            </p:cNvPr>
            <p:cNvSpPr/>
            <p:nvPr/>
          </p:nvSpPr>
          <p:spPr>
            <a:xfrm rot="5400000">
              <a:off x="9477644" y="4758767"/>
              <a:ext cx="1820938" cy="948658"/>
            </a:xfrm>
            <a:prstGeom prst="trapezoid">
              <a:avLst/>
            </a:prstGeom>
            <a:solidFill>
              <a:srgbClr val="FF9600"/>
            </a:solidFill>
            <a:ln w="12700" cap="flat" cmpd="sng" algn="ctr">
              <a:solidFill>
                <a:srgbClr val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3C898F0-4DC8-A647-9634-9BA886A89E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6200000">
              <a:off x="9361092" y="4910987"/>
              <a:ext cx="2045151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黑体" panose="02010609060101010101" pitchFamily="49" charset="-122"/>
                </a:rPr>
                <a:t>Segmentation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黑体" panose="02010609060101010101" pitchFamily="49" charset="-122"/>
                </a:rPr>
                <a:t>Network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08346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6D3B534-6F84-484F-99A1-B89D935ECE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1408387"/>
            <a:ext cx="11022812" cy="685800"/>
          </a:xfrm>
        </p:spPr>
        <p:txBody>
          <a:bodyPr/>
          <a:lstStyle/>
          <a:p>
            <a:r>
              <a:rPr lang="en-US" altLang="zh-CN" dirty="0">
                <a:latin typeface="Calibri" pitchFamily="34" charset="0"/>
              </a:rPr>
              <a:t>Segmentation errors mostly occur around the object boundaries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42897E1-CA77-2B46-9B36-4A711449F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45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9B860A3-2F2E-BC4F-B981-43B6F73E4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Network</a:t>
            </a:r>
            <a:r>
              <a:rPr lang="zh-CN" altLang="en-US" dirty="0"/>
              <a:t> </a:t>
            </a:r>
            <a:r>
              <a:rPr lang="en-US" altLang="zh-CN" dirty="0"/>
              <a:t>Architecture</a:t>
            </a:r>
            <a:r>
              <a:rPr lang="zh-CN" altLang="en-US" dirty="0"/>
              <a:t> 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8633E63-6590-6F4B-A06C-54F16E4ED3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636626" y="2498840"/>
            <a:ext cx="4552950" cy="350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36727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3943192-C1E5-224E-A416-5198982D42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>
                <a:latin typeface="Calibri" pitchFamily="34" charset="0"/>
              </a:rPr>
              <a:t>Segmentation errors mostly occur around the object boundaries</a:t>
            </a:r>
          </a:p>
          <a:p>
            <a:r>
              <a:rPr lang="en-US" altLang="zh-CN" dirty="0">
                <a:latin typeface="Calibri" pitchFamily="34" charset="0"/>
              </a:rPr>
              <a:t>Use a coarse-to-fine network structure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6A20C91-6F4E-7146-A713-DD68931BB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46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4664F7F-89C8-EA47-9353-FCF70DD5E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Network</a:t>
            </a:r>
            <a:r>
              <a:rPr lang="zh-CN" altLang="en-US" dirty="0"/>
              <a:t> </a:t>
            </a:r>
            <a:r>
              <a:rPr lang="en-US" altLang="zh-CN" dirty="0"/>
              <a:t>Architecture</a:t>
            </a:r>
            <a:r>
              <a:rPr lang="zh-CN" altLang="en-US" dirty="0"/>
              <a:t> </a:t>
            </a:r>
            <a:endParaRPr lang="en-US" dirty="0"/>
          </a:p>
        </p:txBody>
      </p:sp>
      <p:grpSp>
        <p:nvGrpSpPr>
          <p:cNvPr id="5" name="组合 5">
            <a:extLst>
              <a:ext uri="{FF2B5EF4-FFF2-40B4-BE49-F238E27FC236}">
                <a16:creationId xmlns:a16="http://schemas.microsoft.com/office/drawing/2014/main" id="{9085F051-3278-3248-98D7-F11AC76A4824}"/>
              </a:ext>
            </a:extLst>
          </p:cNvPr>
          <p:cNvGrpSpPr>
            <a:grpSpLocks/>
          </p:cNvGrpSpPr>
          <p:nvPr/>
        </p:nvGrpSpPr>
        <p:grpSpPr bwMode="auto">
          <a:xfrm>
            <a:off x="2230438" y="3115735"/>
            <a:ext cx="4673600" cy="2543175"/>
            <a:chOff x="5813611" y="4189840"/>
            <a:chExt cx="3612645" cy="1987123"/>
          </a:xfrm>
        </p:grpSpPr>
        <p:grpSp>
          <p:nvGrpSpPr>
            <p:cNvPr id="6" name="Group 519">
              <a:extLst>
                <a:ext uri="{FF2B5EF4-FFF2-40B4-BE49-F238E27FC236}">
                  <a16:creationId xmlns:a16="http://schemas.microsoft.com/office/drawing/2014/main" id="{02D837E2-1E0A-1743-AF01-B533D130913B}"/>
                </a:ext>
              </a:extLst>
            </p:cNvPr>
            <p:cNvGrpSpPr/>
            <p:nvPr/>
          </p:nvGrpSpPr>
          <p:grpSpPr>
            <a:xfrm>
              <a:off x="5813611" y="4857226"/>
              <a:ext cx="970206" cy="874997"/>
              <a:chOff x="8850313" y="153262"/>
              <a:chExt cx="1384300" cy="1771650"/>
            </a:xfrm>
            <a:scene3d>
              <a:camera prst="isometricOffAxis2Right"/>
              <a:lightRig rig="threePt" dir="t"/>
            </a:scene3d>
          </p:grpSpPr>
          <p:sp>
            <p:nvSpPr>
              <p:cNvPr id="50" name="Rectangle 520">
                <a:extLst>
                  <a:ext uri="{FF2B5EF4-FFF2-40B4-BE49-F238E27FC236}">
                    <a16:creationId xmlns:a16="http://schemas.microsoft.com/office/drawing/2014/main" id="{D95E3985-53CE-6D4E-A5D0-D8B5E3CB7234}"/>
                  </a:ext>
                </a:extLst>
              </p:cNvPr>
              <p:cNvSpPr/>
              <p:nvPr/>
            </p:nvSpPr>
            <p:spPr>
              <a:xfrm>
                <a:off x="8850313" y="153262"/>
                <a:ext cx="1384300" cy="1771650"/>
              </a:xfrm>
              <a:prstGeom prst="rect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69"/>
              </a:p>
            </p:txBody>
          </p:sp>
          <p:pic>
            <p:nvPicPr>
              <p:cNvPr id="51" name="Picture 521">
                <a:extLst>
                  <a:ext uri="{FF2B5EF4-FFF2-40B4-BE49-F238E27FC236}">
                    <a16:creationId xmlns:a16="http://schemas.microsoft.com/office/drawing/2014/main" id="{21D07342-6F99-6B42-B934-6D5257145C7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screen"/>
              <a:srcRect/>
              <a:stretch/>
            </p:blipFill>
            <p:spPr>
              <a:xfrm>
                <a:off x="8850313" y="153262"/>
                <a:ext cx="1384300" cy="1652925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52" name="Oval 522">
                <a:extLst>
                  <a:ext uri="{FF2B5EF4-FFF2-40B4-BE49-F238E27FC236}">
                    <a16:creationId xmlns:a16="http://schemas.microsoft.com/office/drawing/2014/main" id="{9C6A2558-47C1-EE41-A396-96B9E049F75A}"/>
                  </a:ext>
                </a:extLst>
              </p:cNvPr>
              <p:cNvSpPr/>
              <p:nvPr/>
            </p:nvSpPr>
            <p:spPr>
              <a:xfrm>
                <a:off x="9456659" y="914735"/>
                <a:ext cx="180000" cy="180000"/>
              </a:xfrm>
              <a:prstGeom prst="ellipse">
                <a:avLst/>
              </a:prstGeom>
              <a:solidFill>
                <a:srgbClr val="FF0000"/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69"/>
              </a:p>
            </p:txBody>
          </p:sp>
          <p:sp>
            <p:nvSpPr>
              <p:cNvPr id="53" name="Rectangle 523">
                <a:extLst>
                  <a:ext uri="{FF2B5EF4-FFF2-40B4-BE49-F238E27FC236}">
                    <a16:creationId xmlns:a16="http://schemas.microsoft.com/office/drawing/2014/main" id="{E9588FA3-BBA2-264C-97BE-5FE6820129E6}"/>
                  </a:ext>
                </a:extLst>
              </p:cNvPr>
              <p:cNvSpPr/>
              <p:nvPr/>
            </p:nvSpPr>
            <p:spPr>
              <a:xfrm>
                <a:off x="9032224" y="305078"/>
                <a:ext cx="1052513" cy="1452563"/>
              </a:xfrm>
              <a:prstGeom prst="rect">
                <a:avLst/>
              </a:prstGeom>
              <a:noFill/>
              <a:ln w="25400">
                <a:solidFill>
                  <a:srgbClr val="00FF0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69"/>
              </a:p>
            </p:txBody>
          </p:sp>
          <p:sp>
            <p:nvSpPr>
              <p:cNvPr id="54" name="Oval 524">
                <a:extLst>
                  <a:ext uri="{FF2B5EF4-FFF2-40B4-BE49-F238E27FC236}">
                    <a16:creationId xmlns:a16="http://schemas.microsoft.com/office/drawing/2014/main" id="{502DA55B-3FC8-5A42-BB71-1DF5319E9EC3}"/>
                  </a:ext>
                </a:extLst>
              </p:cNvPr>
              <p:cNvSpPr/>
              <p:nvPr/>
            </p:nvSpPr>
            <p:spPr>
              <a:xfrm>
                <a:off x="10006048" y="1679185"/>
                <a:ext cx="180000" cy="180000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69"/>
              </a:p>
            </p:txBody>
          </p:sp>
        </p:grpSp>
        <p:pic>
          <p:nvPicPr>
            <p:cNvPr id="7" name="图片 4">
              <a:extLst>
                <a:ext uri="{FF2B5EF4-FFF2-40B4-BE49-F238E27FC236}">
                  <a16:creationId xmlns:a16="http://schemas.microsoft.com/office/drawing/2014/main" id="{BB585C8B-2DD6-D14D-945E-B8D0F25FB08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6083453" y="4831233"/>
              <a:ext cx="998194" cy="874997"/>
            </a:xfrm>
            <a:prstGeom prst="rect">
              <a:avLst/>
            </a:prstGeom>
            <a:ln>
              <a:solidFill>
                <a:schemeClr val="bg1"/>
              </a:solidFill>
            </a:ln>
            <a:scene3d>
              <a:camera prst="isometricOffAxis2Right"/>
              <a:lightRig rig="threePt" dir="t"/>
            </a:scene3d>
          </p:spPr>
        </p:pic>
        <p:pic>
          <p:nvPicPr>
            <p:cNvPr id="8" name="图片 5">
              <a:extLst>
                <a:ext uri="{FF2B5EF4-FFF2-40B4-BE49-F238E27FC236}">
                  <a16:creationId xmlns:a16="http://schemas.microsoft.com/office/drawing/2014/main" id="{80191F72-44F7-E945-AD67-393012B7CE3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/>
            <a:stretch>
              <a:fillRect/>
            </a:stretch>
          </p:blipFill>
          <p:spPr>
            <a:xfrm>
              <a:off x="6340564" y="4831233"/>
              <a:ext cx="1012416" cy="874997"/>
            </a:xfrm>
            <a:prstGeom prst="rect">
              <a:avLst/>
            </a:prstGeom>
            <a:ln>
              <a:solidFill>
                <a:schemeClr val="bg1"/>
              </a:solidFill>
            </a:ln>
            <a:scene3d>
              <a:camera prst="isometricOffAxis2Right"/>
              <a:lightRig rig="threePt" dir="t"/>
            </a:scene3d>
          </p:spPr>
        </p:pic>
        <p:sp>
          <p:nvSpPr>
            <p:cNvPr id="9" name="Rectangle 527">
              <a:extLst>
                <a:ext uri="{FF2B5EF4-FFF2-40B4-BE49-F238E27FC236}">
                  <a16:creationId xmlns:a16="http://schemas.microsoft.com/office/drawing/2014/main" id="{B0C4471A-FAE5-8744-890B-415F68EAF3A4}"/>
                </a:ext>
              </a:extLst>
            </p:cNvPr>
            <p:cNvSpPr/>
            <p:nvPr/>
          </p:nvSpPr>
          <p:spPr>
            <a:xfrm flipV="1">
              <a:off x="8441716" y="5710986"/>
              <a:ext cx="984540" cy="655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0">
              <a:noFill/>
            </a:ln>
            <a:scene3d>
              <a:camera prst="obliqueTopRight"/>
              <a:lightRig rig="flat" dir="t"/>
            </a:scene3d>
            <a:sp3d extrusionH="3175000" contourW="12700">
              <a:extrusionClr>
                <a:schemeClr val="accent2">
                  <a:lumMod val="40000"/>
                  <a:lumOff val="60000"/>
                </a:schemeClr>
              </a:extrusionClr>
              <a:contourClr>
                <a:schemeClr val="accent2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285"/>
            </a:p>
          </p:txBody>
        </p:sp>
        <p:sp>
          <p:nvSpPr>
            <p:cNvPr id="10" name="Rectangle 528">
              <a:extLst>
                <a:ext uri="{FF2B5EF4-FFF2-40B4-BE49-F238E27FC236}">
                  <a16:creationId xmlns:a16="http://schemas.microsoft.com/office/drawing/2014/main" id="{701FC861-1942-A34E-898B-553C298CA595}"/>
                </a:ext>
              </a:extLst>
            </p:cNvPr>
            <p:cNvSpPr/>
            <p:nvPr/>
          </p:nvSpPr>
          <p:spPr>
            <a:xfrm flipV="1">
              <a:off x="8521547" y="5490425"/>
              <a:ext cx="824878" cy="655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0">
              <a:noFill/>
            </a:ln>
            <a:scene3d>
              <a:camera prst="obliqueTopRight"/>
              <a:lightRig rig="flat" dir="t"/>
            </a:scene3d>
            <a:sp3d extrusionH="2540000" contourW="12700">
              <a:extrusionClr>
                <a:schemeClr val="accent2">
                  <a:lumMod val="40000"/>
                  <a:lumOff val="60000"/>
                </a:schemeClr>
              </a:extrusionClr>
              <a:contourClr>
                <a:schemeClr val="accent2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285"/>
            </a:p>
          </p:txBody>
        </p:sp>
        <p:sp>
          <p:nvSpPr>
            <p:cNvPr id="11" name="Rectangle 529">
              <a:extLst>
                <a:ext uri="{FF2B5EF4-FFF2-40B4-BE49-F238E27FC236}">
                  <a16:creationId xmlns:a16="http://schemas.microsoft.com/office/drawing/2014/main" id="{A0846F5A-A36B-EC43-9F32-992D545F2DFA}"/>
                </a:ext>
              </a:extLst>
            </p:cNvPr>
            <p:cNvSpPr/>
            <p:nvPr/>
          </p:nvSpPr>
          <p:spPr>
            <a:xfrm flipV="1">
              <a:off x="8671005" y="5243713"/>
              <a:ext cx="594474" cy="655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0">
              <a:noFill/>
            </a:ln>
            <a:scene3d>
              <a:camera prst="obliqueTopRight"/>
              <a:lightRig rig="flat" dir="t"/>
            </a:scene3d>
            <a:sp3d extrusionH="1905000" contourW="12700">
              <a:extrusionClr>
                <a:schemeClr val="accent2">
                  <a:lumMod val="40000"/>
                  <a:lumOff val="60000"/>
                </a:schemeClr>
              </a:extrusionClr>
              <a:contourClr>
                <a:schemeClr val="accent2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285"/>
            </a:p>
          </p:txBody>
        </p:sp>
        <p:sp>
          <p:nvSpPr>
            <p:cNvPr id="12" name="Rectangle 530">
              <a:extLst>
                <a:ext uri="{FF2B5EF4-FFF2-40B4-BE49-F238E27FC236}">
                  <a16:creationId xmlns:a16="http://schemas.microsoft.com/office/drawing/2014/main" id="{F00FE20B-00D0-1B4C-A48C-2850D22F3A95}"/>
                </a:ext>
              </a:extLst>
            </p:cNvPr>
            <p:cNvSpPr/>
            <p:nvPr/>
          </p:nvSpPr>
          <p:spPr>
            <a:xfrm flipV="1">
              <a:off x="7139437" y="5667353"/>
              <a:ext cx="981582" cy="655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0">
              <a:noFill/>
            </a:ln>
            <a:scene3d>
              <a:camera prst="obliqueTopRight"/>
              <a:lightRig rig="flat" dir="t"/>
            </a:scene3d>
            <a:sp3d extrusionH="3175000" contourW="12700">
              <a:extrusionClr>
                <a:schemeClr val="accent2">
                  <a:lumMod val="40000"/>
                  <a:lumOff val="60000"/>
                </a:schemeClr>
              </a:extrusionClr>
              <a:contourClr>
                <a:schemeClr val="accent2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285"/>
            </a:p>
          </p:txBody>
        </p:sp>
        <p:sp>
          <p:nvSpPr>
            <p:cNvPr id="13" name="Rectangle 531">
              <a:extLst>
                <a:ext uri="{FF2B5EF4-FFF2-40B4-BE49-F238E27FC236}">
                  <a16:creationId xmlns:a16="http://schemas.microsoft.com/office/drawing/2014/main" id="{14F0575A-C30E-9047-B99B-301E8B418B0A}"/>
                </a:ext>
              </a:extLst>
            </p:cNvPr>
            <p:cNvSpPr/>
            <p:nvPr/>
          </p:nvSpPr>
          <p:spPr>
            <a:xfrm flipV="1">
              <a:off x="7253703" y="5424904"/>
              <a:ext cx="824878" cy="655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0">
              <a:noFill/>
            </a:ln>
            <a:scene3d>
              <a:camera prst="obliqueTopRight"/>
              <a:lightRig rig="flat" dir="t"/>
            </a:scene3d>
            <a:sp3d extrusionH="2540000" contourW="12700">
              <a:extrusionClr>
                <a:schemeClr val="accent2">
                  <a:lumMod val="40000"/>
                  <a:lumOff val="60000"/>
                </a:schemeClr>
              </a:extrusionClr>
              <a:contourClr>
                <a:schemeClr val="accent2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285"/>
            </a:p>
          </p:txBody>
        </p:sp>
        <p:sp>
          <p:nvSpPr>
            <p:cNvPr id="14" name="Rectangle 532">
              <a:extLst>
                <a:ext uri="{FF2B5EF4-FFF2-40B4-BE49-F238E27FC236}">
                  <a16:creationId xmlns:a16="http://schemas.microsoft.com/office/drawing/2014/main" id="{3030FFA9-CD08-5341-BE42-9DCE9DA755FC}"/>
                </a:ext>
              </a:extLst>
            </p:cNvPr>
            <p:cNvSpPr/>
            <p:nvPr/>
          </p:nvSpPr>
          <p:spPr>
            <a:xfrm flipV="1">
              <a:off x="7399431" y="5169819"/>
              <a:ext cx="594474" cy="655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0">
              <a:noFill/>
            </a:ln>
            <a:scene3d>
              <a:camera prst="obliqueTopRight"/>
              <a:lightRig rig="flat" dir="t"/>
            </a:scene3d>
            <a:sp3d extrusionH="1905000" contourW="12700">
              <a:extrusionClr>
                <a:schemeClr val="accent2">
                  <a:lumMod val="40000"/>
                  <a:lumOff val="60000"/>
                </a:schemeClr>
              </a:extrusionClr>
              <a:contourClr>
                <a:schemeClr val="accent2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285"/>
            </a:p>
          </p:txBody>
        </p:sp>
        <p:sp>
          <p:nvSpPr>
            <p:cNvPr id="15" name="Rectangle 533">
              <a:extLst>
                <a:ext uri="{FF2B5EF4-FFF2-40B4-BE49-F238E27FC236}">
                  <a16:creationId xmlns:a16="http://schemas.microsoft.com/office/drawing/2014/main" id="{14D01D34-2DE0-BA45-A868-E711E6C65E72}"/>
                </a:ext>
              </a:extLst>
            </p:cNvPr>
            <p:cNvSpPr/>
            <p:nvPr/>
          </p:nvSpPr>
          <p:spPr>
            <a:xfrm flipV="1">
              <a:off x="7523668" y="4914733"/>
              <a:ext cx="346001" cy="655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0">
              <a:noFill/>
            </a:ln>
            <a:scene3d>
              <a:camera prst="obliqueTopRight"/>
              <a:lightRig rig="flat" dir="t"/>
            </a:scene3d>
            <a:sp3d extrusionH="1270000" contourW="12700">
              <a:extrusionClr>
                <a:schemeClr val="accent2">
                  <a:lumMod val="40000"/>
                  <a:lumOff val="60000"/>
                </a:schemeClr>
              </a:extrusionClr>
              <a:contourClr>
                <a:schemeClr val="accent2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285"/>
            </a:p>
          </p:txBody>
        </p:sp>
        <p:cxnSp>
          <p:nvCxnSpPr>
            <p:cNvPr id="16" name="Straight Arrow Connector 534">
              <a:extLst>
                <a:ext uri="{FF2B5EF4-FFF2-40B4-BE49-F238E27FC236}">
                  <a16:creationId xmlns:a16="http://schemas.microsoft.com/office/drawing/2014/main" id="{FA15B632-1335-CA46-903B-1EAE192565DF}"/>
                </a:ext>
              </a:extLst>
            </p:cNvPr>
            <p:cNvCxnSpPr/>
            <p:nvPr/>
          </p:nvCxnSpPr>
          <p:spPr>
            <a:xfrm flipV="1">
              <a:off x="7697242" y="5491021"/>
              <a:ext cx="0" cy="117838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535">
              <a:extLst>
                <a:ext uri="{FF2B5EF4-FFF2-40B4-BE49-F238E27FC236}">
                  <a16:creationId xmlns:a16="http://schemas.microsoft.com/office/drawing/2014/main" id="{E20F7E79-FE2D-E045-9455-199347793BA6}"/>
                </a:ext>
              </a:extLst>
            </p:cNvPr>
            <p:cNvCxnSpPr/>
            <p:nvPr/>
          </p:nvCxnSpPr>
          <p:spPr>
            <a:xfrm flipV="1">
              <a:off x="7697242" y="5235499"/>
              <a:ext cx="0" cy="117838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536">
              <a:extLst>
                <a:ext uri="{FF2B5EF4-FFF2-40B4-BE49-F238E27FC236}">
                  <a16:creationId xmlns:a16="http://schemas.microsoft.com/office/drawing/2014/main" id="{C268C16D-176B-8043-9BBA-2783B254310A}"/>
                </a:ext>
              </a:extLst>
            </p:cNvPr>
            <p:cNvCxnSpPr/>
            <p:nvPr/>
          </p:nvCxnSpPr>
          <p:spPr>
            <a:xfrm flipV="1">
              <a:off x="7697242" y="4979976"/>
              <a:ext cx="0" cy="119079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ectangle 537">
              <a:extLst>
                <a:ext uri="{FF2B5EF4-FFF2-40B4-BE49-F238E27FC236}">
                  <a16:creationId xmlns:a16="http://schemas.microsoft.com/office/drawing/2014/main" id="{C289B5AF-D41A-F54C-9748-AE275B627978}"/>
                </a:ext>
              </a:extLst>
            </p:cNvPr>
            <p:cNvSpPr/>
            <p:nvPr/>
          </p:nvSpPr>
          <p:spPr>
            <a:xfrm flipV="1">
              <a:off x="8816946" y="4997002"/>
              <a:ext cx="346001" cy="655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0">
              <a:noFill/>
            </a:ln>
            <a:scene3d>
              <a:camera prst="obliqueTopRight"/>
              <a:lightRig rig="flat" dir="t"/>
            </a:scene3d>
            <a:sp3d extrusionH="1270000" contourW="12700">
              <a:extrusionClr>
                <a:schemeClr val="accent2">
                  <a:lumMod val="40000"/>
                  <a:lumOff val="60000"/>
                </a:schemeClr>
              </a:extrusionClr>
              <a:contourClr>
                <a:schemeClr val="accent2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285"/>
            </a:p>
          </p:txBody>
        </p:sp>
        <p:cxnSp>
          <p:nvCxnSpPr>
            <p:cNvPr id="20" name="Straight Arrow Connector 538">
              <a:extLst>
                <a:ext uri="{FF2B5EF4-FFF2-40B4-BE49-F238E27FC236}">
                  <a16:creationId xmlns:a16="http://schemas.microsoft.com/office/drawing/2014/main" id="{B4F1034E-95A9-E74A-BC48-64DE5347C6E7}"/>
                </a:ext>
              </a:extLst>
            </p:cNvPr>
            <p:cNvCxnSpPr/>
            <p:nvPr/>
          </p:nvCxnSpPr>
          <p:spPr>
            <a:xfrm>
              <a:off x="8991855" y="5063083"/>
              <a:ext cx="0" cy="106675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539">
              <a:extLst>
                <a:ext uri="{FF2B5EF4-FFF2-40B4-BE49-F238E27FC236}">
                  <a16:creationId xmlns:a16="http://schemas.microsoft.com/office/drawing/2014/main" id="{3B498F7D-0450-F649-BF81-1E82DD4E83E7}"/>
                </a:ext>
              </a:extLst>
            </p:cNvPr>
            <p:cNvCxnSpPr/>
            <p:nvPr/>
          </p:nvCxnSpPr>
          <p:spPr>
            <a:xfrm>
              <a:off x="8989401" y="5317365"/>
              <a:ext cx="0" cy="107915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Elbow Connector 540">
              <a:extLst>
                <a:ext uri="{FF2B5EF4-FFF2-40B4-BE49-F238E27FC236}">
                  <a16:creationId xmlns:a16="http://schemas.microsoft.com/office/drawing/2014/main" id="{3741C784-C290-6F48-BD57-D845343DA940}"/>
                </a:ext>
              </a:extLst>
            </p:cNvPr>
            <p:cNvCxnSpPr/>
            <p:nvPr/>
          </p:nvCxnSpPr>
          <p:spPr>
            <a:xfrm flipV="1">
              <a:off x="7713195" y="4545836"/>
              <a:ext cx="387770" cy="258003"/>
            </a:xfrm>
            <a:prstGeom prst="bentConnector3">
              <a:avLst>
                <a:gd name="adj1" fmla="val 831"/>
              </a:avLst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541">
              <a:extLst>
                <a:ext uri="{FF2B5EF4-FFF2-40B4-BE49-F238E27FC236}">
                  <a16:creationId xmlns:a16="http://schemas.microsoft.com/office/drawing/2014/main" id="{44079596-07BC-CC42-BD78-E893A90836D6}"/>
                </a:ext>
              </a:extLst>
            </p:cNvPr>
            <p:cNvCxnSpPr/>
            <p:nvPr/>
          </p:nvCxnSpPr>
          <p:spPr>
            <a:xfrm>
              <a:off x="8120599" y="5097814"/>
              <a:ext cx="868802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542">
              <a:extLst>
                <a:ext uri="{FF2B5EF4-FFF2-40B4-BE49-F238E27FC236}">
                  <a16:creationId xmlns:a16="http://schemas.microsoft.com/office/drawing/2014/main" id="{4DF2C0C0-4850-0841-82F4-19DF57188781}"/>
                </a:ext>
              </a:extLst>
            </p:cNvPr>
            <p:cNvCxnSpPr/>
            <p:nvPr/>
          </p:nvCxnSpPr>
          <p:spPr>
            <a:xfrm>
              <a:off x="8228586" y="5353336"/>
              <a:ext cx="760815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543">
              <a:extLst>
                <a:ext uri="{FF2B5EF4-FFF2-40B4-BE49-F238E27FC236}">
                  <a16:creationId xmlns:a16="http://schemas.microsoft.com/office/drawing/2014/main" id="{4A3C9FDF-EF6E-304B-A6F0-AC34EFD08926}"/>
                </a:ext>
              </a:extLst>
            </p:cNvPr>
            <p:cNvCxnSpPr/>
            <p:nvPr/>
          </p:nvCxnSpPr>
          <p:spPr>
            <a:xfrm>
              <a:off x="8989401" y="5560484"/>
              <a:ext cx="0" cy="106675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544">
              <a:extLst>
                <a:ext uri="{FF2B5EF4-FFF2-40B4-BE49-F238E27FC236}">
                  <a16:creationId xmlns:a16="http://schemas.microsoft.com/office/drawing/2014/main" id="{0F951381-A012-2F44-8493-B65DD65023A9}"/>
                </a:ext>
              </a:extLst>
            </p:cNvPr>
            <p:cNvCxnSpPr/>
            <p:nvPr/>
          </p:nvCxnSpPr>
          <p:spPr>
            <a:xfrm>
              <a:off x="8228586" y="5600177"/>
              <a:ext cx="762042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7" name="Group 548">
              <a:extLst>
                <a:ext uri="{FF2B5EF4-FFF2-40B4-BE49-F238E27FC236}">
                  <a16:creationId xmlns:a16="http://schemas.microsoft.com/office/drawing/2014/main" id="{341A0132-1057-C041-8EAF-9F2C87311E3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972496" y="4189840"/>
              <a:ext cx="897318" cy="447154"/>
              <a:chOff x="3610859" y="4223315"/>
              <a:chExt cx="569682" cy="322262"/>
            </a:xfrm>
          </p:grpSpPr>
          <p:sp>
            <p:nvSpPr>
              <p:cNvPr id="31" name="Rectangle 549">
                <a:extLst>
                  <a:ext uri="{FF2B5EF4-FFF2-40B4-BE49-F238E27FC236}">
                    <a16:creationId xmlns:a16="http://schemas.microsoft.com/office/drawing/2014/main" id="{AB2696FD-9F59-FC47-9B6F-386241F6FD64}"/>
                  </a:ext>
                </a:extLst>
              </p:cNvPr>
              <p:cNvSpPr/>
              <p:nvPr/>
            </p:nvSpPr>
            <p:spPr>
              <a:xfrm>
                <a:off x="3610859" y="4227285"/>
                <a:ext cx="314325" cy="314325"/>
              </a:xfrm>
              <a:prstGeom prst="rect">
                <a:avLst/>
              </a:prstGeom>
              <a:solidFill>
                <a:schemeClr val="bg1"/>
              </a:solidFill>
              <a:ln w="15875">
                <a:solidFill>
                  <a:schemeClr val="tx1"/>
                </a:solidFill>
              </a:ln>
              <a:scene3d>
                <a:camera prst="isometricOffAxis2Righ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285"/>
              </a:p>
            </p:txBody>
          </p:sp>
          <p:grpSp>
            <p:nvGrpSpPr>
              <p:cNvPr id="32" name="Group 550">
                <a:extLst>
                  <a:ext uri="{FF2B5EF4-FFF2-40B4-BE49-F238E27FC236}">
                    <a16:creationId xmlns:a16="http://schemas.microsoft.com/office/drawing/2014/main" id="{AC7219C9-CC21-4048-88BC-01C62DF74FB7}"/>
                  </a:ext>
                </a:extLst>
              </p:cNvPr>
              <p:cNvGrpSpPr/>
              <p:nvPr/>
            </p:nvGrpSpPr>
            <p:grpSpPr>
              <a:xfrm>
                <a:off x="3694671" y="4227285"/>
                <a:ext cx="314325" cy="314325"/>
                <a:chOff x="1946275" y="3155950"/>
                <a:chExt cx="314325" cy="314325"/>
              </a:xfrm>
              <a:solidFill>
                <a:schemeClr val="bg1"/>
              </a:solidFill>
              <a:scene3d>
                <a:camera prst="isometricOffAxis2Right"/>
                <a:lightRig rig="threePt" dir="t"/>
              </a:scene3d>
            </p:grpSpPr>
            <p:sp>
              <p:nvSpPr>
                <p:cNvPr id="47" name="Rectangle 565">
                  <a:extLst>
                    <a:ext uri="{FF2B5EF4-FFF2-40B4-BE49-F238E27FC236}">
                      <a16:creationId xmlns:a16="http://schemas.microsoft.com/office/drawing/2014/main" id="{1FA57509-19C2-1349-BAE1-88877E48DDF4}"/>
                    </a:ext>
                  </a:extLst>
                </p:cNvPr>
                <p:cNvSpPr/>
                <p:nvPr/>
              </p:nvSpPr>
              <p:spPr>
                <a:xfrm>
                  <a:off x="1946275" y="3155950"/>
                  <a:ext cx="314325" cy="314325"/>
                </a:xfrm>
                <a:prstGeom prst="rect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2285"/>
                </a:p>
              </p:txBody>
            </p:sp>
            <p:cxnSp>
              <p:nvCxnSpPr>
                <p:cNvPr id="48" name="Straight Connector 566">
                  <a:extLst>
                    <a:ext uri="{FF2B5EF4-FFF2-40B4-BE49-F238E27FC236}">
                      <a16:creationId xmlns:a16="http://schemas.microsoft.com/office/drawing/2014/main" id="{4F3A9154-A8DC-A54B-A75C-06EAAB2B3B93}"/>
                    </a:ext>
                  </a:extLst>
                </p:cNvPr>
                <p:cNvCxnSpPr/>
                <p:nvPr/>
              </p:nvCxnSpPr>
              <p:spPr>
                <a:xfrm>
                  <a:off x="1946275" y="3313113"/>
                  <a:ext cx="314325" cy="0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Straight Connector 567">
                  <a:extLst>
                    <a:ext uri="{FF2B5EF4-FFF2-40B4-BE49-F238E27FC236}">
                      <a16:creationId xmlns:a16="http://schemas.microsoft.com/office/drawing/2014/main" id="{554A0698-C6B8-6049-A4CD-A9BA27F5157F}"/>
                    </a:ext>
                  </a:extLst>
                </p:cNvPr>
                <p:cNvCxnSpPr/>
                <p:nvPr/>
              </p:nvCxnSpPr>
              <p:spPr>
                <a:xfrm>
                  <a:off x="2103438" y="3155950"/>
                  <a:ext cx="0" cy="314325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3" name="Group 551">
                <a:extLst>
                  <a:ext uri="{FF2B5EF4-FFF2-40B4-BE49-F238E27FC236}">
                    <a16:creationId xmlns:a16="http://schemas.microsoft.com/office/drawing/2014/main" id="{55A3DAA4-61AA-5940-A808-1F8A1544FEC3}"/>
                  </a:ext>
                </a:extLst>
              </p:cNvPr>
              <p:cNvGrpSpPr/>
              <p:nvPr/>
            </p:nvGrpSpPr>
            <p:grpSpPr>
              <a:xfrm>
                <a:off x="3778062" y="4227284"/>
                <a:ext cx="319088" cy="314325"/>
                <a:chOff x="2121793" y="3656290"/>
                <a:chExt cx="319088" cy="314325"/>
              </a:xfrm>
              <a:solidFill>
                <a:schemeClr val="bg1"/>
              </a:solidFill>
              <a:scene3d>
                <a:camera prst="isometricOffAxis2Right"/>
                <a:lightRig rig="threePt" dir="t"/>
              </a:scene3d>
            </p:grpSpPr>
            <p:sp>
              <p:nvSpPr>
                <p:cNvPr id="42" name="Rectangle 560">
                  <a:extLst>
                    <a:ext uri="{FF2B5EF4-FFF2-40B4-BE49-F238E27FC236}">
                      <a16:creationId xmlns:a16="http://schemas.microsoft.com/office/drawing/2014/main" id="{523B11E8-2EFA-0B4C-8EB3-908433A05D5A}"/>
                    </a:ext>
                  </a:extLst>
                </p:cNvPr>
                <p:cNvSpPr/>
                <p:nvPr/>
              </p:nvSpPr>
              <p:spPr>
                <a:xfrm>
                  <a:off x="2126556" y="3656290"/>
                  <a:ext cx="314325" cy="314325"/>
                </a:xfrm>
                <a:prstGeom prst="rect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2285"/>
                </a:p>
              </p:txBody>
            </p:sp>
            <p:cxnSp>
              <p:nvCxnSpPr>
                <p:cNvPr id="43" name="Straight Connector 561">
                  <a:extLst>
                    <a:ext uri="{FF2B5EF4-FFF2-40B4-BE49-F238E27FC236}">
                      <a16:creationId xmlns:a16="http://schemas.microsoft.com/office/drawing/2014/main" id="{F3DF6228-0B5E-1149-A675-537121DD53BF}"/>
                    </a:ext>
                  </a:extLst>
                </p:cNvPr>
                <p:cNvCxnSpPr/>
                <p:nvPr/>
              </p:nvCxnSpPr>
              <p:spPr>
                <a:xfrm>
                  <a:off x="2121793" y="3762653"/>
                  <a:ext cx="314325" cy="0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" name="Straight Connector 562">
                  <a:extLst>
                    <a:ext uri="{FF2B5EF4-FFF2-40B4-BE49-F238E27FC236}">
                      <a16:creationId xmlns:a16="http://schemas.microsoft.com/office/drawing/2014/main" id="{E7B81D0D-CE9D-5E40-907D-F5AF27391C2D}"/>
                    </a:ext>
                  </a:extLst>
                </p:cNvPr>
                <p:cNvCxnSpPr/>
                <p:nvPr/>
              </p:nvCxnSpPr>
              <p:spPr>
                <a:xfrm>
                  <a:off x="2236094" y="3656290"/>
                  <a:ext cx="0" cy="314325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Straight Connector 563">
                  <a:extLst>
                    <a:ext uri="{FF2B5EF4-FFF2-40B4-BE49-F238E27FC236}">
                      <a16:creationId xmlns:a16="http://schemas.microsoft.com/office/drawing/2014/main" id="{E42848FB-A5BD-DD47-B2D6-967407E1D5D8}"/>
                    </a:ext>
                  </a:extLst>
                </p:cNvPr>
                <p:cNvCxnSpPr/>
                <p:nvPr/>
              </p:nvCxnSpPr>
              <p:spPr>
                <a:xfrm>
                  <a:off x="2338385" y="3656290"/>
                  <a:ext cx="0" cy="314325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" name="Straight Connector 564">
                  <a:extLst>
                    <a:ext uri="{FF2B5EF4-FFF2-40B4-BE49-F238E27FC236}">
                      <a16:creationId xmlns:a16="http://schemas.microsoft.com/office/drawing/2014/main" id="{BA03105F-8F15-D44D-B77C-C88C027C8DE1}"/>
                    </a:ext>
                  </a:extLst>
                </p:cNvPr>
                <p:cNvCxnSpPr/>
                <p:nvPr/>
              </p:nvCxnSpPr>
              <p:spPr>
                <a:xfrm>
                  <a:off x="2121793" y="3866342"/>
                  <a:ext cx="314325" cy="0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4" name="Group 552">
                <a:extLst>
                  <a:ext uri="{FF2B5EF4-FFF2-40B4-BE49-F238E27FC236}">
                    <a16:creationId xmlns:a16="http://schemas.microsoft.com/office/drawing/2014/main" id="{1FAD242B-AD76-BA45-8EC5-8A758E9245A3}"/>
                  </a:ext>
                </a:extLst>
              </p:cNvPr>
              <p:cNvGrpSpPr/>
              <p:nvPr/>
            </p:nvGrpSpPr>
            <p:grpSpPr>
              <a:xfrm>
                <a:off x="3866216" y="4223315"/>
                <a:ext cx="314325" cy="322262"/>
                <a:chOff x="2324791" y="3148013"/>
                <a:chExt cx="314325" cy="322262"/>
              </a:xfrm>
              <a:solidFill>
                <a:schemeClr val="bg1"/>
              </a:solidFill>
              <a:scene3d>
                <a:camera prst="isometricOffAxis2Right"/>
                <a:lightRig rig="threePt" dir="t"/>
              </a:scene3d>
            </p:grpSpPr>
            <p:sp>
              <p:nvSpPr>
                <p:cNvPr id="35" name="Rectangle 553">
                  <a:extLst>
                    <a:ext uri="{FF2B5EF4-FFF2-40B4-BE49-F238E27FC236}">
                      <a16:creationId xmlns:a16="http://schemas.microsoft.com/office/drawing/2014/main" id="{715AD8DB-BF3E-A24A-B27B-752C10B5AF54}"/>
                    </a:ext>
                  </a:extLst>
                </p:cNvPr>
                <p:cNvSpPr/>
                <p:nvPr/>
              </p:nvSpPr>
              <p:spPr>
                <a:xfrm>
                  <a:off x="2324791" y="3155950"/>
                  <a:ext cx="314325" cy="314325"/>
                </a:xfrm>
                <a:prstGeom prst="rect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2285"/>
                </a:p>
              </p:txBody>
            </p:sp>
            <p:cxnSp>
              <p:nvCxnSpPr>
                <p:cNvPr id="36" name="Straight Connector 554">
                  <a:extLst>
                    <a:ext uri="{FF2B5EF4-FFF2-40B4-BE49-F238E27FC236}">
                      <a16:creationId xmlns:a16="http://schemas.microsoft.com/office/drawing/2014/main" id="{77DC28F8-1768-F74C-9F57-3DD96E139DA0}"/>
                    </a:ext>
                  </a:extLst>
                </p:cNvPr>
                <p:cNvCxnSpPr/>
                <p:nvPr/>
              </p:nvCxnSpPr>
              <p:spPr>
                <a:xfrm>
                  <a:off x="2324791" y="3313113"/>
                  <a:ext cx="314325" cy="0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Straight Connector 555">
                  <a:extLst>
                    <a:ext uri="{FF2B5EF4-FFF2-40B4-BE49-F238E27FC236}">
                      <a16:creationId xmlns:a16="http://schemas.microsoft.com/office/drawing/2014/main" id="{54C14192-6196-C64B-9966-7333C172238D}"/>
                    </a:ext>
                  </a:extLst>
                </p:cNvPr>
                <p:cNvCxnSpPr/>
                <p:nvPr/>
              </p:nvCxnSpPr>
              <p:spPr>
                <a:xfrm>
                  <a:off x="2481954" y="3155950"/>
                  <a:ext cx="0" cy="314325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Connector 556">
                  <a:extLst>
                    <a:ext uri="{FF2B5EF4-FFF2-40B4-BE49-F238E27FC236}">
                      <a16:creationId xmlns:a16="http://schemas.microsoft.com/office/drawing/2014/main" id="{74DED5A0-FEB9-B043-8219-786824C5E3E4}"/>
                    </a:ext>
                  </a:extLst>
                </p:cNvPr>
                <p:cNvCxnSpPr/>
                <p:nvPr/>
              </p:nvCxnSpPr>
              <p:spPr>
                <a:xfrm>
                  <a:off x="2324791" y="3236913"/>
                  <a:ext cx="314325" cy="0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557">
                  <a:extLst>
                    <a:ext uri="{FF2B5EF4-FFF2-40B4-BE49-F238E27FC236}">
                      <a16:creationId xmlns:a16="http://schemas.microsoft.com/office/drawing/2014/main" id="{52936274-7BB2-4245-90A9-0C5AC8BB9679}"/>
                    </a:ext>
                  </a:extLst>
                </p:cNvPr>
                <p:cNvCxnSpPr/>
                <p:nvPr/>
              </p:nvCxnSpPr>
              <p:spPr>
                <a:xfrm>
                  <a:off x="2324791" y="3392488"/>
                  <a:ext cx="314325" cy="0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558">
                  <a:extLst>
                    <a:ext uri="{FF2B5EF4-FFF2-40B4-BE49-F238E27FC236}">
                      <a16:creationId xmlns:a16="http://schemas.microsoft.com/office/drawing/2014/main" id="{5510F375-8188-4640-8D14-A993E405946D}"/>
                    </a:ext>
                  </a:extLst>
                </p:cNvPr>
                <p:cNvCxnSpPr/>
                <p:nvPr/>
              </p:nvCxnSpPr>
              <p:spPr>
                <a:xfrm>
                  <a:off x="2405408" y="3148013"/>
                  <a:ext cx="0" cy="314325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559">
                  <a:extLst>
                    <a:ext uri="{FF2B5EF4-FFF2-40B4-BE49-F238E27FC236}">
                      <a16:creationId xmlns:a16="http://schemas.microsoft.com/office/drawing/2014/main" id="{F4E8051C-4D22-9F4D-B122-949EFE61BF2B}"/>
                    </a:ext>
                  </a:extLst>
                </p:cNvPr>
                <p:cNvCxnSpPr/>
                <p:nvPr/>
              </p:nvCxnSpPr>
              <p:spPr>
                <a:xfrm>
                  <a:off x="2554633" y="3155950"/>
                  <a:ext cx="0" cy="314325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28" name="Elbow Connector 569">
              <a:extLst>
                <a:ext uri="{FF2B5EF4-FFF2-40B4-BE49-F238E27FC236}">
                  <a16:creationId xmlns:a16="http://schemas.microsoft.com/office/drawing/2014/main" id="{A57E3324-6D35-CA4F-8E50-5277EFD2E73F}"/>
                </a:ext>
              </a:extLst>
            </p:cNvPr>
            <p:cNvCxnSpPr/>
            <p:nvPr/>
          </p:nvCxnSpPr>
          <p:spPr>
            <a:xfrm rot="16200000" flipH="1">
              <a:off x="8677361" y="4542788"/>
              <a:ext cx="409332" cy="239289"/>
            </a:xfrm>
            <a:prstGeom prst="bentConnector3">
              <a:avLst>
                <a:gd name="adj1" fmla="val 12"/>
              </a:avLst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590">
              <a:extLst>
                <a:ext uri="{FF2B5EF4-FFF2-40B4-BE49-F238E27FC236}">
                  <a16:creationId xmlns:a16="http://schemas.microsoft.com/office/drawing/2014/main" id="{2ABCE026-596C-CE43-BFB3-A7153C6BDBEE}"/>
                </a:ext>
              </a:extLst>
            </p:cNvPr>
            <p:cNvCxnSpPr/>
            <p:nvPr/>
          </p:nvCxnSpPr>
          <p:spPr>
            <a:xfrm>
              <a:off x="7100861" y="5187123"/>
              <a:ext cx="246652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591">
              <a:extLst>
                <a:ext uri="{FF2B5EF4-FFF2-40B4-BE49-F238E27FC236}">
                  <a16:creationId xmlns:a16="http://schemas.microsoft.com/office/drawing/2014/main" id="{AC2A6B21-C57E-3B4B-8E7E-E91334F43ADB}"/>
                </a:ext>
              </a:extLst>
            </p:cNvPr>
            <p:cNvSpPr txBox="1"/>
            <p:nvPr/>
          </p:nvSpPr>
          <p:spPr>
            <a:xfrm>
              <a:off x="7715649" y="5834612"/>
              <a:ext cx="1276206" cy="3423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959" dirty="0">
                  <a:latin typeface="Times New Roman" charset="0"/>
                  <a:ea typeface="Times New Roman" charset="0"/>
                  <a:cs typeface="Times New Roman" charset="0"/>
                </a:rPr>
                <a:t>(a) </a:t>
              </a:r>
              <a:r>
                <a:rPr lang="en-US" sz="1959" dirty="0" err="1">
                  <a:latin typeface="Times New Roman" charset="0"/>
                  <a:ea typeface="Times New Roman" charset="0"/>
                  <a:cs typeface="Times New Roman" charset="0"/>
                </a:rPr>
                <a:t>CoarseNet</a:t>
              </a:r>
              <a:endParaRPr lang="en-US" sz="1959" dirty="0"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</p:grpSp>
      <p:grpSp>
        <p:nvGrpSpPr>
          <p:cNvPr id="55" name="组合 55">
            <a:extLst>
              <a:ext uri="{FF2B5EF4-FFF2-40B4-BE49-F238E27FC236}">
                <a16:creationId xmlns:a16="http://schemas.microsoft.com/office/drawing/2014/main" id="{7233DE51-8B43-3549-95F2-AC91B39B38BB}"/>
              </a:ext>
            </a:extLst>
          </p:cNvPr>
          <p:cNvGrpSpPr>
            <a:grpSpLocks/>
          </p:cNvGrpSpPr>
          <p:nvPr/>
        </p:nvGrpSpPr>
        <p:grpSpPr bwMode="auto">
          <a:xfrm>
            <a:off x="6729413" y="3674535"/>
            <a:ext cx="3535362" cy="1928813"/>
            <a:chOff x="9265479" y="4660765"/>
            <a:chExt cx="2733234" cy="1507700"/>
          </a:xfrm>
        </p:grpSpPr>
        <p:sp>
          <p:nvSpPr>
            <p:cNvPr id="56" name="Cube 545">
              <a:extLst>
                <a:ext uri="{FF2B5EF4-FFF2-40B4-BE49-F238E27FC236}">
                  <a16:creationId xmlns:a16="http://schemas.microsoft.com/office/drawing/2014/main" id="{BFA048E3-F1FD-0146-909E-F3D0DE347C58}"/>
                </a:ext>
              </a:extLst>
            </p:cNvPr>
            <p:cNvSpPr/>
            <p:nvPr/>
          </p:nvSpPr>
          <p:spPr>
            <a:xfrm>
              <a:off x="9677857" y="4784856"/>
              <a:ext cx="353467" cy="188618"/>
            </a:xfrm>
            <a:prstGeom prst="cube">
              <a:avLst>
                <a:gd name="adj" fmla="val 3669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altLang="zh-CN" sz="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" name="Cube 546">
              <a:extLst>
                <a:ext uri="{FF2B5EF4-FFF2-40B4-BE49-F238E27FC236}">
                  <a16:creationId xmlns:a16="http://schemas.microsoft.com/office/drawing/2014/main" id="{1E23135F-4C7A-D444-8E5A-F847D1EE44F7}"/>
                </a:ext>
              </a:extLst>
            </p:cNvPr>
            <p:cNvSpPr/>
            <p:nvPr/>
          </p:nvSpPr>
          <p:spPr>
            <a:xfrm>
              <a:off x="10006778" y="4784856"/>
              <a:ext cx="353467" cy="188618"/>
            </a:xfrm>
            <a:prstGeom prst="cube">
              <a:avLst>
                <a:gd name="adj" fmla="val 3669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69"/>
            </a:p>
          </p:txBody>
        </p:sp>
        <p:sp>
          <p:nvSpPr>
            <p:cNvPr id="58" name="Cube 547">
              <a:extLst>
                <a:ext uri="{FF2B5EF4-FFF2-40B4-BE49-F238E27FC236}">
                  <a16:creationId xmlns:a16="http://schemas.microsoft.com/office/drawing/2014/main" id="{54DC4466-F721-364A-AF4C-FD65C149A9C2}"/>
                </a:ext>
              </a:extLst>
            </p:cNvPr>
            <p:cNvSpPr/>
            <p:nvPr/>
          </p:nvSpPr>
          <p:spPr>
            <a:xfrm>
              <a:off x="10334471" y="4784856"/>
              <a:ext cx="353467" cy="188618"/>
            </a:xfrm>
            <a:prstGeom prst="cube">
              <a:avLst>
                <a:gd name="adj" fmla="val 3669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69"/>
            </a:p>
          </p:txBody>
        </p:sp>
        <p:sp>
          <p:nvSpPr>
            <p:cNvPr id="59" name="Cube 570">
              <a:extLst>
                <a:ext uri="{FF2B5EF4-FFF2-40B4-BE49-F238E27FC236}">
                  <a16:creationId xmlns:a16="http://schemas.microsoft.com/office/drawing/2014/main" id="{6F99F17D-AE6F-CF49-B72B-2FF11B86395C}"/>
                </a:ext>
              </a:extLst>
            </p:cNvPr>
            <p:cNvSpPr/>
            <p:nvPr/>
          </p:nvSpPr>
          <p:spPr>
            <a:xfrm>
              <a:off x="10006778" y="4990846"/>
              <a:ext cx="353467" cy="188618"/>
            </a:xfrm>
            <a:prstGeom prst="cube">
              <a:avLst>
                <a:gd name="adj" fmla="val 3669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69"/>
            </a:p>
          </p:txBody>
        </p:sp>
        <p:sp>
          <p:nvSpPr>
            <p:cNvPr id="60" name="Cube 571">
              <a:extLst>
                <a:ext uri="{FF2B5EF4-FFF2-40B4-BE49-F238E27FC236}">
                  <a16:creationId xmlns:a16="http://schemas.microsoft.com/office/drawing/2014/main" id="{2DF6CF7B-3FFF-604B-A853-85341CF64E38}"/>
                </a:ext>
              </a:extLst>
            </p:cNvPr>
            <p:cNvSpPr/>
            <p:nvPr/>
          </p:nvSpPr>
          <p:spPr>
            <a:xfrm>
              <a:off x="10334471" y="4990846"/>
              <a:ext cx="353467" cy="188618"/>
            </a:xfrm>
            <a:prstGeom prst="cube">
              <a:avLst>
                <a:gd name="adj" fmla="val 3669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69"/>
            </a:p>
          </p:txBody>
        </p:sp>
        <p:sp>
          <p:nvSpPr>
            <p:cNvPr id="61" name="Cube 572">
              <a:extLst>
                <a:ext uri="{FF2B5EF4-FFF2-40B4-BE49-F238E27FC236}">
                  <a16:creationId xmlns:a16="http://schemas.microsoft.com/office/drawing/2014/main" id="{39B78C57-CFD7-9C4C-B605-B54BA1A45751}"/>
                </a:ext>
              </a:extLst>
            </p:cNvPr>
            <p:cNvSpPr/>
            <p:nvPr/>
          </p:nvSpPr>
          <p:spPr>
            <a:xfrm>
              <a:off x="10334471" y="5215450"/>
              <a:ext cx="353467" cy="187376"/>
            </a:xfrm>
            <a:prstGeom prst="cube">
              <a:avLst>
                <a:gd name="adj" fmla="val 3669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69"/>
            </a:p>
          </p:txBody>
        </p:sp>
        <p:sp>
          <p:nvSpPr>
            <p:cNvPr id="62" name="Cube 573">
              <a:extLst>
                <a:ext uri="{FF2B5EF4-FFF2-40B4-BE49-F238E27FC236}">
                  <a16:creationId xmlns:a16="http://schemas.microsoft.com/office/drawing/2014/main" id="{4AC663A1-3C51-5A40-AAD0-D23EC4649858}"/>
                </a:ext>
              </a:extLst>
            </p:cNvPr>
            <p:cNvSpPr/>
            <p:nvPr/>
          </p:nvSpPr>
          <p:spPr>
            <a:xfrm>
              <a:off x="10334471" y="5431367"/>
              <a:ext cx="353467" cy="187376"/>
            </a:xfrm>
            <a:prstGeom prst="cube">
              <a:avLst>
                <a:gd name="adj" fmla="val 3669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69"/>
            </a:p>
          </p:txBody>
        </p:sp>
        <p:cxnSp>
          <p:nvCxnSpPr>
            <p:cNvPr id="63" name="Straight Arrow Connector 574">
              <a:extLst>
                <a:ext uri="{FF2B5EF4-FFF2-40B4-BE49-F238E27FC236}">
                  <a16:creationId xmlns:a16="http://schemas.microsoft.com/office/drawing/2014/main" id="{E7D238B6-D983-BC43-9CE4-D7C203C2DE62}"/>
                </a:ext>
              </a:extLst>
            </p:cNvPr>
            <p:cNvCxnSpPr/>
            <p:nvPr/>
          </p:nvCxnSpPr>
          <p:spPr>
            <a:xfrm>
              <a:off x="9265479" y="4915151"/>
              <a:ext cx="412378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Arrow Connector 575">
              <a:extLst>
                <a:ext uri="{FF2B5EF4-FFF2-40B4-BE49-F238E27FC236}">
                  <a16:creationId xmlns:a16="http://schemas.microsoft.com/office/drawing/2014/main" id="{0DA24C67-E892-0C42-8A97-1EEFE9C36636}"/>
                </a:ext>
              </a:extLst>
            </p:cNvPr>
            <p:cNvCxnSpPr/>
            <p:nvPr/>
          </p:nvCxnSpPr>
          <p:spPr>
            <a:xfrm flipV="1">
              <a:off x="9410302" y="5119900"/>
              <a:ext cx="596476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Arrow Connector 576">
              <a:extLst>
                <a:ext uri="{FF2B5EF4-FFF2-40B4-BE49-F238E27FC236}">
                  <a16:creationId xmlns:a16="http://schemas.microsoft.com/office/drawing/2014/main" id="{3630CBFF-553F-1841-9538-B5436B86D319}"/>
                </a:ext>
              </a:extLst>
            </p:cNvPr>
            <p:cNvCxnSpPr/>
            <p:nvPr/>
          </p:nvCxnSpPr>
          <p:spPr>
            <a:xfrm>
              <a:off x="9518306" y="5343263"/>
              <a:ext cx="816165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Arrow Connector 577">
              <a:extLst>
                <a:ext uri="{FF2B5EF4-FFF2-40B4-BE49-F238E27FC236}">
                  <a16:creationId xmlns:a16="http://schemas.microsoft.com/office/drawing/2014/main" id="{B98FD4B6-9472-6547-AE9C-C4DA0B07DC38}"/>
                </a:ext>
              </a:extLst>
            </p:cNvPr>
            <p:cNvCxnSpPr/>
            <p:nvPr/>
          </p:nvCxnSpPr>
          <p:spPr>
            <a:xfrm flipV="1">
              <a:off x="9512169" y="5560422"/>
              <a:ext cx="821075" cy="2482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7" name="Group 578">
              <a:extLst>
                <a:ext uri="{FF2B5EF4-FFF2-40B4-BE49-F238E27FC236}">
                  <a16:creationId xmlns:a16="http://schemas.microsoft.com/office/drawing/2014/main" id="{E6CA04E2-DCF2-2649-B130-6512190DEB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026803" y="5106477"/>
              <a:ext cx="149924" cy="162254"/>
              <a:chOff x="9034272" y="1860448"/>
              <a:chExt cx="228600" cy="228600"/>
            </a:xfrm>
          </p:grpSpPr>
          <p:sp>
            <p:nvSpPr>
              <p:cNvPr id="77" name="Oval 579">
                <a:extLst>
                  <a:ext uri="{FF2B5EF4-FFF2-40B4-BE49-F238E27FC236}">
                    <a16:creationId xmlns:a16="http://schemas.microsoft.com/office/drawing/2014/main" id="{6699D1CD-ACBB-A340-AF54-08182A5CAC7C}"/>
                  </a:ext>
                </a:extLst>
              </p:cNvPr>
              <p:cNvSpPr/>
              <p:nvPr/>
            </p:nvSpPr>
            <p:spPr>
              <a:xfrm>
                <a:off x="9034081" y="1860129"/>
                <a:ext cx="228308" cy="229028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69"/>
              </a:p>
            </p:txBody>
          </p:sp>
          <p:cxnSp>
            <p:nvCxnSpPr>
              <p:cNvPr id="78" name="Straight Connector 580">
                <a:extLst>
                  <a:ext uri="{FF2B5EF4-FFF2-40B4-BE49-F238E27FC236}">
                    <a16:creationId xmlns:a16="http://schemas.microsoft.com/office/drawing/2014/main" id="{204A738D-356F-B646-B676-300C38FE7FDB}"/>
                  </a:ext>
                </a:extLst>
              </p:cNvPr>
              <p:cNvCxnSpPr/>
              <p:nvPr/>
            </p:nvCxnSpPr>
            <p:spPr>
              <a:xfrm>
                <a:off x="9034081" y="1975517"/>
                <a:ext cx="2283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581">
                <a:extLst>
                  <a:ext uri="{FF2B5EF4-FFF2-40B4-BE49-F238E27FC236}">
                    <a16:creationId xmlns:a16="http://schemas.microsoft.com/office/drawing/2014/main" id="{BFF942B0-3C76-7B42-BA2A-3DDF88D67937}"/>
                  </a:ext>
                </a:extLst>
              </p:cNvPr>
              <p:cNvCxnSpPr/>
              <p:nvPr/>
            </p:nvCxnSpPr>
            <p:spPr>
              <a:xfrm>
                <a:off x="9148235" y="1860129"/>
                <a:ext cx="0" cy="22902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8" name="Curved Connector 582">
              <a:extLst>
                <a:ext uri="{FF2B5EF4-FFF2-40B4-BE49-F238E27FC236}">
                  <a16:creationId xmlns:a16="http://schemas.microsoft.com/office/drawing/2014/main" id="{55CB1A4E-D762-E546-A5A9-DE28FB93B2A3}"/>
                </a:ext>
              </a:extLst>
            </p:cNvPr>
            <p:cNvCxnSpPr/>
            <p:nvPr/>
          </p:nvCxnSpPr>
          <p:spPr>
            <a:xfrm>
              <a:off x="10687939" y="4844419"/>
              <a:ext cx="413606" cy="261831"/>
            </a:xfrm>
            <a:prstGeom prst="curvedConnector2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Curved Connector 583">
              <a:extLst>
                <a:ext uri="{FF2B5EF4-FFF2-40B4-BE49-F238E27FC236}">
                  <a16:creationId xmlns:a16="http://schemas.microsoft.com/office/drawing/2014/main" id="{C3EC2F6F-715A-3949-BD0C-37B02B7DBB6F}"/>
                </a:ext>
              </a:extLst>
            </p:cNvPr>
            <p:cNvCxnSpPr/>
            <p:nvPr/>
          </p:nvCxnSpPr>
          <p:spPr>
            <a:xfrm>
              <a:off x="10687939" y="5059096"/>
              <a:ext cx="360831" cy="70731"/>
            </a:xfrm>
            <a:prstGeom prst="curvedConnector2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Curved Connector 584">
              <a:extLst>
                <a:ext uri="{FF2B5EF4-FFF2-40B4-BE49-F238E27FC236}">
                  <a16:creationId xmlns:a16="http://schemas.microsoft.com/office/drawing/2014/main" id="{DB7BD57F-E868-7B4C-85C3-33DC5C695065}"/>
                </a:ext>
              </a:extLst>
            </p:cNvPr>
            <p:cNvCxnSpPr/>
            <p:nvPr/>
          </p:nvCxnSpPr>
          <p:spPr>
            <a:xfrm flipV="1">
              <a:off x="10687939" y="5245232"/>
              <a:ext cx="360831" cy="29782"/>
            </a:xfrm>
            <a:prstGeom prst="curvedConnector2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Curved Connector 585">
              <a:extLst>
                <a:ext uri="{FF2B5EF4-FFF2-40B4-BE49-F238E27FC236}">
                  <a16:creationId xmlns:a16="http://schemas.microsoft.com/office/drawing/2014/main" id="{E2B6E44B-212C-3B47-AFBC-CB99A76152C0}"/>
                </a:ext>
              </a:extLst>
            </p:cNvPr>
            <p:cNvCxnSpPr/>
            <p:nvPr/>
          </p:nvCxnSpPr>
          <p:spPr>
            <a:xfrm flipV="1">
              <a:off x="10687939" y="5268808"/>
              <a:ext cx="413606" cy="222122"/>
            </a:xfrm>
            <a:prstGeom prst="curvedConnector2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586">
              <a:extLst>
                <a:ext uri="{FF2B5EF4-FFF2-40B4-BE49-F238E27FC236}">
                  <a16:creationId xmlns:a16="http://schemas.microsoft.com/office/drawing/2014/main" id="{884EDAAB-2698-FE40-AAAF-DD2E44BCEA17}"/>
                </a:ext>
              </a:extLst>
            </p:cNvPr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10692890" y="4671335"/>
              <a:ext cx="350593" cy="233231"/>
            </a:xfrm>
            <a:prstGeom prst="rect">
              <a:avLst/>
            </a:prstGeom>
            <a:blipFill rotWithShape="0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 b="-6122"/>
              </a:stretch>
            </a:blipFill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>
                  <a:noFill/>
                  <a:latin typeface="+mn-lt"/>
                  <a:ea typeface="+mn-ea"/>
                </a:rPr>
                <a:t> </a:t>
              </a:r>
            </a:p>
          </p:txBody>
        </p:sp>
        <p:sp>
          <p:nvSpPr>
            <p:cNvPr id="73" name="TextBox 587">
              <a:extLst>
                <a:ext uri="{FF2B5EF4-FFF2-40B4-BE49-F238E27FC236}">
                  <a16:creationId xmlns:a16="http://schemas.microsoft.com/office/drawing/2014/main" id="{70ABBF1A-531A-484F-9A17-9028998FC0AE}"/>
                </a:ext>
              </a:extLst>
            </p:cNvPr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10692890" y="4884703"/>
              <a:ext cx="350593" cy="233231"/>
            </a:xfrm>
            <a:prstGeom prst="rect">
              <a:avLst/>
            </a:prstGeom>
            <a:blipFill rotWithShape="0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 b="-6122"/>
              </a:stretch>
            </a:blipFill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>
                  <a:noFill/>
                  <a:latin typeface="+mn-lt"/>
                  <a:ea typeface="+mn-ea"/>
                </a:rPr>
                <a:t> </a:t>
              </a:r>
            </a:p>
          </p:txBody>
        </p:sp>
        <p:pic>
          <p:nvPicPr>
            <p:cNvPr id="74" name="图片 55">
              <a:extLst>
                <a:ext uri="{FF2B5EF4-FFF2-40B4-BE49-F238E27FC236}">
                  <a16:creationId xmlns:a16="http://schemas.microsoft.com/office/drawing/2014/main" id="{69DC7B4D-F1DB-6644-87FD-9034CA436AD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158437" y="4660765"/>
              <a:ext cx="840276" cy="875785"/>
            </a:xfrm>
            <a:prstGeom prst="rect">
              <a:avLst/>
            </a:prstGeom>
            <a:scene3d>
              <a:camera prst="isometricOffAxis2Right"/>
              <a:lightRig rig="threePt" dir="t"/>
            </a:scene3d>
          </p:spPr>
        </p:pic>
        <p:cxnSp>
          <p:nvCxnSpPr>
            <p:cNvPr id="75" name="Straight Arrow Connector 589">
              <a:extLst>
                <a:ext uri="{FF2B5EF4-FFF2-40B4-BE49-F238E27FC236}">
                  <a16:creationId xmlns:a16="http://schemas.microsoft.com/office/drawing/2014/main" id="{BAC04887-73B8-1C4D-967C-749DF02FE51C}"/>
                </a:ext>
              </a:extLst>
            </p:cNvPr>
            <p:cNvCxnSpPr/>
            <p:nvPr/>
          </p:nvCxnSpPr>
          <p:spPr>
            <a:xfrm>
              <a:off x="11176411" y="5188150"/>
              <a:ext cx="174279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Box 592">
              <a:extLst>
                <a:ext uri="{FF2B5EF4-FFF2-40B4-BE49-F238E27FC236}">
                  <a16:creationId xmlns:a16="http://schemas.microsoft.com/office/drawing/2014/main" id="{A612F3FB-103A-5840-894A-383968B8E2E6}"/>
                </a:ext>
              </a:extLst>
            </p:cNvPr>
            <p:cNvSpPr txBox="1"/>
            <p:nvPr/>
          </p:nvSpPr>
          <p:spPr>
            <a:xfrm>
              <a:off x="9814089" y="5825975"/>
              <a:ext cx="1084948" cy="34249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959" dirty="0">
                  <a:latin typeface="Times New Roman" charset="0"/>
                  <a:ea typeface="Times New Roman" charset="0"/>
                  <a:cs typeface="Times New Roman" charset="0"/>
                </a:rPr>
                <a:t>(b) </a:t>
              </a:r>
              <a:r>
                <a:rPr lang="en-US" sz="1959" dirty="0" err="1">
                  <a:latin typeface="Times New Roman" charset="0"/>
                  <a:ea typeface="Times New Roman" charset="0"/>
                  <a:cs typeface="Times New Roman" charset="0"/>
                </a:rPr>
                <a:t>FineNet</a:t>
              </a:r>
              <a:endParaRPr lang="en-US" sz="1959" dirty="0"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</p:grpSp>
      <p:sp>
        <p:nvSpPr>
          <p:cNvPr id="80" name="TextBox 4">
            <a:extLst>
              <a:ext uri="{FF2B5EF4-FFF2-40B4-BE49-F238E27FC236}">
                <a16:creationId xmlns:a16="http://schemas.microsoft.com/office/drawing/2014/main" id="{E110426E-9F85-6F46-9FBD-AA4D4C8F99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44748"/>
            <a:ext cx="99583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1400" dirty="0">
                <a:latin typeface="Calibri" pitchFamily="34" charset="0"/>
              </a:rPr>
              <a:t>The coarse-to-fine  structure is similar to : </a:t>
            </a:r>
            <a:r>
              <a:rPr lang="en-US" altLang="zh-CN" sz="1400" dirty="0" err="1">
                <a:latin typeface="Calibri" pitchFamily="34" charset="0"/>
              </a:rPr>
              <a:t>Yilun</a:t>
            </a:r>
            <a:r>
              <a:rPr lang="en-US" altLang="zh-CN" sz="1400" dirty="0">
                <a:latin typeface="Calibri" pitchFamily="34" charset="0"/>
              </a:rPr>
              <a:t> Chen et al. “Cascaded pyramid network for multi-person pose estimation”, CVPR 2018.</a:t>
            </a:r>
          </a:p>
        </p:txBody>
      </p:sp>
    </p:spTree>
    <p:extLst>
      <p:ext uri="{BB962C8B-B14F-4D97-AF65-F5344CB8AC3E}">
        <p14:creationId xmlns:p14="http://schemas.microsoft.com/office/powerpoint/2010/main" val="899833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E6193E0-B8A5-874D-93BD-F80675DB52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>
                <a:latin typeface="Calibri" pitchFamily="34" charset="0"/>
              </a:rPr>
              <a:t>Segmentation errors mostly occur around the object boundaries</a:t>
            </a:r>
          </a:p>
          <a:p>
            <a:r>
              <a:rPr lang="en-US" altLang="zh-CN" dirty="0">
                <a:latin typeface="Calibri" pitchFamily="34" charset="0"/>
              </a:rPr>
              <a:t>Use a coarse-to-fine network structure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D0CCE54-D9CA-D049-9C6F-4D8CD8BB6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47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989255C-FA63-3A44-A19A-C61ACCD596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Network</a:t>
            </a:r>
            <a:r>
              <a:rPr lang="zh-CN" altLang="en-US" dirty="0"/>
              <a:t> </a:t>
            </a:r>
            <a:r>
              <a:rPr lang="en-US" altLang="zh-CN" dirty="0"/>
              <a:t>Architecture</a:t>
            </a:r>
            <a:r>
              <a:rPr lang="zh-CN" altLang="en-US" dirty="0"/>
              <a:t> </a:t>
            </a:r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29BA24D-BC06-4846-8C12-ED0B51B2B6AC}"/>
              </a:ext>
            </a:extLst>
          </p:cNvPr>
          <p:cNvGrpSpPr/>
          <p:nvPr/>
        </p:nvGrpSpPr>
        <p:grpSpPr>
          <a:xfrm>
            <a:off x="3331400" y="3081541"/>
            <a:ext cx="5249182" cy="3037798"/>
            <a:chOff x="2949816" y="2795057"/>
            <a:chExt cx="6076950" cy="351684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A5F297F5-5971-CD4E-B8B0-77E14005F4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949816" y="2795057"/>
              <a:ext cx="6076950" cy="3503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1707A6E-7CFC-E24A-8C66-5C03E678CE33}"/>
                </a:ext>
              </a:extLst>
            </p:cNvPr>
            <p:cNvSpPr/>
            <p:nvPr/>
          </p:nvSpPr>
          <p:spPr>
            <a:xfrm>
              <a:off x="7471450" y="2895600"/>
              <a:ext cx="1519616" cy="341630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877724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40F6198-A069-1B4A-A990-FB0989C9F9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Our IOG naturally supports interactive adding of new clicks</a:t>
            </a:r>
          </a:p>
          <a:p>
            <a:r>
              <a:rPr lang="en-US" altLang="zh-CN" dirty="0"/>
              <a:t>Add a lightweight branch to accept additional inputs</a:t>
            </a:r>
          </a:p>
          <a:p>
            <a:r>
              <a:rPr lang="en-US" altLang="zh-CN" dirty="0"/>
              <a:t>Train with iterative training strategy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30F6F62-E073-564E-A8C2-553CBCAE9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48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DCBE310-06F5-ED44-AC86-0822A4720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Beyond Three Clicks</a:t>
            </a:r>
            <a:endParaRPr lang="en-US" dirty="0"/>
          </a:p>
        </p:txBody>
      </p:sp>
      <p:grpSp>
        <p:nvGrpSpPr>
          <p:cNvPr id="6" name="组合 124">
            <a:extLst>
              <a:ext uri="{FF2B5EF4-FFF2-40B4-BE49-F238E27FC236}">
                <a16:creationId xmlns:a16="http://schemas.microsoft.com/office/drawing/2014/main" id="{DD865FF7-11E7-C54F-BDC2-D458A7322703}"/>
              </a:ext>
            </a:extLst>
          </p:cNvPr>
          <p:cNvGrpSpPr>
            <a:grpSpLocks/>
          </p:cNvGrpSpPr>
          <p:nvPr/>
        </p:nvGrpSpPr>
        <p:grpSpPr bwMode="auto">
          <a:xfrm>
            <a:off x="5739604" y="3838431"/>
            <a:ext cx="3613150" cy="1987550"/>
            <a:chOff x="5813611" y="4189840"/>
            <a:chExt cx="3612645" cy="1987123"/>
          </a:xfrm>
        </p:grpSpPr>
        <p:grpSp>
          <p:nvGrpSpPr>
            <p:cNvPr id="7" name="Group 519">
              <a:extLst>
                <a:ext uri="{FF2B5EF4-FFF2-40B4-BE49-F238E27FC236}">
                  <a16:creationId xmlns:a16="http://schemas.microsoft.com/office/drawing/2014/main" id="{4D007234-9A9B-A746-A6D7-014F413D4144}"/>
                </a:ext>
              </a:extLst>
            </p:cNvPr>
            <p:cNvGrpSpPr/>
            <p:nvPr/>
          </p:nvGrpSpPr>
          <p:grpSpPr>
            <a:xfrm>
              <a:off x="5813611" y="4857226"/>
              <a:ext cx="970206" cy="874997"/>
              <a:chOff x="8850313" y="153262"/>
              <a:chExt cx="1384300" cy="1771650"/>
            </a:xfrm>
            <a:scene3d>
              <a:camera prst="isometricOffAxis2Right"/>
              <a:lightRig rig="threePt" dir="t"/>
            </a:scene3d>
          </p:grpSpPr>
          <p:sp>
            <p:nvSpPr>
              <p:cNvPr id="51" name="Rectangle 520">
                <a:extLst>
                  <a:ext uri="{FF2B5EF4-FFF2-40B4-BE49-F238E27FC236}">
                    <a16:creationId xmlns:a16="http://schemas.microsoft.com/office/drawing/2014/main" id="{D86FF2EE-9C37-3D46-8E6C-F8D11B92F018}"/>
                  </a:ext>
                </a:extLst>
              </p:cNvPr>
              <p:cNvSpPr/>
              <p:nvPr/>
            </p:nvSpPr>
            <p:spPr>
              <a:xfrm>
                <a:off x="8850313" y="153262"/>
                <a:ext cx="1384300" cy="1771650"/>
              </a:xfrm>
              <a:prstGeom prst="rect">
                <a:avLst/>
              </a:prstGeom>
              <a:solidFill>
                <a:schemeClr val="tx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69"/>
              </a:p>
            </p:txBody>
          </p:sp>
          <p:pic>
            <p:nvPicPr>
              <p:cNvPr id="52" name="Picture 521">
                <a:extLst>
                  <a:ext uri="{FF2B5EF4-FFF2-40B4-BE49-F238E27FC236}">
                    <a16:creationId xmlns:a16="http://schemas.microsoft.com/office/drawing/2014/main" id="{E2DE3976-592D-7D43-B12E-7C062DCE95B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screen"/>
              <a:srcRect/>
              <a:stretch/>
            </p:blipFill>
            <p:spPr>
              <a:xfrm>
                <a:off x="8850313" y="153262"/>
                <a:ext cx="1384300" cy="1652925"/>
              </a:xfrm>
              <a:prstGeom prst="rect">
                <a:avLst/>
              </a:prstGeom>
              <a:ln>
                <a:noFill/>
              </a:ln>
            </p:spPr>
          </p:pic>
          <p:sp>
            <p:nvSpPr>
              <p:cNvPr id="53" name="Oval 522">
                <a:extLst>
                  <a:ext uri="{FF2B5EF4-FFF2-40B4-BE49-F238E27FC236}">
                    <a16:creationId xmlns:a16="http://schemas.microsoft.com/office/drawing/2014/main" id="{286DB6E7-57B6-8A44-8FB6-477AA957DF43}"/>
                  </a:ext>
                </a:extLst>
              </p:cNvPr>
              <p:cNvSpPr/>
              <p:nvPr/>
            </p:nvSpPr>
            <p:spPr>
              <a:xfrm>
                <a:off x="9456659" y="914735"/>
                <a:ext cx="180000" cy="180000"/>
              </a:xfrm>
              <a:prstGeom prst="ellipse">
                <a:avLst/>
              </a:prstGeom>
              <a:solidFill>
                <a:srgbClr val="FF0000"/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69"/>
              </a:p>
            </p:txBody>
          </p:sp>
          <p:sp>
            <p:nvSpPr>
              <p:cNvPr id="54" name="Rectangle 523">
                <a:extLst>
                  <a:ext uri="{FF2B5EF4-FFF2-40B4-BE49-F238E27FC236}">
                    <a16:creationId xmlns:a16="http://schemas.microsoft.com/office/drawing/2014/main" id="{EE9E9F6E-C16D-3C46-9CBE-0D17BF6CA1B2}"/>
                  </a:ext>
                </a:extLst>
              </p:cNvPr>
              <p:cNvSpPr/>
              <p:nvPr/>
            </p:nvSpPr>
            <p:spPr>
              <a:xfrm>
                <a:off x="9032224" y="305078"/>
                <a:ext cx="1052513" cy="1452563"/>
              </a:xfrm>
              <a:prstGeom prst="rect">
                <a:avLst/>
              </a:prstGeom>
              <a:noFill/>
              <a:ln w="25400">
                <a:solidFill>
                  <a:srgbClr val="00FF0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69"/>
              </a:p>
            </p:txBody>
          </p:sp>
          <p:sp>
            <p:nvSpPr>
              <p:cNvPr id="55" name="Oval 524">
                <a:extLst>
                  <a:ext uri="{FF2B5EF4-FFF2-40B4-BE49-F238E27FC236}">
                    <a16:creationId xmlns:a16="http://schemas.microsoft.com/office/drawing/2014/main" id="{0C4ECC5C-0D95-C64A-A212-D3E6AB7523C7}"/>
                  </a:ext>
                </a:extLst>
              </p:cNvPr>
              <p:cNvSpPr/>
              <p:nvPr/>
            </p:nvSpPr>
            <p:spPr>
              <a:xfrm>
                <a:off x="10006048" y="1679185"/>
                <a:ext cx="180000" cy="180000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69"/>
              </a:p>
            </p:txBody>
          </p:sp>
        </p:grpSp>
        <p:pic>
          <p:nvPicPr>
            <p:cNvPr id="8" name="图片 4">
              <a:extLst>
                <a:ext uri="{FF2B5EF4-FFF2-40B4-BE49-F238E27FC236}">
                  <a16:creationId xmlns:a16="http://schemas.microsoft.com/office/drawing/2014/main" id="{78C59D71-2AE1-8A42-9FEB-AD5BF5BEA39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6083453" y="4831233"/>
              <a:ext cx="998194" cy="874997"/>
            </a:xfrm>
            <a:prstGeom prst="rect">
              <a:avLst/>
            </a:prstGeom>
            <a:ln>
              <a:solidFill>
                <a:schemeClr val="bg1"/>
              </a:solidFill>
            </a:ln>
            <a:scene3d>
              <a:camera prst="isometricOffAxis2Right"/>
              <a:lightRig rig="threePt" dir="t"/>
            </a:scene3d>
          </p:spPr>
        </p:pic>
        <p:pic>
          <p:nvPicPr>
            <p:cNvPr id="9" name="图片 5">
              <a:extLst>
                <a:ext uri="{FF2B5EF4-FFF2-40B4-BE49-F238E27FC236}">
                  <a16:creationId xmlns:a16="http://schemas.microsoft.com/office/drawing/2014/main" id="{F6A1F77D-4B7A-A24D-A0B5-DC485A3F39E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/>
            <a:stretch>
              <a:fillRect/>
            </a:stretch>
          </p:blipFill>
          <p:spPr>
            <a:xfrm>
              <a:off x="6340564" y="4831233"/>
              <a:ext cx="1012416" cy="874997"/>
            </a:xfrm>
            <a:prstGeom prst="rect">
              <a:avLst/>
            </a:prstGeom>
            <a:ln>
              <a:solidFill>
                <a:schemeClr val="bg1"/>
              </a:solidFill>
            </a:ln>
            <a:scene3d>
              <a:camera prst="isometricOffAxis2Right"/>
              <a:lightRig rig="threePt" dir="t"/>
            </a:scene3d>
          </p:spPr>
        </p:pic>
        <p:sp>
          <p:nvSpPr>
            <p:cNvPr id="10" name="Rectangle 527">
              <a:extLst>
                <a:ext uri="{FF2B5EF4-FFF2-40B4-BE49-F238E27FC236}">
                  <a16:creationId xmlns:a16="http://schemas.microsoft.com/office/drawing/2014/main" id="{3A1578E6-61BD-704A-A6A2-A69F8D72E726}"/>
                </a:ext>
              </a:extLst>
            </p:cNvPr>
            <p:cNvSpPr/>
            <p:nvPr/>
          </p:nvSpPr>
          <p:spPr>
            <a:xfrm flipV="1">
              <a:off x="8441716" y="5710986"/>
              <a:ext cx="984540" cy="655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0">
              <a:noFill/>
            </a:ln>
            <a:scene3d>
              <a:camera prst="obliqueTopRight"/>
              <a:lightRig rig="flat" dir="t"/>
            </a:scene3d>
            <a:sp3d extrusionH="3175000" contourW="12700">
              <a:extrusionClr>
                <a:schemeClr val="accent2">
                  <a:lumMod val="40000"/>
                  <a:lumOff val="60000"/>
                </a:schemeClr>
              </a:extrusionClr>
              <a:contourClr>
                <a:schemeClr val="accent2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285"/>
            </a:p>
          </p:txBody>
        </p:sp>
        <p:sp>
          <p:nvSpPr>
            <p:cNvPr id="11" name="Rectangle 528">
              <a:extLst>
                <a:ext uri="{FF2B5EF4-FFF2-40B4-BE49-F238E27FC236}">
                  <a16:creationId xmlns:a16="http://schemas.microsoft.com/office/drawing/2014/main" id="{45B6EDBC-70DF-2A4C-8396-DAB32FF51A60}"/>
                </a:ext>
              </a:extLst>
            </p:cNvPr>
            <p:cNvSpPr/>
            <p:nvPr/>
          </p:nvSpPr>
          <p:spPr>
            <a:xfrm flipV="1">
              <a:off x="8521547" y="5490425"/>
              <a:ext cx="824878" cy="655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0">
              <a:noFill/>
            </a:ln>
            <a:scene3d>
              <a:camera prst="obliqueTopRight"/>
              <a:lightRig rig="flat" dir="t"/>
            </a:scene3d>
            <a:sp3d extrusionH="2540000" contourW="12700">
              <a:extrusionClr>
                <a:schemeClr val="accent2">
                  <a:lumMod val="40000"/>
                  <a:lumOff val="60000"/>
                </a:schemeClr>
              </a:extrusionClr>
              <a:contourClr>
                <a:schemeClr val="accent2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285"/>
            </a:p>
          </p:txBody>
        </p:sp>
        <p:sp>
          <p:nvSpPr>
            <p:cNvPr id="12" name="Rectangle 529">
              <a:extLst>
                <a:ext uri="{FF2B5EF4-FFF2-40B4-BE49-F238E27FC236}">
                  <a16:creationId xmlns:a16="http://schemas.microsoft.com/office/drawing/2014/main" id="{61BD7E14-8D9E-4F4A-A779-6EC8595B1649}"/>
                </a:ext>
              </a:extLst>
            </p:cNvPr>
            <p:cNvSpPr/>
            <p:nvPr/>
          </p:nvSpPr>
          <p:spPr>
            <a:xfrm flipV="1">
              <a:off x="8671005" y="5243713"/>
              <a:ext cx="594474" cy="655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0">
              <a:noFill/>
            </a:ln>
            <a:scene3d>
              <a:camera prst="obliqueTopRight"/>
              <a:lightRig rig="flat" dir="t"/>
            </a:scene3d>
            <a:sp3d extrusionH="1905000" contourW="12700">
              <a:extrusionClr>
                <a:schemeClr val="accent2">
                  <a:lumMod val="40000"/>
                  <a:lumOff val="60000"/>
                </a:schemeClr>
              </a:extrusionClr>
              <a:contourClr>
                <a:schemeClr val="accent2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285"/>
            </a:p>
          </p:txBody>
        </p:sp>
        <p:sp>
          <p:nvSpPr>
            <p:cNvPr id="13" name="Rectangle 530">
              <a:extLst>
                <a:ext uri="{FF2B5EF4-FFF2-40B4-BE49-F238E27FC236}">
                  <a16:creationId xmlns:a16="http://schemas.microsoft.com/office/drawing/2014/main" id="{78562B17-D124-5D4C-9C70-A50B0D9E55AF}"/>
                </a:ext>
              </a:extLst>
            </p:cNvPr>
            <p:cNvSpPr/>
            <p:nvPr/>
          </p:nvSpPr>
          <p:spPr>
            <a:xfrm flipV="1">
              <a:off x="7139437" y="5667353"/>
              <a:ext cx="981582" cy="655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0">
              <a:noFill/>
            </a:ln>
            <a:scene3d>
              <a:camera prst="obliqueTopRight"/>
              <a:lightRig rig="flat" dir="t"/>
            </a:scene3d>
            <a:sp3d extrusionH="3175000" contourW="12700">
              <a:extrusionClr>
                <a:schemeClr val="accent2">
                  <a:lumMod val="40000"/>
                  <a:lumOff val="60000"/>
                </a:schemeClr>
              </a:extrusionClr>
              <a:contourClr>
                <a:schemeClr val="accent2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285"/>
            </a:p>
          </p:txBody>
        </p:sp>
        <p:sp>
          <p:nvSpPr>
            <p:cNvPr id="14" name="Rectangle 531">
              <a:extLst>
                <a:ext uri="{FF2B5EF4-FFF2-40B4-BE49-F238E27FC236}">
                  <a16:creationId xmlns:a16="http://schemas.microsoft.com/office/drawing/2014/main" id="{6449B704-84A8-FB40-B091-7BB40D83098A}"/>
                </a:ext>
              </a:extLst>
            </p:cNvPr>
            <p:cNvSpPr/>
            <p:nvPr/>
          </p:nvSpPr>
          <p:spPr>
            <a:xfrm flipV="1">
              <a:off x="7253703" y="5424904"/>
              <a:ext cx="824878" cy="655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0">
              <a:noFill/>
            </a:ln>
            <a:scene3d>
              <a:camera prst="obliqueTopRight"/>
              <a:lightRig rig="flat" dir="t"/>
            </a:scene3d>
            <a:sp3d extrusionH="2540000" contourW="12700">
              <a:extrusionClr>
                <a:schemeClr val="accent2">
                  <a:lumMod val="40000"/>
                  <a:lumOff val="60000"/>
                </a:schemeClr>
              </a:extrusionClr>
              <a:contourClr>
                <a:schemeClr val="accent2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285"/>
            </a:p>
          </p:txBody>
        </p:sp>
        <p:sp>
          <p:nvSpPr>
            <p:cNvPr id="15" name="Rectangle 532">
              <a:extLst>
                <a:ext uri="{FF2B5EF4-FFF2-40B4-BE49-F238E27FC236}">
                  <a16:creationId xmlns:a16="http://schemas.microsoft.com/office/drawing/2014/main" id="{22691A28-D2FF-994C-9380-3DA336EA2F8C}"/>
                </a:ext>
              </a:extLst>
            </p:cNvPr>
            <p:cNvSpPr/>
            <p:nvPr/>
          </p:nvSpPr>
          <p:spPr>
            <a:xfrm flipV="1">
              <a:off x="7399431" y="5169819"/>
              <a:ext cx="594474" cy="655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0">
              <a:noFill/>
            </a:ln>
            <a:scene3d>
              <a:camera prst="obliqueTopRight"/>
              <a:lightRig rig="flat" dir="t"/>
            </a:scene3d>
            <a:sp3d extrusionH="1905000" contourW="12700">
              <a:extrusionClr>
                <a:schemeClr val="accent2">
                  <a:lumMod val="40000"/>
                  <a:lumOff val="60000"/>
                </a:schemeClr>
              </a:extrusionClr>
              <a:contourClr>
                <a:schemeClr val="accent2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285"/>
            </a:p>
          </p:txBody>
        </p:sp>
        <p:sp>
          <p:nvSpPr>
            <p:cNvPr id="16" name="Rectangle 533">
              <a:extLst>
                <a:ext uri="{FF2B5EF4-FFF2-40B4-BE49-F238E27FC236}">
                  <a16:creationId xmlns:a16="http://schemas.microsoft.com/office/drawing/2014/main" id="{5ACA1CBB-8E25-A848-80E1-C39C1CDAA129}"/>
                </a:ext>
              </a:extLst>
            </p:cNvPr>
            <p:cNvSpPr/>
            <p:nvPr/>
          </p:nvSpPr>
          <p:spPr>
            <a:xfrm flipV="1">
              <a:off x="7523668" y="4914733"/>
              <a:ext cx="346001" cy="655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0">
              <a:noFill/>
            </a:ln>
            <a:scene3d>
              <a:camera prst="obliqueTopRight"/>
              <a:lightRig rig="flat" dir="t"/>
            </a:scene3d>
            <a:sp3d extrusionH="1270000" contourW="12700">
              <a:extrusionClr>
                <a:schemeClr val="accent2">
                  <a:lumMod val="40000"/>
                  <a:lumOff val="60000"/>
                </a:schemeClr>
              </a:extrusionClr>
              <a:contourClr>
                <a:schemeClr val="accent2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285"/>
            </a:p>
          </p:txBody>
        </p:sp>
        <p:cxnSp>
          <p:nvCxnSpPr>
            <p:cNvPr id="17" name="Straight Arrow Connector 534">
              <a:extLst>
                <a:ext uri="{FF2B5EF4-FFF2-40B4-BE49-F238E27FC236}">
                  <a16:creationId xmlns:a16="http://schemas.microsoft.com/office/drawing/2014/main" id="{1BB77CC7-16F3-2544-81E7-AB174D6391C2}"/>
                </a:ext>
              </a:extLst>
            </p:cNvPr>
            <p:cNvCxnSpPr/>
            <p:nvPr/>
          </p:nvCxnSpPr>
          <p:spPr>
            <a:xfrm flipV="1">
              <a:off x="7696123" y="5489723"/>
              <a:ext cx="0" cy="119037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535">
              <a:extLst>
                <a:ext uri="{FF2B5EF4-FFF2-40B4-BE49-F238E27FC236}">
                  <a16:creationId xmlns:a16="http://schemas.microsoft.com/office/drawing/2014/main" id="{920F2EBC-02EB-734C-AD47-725786C2B0D2}"/>
                </a:ext>
              </a:extLst>
            </p:cNvPr>
            <p:cNvCxnSpPr/>
            <p:nvPr/>
          </p:nvCxnSpPr>
          <p:spPr>
            <a:xfrm flipV="1">
              <a:off x="7696123" y="5235777"/>
              <a:ext cx="0" cy="11745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536">
              <a:extLst>
                <a:ext uri="{FF2B5EF4-FFF2-40B4-BE49-F238E27FC236}">
                  <a16:creationId xmlns:a16="http://schemas.microsoft.com/office/drawing/2014/main" id="{B936029A-B758-6E44-A4EB-14CEC1F0D111}"/>
                </a:ext>
              </a:extLst>
            </p:cNvPr>
            <p:cNvCxnSpPr/>
            <p:nvPr/>
          </p:nvCxnSpPr>
          <p:spPr>
            <a:xfrm flipV="1">
              <a:off x="7696123" y="4980245"/>
              <a:ext cx="0" cy="11903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Rectangle 537">
              <a:extLst>
                <a:ext uri="{FF2B5EF4-FFF2-40B4-BE49-F238E27FC236}">
                  <a16:creationId xmlns:a16="http://schemas.microsoft.com/office/drawing/2014/main" id="{63A9A500-CACD-6C40-B14D-68D54B559A8B}"/>
                </a:ext>
              </a:extLst>
            </p:cNvPr>
            <p:cNvSpPr/>
            <p:nvPr/>
          </p:nvSpPr>
          <p:spPr>
            <a:xfrm flipV="1">
              <a:off x="8816946" y="4997002"/>
              <a:ext cx="346001" cy="655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0">
              <a:noFill/>
            </a:ln>
            <a:scene3d>
              <a:camera prst="obliqueTopRight"/>
              <a:lightRig rig="flat" dir="t"/>
            </a:scene3d>
            <a:sp3d extrusionH="1270000" contourW="12700">
              <a:extrusionClr>
                <a:schemeClr val="accent2">
                  <a:lumMod val="40000"/>
                  <a:lumOff val="60000"/>
                </a:schemeClr>
              </a:extrusionClr>
              <a:contourClr>
                <a:schemeClr val="accent2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285"/>
            </a:p>
          </p:txBody>
        </p:sp>
        <p:cxnSp>
          <p:nvCxnSpPr>
            <p:cNvPr id="21" name="Straight Arrow Connector 538">
              <a:extLst>
                <a:ext uri="{FF2B5EF4-FFF2-40B4-BE49-F238E27FC236}">
                  <a16:creationId xmlns:a16="http://schemas.microsoft.com/office/drawing/2014/main" id="{EE799952-543C-4047-9372-190492588C15}"/>
                </a:ext>
              </a:extLst>
            </p:cNvPr>
            <p:cNvCxnSpPr/>
            <p:nvPr/>
          </p:nvCxnSpPr>
          <p:spPr>
            <a:xfrm>
              <a:off x="8991342" y="5062777"/>
              <a:ext cx="0" cy="106339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39">
              <a:extLst>
                <a:ext uri="{FF2B5EF4-FFF2-40B4-BE49-F238E27FC236}">
                  <a16:creationId xmlns:a16="http://schemas.microsoft.com/office/drawing/2014/main" id="{EE018F2B-C4EB-DF47-8B56-57554F055C4A}"/>
                </a:ext>
              </a:extLst>
            </p:cNvPr>
            <p:cNvCxnSpPr/>
            <p:nvPr/>
          </p:nvCxnSpPr>
          <p:spPr>
            <a:xfrm>
              <a:off x="8989755" y="5318310"/>
              <a:ext cx="0" cy="10634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Elbow Connector 540">
              <a:extLst>
                <a:ext uri="{FF2B5EF4-FFF2-40B4-BE49-F238E27FC236}">
                  <a16:creationId xmlns:a16="http://schemas.microsoft.com/office/drawing/2014/main" id="{CF37B5DC-D242-EB46-A8E4-28A60385F07B}"/>
                </a:ext>
              </a:extLst>
            </p:cNvPr>
            <p:cNvCxnSpPr/>
            <p:nvPr/>
          </p:nvCxnSpPr>
          <p:spPr>
            <a:xfrm flipV="1">
              <a:off x="7711996" y="4545364"/>
              <a:ext cx="388884" cy="258706"/>
            </a:xfrm>
            <a:prstGeom prst="bentConnector3">
              <a:avLst>
                <a:gd name="adj1" fmla="val 831"/>
              </a:avLst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541">
              <a:extLst>
                <a:ext uri="{FF2B5EF4-FFF2-40B4-BE49-F238E27FC236}">
                  <a16:creationId xmlns:a16="http://schemas.microsoft.com/office/drawing/2014/main" id="{D5E4EC59-153A-4646-B498-92F05B004930}"/>
                </a:ext>
              </a:extLst>
            </p:cNvPr>
            <p:cNvCxnSpPr/>
            <p:nvPr/>
          </p:nvCxnSpPr>
          <p:spPr>
            <a:xfrm>
              <a:off x="8121513" y="5097695"/>
              <a:ext cx="868242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542">
              <a:extLst>
                <a:ext uri="{FF2B5EF4-FFF2-40B4-BE49-F238E27FC236}">
                  <a16:creationId xmlns:a16="http://schemas.microsoft.com/office/drawing/2014/main" id="{71403330-3F25-6449-B187-C9697033DCF0}"/>
                </a:ext>
              </a:extLst>
            </p:cNvPr>
            <p:cNvCxnSpPr/>
            <p:nvPr/>
          </p:nvCxnSpPr>
          <p:spPr>
            <a:xfrm>
              <a:off x="8227862" y="5353227"/>
              <a:ext cx="761893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543">
              <a:extLst>
                <a:ext uri="{FF2B5EF4-FFF2-40B4-BE49-F238E27FC236}">
                  <a16:creationId xmlns:a16="http://schemas.microsoft.com/office/drawing/2014/main" id="{5DE10BFE-BFF7-1E4A-867D-6BAFD81D5538}"/>
                </a:ext>
              </a:extLst>
            </p:cNvPr>
            <p:cNvCxnSpPr/>
            <p:nvPr/>
          </p:nvCxnSpPr>
          <p:spPr>
            <a:xfrm>
              <a:off x="8989755" y="5559558"/>
              <a:ext cx="0" cy="107927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544">
              <a:extLst>
                <a:ext uri="{FF2B5EF4-FFF2-40B4-BE49-F238E27FC236}">
                  <a16:creationId xmlns:a16="http://schemas.microsoft.com/office/drawing/2014/main" id="{828309EB-2016-5542-AF15-29401DA69DAD}"/>
                </a:ext>
              </a:extLst>
            </p:cNvPr>
            <p:cNvCxnSpPr/>
            <p:nvPr/>
          </p:nvCxnSpPr>
          <p:spPr>
            <a:xfrm>
              <a:off x="8229448" y="5599237"/>
              <a:ext cx="761893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8" name="Group 548">
              <a:extLst>
                <a:ext uri="{FF2B5EF4-FFF2-40B4-BE49-F238E27FC236}">
                  <a16:creationId xmlns:a16="http://schemas.microsoft.com/office/drawing/2014/main" id="{2B20826B-D515-2C40-997E-4B7988D346A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972496" y="4189840"/>
              <a:ext cx="897318" cy="447154"/>
              <a:chOff x="3610859" y="4223315"/>
              <a:chExt cx="569682" cy="322262"/>
            </a:xfrm>
          </p:grpSpPr>
          <p:sp>
            <p:nvSpPr>
              <p:cNvPr id="32" name="Rectangle 549">
                <a:extLst>
                  <a:ext uri="{FF2B5EF4-FFF2-40B4-BE49-F238E27FC236}">
                    <a16:creationId xmlns:a16="http://schemas.microsoft.com/office/drawing/2014/main" id="{EBFDEB80-8849-0346-92A8-2737C7043184}"/>
                  </a:ext>
                </a:extLst>
              </p:cNvPr>
              <p:cNvSpPr/>
              <p:nvPr/>
            </p:nvSpPr>
            <p:spPr>
              <a:xfrm>
                <a:off x="3610859" y="4227285"/>
                <a:ext cx="314325" cy="314325"/>
              </a:xfrm>
              <a:prstGeom prst="rect">
                <a:avLst/>
              </a:prstGeom>
              <a:solidFill>
                <a:schemeClr val="bg1"/>
              </a:solidFill>
              <a:ln w="15875">
                <a:solidFill>
                  <a:schemeClr val="tx1"/>
                </a:solidFill>
              </a:ln>
              <a:scene3d>
                <a:camera prst="isometricOffAxis2Righ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2285"/>
              </a:p>
            </p:txBody>
          </p:sp>
          <p:grpSp>
            <p:nvGrpSpPr>
              <p:cNvPr id="33" name="Group 550">
                <a:extLst>
                  <a:ext uri="{FF2B5EF4-FFF2-40B4-BE49-F238E27FC236}">
                    <a16:creationId xmlns:a16="http://schemas.microsoft.com/office/drawing/2014/main" id="{7C68B8C0-1895-E041-B129-873E6A74E203}"/>
                  </a:ext>
                </a:extLst>
              </p:cNvPr>
              <p:cNvGrpSpPr/>
              <p:nvPr/>
            </p:nvGrpSpPr>
            <p:grpSpPr>
              <a:xfrm>
                <a:off x="3694671" y="4227285"/>
                <a:ext cx="314325" cy="314325"/>
                <a:chOff x="1946275" y="3155950"/>
                <a:chExt cx="314325" cy="314325"/>
              </a:xfrm>
              <a:solidFill>
                <a:schemeClr val="bg1"/>
              </a:solidFill>
              <a:scene3d>
                <a:camera prst="isometricOffAxis2Right"/>
                <a:lightRig rig="threePt" dir="t"/>
              </a:scene3d>
            </p:grpSpPr>
            <p:sp>
              <p:nvSpPr>
                <p:cNvPr id="48" name="Rectangle 565">
                  <a:extLst>
                    <a:ext uri="{FF2B5EF4-FFF2-40B4-BE49-F238E27FC236}">
                      <a16:creationId xmlns:a16="http://schemas.microsoft.com/office/drawing/2014/main" id="{F2A324B6-CB25-D64E-A17F-2B8E06B8CEE4}"/>
                    </a:ext>
                  </a:extLst>
                </p:cNvPr>
                <p:cNvSpPr/>
                <p:nvPr/>
              </p:nvSpPr>
              <p:spPr>
                <a:xfrm>
                  <a:off x="1946275" y="3155950"/>
                  <a:ext cx="314325" cy="314325"/>
                </a:xfrm>
                <a:prstGeom prst="rect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2285"/>
                </a:p>
              </p:txBody>
            </p:sp>
            <p:cxnSp>
              <p:nvCxnSpPr>
                <p:cNvPr id="49" name="Straight Connector 566">
                  <a:extLst>
                    <a:ext uri="{FF2B5EF4-FFF2-40B4-BE49-F238E27FC236}">
                      <a16:creationId xmlns:a16="http://schemas.microsoft.com/office/drawing/2014/main" id="{0D924235-41B5-D348-9956-BB9953D77C0B}"/>
                    </a:ext>
                  </a:extLst>
                </p:cNvPr>
                <p:cNvCxnSpPr/>
                <p:nvPr/>
              </p:nvCxnSpPr>
              <p:spPr>
                <a:xfrm>
                  <a:off x="1946275" y="3313113"/>
                  <a:ext cx="314325" cy="0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" name="Straight Connector 567">
                  <a:extLst>
                    <a:ext uri="{FF2B5EF4-FFF2-40B4-BE49-F238E27FC236}">
                      <a16:creationId xmlns:a16="http://schemas.microsoft.com/office/drawing/2014/main" id="{6CBED4B1-28F7-4F44-B1E1-AB4D00FEB7A5}"/>
                    </a:ext>
                  </a:extLst>
                </p:cNvPr>
                <p:cNvCxnSpPr/>
                <p:nvPr/>
              </p:nvCxnSpPr>
              <p:spPr>
                <a:xfrm>
                  <a:off x="2103438" y="3155950"/>
                  <a:ext cx="0" cy="314325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4" name="Group 551">
                <a:extLst>
                  <a:ext uri="{FF2B5EF4-FFF2-40B4-BE49-F238E27FC236}">
                    <a16:creationId xmlns:a16="http://schemas.microsoft.com/office/drawing/2014/main" id="{2A096FC3-6807-B14C-B0C0-0F609BBFEE07}"/>
                  </a:ext>
                </a:extLst>
              </p:cNvPr>
              <p:cNvGrpSpPr/>
              <p:nvPr/>
            </p:nvGrpSpPr>
            <p:grpSpPr>
              <a:xfrm>
                <a:off x="3778062" y="4227284"/>
                <a:ext cx="319088" cy="314325"/>
                <a:chOff x="2121793" y="3656290"/>
                <a:chExt cx="319088" cy="314325"/>
              </a:xfrm>
              <a:solidFill>
                <a:schemeClr val="bg1"/>
              </a:solidFill>
              <a:scene3d>
                <a:camera prst="isometricOffAxis2Right"/>
                <a:lightRig rig="threePt" dir="t"/>
              </a:scene3d>
            </p:grpSpPr>
            <p:sp>
              <p:nvSpPr>
                <p:cNvPr id="43" name="Rectangle 560">
                  <a:extLst>
                    <a:ext uri="{FF2B5EF4-FFF2-40B4-BE49-F238E27FC236}">
                      <a16:creationId xmlns:a16="http://schemas.microsoft.com/office/drawing/2014/main" id="{30F4B8EB-7BBC-4247-87A4-824C4441E8DB}"/>
                    </a:ext>
                  </a:extLst>
                </p:cNvPr>
                <p:cNvSpPr/>
                <p:nvPr/>
              </p:nvSpPr>
              <p:spPr>
                <a:xfrm>
                  <a:off x="2126556" y="3656290"/>
                  <a:ext cx="314325" cy="314325"/>
                </a:xfrm>
                <a:prstGeom prst="rect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2285"/>
                </a:p>
              </p:txBody>
            </p:sp>
            <p:cxnSp>
              <p:nvCxnSpPr>
                <p:cNvPr id="44" name="Straight Connector 561">
                  <a:extLst>
                    <a:ext uri="{FF2B5EF4-FFF2-40B4-BE49-F238E27FC236}">
                      <a16:creationId xmlns:a16="http://schemas.microsoft.com/office/drawing/2014/main" id="{8EA7C134-4C0A-5C45-9F45-F3D24DAD1813}"/>
                    </a:ext>
                  </a:extLst>
                </p:cNvPr>
                <p:cNvCxnSpPr/>
                <p:nvPr/>
              </p:nvCxnSpPr>
              <p:spPr>
                <a:xfrm>
                  <a:off x="2121793" y="3762653"/>
                  <a:ext cx="314325" cy="0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Straight Connector 562">
                  <a:extLst>
                    <a:ext uri="{FF2B5EF4-FFF2-40B4-BE49-F238E27FC236}">
                      <a16:creationId xmlns:a16="http://schemas.microsoft.com/office/drawing/2014/main" id="{14F69568-9FAF-D94F-A7A8-623EB8C5E699}"/>
                    </a:ext>
                  </a:extLst>
                </p:cNvPr>
                <p:cNvCxnSpPr/>
                <p:nvPr/>
              </p:nvCxnSpPr>
              <p:spPr>
                <a:xfrm>
                  <a:off x="2236094" y="3656290"/>
                  <a:ext cx="0" cy="314325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" name="Straight Connector 563">
                  <a:extLst>
                    <a:ext uri="{FF2B5EF4-FFF2-40B4-BE49-F238E27FC236}">
                      <a16:creationId xmlns:a16="http://schemas.microsoft.com/office/drawing/2014/main" id="{87E19374-3711-504B-A83E-E47C00686758}"/>
                    </a:ext>
                  </a:extLst>
                </p:cNvPr>
                <p:cNvCxnSpPr/>
                <p:nvPr/>
              </p:nvCxnSpPr>
              <p:spPr>
                <a:xfrm>
                  <a:off x="2338385" y="3656290"/>
                  <a:ext cx="0" cy="314325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Straight Connector 564">
                  <a:extLst>
                    <a:ext uri="{FF2B5EF4-FFF2-40B4-BE49-F238E27FC236}">
                      <a16:creationId xmlns:a16="http://schemas.microsoft.com/office/drawing/2014/main" id="{7200707D-A06C-3447-9269-FEE3AD3A7857}"/>
                    </a:ext>
                  </a:extLst>
                </p:cNvPr>
                <p:cNvCxnSpPr/>
                <p:nvPr/>
              </p:nvCxnSpPr>
              <p:spPr>
                <a:xfrm>
                  <a:off x="2121793" y="3866342"/>
                  <a:ext cx="314325" cy="0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5" name="Group 552">
                <a:extLst>
                  <a:ext uri="{FF2B5EF4-FFF2-40B4-BE49-F238E27FC236}">
                    <a16:creationId xmlns:a16="http://schemas.microsoft.com/office/drawing/2014/main" id="{FF692297-BA2F-354E-B48B-DCA14DADB601}"/>
                  </a:ext>
                </a:extLst>
              </p:cNvPr>
              <p:cNvGrpSpPr/>
              <p:nvPr/>
            </p:nvGrpSpPr>
            <p:grpSpPr>
              <a:xfrm>
                <a:off x="3866216" y="4223315"/>
                <a:ext cx="314325" cy="322262"/>
                <a:chOff x="2324791" y="3148013"/>
                <a:chExt cx="314325" cy="322262"/>
              </a:xfrm>
              <a:solidFill>
                <a:schemeClr val="bg1"/>
              </a:solidFill>
              <a:scene3d>
                <a:camera prst="isometricOffAxis2Right"/>
                <a:lightRig rig="threePt" dir="t"/>
              </a:scene3d>
            </p:grpSpPr>
            <p:sp>
              <p:nvSpPr>
                <p:cNvPr id="36" name="Rectangle 553">
                  <a:extLst>
                    <a:ext uri="{FF2B5EF4-FFF2-40B4-BE49-F238E27FC236}">
                      <a16:creationId xmlns:a16="http://schemas.microsoft.com/office/drawing/2014/main" id="{C74F7258-010A-E844-B937-8F8869424D4F}"/>
                    </a:ext>
                  </a:extLst>
                </p:cNvPr>
                <p:cNvSpPr/>
                <p:nvPr/>
              </p:nvSpPr>
              <p:spPr>
                <a:xfrm>
                  <a:off x="2324791" y="3155950"/>
                  <a:ext cx="314325" cy="314325"/>
                </a:xfrm>
                <a:prstGeom prst="rect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2285"/>
                </a:p>
              </p:txBody>
            </p:sp>
            <p:cxnSp>
              <p:nvCxnSpPr>
                <p:cNvPr id="37" name="Straight Connector 554">
                  <a:extLst>
                    <a:ext uri="{FF2B5EF4-FFF2-40B4-BE49-F238E27FC236}">
                      <a16:creationId xmlns:a16="http://schemas.microsoft.com/office/drawing/2014/main" id="{2F5F842F-D172-544D-9373-5AFE310EEA12}"/>
                    </a:ext>
                  </a:extLst>
                </p:cNvPr>
                <p:cNvCxnSpPr/>
                <p:nvPr/>
              </p:nvCxnSpPr>
              <p:spPr>
                <a:xfrm>
                  <a:off x="2324791" y="3313113"/>
                  <a:ext cx="314325" cy="0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Connector 555">
                  <a:extLst>
                    <a:ext uri="{FF2B5EF4-FFF2-40B4-BE49-F238E27FC236}">
                      <a16:creationId xmlns:a16="http://schemas.microsoft.com/office/drawing/2014/main" id="{88244AAA-7685-9D40-9A80-9B87961E02FD}"/>
                    </a:ext>
                  </a:extLst>
                </p:cNvPr>
                <p:cNvCxnSpPr/>
                <p:nvPr/>
              </p:nvCxnSpPr>
              <p:spPr>
                <a:xfrm>
                  <a:off x="2481954" y="3155950"/>
                  <a:ext cx="0" cy="314325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556">
                  <a:extLst>
                    <a:ext uri="{FF2B5EF4-FFF2-40B4-BE49-F238E27FC236}">
                      <a16:creationId xmlns:a16="http://schemas.microsoft.com/office/drawing/2014/main" id="{2C3DD5B8-C6B5-714F-B048-E6720283A98C}"/>
                    </a:ext>
                  </a:extLst>
                </p:cNvPr>
                <p:cNvCxnSpPr/>
                <p:nvPr/>
              </p:nvCxnSpPr>
              <p:spPr>
                <a:xfrm>
                  <a:off x="2324791" y="3236913"/>
                  <a:ext cx="314325" cy="0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557">
                  <a:extLst>
                    <a:ext uri="{FF2B5EF4-FFF2-40B4-BE49-F238E27FC236}">
                      <a16:creationId xmlns:a16="http://schemas.microsoft.com/office/drawing/2014/main" id="{C9CD8FEE-EA92-1F43-B9BA-C4AA375B6506}"/>
                    </a:ext>
                  </a:extLst>
                </p:cNvPr>
                <p:cNvCxnSpPr/>
                <p:nvPr/>
              </p:nvCxnSpPr>
              <p:spPr>
                <a:xfrm>
                  <a:off x="2324791" y="3392488"/>
                  <a:ext cx="314325" cy="0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558">
                  <a:extLst>
                    <a:ext uri="{FF2B5EF4-FFF2-40B4-BE49-F238E27FC236}">
                      <a16:creationId xmlns:a16="http://schemas.microsoft.com/office/drawing/2014/main" id="{BE18FCFD-2B40-864A-BC1C-F8DA261C58E0}"/>
                    </a:ext>
                  </a:extLst>
                </p:cNvPr>
                <p:cNvCxnSpPr/>
                <p:nvPr/>
              </p:nvCxnSpPr>
              <p:spPr>
                <a:xfrm>
                  <a:off x="2405408" y="3148013"/>
                  <a:ext cx="0" cy="314325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Straight Connector 559">
                  <a:extLst>
                    <a:ext uri="{FF2B5EF4-FFF2-40B4-BE49-F238E27FC236}">
                      <a16:creationId xmlns:a16="http://schemas.microsoft.com/office/drawing/2014/main" id="{0299EA2E-1E79-474D-8964-C20A92B1CE89}"/>
                    </a:ext>
                  </a:extLst>
                </p:cNvPr>
                <p:cNvCxnSpPr/>
                <p:nvPr/>
              </p:nvCxnSpPr>
              <p:spPr>
                <a:xfrm>
                  <a:off x="2554633" y="3155950"/>
                  <a:ext cx="0" cy="314325"/>
                </a:xfrm>
                <a:prstGeom prst="line">
                  <a:avLst/>
                </a:prstGeom>
                <a:grpFill/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29" name="Elbow Connector 569">
              <a:extLst>
                <a:ext uri="{FF2B5EF4-FFF2-40B4-BE49-F238E27FC236}">
                  <a16:creationId xmlns:a16="http://schemas.microsoft.com/office/drawing/2014/main" id="{9EB2A117-92BF-BB4E-80E1-9252A7CE1DCC}"/>
                </a:ext>
              </a:extLst>
            </p:cNvPr>
            <p:cNvCxnSpPr/>
            <p:nvPr/>
          </p:nvCxnSpPr>
          <p:spPr>
            <a:xfrm rot="16200000" flipH="1">
              <a:off x="8677076" y="4543767"/>
              <a:ext cx="409487" cy="238092"/>
            </a:xfrm>
            <a:prstGeom prst="bentConnector3">
              <a:avLst>
                <a:gd name="adj1" fmla="val 12"/>
              </a:avLst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590">
              <a:extLst>
                <a:ext uri="{FF2B5EF4-FFF2-40B4-BE49-F238E27FC236}">
                  <a16:creationId xmlns:a16="http://schemas.microsoft.com/office/drawing/2014/main" id="{3CFE33BB-8CA3-0C46-BE8C-94A59A498DCB}"/>
                </a:ext>
              </a:extLst>
            </p:cNvPr>
            <p:cNvCxnSpPr/>
            <p:nvPr/>
          </p:nvCxnSpPr>
          <p:spPr>
            <a:xfrm>
              <a:off x="7100894" y="5188162"/>
              <a:ext cx="247615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591">
              <a:extLst>
                <a:ext uri="{FF2B5EF4-FFF2-40B4-BE49-F238E27FC236}">
                  <a16:creationId xmlns:a16="http://schemas.microsoft.com/office/drawing/2014/main" id="{1A74409C-1CD6-5A42-8214-925C025B4833}"/>
                </a:ext>
              </a:extLst>
            </p:cNvPr>
            <p:cNvSpPr txBox="1"/>
            <p:nvPr/>
          </p:nvSpPr>
          <p:spPr>
            <a:xfrm>
              <a:off x="7715170" y="5834137"/>
              <a:ext cx="1276172" cy="34282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959" dirty="0">
                  <a:latin typeface="Times New Roman" charset="0"/>
                  <a:ea typeface="Times New Roman" charset="0"/>
                  <a:cs typeface="Times New Roman" charset="0"/>
                </a:rPr>
                <a:t>(a) </a:t>
              </a:r>
              <a:r>
                <a:rPr lang="en-US" sz="1959" dirty="0" err="1">
                  <a:latin typeface="Times New Roman" charset="0"/>
                  <a:ea typeface="Times New Roman" charset="0"/>
                  <a:cs typeface="Times New Roman" charset="0"/>
                </a:rPr>
                <a:t>CoarseNet</a:t>
              </a:r>
              <a:endParaRPr lang="en-US" sz="1959" dirty="0"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</p:grpSp>
      <p:grpSp>
        <p:nvGrpSpPr>
          <p:cNvPr id="56" name="组合 122">
            <a:extLst>
              <a:ext uri="{FF2B5EF4-FFF2-40B4-BE49-F238E27FC236}">
                <a16:creationId xmlns:a16="http://schemas.microsoft.com/office/drawing/2014/main" id="{EA30C639-5E50-E54E-B7A5-4922D38ACEFB}"/>
              </a:ext>
            </a:extLst>
          </p:cNvPr>
          <p:cNvGrpSpPr>
            <a:grpSpLocks/>
          </p:cNvGrpSpPr>
          <p:nvPr/>
        </p:nvGrpSpPr>
        <p:grpSpPr bwMode="auto">
          <a:xfrm>
            <a:off x="9192417" y="4309918"/>
            <a:ext cx="2732087" cy="1508125"/>
            <a:chOff x="9265479" y="4660765"/>
            <a:chExt cx="2733234" cy="1507700"/>
          </a:xfrm>
        </p:grpSpPr>
        <p:sp>
          <p:nvSpPr>
            <p:cNvPr id="57" name="Cube 545">
              <a:extLst>
                <a:ext uri="{FF2B5EF4-FFF2-40B4-BE49-F238E27FC236}">
                  <a16:creationId xmlns:a16="http://schemas.microsoft.com/office/drawing/2014/main" id="{55FF384E-3C28-B144-9733-E956BE5B0D23}"/>
                </a:ext>
              </a:extLst>
            </p:cNvPr>
            <p:cNvSpPr/>
            <p:nvPr/>
          </p:nvSpPr>
          <p:spPr>
            <a:xfrm>
              <a:off x="9678402" y="4784555"/>
              <a:ext cx="352573" cy="188860"/>
            </a:xfrm>
            <a:prstGeom prst="cube">
              <a:avLst>
                <a:gd name="adj" fmla="val 3669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altLang="zh-CN" sz="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Cube 546">
              <a:extLst>
                <a:ext uri="{FF2B5EF4-FFF2-40B4-BE49-F238E27FC236}">
                  <a16:creationId xmlns:a16="http://schemas.microsoft.com/office/drawing/2014/main" id="{B03F53FF-52B9-444D-9564-969F4B4F72A4}"/>
                </a:ext>
              </a:extLst>
            </p:cNvPr>
            <p:cNvSpPr/>
            <p:nvPr/>
          </p:nvSpPr>
          <p:spPr>
            <a:xfrm>
              <a:off x="10007152" y="4784555"/>
              <a:ext cx="352573" cy="188860"/>
            </a:xfrm>
            <a:prstGeom prst="cube">
              <a:avLst>
                <a:gd name="adj" fmla="val 3669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69"/>
            </a:p>
          </p:txBody>
        </p:sp>
        <p:sp>
          <p:nvSpPr>
            <p:cNvPr id="59" name="Cube 547">
              <a:extLst>
                <a:ext uri="{FF2B5EF4-FFF2-40B4-BE49-F238E27FC236}">
                  <a16:creationId xmlns:a16="http://schemas.microsoft.com/office/drawing/2014/main" id="{60995F5F-77DB-8B43-BA43-671156E31523}"/>
                </a:ext>
              </a:extLst>
            </p:cNvPr>
            <p:cNvSpPr/>
            <p:nvPr/>
          </p:nvSpPr>
          <p:spPr>
            <a:xfrm>
              <a:off x="10334315" y="4784555"/>
              <a:ext cx="354162" cy="188860"/>
            </a:xfrm>
            <a:prstGeom prst="cube">
              <a:avLst>
                <a:gd name="adj" fmla="val 3669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69"/>
            </a:p>
          </p:txBody>
        </p:sp>
        <p:sp>
          <p:nvSpPr>
            <p:cNvPr id="60" name="Cube 570">
              <a:extLst>
                <a:ext uri="{FF2B5EF4-FFF2-40B4-BE49-F238E27FC236}">
                  <a16:creationId xmlns:a16="http://schemas.microsoft.com/office/drawing/2014/main" id="{3AE7A0B3-CEF6-2843-84D9-5D4970046604}"/>
                </a:ext>
              </a:extLst>
            </p:cNvPr>
            <p:cNvSpPr/>
            <p:nvPr/>
          </p:nvSpPr>
          <p:spPr>
            <a:xfrm>
              <a:off x="10007152" y="4990872"/>
              <a:ext cx="352573" cy="188860"/>
            </a:xfrm>
            <a:prstGeom prst="cube">
              <a:avLst>
                <a:gd name="adj" fmla="val 3669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69"/>
            </a:p>
          </p:txBody>
        </p:sp>
        <p:sp>
          <p:nvSpPr>
            <p:cNvPr id="61" name="Cube 571">
              <a:extLst>
                <a:ext uri="{FF2B5EF4-FFF2-40B4-BE49-F238E27FC236}">
                  <a16:creationId xmlns:a16="http://schemas.microsoft.com/office/drawing/2014/main" id="{C67FDE60-33C8-7D48-B673-DEADC8F9FE56}"/>
                </a:ext>
              </a:extLst>
            </p:cNvPr>
            <p:cNvSpPr/>
            <p:nvPr/>
          </p:nvSpPr>
          <p:spPr>
            <a:xfrm>
              <a:off x="10334315" y="4990872"/>
              <a:ext cx="354162" cy="188860"/>
            </a:xfrm>
            <a:prstGeom prst="cube">
              <a:avLst>
                <a:gd name="adj" fmla="val 3669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69"/>
            </a:p>
          </p:txBody>
        </p:sp>
        <p:sp>
          <p:nvSpPr>
            <p:cNvPr id="62" name="Cube 572">
              <a:extLst>
                <a:ext uri="{FF2B5EF4-FFF2-40B4-BE49-F238E27FC236}">
                  <a16:creationId xmlns:a16="http://schemas.microsoft.com/office/drawing/2014/main" id="{6ABC324D-120C-7149-B233-6D2F02777CEE}"/>
                </a:ext>
              </a:extLst>
            </p:cNvPr>
            <p:cNvSpPr/>
            <p:nvPr/>
          </p:nvSpPr>
          <p:spPr>
            <a:xfrm>
              <a:off x="10334315" y="5214647"/>
              <a:ext cx="354162" cy="188859"/>
            </a:xfrm>
            <a:prstGeom prst="cube">
              <a:avLst>
                <a:gd name="adj" fmla="val 3669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69"/>
            </a:p>
          </p:txBody>
        </p:sp>
        <p:sp>
          <p:nvSpPr>
            <p:cNvPr id="63" name="Cube 573">
              <a:extLst>
                <a:ext uri="{FF2B5EF4-FFF2-40B4-BE49-F238E27FC236}">
                  <a16:creationId xmlns:a16="http://schemas.microsoft.com/office/drawing/2014/main" id="{D2780AEE-D23D-1B4D-852B-8B81C11A90FC}"/>
                </a:ext>
              </a:extLst>
            </p:cNvPr>
            <p:cNvSpPr/>
            <p:nvPr/>
          </p:nvSpPr>
          <p:spPr>
            <a:xfrm>
              <a:off x="10334315" y="5430486"/>
              <a:ext cx="354162" cy="188859"/>
            </a:xfrm>
            <a:prstGeom prst="cube">
              <a:avLst>
                <a:gd name="adj" fmla="val 3669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469"/>
            </a:p>
          </p:txBody>
        </p:sp>
        <p:cxnSp>
          <p:nvCxnSpPr>
            <p:cNvPr id="64" name="Straight Arrow Connector 574">
              <a:extLst>
                <a:ext uri="{FF2B5EF4-FFF2-40B4-BE49-F238E27FC236}">
                  <a16:creationId xmlns:a16="http://schemas.microsoft.com/office/drawing/2014/main" id="{32C0534E-5FA1-1640-8F89-1DCD621C8994}"/>
                </a:ext>
              </a:extLst>
            </p:cNvPr>
            <p:cNvCxnSpPr/>
            <p:nvPr/>
          </p:nvCxnSpPr>
          <p:spPr>
            <a:xfrm>
              <a:off x="9265479" y="4914693"/>
              <a:ext cx="412923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Arrow Connector 575">
              <a:extLst>
                <a:ext uri="{FF2B5EF4-FFF2-40B4-BE49-F238E27FC236}">
                  <a16:creationId xmlns:a16="http://schemas.microsoft.com/office/drawing/2014/main" id="{5A1529CC-933E-2C4B-9F26-1A4BE636AF58}"/>
                </a:ext>
              </a:extLst>
            </p:cNvPr>
            <p:cNvCxnSpPr/>
            <p:nvPr/>
          </p:nvCxnSpPr>
          <p:spPr>
            <a:xfrm flipV="1">
              <a:off x="9410002" y="5119424"/>
              <a:ext cx="597151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Arrow Connector 576">
              <a:extLst>
                <a:ext uri="{FF2B5EF4-FFF2-40B4-BE49-F238E27FC236}">
                  <a16:creationId xmlns:a16="http://schemas.microsoft.com/office/drawing/2014/main" id="{A0AC7D9C-47B4-B24C-8E4F-06C7B1F05603}"/>
                </a:ext>
              </a:extLst>
            </p:cNvPr>
            <p:cNvCxnSpPr/>
            <p:nvPr/>
          </p:nvCxnSpPr>
          <p:spPr>
            <a:xfrm>
              <a:off x="9517997" y="5343198"/>
              <a:ext cx="816318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Arrow Connector 577">
              <a:extLst>
                <a:ext uri="{FF2B5EF4-FFF2-40B4-BE49-F238E27FC236}">
                  <a16:creationId xmlns:a16="http://schemas.microsoft.com/office/drawing/2014/main" id="{833C9769-1523-DD4A-A871-208AE46BD20B}"/>
                </a:ext>
              </a:extLst>
            </p:cNvPr>
            <p:cNvCxnSpPr/>
            <p:nvPr/>
          </p:nvCxnSpPr>
          <p:spPr>
            <a:xfrm flipV="1">
              <a:off x="9513233" y="5560624"/>
              <a:ext cx="821082" cy="3174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8" name="Group 578">
              <a:extLst>
                <a:ext uri="{FF2B5EF4-FFF2-40B4-BE49-F238E27FC236}">
                  <a16:creationId xmlns:a16="http://schemas.microsoft.com/office/drawing/2014/main" id="{93A2DCED-D74F-9743-B633-393AD757722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026803" y="5106477"/>
              <a:ext cx="149924" cy="162254"/>
              <a:chOff x="9034272" y="1860448"/>
              <a:chExt cx="228600" cy="228600"/>
            </a:xfrm>
          </p:grpSpPr>
          <p:sp>
            <p:nvSpPr>
              <p:cNvPr id="78" name="Oval 579">
                <a:extLst>
                  <a:ext uri="{FF2B5EF4-FFF2-40B4-BE49-F238E27FC236}">
                    <a16:creationId xmlns:a16="http://schemas.microsoft.com/office/drawing/2014/main" id="{8368E9C0-6352-1640-8849-BA0757FFCBB9}"/>
                  </a:ext>
                </a:extLst>
              </p:cNvPr>
              <p:cNvSpPr/>
              <p:nvPr/>
            </p:nvSpPr>
            <p:spPr>
              <a:xfrm>
                <a:off x="9034199" y="1860800"/>
                <a:ext cx="227630" cy="228072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69"/>
              </a:p>
            </p:txBody>
          </p:sp>
          <p:cxnSp>
            <p:nvCxnSpPr>
              <p:cNvPr id="79" name="Straight Connector 580">
                <a:extLst>
                  <a:ext uri="{FF2B5EF4-FFF2-40B4-BE49-F238E27FC236}">
                    <a16:creationId xmlns:a16="http://schemas.microsoft.com/office/drawing/2014/main" id="{10FA647B-130D-1441-AD3E-7C936525525E}"/>
                  </a:ext>
                </a:extLst>
              </p:cNvPr>
              <p:cNvCxnSpPr/>
              <p:nvPr/>
            </p:nvCxnSpPr>
            <p:spPr>
              <a:xfrm>
                <a:off x="9034199" y="1974835"/>
                <a:ext cx="22763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581">
                <a:extLst>
                  <a:ext uri="{FF2B5EF4-FFF2-40B4-BE49-F238E27FC236}">
                    <a16:creationId xmlns:a16="http://schemas.microsoft.com/office/drawing/2014/main" id="{B2E16297-D812-E74F-A642-CAE65AD59C14}"/>
                  </a:ext>
                </a:extLst>
              </p:cNvPr>
              <p:cNvCxnSpPr/>
              <p:nvPr/>
            </p:nvCxnSpPr>
            <p:spPr>
              <a:xfrm>
                <a:off x="9148014" y="1860800"/>
                <a:ext cx="0" cy="228072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9" name="Curved Connector 582">
              <a:extLst>
                <a:ext uri="{FF2B5EF4-FFF2-40B4-BE49-F238E27FC236}">
                  <a16:creationId xmlns:a16="http://schemas.microsoft.com/office/drawing/2014/main" id="{A12683CE-659F-C541-BC28-4DC7F3490CD6}"/>
                </a:ext>
              </a:extLst>
            </p:cNvPr>
            <p:cNvCxnSpPr/>
            <p:nvPr/>
          </p:nvCxnSpPr>
          <p:spPr>
            <a:xfrm>
              <a:off x="10688476" y="4844863"/>
              <a:ext cx="412923" cy="261864"/>
            </a:xfrm>
            <a:prstGeom prst="curvedConnector2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Curved Connector 583">
              <a:extLst>
                <a:ext uri="{FF2B5EF4-FFF2-40B4-BE49-F238E27FC236}">
                  <a16:creationId xmlns:a16="http://schemas.microsoft.com/office/drawing/2014/main" id="{8F225DC5-646D-AC44-A1DA-98452A722797}"/>
                </a:ext>
              </a:extLst>
            </p:cNvPr>
            <p:cNvCxnSpPr/>
            <p:nvPr/>
          </p:nvCxnSpPr>
          <p:spPr>
            <a:xfrm>
              <a:off x="10688476" y="5059116"/>
              <a:ext cx="360513" cy="71417"/>
            </a:xfrm>
            <a:prstGeom prst="curvedConnector2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Curved Connector 584">
              <a:extLst>
                <a:ext uri="{FF2B5EF4-FFF2-40B4-BE49-F238E27FC236}">
                  <a16:creationId xmlns:a16="http://schemas.microsoft.com/office/drawing/2014/main" id="{B99980F6-5929-4E41-AF83-90E03FA1938F}"/>
                </a:ext>
              </a:extLst>
            </p:cNvPr>
            <p:cNvCxnSpPr/>
            <p:nvPr/>
          </p:nvCxnSpPr>
          <p:spPr>
            <a:xfrm flipV="1">
              <a:off x="10688476" y="5244800"/>
              <a:ext cx="360513" cy="30154"/>
            </a:xfrm>
            <a:prstGeom prst="curvedConnector2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Curved Connector 585">
              <a:extLst>
                <a:ext uri="{FF2B5EF4-FFF2-40B4-BE49-F238E27FC236}">
                  <a16:creationId xmlns:a16="http://schemas.microsoft.com/office/drawing/2014/main" id="{A1FBAE0B-2922-0645-9CF5-51303EA20EF0}"/>
                </a:ext>
              </a:extLst>
            </p:cNvPr>
            <p:cNvCxnSpPr/>
            <p:nvPr/>
          </p:nvCxnSpPr>
          <p:spPr>
            <a:xfrm flipV="1">
              <a:off x="10688476" y="5268607"/>
              <a:ext cx="412923" cy="222187"/>
            </a:xfrm>
            <a:prstGeom prst="curvedConnector2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TextBox 586">
              <a:extLst>
                <a:ext uri="{FF2B5EF4-FFF2-40B4-BE49-F238E27FC236}">
                  <a16:creationId xmlns:a16="http://schemas.microsoft.com/office/drawing/2014/main" id="{E0707F60-9AF1-A04D-B017-DC70312B218F}"/>
                </a:ext>
              </a:extLst>
            </p:cNvPr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10692890" y="4671335"/>
              <a:ext cx="350593" cy="233231"/>
            </a:xfrm>
            <a:prstGeom prst="rect">
              <a:avLst/>
            </a:prstGeom>
            <a:blipFill rotWithShape="0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 r="-22414" b="-33333"/>
              </a:stretch>
            </a:blipFill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>
                  <a:noFill/>
                  <a:latin typeface="+mn-lt"/>
                  <a:ea typeface="+mn-ea"/>
                </a:rPr>
                <a:t> </a:t>
              </a:r>
            </a:p>
          </p:txBody>
        </p:sp>
        <p:sp>
          <p:nvSpPr>
            <p:cNvPr id="74" name="TextBox 587">
              <a:extLst>
                <a:ext uri="{FF2B5EF4-FFF2-40B4-BE49-F238E27FC236}">
                  <a16:creationId xmlns:a16="http://schemas.microsoft.com/office/drawing/2014/main" id="{00797347-1AC4-7A49-B6A2-F482CAA73A0B}"/>
                </a:ext>
              </a:extLst>
            </p:cNvPr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10692890" y="4884703"/>
              <a:ext cx="350593" cy="233231"/>
            </a:xfrm>
            <a:prstGeom prst="rect">
              <a:avLst/>
            </a:prstGeom>
            <a:blipFill rotWithShape="0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 r="-22414" b="-33333"/>
              </a:stretch>
            </a:blipFill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>
                  <a:noFill/>
                  <a:latin typeface="+mn-lt"/>
                  <a:ea typeface="+mn-ea"/>
                </a:rPr>
                <a:t> </a:t>
              </a:r>
            </a:p>
          </p:txBody>
        </p:sp>
        <p:pic>
          <p:nvPicPr>
            <p:cNvPr id="75" name="图片 55">
              <a:extLst>
                <a:ext uri="{FF2B5EF4-FFF2-40B4-BE49-F238E27FC236}">
                  <a16:creationId xmlns:a16="http://schemas.microsoft.com/office/drawing/2014/main" id="{D272D716-2316-FA49-8A6E-79DB5AFEA04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/>
            <a:stretch>
              <a:fillRect/>
            </a:stretch>
          </p:blipFill>
          <p:spPr>
            <a:xfrm>
              <a:off x="11158437" y="4660765"/>
              <a:ext cx="840276" cy="875785"/>
            </a:xfrm>
            <a:prstGeom prst="rect">
              <a:avLst/>
            </a:prstGeom>
            <a:scene3d>
              <a:camera prst="isometricOffAxis2Right"/>
              <a:lightRig rig="threePt" dir="t"/>
            </a:scene3d>
          </p:spPr>
        </p:pic>
        <p:cxnSp>
          <p:nvCxnSpPr>
            <p:cNvPr id="76" name="Straight Arrow Connector 589">
              <a:extLst>
                <a:ext uri="{FF2B5EF4-FFF2-40B4-BE49-F238E27FC236}">
                  <a16:creationId xmlns:a16="http://schemas.microsoft.com/office/drawing/2014/main" id="{BC9F295B-A15C-3D4B-B684-9A280E72963D}"/>
                </a:ext>
              </a:extLst>
            </p:cNvPr>
            <p:cNvCxnSpPr/>
            <p:nvPr/>
          </p:nvCxnSpPr>
          <p:spPr>
            <a:xfrm>
              <a:off x="11176043" y="5187666"/>
              <a:ext cx="174698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TextBox 592">
              <a:extLst>
                <a:ext uri="{FF2B5EF4-FFF2-40B4-BE49-F238E27FC236}">
                  <a16:creationId xmlns:a16="http://schemas.microsoft.com/office/drawing/2014/main" id="{89F9C495-7D22-9C47-8DD4-E40DD8FD234A}"/>
                </a:ext>
              </a:extLst>
            </p:cNvPr>
            <p:cNvSpPr txBox="1"/>
            <p:nvPr/>
          </p:nvSpPr>
          <p:spPr>
            <a:xfrm>
              <a:off x="9814985" y="5825662"/>
              <a:ext cx="1084717" cy="342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959" dirty="0">
                  <a:latin typeface="Times New Roman" charset="0"/>
                  <a:ea typeface="Times New Roman" charset="0"/>
                  <a:cs typeface="Times New Roman" charset="0"/>
                </a:rPr>
                <a:t>(b) </a:t>
              </a:r>
              <a:r>
                <a:rPr lang="en-US" sz="1959" dirty="0" err="1">
                  <a:latin typeface="Times New Roman" charset="0"/>
                  <a:ea typeface="Times New Roman" charset="0"/>
                  <a:cs typeface="Times New Roman" charset="0"/>
                </a:rPr>
                <a:t>FineNet</a:t>
              </a:r>
              <a:endParaRPr lang="en-US" sz="1959" dirty="0">
                <a:latin typeface="Times New Roman" charset="0"/>
                <a:ea typeface="Times New Roman" charset="0"/>
                <a:cs typeface="Times New Roman" charset="0"/>
              </a:endParaRPr>
            </a:p>
          </p:txBody>
        </p:sp>
      </p:grpSp>
      <p:grpSp>
        <p:nvGrpSpPr>
          <p:cNvPr id="81" name="组合 123">
            <a:extLst>
              <a:ext uri="{FF2B5EF4-FFF2-40B4-BE49-F238E27FC236}">
                <a16:creationId xmlns:a16="http://schemas.microsoft.com/office/drawing/2014/main" id="{919AE157-8FED-774B-A426-3F31AD1091EA}"/>
              </a:ext>
            </a:extLst>
          </p:cNvPr>
          <p:cNvGrpSpPr>
            <a:grpSpLocks/>
          </p:cNvGrpSpPr>
          <p:nvPr/>
        </p:nvGrpSpPr>
        <p:grpSpPr bwMode="auto">
          <a:xfrm>
            <a:off x="6266657" y="3212940"/>
            <a:ext cx="2075599" cy="903303"/>
            <a:chOff x="6340564" y="3563401"/>
            <a:chExt cx="2076266" cy="903674"/>
          </a:xfrm>
        </p:grpSpPr>
        <p:pic>
          <p:nvPicPr>
            <p:cNvPr id="82" name="图片 4">
              <a:extLst>
                <a:ext uri="{FF2B5EF4-FFF2-40B4-BE49-F238E27FC236}">
                  <a16:creationId xmlns:a16="http://schemas.microsoft.com/office/drawing/2014/main" id="{77F46B3E-8B62-744C-BF41-5B4033E2753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/>
            <a:stretch>
              <a:fillRect/>
            </a:stretch>
          </p:blipFill>
          <p:spPr>
            <a:xfrm>
              <a:off x="6340564" y="3922316"/>
              <a:ext cx="621460" cy="544759"/>
            </a:xfrm>
            <a:prstGeom prst="rect">
              <a:avLst/>
            </a:prstGeom>
            <a:ln>
              <a:solidFill>
                <a:schemeClr val="bg1"/>
              </a:solidFill>
            </a:ln>
            <a:scene3d>
              <a:camera prst="isometricOffAxis2Right"/>
              <a:lightRig rig="threePt" dir="t"/>
            </a:scene3d>
          </p:spPr>
        </p:pic>
        <p:pic>
          <p:nvPicPr>
            <p:cNvPr id="83" name="图片 5">
              <a:extLst>
                <a:ext uri="{FF2B5EF4-FFF2-40B4-BE49-F238E27FC236}">
                  <a16:creationId xmlns:a16="http://schemas.microsoft.com/office/drawing/2014/main" id="{4B373C14-D116-9A43-9906-2743712E078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/>
            <a:stretch>
              <a:fillRect/>
            </a:stretch>
          </p:blipFill>
          <p:spPr>
            <a:xfrm>
              <a:off x="6486907" y="3922316"/>
              <a:ext cx="630314" cy="544759"/>
            </a:xfrm>
            <a:prstGeom prst="rect">
              <a:avLst/>
            </a:prstGeom>
            <a:ln>
              <a:solidFill>
                <a:schemeClr val="bg1"/>
              </a:solidFill>
            </a:ln>
            <a:scene3d>
              <a:camera prst="isometricOffAxis2Right"/>
              <a:lightRig rig="threePt" dir="t"/>
            </a:scene3d>
          </p:spPr>
        </p:pic>
        <p:sp>
          <p:nvSpPr>
            <p:cNvPr id="84" name="Cube 595">
              <a:extLst>
                <a:ext uri="{FF2B5EF4-FFF2-40B4-BE49-F238E27FC236}">
                  <a16:creationId xmlns:a16="http://schemas.microsoft.com/office/drawing/2014/main" id="{EB39908C-ED9E-B34F-8580-923D261C3C0B}"/>
                </a:ext>
              </a:extLst>
            </p:cNvPr>
            <p:cNvSpPr/>
            <p:nvPr/>
          </p:nvSpPr>
          <p:spPr>
            <a:xfrm>
              <a:off x="7576036" y="4050979"/>
              <a:ext cx="354127" cy="188991"/>
            </a:xfrm>
            <a:prstGeom prst="cube">
              <a:avLst>
                <a:gd name="adj" fmla="val 36695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altLang="zh-CN" sz="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85" name="Elbow Connector 596">
              <a:extLst>
                <a:ext uri="{FF2B5EF4-FFF2-40B4-BE49-F238E27FC236}">
                  <a16:creationId xmlns:a16="http://schemas.microsoft.com/office/drawing/2014/main" id="{0DB122BB-44FC-C048-9494-ED841D12EED8}"/>
                </a:ext>
              </a:extLst>
            </p:cNvPr>
            <p:cNvCxnSpPr/>
            <p:nvPr/>
          </p:nvCxnSpPr>
          <p:spPr>
            <a:xfrm>
              <a:off x="7720546" y="4239970"/>
              <a:ext cx="381123" cy="204871"/>
            </a:xfrm>
            <a:prstGeom prst="bentConnector3">
              <a:avLst>
                <a:gd name="adj1" fmla="val -2083"/>
              </a:avLst>
            </a:prstGeom>
            <a:ln>
              <a:solidFill>
                <a:schemeClr val="tx1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Arrow Connector 597">
              <a:extLst>
                <a:ext uri="{FF2B5EF4-FFF2-40B4-BE49-F238E27FC236}">
                  <a16:creationId xmlns:a16="http://schemas.microsoft.com/office/drawing/2014/main" id="{A7FCBF16-9499-B94C-BB81-EFAF21C66A15}"/>
                </a:ext>
              </a:extLst>
            </p:cNvPr>
            <p:cNvCxnSpPr/>
            <p:nvPr/>
          </p:nvCxnSpPr>
          <p:spPr>
            <a:xfrm>
              <a:off x="7031349" y="4179620"/>
              <a:ext cx="544687" cy="0"/>
            </a:xfrm>
            <a:prstGeom prst="straightConnector1">
              <a:avLst/>
            </a:prstGeom>
            <a:ln>
              <a:solidFill>
                <a:schemeClr val="tx1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TextBox 598">
              <a:extLst>
                <a:ext uri="{FF2B5EF4-FFF2-40B4-BE49-F238E27FC236}">
                  <a16:creationId xmlns:a16="http://schemas.microsoft.com/office/drawing/2014/main" id="{F8085B29-86FE-0148-9BF8-C9243B8699D4}"/>
                </a:ext>
              </a:extLst>
            </p:cNvPr>
            <p:cNvSpPr txBox="1"/>
            <p:nvPr/>
          </p:nvSpPr>
          <p:spPr>
            <a:xfrm>
              <a:off x="7056725" y="3563401"/>
              <a:ext cx="1360105" cy="39398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959" dirty="0">
                  <a:latin typeface="Times New Roman" charset="0"/>
                  <a:ea typeface="Times New Roman" charset="0"/>
                  <a:cs typeface="Times New Roman" charset="0"/>
                </a:rPr>
                <a:t>Refinement</a:t>
              </a:r>
            </a:p>
          </p:txBody>
        </p:sp>
      </p:grpSp>
      <p:grpSp>
        <p:nvGrpSpPr>
          <p:cNvPr id="88" name="组合 80">
            <a:extLst>
              <a:ext uri="{FF2B5EF4-FFF2-40B4-BE49-F238E27FC236}">
                <a16:creationId xmlns:a16="http://schemas.microsoft.com/office/drawing/2014/main" id="{394CE30F-6D71-F64A-8EC3-6816A83EF726}"/>
              </a:ext>
            </a:extLst>
          </p:cNvPr>
          <p:cNvGrpSpPr>
            <a:grpSpLocks/>
          </p:cNvGrpSpPr>
          <p:nvPr/>
        </p:nvGrpSpPr>
        <p:grpSpPr bwMode="auto">
          <a:xfrm>
            <a:off x="627854" y="3754293"/>
            <a:ext cx="1581150" cy="1933575"/>
            <a:chOff x="9764005" y="356355"/>
            <a:chExt cx="1254041" cy="1360601"/>
          </a:xfrm>
        </p:grpSpPr>
        <p:pic>
          <p:nvPicPr>
            <p:cNvPr id="89" name="图片 81">
              <a:extLst>
                <a:ext uri="{FF2B5EF4-FFF2-40B4-BE49-F238E27FC236}">
                  <a16:creationId xmlns:a16="http://schemas.microsoft.com/office/drawing/2014/main" id="{04B161A2-5133-0F41-B350-6564ADDE2C9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9764005" y="356355"/>
              <a:ext cx="1254041" cy="13606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0" name="Oval 26">
              <a:extLst>
                <a:ext uri="{FF2B5EF4-FFF2-40B4-BE49-F238E27FC236}">
                  <a16:creationId xmlns:a16="http://schemas.microsoft.com/office/drawing/2014/main" id="{E58D7A33-7C1A-EB49-A363-2BC138A6C232}"/>
                </a:ext>
              </a:extLst>
            </p:cNvPr>
            <p:cNvSpPr/>
            <p:nvPr/>
          </p:nvSpPr>
          <p:spPr>
            <a:xfrm>
              <a:off x="9843327" y="395453"/>
              <a:ext cx="180048" cy="158625"/>
            </a:xfrm>
            <a:prstGeom prst="ellipse">
              <a:avLst/>
            </a:prstGeom>
            <a:solidFill>
              <a:srgbClr val="0070C0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1" name="Oval 27">
              <a:extLst>
                <a:ext uri="{FF2B5EF4-FFF2-40B4-BE49-F238E27FC236}">
                  <a16:creationId xmlns:a16="http://schemas.microsoft.com/office/drawing/2014/main" id="{06A4F497-BD14-B847-8826-D441E6E0980F}"/>
                </a:ext>
              </a:extLst>
            </p:cNvPr>
            <p:cNvSpPr/>
            <p:nvPr/>
          </p:nvSpPr>
          <p:spPr>
            <a:xfrm>
              <a:off x="9843327" y="1400823"/>
              <a:ext cx="180048" cy="159742"/>
            </a:xfrm>
            <a:prstGeom prst="ellipse">
              <a:avLst/>
            </a:prstGeom>
            <a:solidFill>
              <a:srgbClr val="0070C0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2" name="Oval 28">
              <a:extLst>
                <a:ext uri="{FF2B5EF4-FFF2-40B4-BE49-F238E27FC236}">
                  <a16:creationId xmlns:a16="http://schemas.microsoft.com/office/drawing/2014/main" id="{159BD4A8-8BDA-1B46-83BE-E2F2D81D3A98}"/>
                </a:ext>
              </a:extLst>
            </p:cNvPr>
            <p:cNvSpPr/>
            <p:nvPr/>
          </p:nvSpPr>
          <p:spPr>
            <a:xfrm>
              <a:off x="10742308" y="1406408"/>
              <a:ext cx="180048" cy="158625"/>
            </a:xfrm>
            <a:prstGeom prst="ellipse">
              <a:avLst/>
            </a:prstGeom>
            <a:solidFill>
              <a:srgbClr val="0070C0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3" name="Oval 29">
              <a:extLst>
                <a:ext uri="{FF2B5EF4-FFF2-40B4-BE49-F238E27FC236}">
                  <a16:creationId xmlns:a16="http://schemas.microsoft.com/office/drawing/2014/main" id="{1264742F-ABF6-584A-A987-CEB947B8C18E}"/>
                </a:ext>
              </a:extLst>
            </p:cNvPr>
            <p:cNvSpPr/>
            <p:nvPr/>
          </p:nvSpPr>
          <p:spPr>
            <a:xfrm>
              <a:off x="10724681" y="395453"/>
              <a:ext cx="180048" cy="158625"/>
            </a:xfrm>
            <a:prstGeom prst="ellipse">
              <a:avLst/>
            </a:prstGeom>
            <a:solidFill>
              <a:srgbClr val="0070C0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4" name="Oval 30">
              <a:extLst>
                <a:ext uri="{FF2B5EF4-FFF2-40B4-BE49-F238E27FC236}">
                  <a16:creationId xmlns:a16="http://schemas.microsoft.com/office/drawing/2014/main" id="{11EF0765-92F0-D648-9ECD-5AF6B108F9DE}"/>
                </a:ext>
              </a:extLst>
            </p:cNvPr>
            <p:cNvSpPr/>
            <p:nvPr/>
          </p:nvSpPr>
          <p:spPr>
            <a:xfrm>
              <a:off x="10267636" y="726108"/>
              <a:ext cx="180048" cy="159742"/>
            </a:xfrm>
            <a:prstGeom prst="ellipse">
              <a:avLst/>
            </a:prstGeom>
            <a:solidFill>
              <a:srgbClr val="FF0000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pic>
        <p:nvPicPr>
          <p:cNvPr id="95" name="图片 43">
            <a:extLst>
              <a:ext uri="{FF2B5EF4-FFF2-40B4-BE49-F238E27FC236}">
                <a16:creationId xmlns:a16="http://schemas.microsoft.com/office/drawing/2014/main" id="{F37604BE-5FF9-2347-A41D-F5599061C174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874292" y="3754293"/>
            <a:ext cx="1565275" cy="191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6" name="Freeform 55">
            <a:extLst>
              <a:ext uri="{FF2B5EF4-FFF2-40B4-BE49-F238E27FC236}">
                <a16:creationId xmlns:a16="http://schemas.microsoft.com/office/drawing/2014/main" id="{E2E0FCD8-05C6-074B-AFBB-40838749A49B}"/>
              </a:ext>
            </a:extLst>
          </p:cNvPr>
          <p:cNvSpPr/>
          <p:nvPr/>
        </p:nvSpPr>
        <p:spPr>
          <a:xfrm>
            <a:off x="4072729" y="3970193"/>
            <a:ext cx="1192213" cy="1304925"/>
          </a:xfrm>
          <a:custGeom>
            <a:avLst/>
            <a:gdLst>
              <a:gd name="connsiteX0" fmla="*/ 161482 w 942215"/>
              <a:gd name="connsiteY0" fmla="*/ 70 h 926389"/>
              <a:gd name="connsiteX1" fmla="*/ 61121 w 942215"/>
              <a:gd name="connsiteY1" fmla="*/ 55826 h 926389"/>
              <a:gd name="connsiteX2" fmla="*/ 5365 w 942215"/>
              <a:gd name="connsiteY2" fmla="*/ 133885 h 926389"/>
              <a:gd name="connsiteX3" fmla="*/ 5365 w 942215"/>
              <a:gd name="connsiteY3" fmla="*/ 234246 h 926389"/>
              <a:gd name="connsiteX4" fmla="*/ 33243 w 942215"/>
              <a:gd name="connsiteY4" fmla="*/ 384787 h 926389"/>
              <a:gd name="connsiteX5" fmla="*/ 61121 w 942215"/>
              <a:gd name="connsiteY5" fmla="*/ 546480 h 926389"/>
              <a:gd name="connsiteX6" fmla="*/ 72272 w 942215"/>
              <a:gd name="connsiteY6" fmla="*/ 869865 h 926389"/>
              <a:gd name="connsiteX7" fmla="*/ 144755 w 942215"/>
              <a:gd name="connsiteY7" fmla="*/ 903319 h 926389"/>
              <a:gd name="connsiteX8" fmla="*/ 139179 w 942215"/>
              <a:gd name="connsiteY8" fmla="*/ 624538 h 926389"/>
              <a:gd name="connsiteX9" fmla="*/ 211662 w 942215"/>
              <a:gd name="connsiteY9" fmla="*/ 429392 h 926389"/>
              <a:gd name="connsiteX10" fmla="*/ 378931 w 942215"/>
              <a:gd name="connsiteY10" fmla="*/ 630114 h 926389"/>
              <a:gd name="connsiteX11" fmla="*/ 429111 w 942215"/>
              <a:gd name="connsiteY11" fmla="*/ 524177 h 926389"/>
              <a:gd name="connsiteX12" fmla="*/ 512745 w 942215"/>
              <a:gd name="connsiteY12" fmla="*/ 535329 h 926389"/>
              <a:gd name="connsiteX13" fmla="*/ 551775 w 942215"/>
              <a:gd name="connsiteY13" fmla="*/ 630114 h 926389"/>
              <a:gd name="connsiteX14" fmla="*/ 813828 w 942215"/>
              <a:gd name="connsiteY14" fmla="*/ 579934 h 926389"/>
              <a:gd name="connsiteX15" fmla="*/ 886311 w 942215"/>
              <a:gd name="connsiteY15" fmla="*/ 395938 h 926389"/>
              <a:gd name="connsiteX16" fmla="*/ 942067 w 942215"/>
              <a:gd name="connsiteY16" fmla="*/ 401514 h 926389"/>
              <a:gd name="connsiteX17" fmla="*/ 869584 w 942215"/>
              <a:gd name="connsiteY17" fmla="*/ 312304 h 926389"/>
              <a:gd name="connsiteX18" fmla="*/ 836131 w 942215"/>
              <a:gd name="connsiteY18" fmla="*/ 195216 h 926389"/>
              <a:gd name="connsiteX19" fmla="*/ 808253 w 942215"/>
              <a:gd name="connsiteY19" fmla="*/ 66977 h 926389"/>
              <a:gd name="connsiteX20" fmla="*/ 629833 w 942215"/>
              <a:gd name="connsiteY20" fmla="*/ 66977 h 926389"/>
              <a:gd name="connsiteX21" fmla="*/ 161482 w 942215"/>
              <a:gd name="connsiteY21" fmla="*/ 70 h 926389"/>
              <a:gd name="connsiteX0" fmla="*/ 161482 w 942228"/>
              <a:gd name="connsiteY0" fmla="*/ 70 h 926389"/>
              <a:gd name="connsiteX1" fmla="*/ 61121 w 942228"/>
              <a:gd name="connsiteY1" fmla="*/ 55826 h 926389"/>
              <a:gd name="connsiteX2" fmla="*/ 5365 w 942228"/>
              <a:gd name="connsiteY2" fmla="*/ 133885 h 926389"/>
              <a:gd name="connsiteX3" fmla="*/ 5365 w 942228"/>
              <a:gd name="connsiteY3" fmla="*/ 234246 h 926389"/>
              <a:gd name="connsiteX4" fmla="*/ 33243 w 942228"/>
              <a:gd name="connsiteY4" fmla="*/ 384787 h 926389"/>
              <a:gd name="connsiteX5" fmla="*/ 61121 w 942228"/>
              <a:gd name="connsiteY5" fmla="*/ 546480 h 926389"/>
              <a:gd name="connsiteX6" fmla="*/ 72272 w 942228"/>
              <a:gd name="connsiteY6" fmla="*/ 869865 h 926389"/>
              <a:gd name="connsiteX7" fmla="*/ 144755 w 942228"/>
              <a:gd name="connsiteY7" fmla="*/ 903319 h 926389"/>
              <a:gd name="connsiteX8" fmla="*/ 139179 w 942228"/>
              <a:gd name="connsiteY8" fmla="*/ 624538 h 926389"/>
              <a:gd name="connsiteX9" fmla="*/ 211662 w 942228"/>
              <a:gd name="connsiteY9" fmla="*/ 429392 h 926389"/>
              <a:gd name="connsiteX10" fmla="*/ 378931 w 942228"/>
              <a:gd name="connsiteY10" fmla="*/ 630114 h 926389"/>
              <a:gd name="connsiteX11" fmla="*/ 429111 w 942228"/>
              <a:gd name="connsiteY11" fmla="*/ 524177 h 926389"/>
              <a:gd name="connsiteX12" fmla="*/ 512745 w 942228"/>
              <a:gd name="connsiteY12" fmla="*/ 535329 h 926389"/>
              <a:gd name="connsiteX13" fmla="*/ 551775 w 942228"/>
              <a:gd name="connsiteY13" fmla="*/ 630114 h 926389"/>
              <a:gd name="connsiteX14" fmla="*/ 794778 w 942228"/>
              <a:gd name="connsiteY14" fmla="*/ 494209 h 926389"/>
              <a:gd name="connsiteX15" fmla="*/ 886311 w 942228"/>
              <a:gd name="connsiteY15" fmla="*/ 395938 h 926389"/>
              <a:gd name="connsiteX16" fmla="*/ 942067 w 942228"/>
              <a:gd name="connsiteY16" fmla="*/ 401514 h 926389"/>
              <a:gd name="connsiteX17" fmla="*/ 869584 w 942228"/>
              <a:gd name="connsiteY17" fmla="*/ 312304 h 926389"/>
              <a:gd name="connsiteX18" fmla="*/ 836131 w 942228"/>
              <a:gd name="connsiteY18" fmla="*/ 195216 h 926389"/>
              <a:gd name="connsiteX19" fmla="*/ 808253 w 942228"/>
              <a:gd name="connsiteY19" fmla="*/ 66977 h 926389"/>
              <a:gd name="connsiteX20" fmla="*/ 629833 w 942228"/>
              <a:gd name="connsiteY20" fmla="*/ 66977 h 926389"/>
              <a:gd name="connsiteX21" fmla="*/ 161482 w 942228"/>
              <a:gd name="connsiteY21" fmla="*/ 70 h 926389"/>
              <a:gd name="connsiteX0" fmla="*/ 161482 w 942228"/>
              <a:gd name="connsiteY0" fmla="*/ 70 h 926389"/>
              <a:gd name="connsiteX1" fmla="*/ 61121 w 942228"/>
              <a:gd name="connsiteY1" fmla="*/ 55826 h 926389"/>
              <a:gd name="connsiteX2" fmla="*/ 5365 w 942228"/>
              <a:gd name="connsiteY2" fmla="*/ 133885 h 926389"/>
              <a:gd name="connsiteX3" fmla="*/ 5365 w 942228"/>
              <a:gd name="connsiteY3" fmla="*/ 234246 h 926389"/>
              <a:gd name="connsiteX4" fmla="*/ 33243 w 942228"/>
              <a:gd name="connsiteY4" fmla="*/ 384787 h 926389"/>
              <a:gd name="connsiteX5" fmla="*/ 61121 w 942228"/>
              <a:gd name="connsiteY5" fmla="*/ 546480 h 926389"/>
              <a:gd name="connsiteX6" fmla="*/ 72272 w 942228"/>
              <a:gd name="connsiteY6" fmla="*/ 869865 h 926389"/>
              <a:gd name="connsiteX7" fmla="*/ 144755 w 942228"/>
              <a:gd name="connsiteY7" fmla="*/ 903319 h 926389"/>
              <a:gd name="connsiteX8" fmla="*/ 139179 w 942228"/>
              <a:gd name="connsiteY8" fmla="*/ 624538 h 926389"/>
              <a:gd name="connsiteX9" fmla="*/ 211662 w 942228"/>
              <a:gd name="connsiteY9" fmla="*/ 429392 h 926389"/>
              <a:gd name="connsiteX10" fmla="*/ 378931 w 942228"/>
              <a:gd name="connsiteY10" fmla="*/ 630114 h 926389"/>
              <a:gd name="connsiteX11" fmla="*/ 429111 w 942228"/>
              <a:gd name="connsiteY11" fmla="*/ 524177 h 926389"/>
              <a:gd name="connsiteX12" fmla="*/ 512745 w 942228"/>
              <a:gd name="connsiteY12" fmla="*/ 535329 h 926389"/>
              <a:gd name="connsiteX13" fmla="*/ 551775 w 942228"/>
              <a:gd name="connsiteY13" fmla="*/ 630114 h 926389"/>
              <a:gd name="connsiteX14" fmla="*/ 794778 w 942228"/>
              <a:gd name="connsiteY14" fmla="*/ 494209 h 926389"/>
              <a:gd name="connsiteX15" fmla="*/ 886311 w 942228"/>
              <a:gd name="connsiteY15" fmla="*/ 395938 h 926389"/>
              <a:gd name="connsiteX16" fmla="*/ 942067 w 942228"/>
              <a:gd name="connsiteY16" fmla="*/ 401514 h 926389"/>
              <a:gd name="connsiteX17" fmla="*/ 869584 w 942228"/>
              <a:gd name="connsiteY17" fmla="*/ 312304 h 926389"/>
              <a:gd name="connsiteX18" fmla="*/ 836131 w 942228"/>
              <a:gd name="connsiteY18" fmla="*/ 195216 h 926389"/>
              <a:gd name="connsiteX19" fmla="*/ 808253 w 942228"/>
              <a:gd name="connsiteY19" fmla="*/ 66977 h 926389"/>
              <a:gd name="connsiteX20" fmla="*/ 629833 w 942228"/>
              <a:gd name="connsiteY20" fmla="*/ 66977 h 926389"/>
              <a:gd name="connsiteX21" fmla="*/ 161482 w 942228"/>
              <a:gd name="connsiteY21" fmla="*/ 70 h 926389"/>
              <a:gd name="connsiteX0" fmla="*/ 161482 w 942228"/>
              <a:gd name="connsiteY0" fmla="*/ 70 h 926389"/>
              <a:gd name="connsiteX1" fmla="*/ 61121 w 942228"/>
              <a:gd name="connsiteY1" fmla="*/ 55826 h 926389"/>
              <a:gd name="connsiteX2" fmla="*/ 5365 w 942228"/>
              <a:gd name="connsiteY2" fmla="*/ 133885 h 926389"/>
              <a:gd name="connsiteX3" fmla="*/ 5365 w 942228"/>
              <a:gd name="connsiteY3" fmla="*/ 234246 h 926389"/>
              <a:gd name="connsiteX4" fmla="*/ 33243 w 942228"/>
              <a:gd name="connsiteY4" fmla="*/ 384787 h 926389"/>
              <a:gd name="connsiteX5" fmla="*/ 61121 w 942228"/>
              <a:gd name="connsiteY5" fmla="*/ 546480 h 926389"/>
              <a:gd name="connsiteX6" fmla="*/ 72272 w 942228"/>
              <a:gd name="connsiteY6" fmla="*/ 869865 h 926389"/>
              <a:gd name="connsiteX7" fmla="*/ 144755 w 942228"/>
              <a:gd name="connsiteY7" fmla="*/ 903319 h 926389"/>
              <a:gd name="connsiteX8" fmla="*/ 139179 w 942228"/>
              <a:gd name="connsiteY8" fmla="*/ 624538 h 926389"/>
              <a:gd name="connsiteX9" fmla="*/ 224362 w 942228"/>
              <a:gd name="connsiteY9" fmla="*/ 464317 h 926389"/>
              <a:gd name="connsiteX10" fmla="*/ 378931 w 942228"/>
              <a:gd name="connsiteY10" fmla="*/ 630114 h 926389"/>
              <a:gd name="connsiteX11" fmla="*/ 429111 w 942228"/>
              <a:gd name="connsiteY11" fmla="*/ 524177 h 926389"/>
              <a:gd name="connsiteX12" fmla="*/ 512745 w 942228"/>
              <a:gd name="connsiteY12" fmla="*/ 535329 h 926389"/>
              <a:gd name="connsiteX13" fmla="*/ 551775 w 942228"/>
              <a:gd name="connsiteY13" fmla="*/ 630114 h 926389"/>
              <a:gd name="connsiteX14" fmla="*/ 794778 w 942228"/>
              <a:gd name="connsiteY14" fmla="*/ 494209 h 926389"/>
              <a:gd name="connsiteX15" fmla="*/ 886311 w 942228"/>
              <a:gd name="connsiteY15" fmla="*/ 395938 h 926389"/>
              <a:gd name="connsiteX16" fmla="*/ 942067 w 942228"/>
              <a:gd name="connsiteY16" fmla="*/ 401514 h 926389"/>
              <a:gd name="connsiteX17" fmla="*/ 869584 w 942228"/>
              <a:gd name="connsiteY17" fmla="*/ 312304 h 926389"/>
              <a:gd name="connsiteX18" fmla="*/ 836131 w 942228"/>
              <a:gd name="connsiteY18" fmla="*/ 195216 h 926389"/>
              <a:gd name="connsiteX19" fmla="*/ 808253 w 942228"/>
              <a:gd name="connsiteY19" fmla="*/ 66977 h 926389"/>
              <a:gd name="connsiteX20" fmla="*/ 629833 w 942228"/>
              <a:gd name="connsiteY20" fmla="*/ 66977 h 926389"/>
              <a:gd name="connsiteX21" fmla="*/ 161482 w 942228"/>
              <a:gd name="connsiteY21" fmla="*/ 70 h 926389"/>
              <a:gd name="connsiteX0" fmla="*/ 161482 w 943397"/>
              <a:gd name="connsiteY0" fmla="*/ 70 h 926389"/>
              <a:gd name="connsiteX1" fmla="*/ 61121 w 943397"/>
              <a:gd name="connsiteY1" fmla="*/ 55826 h 926389"/>
              <a:gd name="connsiteX2" fmla="*/ 5365 w 943397"/>
              <a:gd name="connsiteY2" fmla="*/ 133885 h 926389"/>
              <a:gd name="connsiteX3" fmla="*/ 5365 w 943397"/>
              <a:gd name="connsiteY3" fmla="*/ 234246 h 926389"/>
              <a:gd name="connsiteX4" fmla="*/ 33243 w 943397"/>
              <a:gd name="connsiteY4" fmla="*/ 384787 h 926389"/>
              <a:gd name="connsiteX5" fmla="*/ 61121 w 943397"/>
              <a:gd name="connsiteY5" fmla="*/ 546480 h 926389"/>
              <a:gd name="connsiteX6" fmla="*/ 72272 w 943397"/>
              <a:gd name="connsiteY6" fmla="*/ 869865 h 926389"/>
              <a:gd name="connsiteX7" fmla="*/ 144755 w 943397"/>
              <a:gd name="connsiteY7" fmla="*/ 903319 h 926389"/>
              <a:gd name="connsiteX8" fmla="*/ 139179 w 943397"/>
              <a:gd name="connsiteY8" fmla="*/ 624538 h 926389"/>
              <a:gd name="connsiteX9" fmla="*/ 224362 w 943397"/>
              <a:gd name="connsiteY9" fmla="*/ 464317 h 926389"/>
              <a:gd name="connsiteX10" fmla="*/ 378931 w 943397"/>
              <a:gd name="connsiteY10" fmla="*/ 630114 h 926389"/>
              <a:gd name="connsiteX11" fmla="*/ 429111 w 943397"/>
              <a:gd name="connsiteY11" fmla="*/ 524177 h 926389"/>
              <a:gd name="connsiteX12" fmla="*/ 512745 w 943397"/>
              <a:gd name="connsiteY12" fmla="*/ 535329 h 926389"/>
              <a:gd name="connsiteX13" fmla="*/ 551775 w 943397"/>
              <a:gd name="connsiteY13" fmla="*/ 630114 h 926389"/>
              <a:gd name="connsiteX14" fmla="*/ 794778 w 943397"/>
              <a:gd name="connsiteY14" fmla="*/ 494209 h 926389"/>
              <a:gd name="connsiteX15" fmla="*/ 800586 w 943397"/>
              <a:gd name="connsiteY15" fmla="*/ 361013 h 926389"/>
              <a:gd name="connsiteX16" fmla="*/ 942067 w 943397"/>
              <a:gd name="connsiteY16" fmla="*/ 401514 h 926389"/>
              <a:gd name="connsiteX17" fmla="*/ 869584 w 943397"/>
              <a:gd name="connsiteY17" fmla="*/ 312304 h 926389"/>
              <a:gd name="connsiteX18" fmla="*/ 836131 w 943397"/>
              <a:gd name="connsiteY18" fmla="*/ 195216 h 926389"/>
              <a:gd name="connsiteX19" fmla="*/ 808253 w 943397"/>
              <a:gd name="connsiteY19" fmla="*/ 66977 h 926389"/>
              <a:gd name="connsiteX20" fmla="*/ 629833 w 943397"/>
              <a:gd name="connsiteY20" fmla="*/ 66977 h 926389"/>
              <a:gd name="connsiteX21" fmla="*/ 161482 w 943397"/>
              <a:gd name="connsiteY21" fmla="*/ 70 h 926389"/>
              <a:gd name="connsiteX0" fmla="*/ 161482 w 943397"/>
              <a:gd name="connsiteY0" fmla="*/ 70 h 926389"/>
              <a:gd name="connsiteX1" fmla="*/ 61121 w 943397"/>
              <a:gd name="connsiteY1" fmla="*/ 55826 h 926389"/>
              <a:gd name="connsiteX2" fmla="*/ 5365 w 943397"/>
              <a:gd name="connsiteY2" fmla="*/ 133885 h 926389"/>
              <a:gd name="connsiteX3" fmla="*/ 5365 w 943397"/>
              <a:gd name="connsiteY3" fmla="*/ 234246 h 926389"/>
              <a:gd name="connsiteX4" fmla="*/ 33243 w 943397"/>
              <a:gd name="connsiteY4" fmla="*/ 384787 h 926389"/>
              <a:gd name="connsiteX5" fmla="*/ 61121 w 943397"/>
              <a:gd name="connsiteY5" fmla="*/ 546480 h 926389"/>
              <a:gd name="connsiteX6" fmla="*/ 72272 w 943397"/>
              <a:gd name="connsiteY6" fmla="*/ 869865 h 926389"/>
              <a:gd name="connsiteX7" fmla="*/ 144755 w 943397"/>
              <a:gd name="connsiteY7" fmla="*/ 903319 h 926389"/>
              <a:gd name="connsiteX8" fmla="*/ 139179 w 943397"/>
              <a:gd name="connsiteY8" fmla="*/ 624538 h 926389"/>
              <a:gd name="connsiteX9" fmla="*/ 224362 w 943397"/>
              <a:gd name="connsiteY9" fmla="*/ 464317 h 926389"/>
              <a:gd name="connsiteX10" fmla="*/ 378931 w 943397"/>
              <a:gd name="connsiteY10" fmla="*/ 630114 h 926389"/>
              <a:gd name="connsiteX11" fmla="*/ 429111 w 943397"/>
              <a:gd name="connsiteY11" fmla="*/ 524177 h 926389"/>
              <a:gd name="connsiteX12" fmla="*/ 512745 w 943397"/>
              <a:gd name="connsiteY12" fmla="*/ 535329 h 926389"/>
              <a:gd name="connsiteX13" fmla="*/ 551775 w 943397"/>
              <a:gd name="connsiteY13" fmla="*/ 630114 h 926389"/>
              <a:gd name="connsiteX14" fmla="*/ 794778 w 943397"/>
              <a:gd name="connsiteY14" fmla="*/ 494209 h 926389"/>
              <a:gd name="connsiteX15" fmla="*/ 800586 w 943397"/>
              <a:gd name="connsiteY15" fmla="*/ 361013 h 926389"/>
              <a:gd name="connsiteX16" fmla="*/ 942067 w 943397"/>
              <a:gd name="connsiteY16" fmla="*/ 401514 h 926389"/>
              <a:gd name="connsiteX17" fmla="*/ 869584 w 943397"/>
              <a:gd name="connsiteY17" fmla="*/ 312304 h 926389"/>
              <a:gd name="connsiteX18" fmla="*/ 836131 w 943397"/>
              <a:gd name="connsiteY18" fmla="*/ 195216 h 926389"/>
              <a:gd name="connsiteX19" fmla="*/ 808253 w 943397"/>
              <a:gd name="connsiteY19" fmla="*/ 66977 h 926389"/>
              <a:gd name="connsiteX20" fmla="*/ 629833 w 943397"/>
              <a:gd name="connsiteY20" fmla="*/ 66977 h 926389"/>
              <a:gd name="connsiteX21" fmla="*/ 161482 w 943397"/>
              <a:gd name="connsiteY21" fmla="*/ 70 h 926389"/>
              <a:gd name="connsiteX0" fmla="*/ 161482 w 942146"/>
              <a:gd name="connsiteY0" fmla="*/ 70 h 926389"/>
              <a:gd name="connsiteX1" fmla="*/ 61121 w 942146"/>
              <a:gd name="connsiteY1" fmla="*/ 55826 h 926389"/>
              <a:gd name="connsiteX2" fmla="*/ 5365 w 942146"/>
              <a:gd name="connsiteY2" fmla="*/ 133885 h 926389"/>
              <a:gd name="connsiteX3" fmla="*/ 5365 w 942146"/>
              <a:gd name="connsiteY3" fmla="*/ 234246 h 926389"/>
              <a:gd name="connsiteX4" fmla="*/ 33243 w 942146"/>
              <a:gd name="connsiteY4" fmla="*/ 384787 h 926389"/>
              <a:gd name="connsiteX5" fmla="*/ 61121 w 942146"/>
              <a:gd name="connsiteY5" fmla="*/ 546480 h 926389"/>
              <a:gd name="connsiteX6" fmla="*/ 72272 w 942146"/>
              <a:gd name="connsiteY6" fmla="*/ 869865 h 926389"/>
              <a:gd name="connsiteX7" fmla="*/ 144755 w 942146"/>
              <a:gd name="connsiteY7" fmla="*/ 903319 h 926389"/>
              <a:gd name="connsiteX8" fmla="*/ 139179 w 942146"/>
              <a:gd name="connsiteY8" fmla="*/ 624538 h 926389"/>
              <a:gd name="connsiteX9" fmla="*/ 224362 w 942146"/>
              <a:gd name="connsiteY9" fmla="*/ 464317 h 926389"/>
              <a:gd name="connsiteX10" fmla="*/ 378931 w 942146"/>
              <a:gd name="connsiteY10" fmla="*/ 630114 h 926389"/>
              <a:gd name="connsiteX11" fmla="*/ 429111 w 942146"/>
              <a:gd name="connsiteY11" fmla="*/ 524177 h 926389"/>
              <a:gd name="connsiteX12" fmla="*/ 512745 w 942146"/>
              <a:gd name="connsiteY12" fmla="*/ 535329 h 926389"/>
              <a:gd name="connsiteX13" fmla="*/ 551775 w 942146"/>
              <a:gd name="connsiteY13" fmla="*/ 630114 h 926389"/>
              <a:gd name="connsiteX14" fmla="*/ 794778 w 942146"/>
              <a:gd name="connsiteY14" fmla="*/ 494209 h 926389"/>
              <a:gd name="connsiteX15" fmla="*/ 854561 w 942146"/>
              <a:gd name="connsiteY15" fmla="*/ 443563 h 926389"/>
              <a:gd name="connsiteX16" fmla="*/ 942067 w 942146"/>
              <a:gd name="connsiteY16" fmla="*/ 401514 h 926389"/>
              <a:gd name="connsiteX17" fmla="*/ 869584 w 942146"/>
              <a:gd name="connsiteY17" fmla="*/ 312304 h 926389"/>
              <a:gd name="connsiteX18" fmla="*/ 836131 w 942146"/>
              <a:gd name="connsiteY18" fmla="*/ 195216 h 926389"/>
              <a:gd name="connsiteX19" fmla="*/ 808253 w 942146"/>
              <a:gd name="connsiteY19" fmla="*/ 66977 h 926389"/>
              <a:gd name="connsiteX20" fmla="*/ 629833 w 942146"/>
              <a:gd name="connsiteY20" fmla="*/ 66977 h 926389"/>
              <a:gd name="connsiteX21" fmla="*/ 161482 w 942146"/>
              <a:gd name="connsiteY21" fmla="*/ 70 h 926389"/>
              <a:gd name="connsiteX0" fmla="*/ 161482 w 943597"/>
              <a:gd name="connsiteY0" fmla="*/ 70 h 926389"/>
              <a:gd name="connsiteX1" fmla="*/ 61121 w 943597"/>
              <a:gd name="connsiteY1" fmla="*/ 55826 h 926389"/>
              <a:gd name="connsiteX2" fmla="*/ 5365 w 943597"/>
              <a:gd name="connsiteY2" fmla="*/ 133885 h 926389"/>
              <a:gd name="connsiteX3" fmla="*/ 5365 w 943597"/>
              <a:gd name="connsiteY3" fmla="*/ 234246 h 926389"/>
              <a:gd name="connsiteX4" fmla="*/ 33243 w 943597"/>
              <a:gd name="connsiteY4" fmla="*/ 384787 h 926389"/>
              <a:gd name="connsiteX5" fmla="*/ 61121 w 943597"/>
              <a:gd name="connsiteY5" fmla="*/ 546480 h 926389"/>
              <a:gd name="connsiteX6" fmla="*/ 72272 w 943597"/>
              <a:gd name="connsiteY6" fmla="*/ 869865 h 926389"/>
              <a:gd name="connsiteX7" fmla="*/ 144755 w 943597"/>
              <a:gd name="connsiteY7" fmla="*/ 903319 h 926389"/>
              <a:gd name="connsiteX8" fmla="*/ 139179 w 943597"/>
              <a:gd name="connsiteY8" fmla="*/ 624538 h 926389"/>
              <a:gd name="connsiteX9" fmla="*/ 224362 w 943597"/>
              <a:gd name="connsiteY9" fmla="*/ 464317 h 926389"/>
              <a:gd name="connsiteX10" fmla="*/ 378931 w 943597"/>
              <a:gd name="connsiteY10" fmla="*/ 630114 h 926389"/>
              <a:gd name="connsiteX11" fmla="*/ 429111 w 943597"/>
              <a:gd name="connsiteY11" fmla="*/ 524177 h 926389"/>
              <a:gd name="connsiteX12" fmla="*/ 512745 w 943597"/>
              <a:gd name="connsiteY12" fmla="*/ 535329 h 926389"/>
              <a:gd name="connsiteX13" fmla="*/ 551775 w 943597"/>
              <a:gd name="connsiteY13" fmla="*/ 630114 h 926389"/>
              <a:gd name="connsiteX14" fmla="*/ 794778 w 943597"/>
              <a:gd name="connsiteY14" fmla="*/ 494209 h 926389"/>
              <a:gd name="connsiteX15" fmla="*/ 942067 w 943597"/>
              <a:gd name="connsiteY15" fmla="*/ 401514 h 926389"/>
              <a:gd name="connsiteX16" fmla="*/ 869584 w 943597"/>
              <a:gd name="connsiteY16" fmla="*/ 312304 h 926389"/>
              <a:gd name="connsiteX17" fmla="*/ 836131 w 943597"/>
              <a:gd name="connsiteY17" fmla="*/ 195216 h 926389"/>
              <a:gd name="connsiteX18" fmla="*/ 808253 w 943597"/>
              <a:gd name="connsiteY18" fmla="*/ 66977 h 926389"/>
              <a:gd name="connsiteX19" fmla="*/ 629833 w 943597"/>
              <a:gd name="connsiteY19" fmla="*/ 66977 h 926389"/>
              <a:gd name="connsiteX20" fmla="*/ 161482 w 943597"/>
              <a:gd name="connsiteY20" fmla="*/ 70 h 926389"/>
              <a:gd name="connsiteX0" fmla="*/ 161482 w 942496"/>
              <a:gd name="connsiteY0" fmla="*/ 70 h 926389"/>
              <a:gd name="connsiteX1" fmla="*/ 61121 w 942496"/>
              <a:gd name="connsiteY1" fmla="*/ 55826 h 926389"/>
              <a:gd name="connsiteX2" fmla="*/ 5365 w 942496"/>
              <a:gd name="connsiteY2" fmla="*/ 133885 h 926389"/>
              <a:gd name="connsiteX3" fmla="*/ 5365 w 942496"/>
              <a:gd name="connsiteY3" fmla="*/ 234246 h 926389"/>
              <a:gd name="connsiteX4" fmla="*/ 33243 w 942496"/>
              <a:gd name="connsiteY4" fmla="*/ 384787 h 926389"/>
              <a:gd name="connsiteX5" fmla="*/ 61121 w 942496"/>
              <a:gd name="connsiteY5" fmla="*/ 546480 h 926389"/>
              <a:gd name="connsiteX6" fmla="*/ 72272 w 942496"/>
              <a:gd name="connsiteY6" fmla="*/ 869865 h 926389"/>
              <a:gd name="connsiteX7" fmla="*/ 144755 w 942496"/>
              <a:gd name="connsiteY7" fmla="*/ 903319 h 926389"/>
              <a:gd name="connsiteX8" fmla="*/ 139179 w 942496"/>
              <a:gd name="connsiteY8" fmla="*/ 624538 h 926389"/>
              <a:gd name="connsiteX9" fmla="*/ 224362 w 942496"/>
              <a:gd name="connsiteY9" fmla="*/ 464317 h 926389"/>
              <a:gd name="connsiteX10" fmla="*/ 378931 w 942496"/>
              <a:gd name="connsiteY10" fmla="*/ 630114 h 926389"/>
              <a:gd name="connsiteX11" fmla="*/ 429111 w 942496"/>
              <a:gd name="connsiteY11" fmla="*/ 524177 h 926389"/>
              <a:gd name="connsiteX12" fmla="*/ 512745 w 942496"/>
              <a:gd name="connsiteY12" fmla="*/ 535329 h 926389"/>
              <a:gd name="connsiteX13" fmla="*/ 551775 w 942496"/>
              <a:gd name="connsiteY13" fmla="*/ 630114 h 926389"/>
              <a:gd name="connsiteX14" fmla="*/ 832878 w 942496"/>
              <a:gd name="connsiteY14" fmla="*/ 529134 h 926389"/>
              <a:gd name="connsiteX15" fmla="*/ 942067 w 942496"/>
              <a:gd name="connsiteY15" fmla="*/ 401514 h 926389"/>
              <a:gd name="connsiteX16" fmla="*/ 869584 w 942496"/>
              <a:gd name="connsiteY16" fmla="*/ 312304 h 926389"/>
              <a:gd name="connsiteX17" fmla="*/ 836131 w 942496"/>
              <a:gd name="connsiteY17" fmla="*/ 195216 h 926389"/>
              <a:gd name="connsiteX18" fmla="*/ 808253 w 942496"/>
              <a:gd name="connsiteY18" fmla="*/ 66977 h 926389"/>
              <a:gd name="connsiteX19" fmla="*/ 629833 w 942496"/>
              <a:gd name="connsiteY19" fmla="*/ 66977 h 926389"/>
              <a:gd name="connsiteX20" fmla="*/ 161482 w 942496"/>
              <a:gd name="connsiteY20" fmla="*/ 70 h 926389"/>
              <a:gd name="connsiteX0" fmla="*/ 161482 w 942496"/>
              <a:gd name="connsiteY0" fmla="*/ 70 h 926389"/>
              <a:gd name="connsiteX1" fmla="*/ 61121 w 942496"/>
              <a:gd name="connsiteY1" fmla="*/ 55826 h 926389"/>
              <a:gd name="connsiteX2" fmla="*/ 5365 w 942496"/>
              <a:gd name="connsiteY2" fmla="*/ 133885 h 926389"/>
              <a:gd name="connsiteX3" fmla="*/ 5365 w 942496"/>
              <a:gd name="connsiteY3" fmla="*/ 234246 h 926389"/>
              <a:gd name="connsiteX4" fmla="*/ 33243 w 942496"/>
              <a:gd name="connsiteY4" fmla="*/ 384787 h 926389"/>
              <a:gd name="connsiteX5" fmla="*/ 61121 w 942496"/>
              <a:gd name="connsiteY5" fmla="*/ 546480 h 926389"/>
              <a:gd name="connsiteX6" fmla="*/ 72272 w 942496"/>
              <a:gd name="connsiteY6" fmla="*/ 869865 h 926389"/>
              <a:gd name="connsiteX7" fmla="*/ 144755 w 942496"/>
              <a:gd name="connsiteY7" fmla="*/ 903319 h 926389"/>
              <a:gd name="connsiteX8" fmla="*/ 139179 w 942496"/>
              <a:gd name="connsiteY8" fmla="*/ 624538 h 926389"/>
              <a:gd name="connsiteX9" fmla="*/ 224362 w 942496"/>
              <a:gd name="connsiteY9" fmla="*/ 464317 h 926389"/>
              <a:gd name="connsiteX10" fmla="*/ 378931 w 942496"/>
              <a:gd name="connsiteY10" fmla="*/ 630114 h 926389"/>
              <a:gd name="connsiteX11" fmla="*/ 429111 w 942496"/>
              <a:gd name="connsiteY11" fmla="*/ 524177 h 926389"/>
              <a:gd name="connsiteX12" fmla="*/ 512745 w 942496"/>
              <a:gd name="connsiteY12" fmla="*/ 535329 h 926389"/>
              <a:gd name="connsiteX13" fmla="*/ 551775 w 942496"/>
              <a:gd name="connsiteY13" fmla="*/ 630114 h 926389"/>
              <a:gd name="connsiteX14" fmla="*/ 832878 w 942496"/>
              <a:gd name="connsiteY14" fmla="*/ 529134 h 926389"/>
              <a:gd name="connsiteX15" fmla="*/ 942067 w 942496"/>
              <a:gd name="connsiteY15" fmla="*/ 401514 h 926389"/>
              <a:gd name="connsiteX16" fmla="*/ 869584 w 942496"/>
              <a:gd name="connsiteY16" fmla="*/ 312304 h 926389"/>
              <a:gd name="connsiteX17" fmla="*/ 836131 w 942496"/>
              <a:gd name="connsiteY17" fmla="*/ 195216 h 926389"/>
              <a:gd name="connsiteX18" fmla="*/ 808253 w 942496"/>
              <a:gd name="connsiteY18" fmla="*/ 66977 h 926389"/>
              <a:gd name="connsiteX19" fmla="*/ 629833 w 942496"/>
              <a:gd name="connsiteY19" fmla="*/ 66977 h 926389"/>
              <a:gd name="connsiteX20" fmla="*/ 161482 w 942496"/>
              <a:gd name="connsiteY20" fmla="*/ 70 h 926389"/>
              <a:gd name="connsiteX0" fmla="*/ 161482 w 945547"/>
              <a:gd name="connsiteY0" fmla="*/ 70 h 926389"/>
              <a:gd name="connsiteX1" fmla="*/ 61121 w 945547"/>
              <a:gd name="connsiteY1" fmla="*/ 55826 h 926389"/>
              <a:gd name="connsiteX2" fmla="*/ 5365 w 945547"/>
              <a:gd name="connsiteY2" fmla="*/ 133885 h 926389"/>
              <a:gd name="connsiteX3" fmla="*/ 5365 w 945547"/>
              <a:gd name="connsiteY3" fmla="*/ 234246 h 926389"/>
              <a:gd name="connsiteX4" fmla="*/ 33243 w 945547"/>
              <a:gd name="connsiteY4" fmla="*/ 384787 h 926389"/>
              <a:gd name="connsiteX5" fmla="*/ 61121 w 945547"/>
              <a:gd name="connsiteY5" fmla="*/ 546480 h 926389"/>
              <a:gd name="connsiteX6" fmla="*/ 72272 w 945547"/>
              <a:gd name="connsiteY6" fmla="*/ 869865 h 926389"/>
              <a:gd name="connsiteX7" fmla="*/ 144755 w 945547"/>
              <a:gd name="connsiteY7" fmla="*/ 903319 h 926389"/>
              <a:gd name="connsiteX8" fmla="*/ 139179 w 945547"/>
              <a:gd name="connsiteY8" fmla="*/ 624538 h 926389"/>
              <a:gd name="connsiteX9" fmla="*/ 224362 w 945547"/>
              <a:gd name="connsiteY9" fmla="*/ 464317 h 926389"/>
              <a:gd name="connsiteX10" fmla="*/ 378931 w 945547"/>
              <a:gd name="connsiteY10" fmla="*/ 630114 h 926389"/>
              <a:gd name="connsiteX11" fmla="*/ 429111 w 945547"/>
              <a:gd name="connsiteY11" fmla="*/ 524177 h 926389"/>
              <a:gd name="connsiteX12" fmla="*/ 512745 w 945547"/>
              <a:gd name="connsiteY12" fmla="*/ 535329 h 926389"/>
              <a:gd name="connsiteX13" fmla="*/ 551775 w 945547"/>
              <a:gd name="connsiteY13" fmla="*/ 630114 h 926389"/>
              <a:gd name="connsiteX14" fmla="*/ 747153 w 945547"/>
              <a:gd name="connsiteY14" fmla="*/ 519609 h 926389"/>
              <a:gd name="connsiteX15" fmla="*/ 942067 w 945547"/>
              <a:gd name="connsiteY15" fmla="*/ 401514 h 926389"/>
              <a:gd name="connsiteX16" fmla="*/ 869584 w 945547"/>
              <a:gd name="connsiteY16" fmla="*/ 312304 h 926389"/>
              <a:gd name="connsiteX17" fmla="*/ 836131 w 945547"/>
              <a:gd name="connsiteY17" fmla="*/ 195216 h 926389"/>
              <a:gd name="connsiteX18" fmla="*/ 808253 w 945547"/>
              <a:gd name="connsiteY18" fmla="*/ 66977 h 926389"/>
              <a:gd name="connsiteX19" fmla="*/ 629833 w 945547"/>
              <a:gd name="connsiteY19" fmla="*/ 66977 h 926389"/>
              <a:gd name="connsiteX20" fmla="*/ 161482 w 945547"/>
              <a:gd name="connsiteY20" fmla="*/ 70 h 926389"/>
              <a:gd name="connsiteX0" fmla="*/ 161482 w 945547"/>
              <a:gd name="connsiteY0" fmla="*/ 70 h 926389"/>
              <a:gd name="connsiteX1" fmla="*/ 61121 w 945547"/>
              <a:gd name="connsiteY1" fmla="*/ 55826 h 926389"/>
              <a:gd name="connsiteX2" fmla="*/ 5365 w 945547"/>
              <a:gd name="connsiteY2" fmla="*/ 133885 h 926389"/>
              <a:gd name="connsiteX3" fmla="*/ 5365 w 945547"/>
              <a:gd name="connsiteY3" fmla="*/ 234246 h 926389"/>
              <a:gd name="connsiteX4" fmla="*/ 33243 w 945547"/>
              <a:gd name="connsiteY4" fmla="*/ 384787 h 926389"/>
              <a:gd name="connsiteX5" fmla="*/ 61121 w 945547"/>
              <a:gd name="connsiteY5" fmla="*/ 546480 h 926389"/>
              <a:gd name="connsiteX6" fmla="*/ 72272 w 945547"/>
              <a:gd name="connsiteY6" fmla="*/ 869865 h 926389"/>
              <a:gd name="connsiteX7" fmla="*/ 144755 w 945547"/>
              <a:gd name="connsiteY7" fmla="*/ 903319 h 926389"/>
              <a:gd name="connsiteX8" fmla="*/ 139179 w 945547"/>
              <a:gd name="connsiteY8" fmla="*/ 624538 h 926389"/>
              <a:gd name="connsiteX9" fmla="*/ 224362 w 945547"/>
              <a:gd name="connsiteY9" fmla="*/ 464317 h 926389"/>
              <a:gd name="connsiteX10" fmla="*/ 378931 w 945547"/>
              <a:gd name="connsiteY10" fmla="*/ 630114 h 926389"/>
              <a:gd name="connsiteX11" fmla="*/ 429111 w 945547"/>
              <a:gd name="connsiteY11" fmla="*/ 524177 h 926389"/>
              <a:gd name="connsiteX12" fmla="*/ 512745 w 945547"/>
              <a:gd name="connsiteY12" fmla="*/ 535329 h 926389"/>
              <a:gd name="connsiteX13" fmla="*/ 551775 w 945547"/>
              <a:gd name="connsiteY13" fmla="*/ 630114 h 926389"/>
              <a:gd name="connsiteX14" fmla="*/ 747153 w 945547"/>
              <a:gd name="connsiteY14" fmla="*/ 519609 h 926389"/>
              <a:gd name="connsiteX15" fmla="*/ 942067 w 945547"/>
              <a:gd name="connsiteY15" fmla="*/ 401514 h 926389"/>
              <a:gd name="connsiteX16" fmla="*/ 869584 w 945547"/>
              <a:gd name="connsiteY16" fmla="*/ 312304 h 926389"/>
              <a:gd name="connsiteX17" fmla="*/ 836131 w 945547"/>
              <a:gd name="connsiteY17" fmla="*/ 195216 h 926389"/>
              <a:gd name="connsiteX18" fmla="*/ 808253 w 945547"/>
              <a:gd name="connsiteY18" fmla="*/ 66977 h 926389"/>
              <a:gd name="connsiteX19" fmla="*/ 629833 w 945547"/>
              <a:gd name="connsiteY19" fmla="*/ 66977 h 926389"/>
              <a:gd name="connsiteX20" fmla="*/ 161482 w 945547"/>
              <a:gd name="connsiteY20" fmla="*/ 70 h 926389"/>
              <a:gd name="connsiteX0" fmla="*/ 161482 w 943597"/>
              <a:gd name="connsiteY0" fmla="*/ 70 h 926389"/>
              <a:gd name="connsiteX1" fmla="*/ 61121 w 943597"/>
              <a:gd name="connsiteY1" fmla="*/ 55826 h 926389"/>
              <a:gd name="connsiteX2" fmla="*/ 5365 w 943597"/>
              <a:gd name="connsiteY2" fmla="*/ 133885 h 926389"/>
              <a:gd name="connsiteX3" fmla="*/ 5365 w 943597"/>
              <a:gd name="connsiteY3" fmla="*/ 234246 h 926389"/>
              <a:gd name="connsiteX4" fmla="*/ 33243 w 943597"/>
              <a:gd name="connsiteY4" fmla="*/ 384787 h 926389"/>
              <a:gd name="connsiteX5" fmla="*/ 61121 w 943597"/>
              <a:gd name="connsiteY5" fmla="*/ 546480 h 926389"/>
              <a:gd name="connsiteX6" fmla="*/ 72272 w 943597"/>
              <a:gd name="connsiteY6" fmla="*/ 869865 h 926389"/>
              <a:gd name="connsiteX7" fmla="*/ 144755 w 943597"/>
              <a:gd name="connsiteY7" fmla="*/ 903319 h 926389"/>
              <a:gd name="connsiteX8" fmla="*/ 139179 w 943597"/>
              <a:gd name="connsiteY8" fmla="*/ 624538 h 926389"/>
              <a:gd name="connsiteX9" fmla="*/ 224362 w 943597"/>
              <a:gd name="connsiteY9" fmla="*/ 464317 h 926389"/>
              <a:gd name="connsiteX10" fmla="*/ 378931 w 943597"/>
              <a:gd name="connsiteY10" fmla="*/ 630114 h 926389"/>
              <a:gd name="connsiteX11" fmla="*/ 429111 w 943597"/>
              <a:gd name="connsiteY11" fmla="*/ 524177 h 926389"/>
              <a:gd name="connsiteX12" fmla="*/ 512745 w 943597"/>
              <a:gd name="connsiteY12" fmla="*/ 535329 h 926389"/>
              <a:gd name="connsiteX13" fmla="*/ 551775 w 943597"/>
              <a:gd name="connsiteY13" fmla="*/ 630114 h 926389"/>
              <a:gd name="connsiteX14" fmla="*/ 794778 w 943597"/>
              <a:gd name="connsiteY14" fmla="*/ 557709 h 926389"/>
              <a:gd name="connsiteX15" fmla="*/ 942067 w 943597"/>
              <a:gd name="connsiteY15" fmla="*/ 401514 h 926389"/>
              <a:gd name="connsiteX16" fmla="*/ 869584 w 943597"/>
              <a:gd name="connsiteY16" fmla="*/ 312304 h 926389"/>
              <a:gd name="connsiteX17" fmla="*/ 836131 w 943597"/>
              <a:gd name="connsiteY17" fmla="*/ 195216 h 926389"/>
              <a:gd name="connsiteX18" fmla="*/ 808253 w 943597"/>
              <a:gd name="connsiteY18" fmla="*/ 66977 h 926389"/>
              <a:gd name="connsiteX19" fmla="*/ 629833 w 943597"/>
              <a:gd name="connsiteY19" fmla="*/ 66977 h 926389"/>
              <a:gd name="connsiteX20" fmla="*/ 161482 w 943597"/>
              <a:gd name="connsiteY20" fmla="*/ 70 h 926389"/>
              <a:gd name="connsiteX0" fmla="*/ 161482 w 943597"/>
              <a:gd name="connsiteY0" fmla="*/ 70 h 926389"/>
              <a:gd name="connsiteX1" fmla="*/ 61121 w 943597"/>
              <a:gd name="connsiteY1" fmla="*/ 55826 h 926389"/>
              <a:gd name="connsiteX2" fmla="*/ 5365 w 943597"/>
              <a:gd name="connsiteY2" fmla="*/ 133885 h 926389"/>
              <a:gd name="connsiteX3" fmla="*/ 5365 w 943597"/>
              <a:gd name="connsiteY3" fmla="*/ 234246 h 926389"/>
              <a:gd name="connsiteX4" fmla="*/ 33243 w 943597"/>
              <a:gd name="connsiteY4" fmla="*/ 384787 h 926389"/>
              <a:gd name="connsiteX5" fmla="*/ 61121 w 943597"/>
              <a:gd name="connsiteY5" fmla="*/ 546480 h 926389"/>
              <a:gd name="connsiteX6" fmla="*/ 72272 w 943597"/>
              <a:gd name="connsiteY6" fmla="*/ 869865 h 926389"/>
              <a:gd name="connsiteX7" fmla="*/ 144755 w 943597"/>
              <a:gd name="connsiteY7" fmla="*/ 903319 h 926389"/>
              <a:gd name="connsiteX8" fmla="*/ 139179 w 943597"/>
              <a:gd name="connsiteY8" fmla="*/ 624538 h 926389"/>
              <a:gd name="connsiteX9" fmla="*/ 224362 w 943597"/>
              <a:gd name="connsiteY9" fmla="*/ 464317 h 926389"/>
              <a:gd name="connsiteX10" fmla="*/ 378931 w 943597"/>
              <a:gd name="connsiteY10" fmla="*/ 630114 h 926389"/>
              <a:gd name="connsiteX11" fmla="*/ 429111 w 943597"/>
              <a:gd name="connsiteY11" fmla="*/ 524177 h 926389"/>
              <a:gd name="connsiteX12" fmla="*/ 512745 w 943597"/>
              <a:gd name="connsiteY12" fmla="*/ 535329 h 926389"/>
              <a:gd name="connsiteX13" fmla="*/ 551775 w 943597"/>
              <a:gd name="connsiteY13" fmla="*/ 630114 h 926389"/>
              <a:gd name="connsiteX14" fmla="*/ 794778 w 943597"/>
              <a:gd name="connsiteY14" fmla="*/ 557709 h 926389"/>
              <a:gd name="connsiteX15" fmla="*/ 942067 w 943597"/>
              <a:gd name="connsiteY15" fmla="*/ 401514 h 926389"/>
              <a:gd name="connsiteX16" fmla="*/ 869584 w 943597"/>
              <a:gd name="connsiteY16" fmla="*/ 312304 h 926389"/>
              <a:gd name="connsiteX17" fmla="*/ 836131 w 943597"/>
              <a:gd name="connsiteY17" fmla="*/ 195216 h 926389"/>
              <a:gd name="connsiteX18" fmla="*/ 808253 w 943597"/>
              <a:gd name="connsiteY18" fmla="*/ 66977 h 926389"/>
              <a:gd name="connsiteX19" fmla="*/ 629833 w 943597"/>
              <a:gd name="connsiteY19" fmla="*/ 66977 h 926389"/>
              <a:gd name="connsiteX20" fmla="*/ 161482 w 943597"/>
              <a:gd name="connsiteY20" fmla="*/ 70 h 926389"/>
              <a:gd name="connsiteX0" fmla="*/ 161482 w 943597"/>
              <a:gd name="connsiteY0" fmla="*/ 70 h 926389"/>
              <a:gd name="connsiteX1" fmla="*/ 61121 w 943597"/>
              <a:gd name="connsiteY1" fmla="*/ 55826 h 926389"/>
              <a:gd name="connsiteX2" fmla="*/ 5365 w 943597"/>
              <a:gd name="connsiteY2" fmla="*/ 133885 h 926389"/>
              <a:gd name="connsiteX3" fmla="*/ 5365 w 943597"/>
              <a:gd name="connsiteY3" fmla="*/ 234246 h 926389"/>
              <a:gd name="connsiteX4" fmla="*/ 33243 w 943597"/>
              <a:gd name="connsiteY4" fmla="*/ 384787 h 926389"/>
              <a:gd name="connsiteX5" fmla="*/ 61121 w 943597"/>
              <a:gd name="connsiteY5" fmla="*/ 546480 h 926389"/>
              <a:gd name="connsiteX6" fmla="*/ 72272 w 943597"/>
              <a:gd name="connsiteY6" fmla="*/ 869865 h 926389"/>
              <a:gd name="connsiteX7" fmla="*/ 144755 w 943597"/>
              <a:gd name="connsiteY7" fmla="*/ 903319 h 926389"/>
              <a:gd name="connsiteX8" fmla="*/ 139179 w 943597"/>
              <a:gd name="connsiteY8" fmla="*/ 624538 h 926389"/>
              <a:gd name="connsiteX9" fmla="*/ 224362 w 943597"/>
              <a:gd name="connsiteY9" fmla="*/ 464317 h 926389"/>
              <a:gd name="connsiteX10" fmla="*/ 378931 w 943597"/>
              <a:gd name="connsiteY10" fmla="*/ 630114 h 926389"/>
              <a:gd name="connsiteX11" fmla="*/ 429111 w 943597"/>
              <a:gd name="connsiteY11" fmla="*/ 524177 h 926389"/>
              <a:gd name="connsiteX12" fmla="*/ 512745 w 943597"/>
              <a:gd name="connsiteY12" fmla="*/ 535329 h 926389"/>
              <a:gd name="connsiteX13" fmla="*/ 551775 w 943597"/>
              <a:gd name="connsiteY13" fmla="*/ 630114 h 926389"/>
              <a:gd name="connsiteX14" fmla="*/ 794778 w 943597"/>
              <a:gd name="connsiteY14" fmla="*/ 557709 h 926389"/>
              <a:gd name="connsiteX15" fmla="*/ 942067 w 943597"/>
              <a:gd name="connsiteY15" fmla="*/ 401514 h 926389"/>
              <a:gd name="connsiteX16" fmla="*/ 869584 w 943597"/>
              <a:gd name="connsiteY16" fmla="*/ 312304 h 926389"/>
              <a:gd name="connsiteX17" fmla="*/ 836131 w 943597"/>
              <a:gd name="connsiteY17" fmla="*/ 195216 h 926389"/>
              <a:gd name="connsiteX18" fmla="*/ 808253 w 943597"/>
              <a:gd name="connsiteY18" fmla="*/ 66977 h 926389"/>
              <a:gd name="connsiteX19" fmla="*/ 629833 w 943597"/>
              <a:gd name="connsiteY19" fmla="*/ 66977 h 926389"/>
              <a:gd name="connsiteX20" fmla="*/ 161482 w 943597"/>
              <a:gd name="connsiteY20" fmla="*/ 70 h 926389"/>
              <a:gd name="connsiteX0" fmla="*/ 161482 w 943597"/>
              <a:gd name="connsiteY0" fmla="*/ 70 h 926389"/>
              <a:gd name="connsiteX1" fmla="*/ 61121 w 943597"/>
              <a:gd name="connsiteY1" fmla="*/ 55826 h 926389"/>
              <a:gd name="connsiteX2" fmla="*/ 5365 w 943597"/>
              <a:gd name="connsiteY2" fmla="*/ 133885 h 926389"/>
              <a:gd name="connsiteX3" fmla="*/ 5365 w 943597"/>
              <a:gd name="connsiteY3" fmla="*/ 234246 h 926389"/>
              <a:gd name="connsiteX4" fmla="*/ 33243 w 943597"/>
              <a:gd name="connsiteY4" fmla="*/ 384787 h 926389"/>
              <a:gd name="connsiteX5" fmla="*/ 61121 w 943597"/>
              <a:gd name="connsiteY5" fmla="*/ 546480 h 926389"/>
              <a:gd name="connsiteX6" fmla="*/ 72272 w 943597"/>
              <a:gd name="connsiteY6" fmla="*/ 869865 h 926389"/>
              <a:gd name="connsiteX7" fmla="*/ 144755 w 943597"/>
              <a:gd name="connsiteY7" fmla="*/ 903319 h 926389"/>
              <a:gd name="connsiteX8" fmla="*/ 139179 w 943597"/>
              <a:gd name="connsiteY8" fmla="*/ 624538 h 926389"/>
              <a:gd name="connsiteX9" fmla="*/ 224362 w 943597"/>
              <a:gd name="connsiteY9" fmla="*/ 464317 h 926389"/>
              <a:gd name="connsiteX10" fmla="*/ 378931 w 943597"/>
              <a:gd name="connsiteY10" fmla="*/ 630114 h 926389"/>
              <a:gd name="connsiteX11" fmla="*/ 429111 w 943597"/>
              <a:gd name="connsiteY11" fmla="*/ 524177 h 926389"/>
              <a:gd name="connsiteX12" fmla="*/ 512745 w 943597"/>
              <a:gd name="connsiteY12" fmla="*/ 535329 h 926389"/>
              <a:gd name="connsiteX13" fmla="*/ 551775 w 943597"/>
              <a:gd name="connsiteY13" fmla="*/ 630114 h 926389"/>
              <a:gd name="connsiteX14" fmla="*/ 794778 w 943597"/>
              <a:gd name="connsiteY14" fmla="*/ 557709 h 926389"/>
              <a:gd name="connsiteX15" fmla="*/ 942067 w 943597"/>
              <a:gd name="connsiteY15" fmla="*/ 387226 h 926389"/>
              <a:gd name="connsiteX16" fmla="*/ 869584 w 943597"/>
              <a:gd name="connsiteY16" fmla="*/ 312304 h 926389"/>
              <a:gd name="connsiteX17" fmla="*/ 836131 w 943597"/>
              <a:gd name="connsiteY17" fmla="*/ 195216 h 926389"/>
              <a:gd name="connsiteX18" fmla="*/ 808253 w 943597"/>
              <a:gd name="connsiteY18" fmla="*/ 66977 h 926389"/>
              <a:gd name="connsiteX19" fmla="*/ 629833 w 943597"/>
              <a:gd name="connsiteY19" fmla="*/ 66977 h 926389"/>
              <a:gd name="connsiteX20" fmla="*/ 161482 w 943597"/>
              <a:gd name="connsiteY20" fmla="*/ 70 h 926389"/>
              <a:gd name="connsiteX0" fmla="*/ 161482 w 964952"/>
              <a:gd name="connsiteY0" fmla="*/ 70 h 926389"/>
              <a:gd name="connsiteX1" fmla="*/ 61121 w 964952"/>
              <a:gd name="connsiteY1" fmla="*/ 55826 h 926389"/>
              <a:gd name="connsiteX2" fmla="*/ 5365 w 964952"/>
              <a:gd name="connsiteY2" fmla="*/ 133885 h 926389"/>
              <a:gd name="connsiteX3" fmla="*/ 5365 w 964952"/>
              <a:gd name="connsiteY3" fmla="*/ 234246 h 926389"/>
              <a:gd name="connsiteX4" fmla="*/ 33243 w 964952"/>
              <a:gd name="connsiteY4" fmla="*/ 384787 h 926389"/>
              <a:gd name="connsiteX5" fmla="*/ 61121 w 964952"/>
              <a:gd name="connsiteY5" fmla="*/ 546480 h 926389"/>
              <a:gd name="connsiteX6" fmla="*/ 72272 w 964952"/>
              <a:gd name="connsiteY6" fmla="*/ 869865 h 926389"/>
              <a:gd name="connsiteX7" fmla="*/ 144755 w 964952"/>
              <a:gd name="connsiteY7" fmla="*/ 903319 h 926389"/>
              <a:gd name="connsiteX8" fmla="*/ 139179 w 964952"/>
              <a:gd name="connsiteY8" fmla="*/ 624538 h 926389"/>
              <a:gd name="connsiteX9" fmla="*/ 224362 w 964952"/>
              <a:gd name="connsiteY9" fmla="*/ 464317 h 926389"/>
              <a:gd name="connsiteX10" fmla="*/ 378931 w 964952"/>
              <a:gd name="connsiteY10" fmla="*/ 630114 h 926389"/>
              <a:gd name="connsiteX11" fmla="*/ 429111 w 964952"/>
              <a:gd name="connsiteY11" fmla="*/ 524177 h 926389"/>
              <a:gd name="connsiteX12" fmla="*/ 512745 w 964952"/>
              <a:gd name="connsiteY12" fmla="*/ 535329 h 926389"/>
              <a:gd name="connsiteX13" fmla="*/ 551775 w 964952"/>
              <a:gd name="connsiteY13" fmla="*/ 630114 h 926389"/>
              <a:gd name="connsiteX14" fmla="*/ 794778 w 964952"/>
              <a:gd name="connsiteY14" fmla="*/ 557709 h 926389"/>
              <a:gd name="connsiteX15" fmla="*/ 942067 w 964952"/>
              <a:gd name="connsiteY15" fmla="*/ 387226 h 926389"/>
              <a:gd name="connsiteX16" fmla="*/ 869584 w 964952"/>
              <a:gd name="connsiteY16" fmla="*/ 312304 h 926389"/>
              <a:gd name="connsiteX17" fmla="*/ 836131 w 964952"/>
              <a:gd name="connsiteY17" fmla="*/ 195216 h 926389"/>
              <a:gd name="connsiteX18" fmla="*/ 808253 w 964952"/>
              <a:gd name="connsiteY18" fmla="*/ 66977 h 926389"/>
              <a:gd name="connsiteX19" fmla="*/ 629833 w 964952"/>
              <a:gd name="connsiteY19" fmla="*/ 66977 h 926389"/>
              <a:gd name="connsiteX20" fmla="*/ 161482 w 964952"/>
              <a:gd name="connsiteY20" fmla="*/ 70 h 926389"/>
              <a:gd name="connsiteX0" fmla="*/ 161482 w 942175"/>
              <a:gd name="connsiteY0" fmla="*/ 70 h 926389"/>
              <a:gd name="connsiteX1" fmla="*/ 61121 w 942175"/>
              <a:gd name="connsiteY1" fmla="*/ 55826 h 926389"/>
              <a:gd name="connsiteX2" fmla="*/ 5365 w 942175"/>
              <a:gd name="connsiteY2" fmla="*/ 133885 h 926389"/>
              <a:gd name="connsiteX3" fmla="*/ 5365 w 942175"/>
              <a:gd name="connsiteY3" fmla="*/ 234246 h 926389"/>
              <a:gd name="connsiteX4" fmla="*/ 33243 w 942175"/>
              <a:gd name="connsiteY4" fmla="*/ 384787 h 926389"/>
              <a:gd name="connsiteX5" fmla="*/ 61121 w 942175"/>
              <a:gd name="connsiteY5" fmla="*/ 546480 h 926389"/>
              <a:gd name="connsiteX6" fmla="*/ 72272 w 942175"/>
              <a:gd name="connsiteY6" fmla="*/ 869865 h 926389"/>
              <a:gd name="connsiteX7" fmla="*/ 144755 w 942175"/>
              <a:gd name="connsiteY7" fmla="*/ 903319 h 926389"/>
              <a:gd name="connsiteX8" fmla="*/ 139179 w 942175"/>
              <a:gd name="connsiteY8" fmla="*/ 624538 h 926389"/>
              <a:gd name="connsiteX9" fmla="*/ 224362 w 942175"/>
              <a:gd name="connsiteY9" fmla="*/ 464317 h 926389"/>
              <a:gd name="connsiteX10" fmla="*/ 378931 w 942175"/>
              <a:gd name="connsiteY10" fmla="*/ 630114 h 926389"/>
              <a:gd name="connsiteX11" fmla="*/ 429111 w 942175"/>
              <a:gd name="connsiteY11" fmla="*/ 524177 h 926389"/>
              <a:gd name="connsiteX12" fmla="*/ 512745 w 942175"/>
              <a:gd name="connsiteY12" fmla="*/ 535329 h 926389"/>
              <a:gd name="connsiteX13" fmla="*/ 551775 w 942175"/>
              <a:gd name="connsiteY13" fmla="*/ 630114 h 926389"/>
              <a:gd name="connsiteX14" fmla="*/ 794778 w 942175"/>
              <a:gd name="connsiteY14" fmla="*/ 557709 h 926389"/>
              <a:gd name="connsiteX15" fmla="*/ 942067 w 942175"/>
              <a:gd name="connsiteY15" fmla="*/ 387226 h 926389"/>
              <a:gd name="connsiteX16" fmla="*/ 869584 w 942175"/>
              <a:gd name="connsiteY16" fmla="*/ 312304 h 926389"/>
              <a:gd name="connsiteX17" fmla="*/ 836131 w 942175"/>
              <a:gd name="connsiteY17" fmla="*/ 195216 h 926389"/>
              <a:gd name="connsiteX18" fmla="*/ 808253 w 942175"/>
              <a:gd name="connsiteY18" fmla="*/ 66977 h 926389"/>
              <a:gd name="connsiteX19" fmla="*/ 629833 w 942175"/>
              <a:gd name="connsiteY19" fmla="*/ 66977 h 926389"/>
              <a:gd name="connsiteX20" fmla="*/ 161482 w 942175"/>
              <a:gd name="connsiteY20" fmla="*/ 70 h 926389"/>
              <a:gd name="connsiteX0" fmla="*/ 161482 w 944315"/>
              <a:gd name="connsiteY0" fmla="*/ 70 h 926389"/>
              <a:gd name="connsiteX1" fmla="*/ 61121 w 944315"/>
              <a:gd name="connsiteY1" fmla="*/ 55826 h 926389"/>
              <a:gd name="connsiteX2" fmla="*/ 5365 w 944315"/>
              <a:gd name="connsiteY2" fmla="*/ 133885 h 926389"/>
              <a:gd name="connsiteX3" fmla="*/ 5365 w 944315"/>
              <a:gd name="connsiteY3" fmla="*/ 234246 h 926389"/>
              <a:gd name="connsiteX4" fmla="*/ 33243 w 944315"/>
              <a:gd name="connsiteY4" fmla="*/ 384787 h 926389"/>
              <a:gd name="connsiteX5" fmla="*/ 61121 w 944315"/>
              <a:gd name="connsiteY5" fmla="*/ 546480 h 926389"/>
              <a:gd name="connsiteX6" fmla="*/ 72272 w 944315"/>
              <a:gd name="connsiteY6" fmla="*/ 869865 h 926389"/>
              <a:gd name="connsiteX7" fmla="*/ 144755 w 944315"/>
              <a:gd name="connsiteY7" fmla="*/ 903319 h 926389"/>
              <a:gd name="connsiteX8" fmla="*/ 139179 w 944315"/>
              <a:gd name="connsiteY8" fmla="*/ 624538 h 926389"/>
              <a:gd name="connsiteX9" fmla="*/ 224362 w 944315"/>
              <a:gd name="connsiteY9" fmla="*/ 464317 h 926389"/>
              <a:gd name="connsiteX10" fmla="*/ 378931 w 944315"/>
              <a:gd name="connsiteY10" fmla="*/ 630114 h 926389"/>
              <a:gd name="connsiteX11" fmla="*/ 429111 w 944315"/>
              <a:gd name="connsiteY11" fmla="*/ 524177 h 926389"/>
              <a:gd name="connsiteX12" fmla="*/ 512745 w 944315"/>
              <a:gd name="connsiteY12" fmla="*/ 535329 h 926389"/>
              <a:gd name="connsiteX13" fmla="*/ 551775 w 944315"/>
              <a:gd name="connsiteY13" fmla="*/ 630114 h 926389"/>
              <a:gd name="connsiteX14" fmla="*/ 775728 w 944315"/>
              <a:gd name="connsiteY14" fmla="*/ 502941 h 926389"/>
              <a:gd name="connsiteX15" fmla="*/ 942067 w 944315"/>
              <a:gd name="connsiteY15" fmla="*/ 387226 h 926389"/>
              <a:gd name="connsiteX16" fmla="*/ 869584 w 944315"/>
              <a:gd name="connsiteY16" fmla="*/ 312304 h 926389"/>
              <a:gd name="connsiteX17" fmla="*/ 836131 w 944315"/>
              <a:gd name="connsiteY17" fmla="*/ 195216 h 926389"/>
              <a:gd name="connsiteX18" fmla="*/ 808253 w 944315"/>
              <a:gd name="connsiteY18" fmla="*/ 66977 h 926389"/>
              <a:gd name="connsiteX19" fmla="*/ 629833 w 944315"/>
              <a:gd name="connsiteY19" fmla="*/ 66977 h 926389"/>
              <a:gd name="connsiteX20" fmla="*/ 161482 w 944315"/>
              <a:gd name="connsiteY20" fmla="*/ 70 h 926389"/>
              <a:gd name="connsiteX0" fmla="*/ 161482 w 944315"/>
              <a:gd name="connsiteY0" fmla="*/ 70 h 926389"/>
              <a:gd name="connsiteX1" fmla="*/ 61121 w 944315"/>
              <a:gd name="connsiteY1" fmla="*/ 55826 h 926389"/>
              <a:gd name="connsiteX2" fmla="*/ 5365 w 944315"/>
              <a:gd name="connsiteY2" fmla="*/ 133885 h 926389"/>
              <a:gd name="connsiteX3" fmla="*/ 5365 w 944315"/>
              <a:gd name="connsiteY3" fmla="*/ 234246 h 926389"/>
              <a:gd name="connsiteX4" fmla="*/ 33243 w 944315"/>
              <a:gd name="connsiteY4" fmla="*/ 384787 h 926389"/>
              <a:gd name="connsiteX5" fmla="*/ 61121 w 944315"/>
              <a:gd name="connsiteY5" fmla="*/ 546480 h 926389"/>
              <a:gd name="connsiteX6" fmla="*/ 72272 w 944315"/>
              <a:gd name="connsiteY6" fmla="*/ 869865 h 926389"/>
              <a:gd name="connsiteX7" fmla="*/ 144755 w 944315"/>
              <a:gd name="connsiteY7" fmla="*/ 903319 h 926389"/>
              <a:gd name="connsiteX8" fmla="*/ 139179 w 944315"/>
              <a:gd name="connsiteY8" fmla="*/ 624538 h 926389"/>
              <a:gd name="connsiteX9" fmla="*/ 224362 w 944315"/>
              <a:gd name="connsiteY9" fmla="*/ 464317 h 926389"/>
              <a:gd name="connsiteX10" fmla="*/ 378931 w 944315"/>
              <a:gd name="connsiteY10" fmla="*/ 630114 h 926389"/>
              <a:gd name="connsiteX11" fmla="*/ 429111 w 944315"/>
              <a:gd name="connsiteY11" fmla="*/ 524177 h 926389"/>
              <a:gd name="connsiteX12" fmla="*/ 512745 w 944315"/>
              <a:gd name="connsiteY12" fmla="*/ 535329 h 926389"/>
              <a:gd name="connsiteX13" fmla="*/ 551775 w 944315"/>
              <a:gd name="connsiteY13" fmla="*/ 630114 h 926389"/>
              <a:gd name="connsiteX14" fmla="*/ 775728 w 944315"/>
              <a:gd name="connsiteY14" fmla="*/ 502941 h 926389"/>
              <a:gd name="connsiteX15" fmla="*/ 942067 w 944315"/>
              <a:gd name="connsiteY15" fmla="*/ 387226 h 926389"/>
              <a:gd name="connsiteX16" fmla="*/ 869584 w 944315"/>
              <a:gd name="connsiteY16" fmla="*/ 312304 h 926389"/>
              <a:gd name="connsiteX17" fmla="*/ 836131 w 944315"/>
              <a:gd name="connsiteY17" fmla="*/ 195216 h 926389"/>
              <a:gd name="connsiteX18" fmla="*/ 808253 w 944315"/>
              <a:gd name="connsiteY18" fmla="*/ 66977 h 926389"/>
              <a:gd name="connsiteX19" fmla="*/ 629833 w 944315"/>
              <a:gd name="connsiteY19" fmla="*/ 66977 h 926389"/>
              <a:gd name="connsiteX20" fmla="*/ 161482 w 944315"/>
              <a:gd name="connsiteY20" fmla="*/ 70 h 926389"/>
              <a:gd name="connsiteX0" fmla="*/ 161482 w 953641"/>
              <a:gd name="connsiteY0" fmla="*/ 70 h 926389"/>
              <a:gd name="connsiteX1" fmla="*/ 61121 w 953641"/>
              <a:gd name="connsiteY1" fmla="*/ 55826 h 926389"/>
              <a:gd name="connsiteX2" fmla="*/ 5365 w 953641"/>
              <a:gd name="connsiteY2" fmla="*/ 133885 h 926389"/>
              <a:gd name="connsiteX3" fmla="*/ 5365 w 953641"/>
              <a:gd name="connsiteY3" fmla="*/ 234246 h 926389"/>
              <a:gd name="connsiteX4" fmla="*/ 33243 w 953641"/>
              <a:gd name="connsiteY4" fmla="*/ 384787 h 926389"/>
              <a:gd name="connsiteX5" fmla="*/ 61121 w 953641"/>
              <a:gd name="connsiteY5" fmla="*/ 546480 h 926389"/>
              <a:gd name="connsiteX6" fmla="*/ 72272 w 953641"/>
              <a:gd name="connsiteY6" fmla="*/ 869865 h 926389"/>
              <a:gd name="connsiteX7" fmla="*/ 144755 w 953641"/>
              <a:gd name="connsiteY7" fmla="*/ 903319 h 926389"/>
              <a:gd name="connsiteX8" fmla="*/ 139179 w 953641"/>
              <a:gd name="connsiteY8" fmla="*/ 624538 h 926389"/>
              <a:gd name="connsiteX9" fmla="*/ 224362 w 953641"/>
              <a:gd name="connsiteY9" fmla="*/ 464317 h 926389"/>
              <a:gd name="connsiteX10" fmla="*/ 378931 w 953641"/>
              <a:gd name="connsiteY10" fmla="*/ 630114 h 926389"/>
              <a:gd name="connsiteX11" fmla="*/ 429111 w 953641"/>
              <a:gd name="connsiteY11" fmla="*/ 524177 h 926389"/>
              <a:gd name="connsiteX12" fmla="*/ 512745 w 953641"/>
              <a:gd name="connsiteY12" fmla="*/ 535329 h 926389"/>
              <a:gd name="connsiteX13" fmla="*/ 551775 w 953641"/>
              <a:gd name="connsiteY13" fmla="*/ 630114 h 926389"/>
              <a:gd name="connsiteX14" fmla="*/ 775728 w 953641"/>
              <a:gd name="connsiteY14" fmla="*/ 502941 h 926389"/>
              <a:gd name="connsiteX15" fmla="*/ 951592 w 953641"/>
              <a:gd name="connsiteY15" fmla="*/ 406276 h 926389"/>
              <a:gd name="connsiteX16" fmla="*/ 869584 w 953641"/>
              <a:gd name="connsiteY16" fmla="*/ 312304 h 926389"/>
              <a:gd name="connsiteX17" fmla="*/ 836131 w 953641"/>
              <a:gd name="connsiteY17" fmla="*/ 195216 h 926389"/>
              <a:gd name="connsiteX18" fmla="*/ 808253 w 953641"/>
              <a:gd name="connsiteY18" fmla="*/ 66977 h 926389"/>
              <a:gd name="connsiteX19" fmla="*/ 629833 w 953641"/>
              <a:gd name="connsiteY19" fmla="*/ 66977 h 926389"/>
              <a:gd name="connsiteX20" fmla="*/ 161482 w 953641"/>
              <a:gd name="connsiteY20" fmla="*/ 70 h 926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53641" h="926389">
                <a:moveTo>
                  <a:pt x="161482" y="70"/>
                </a:moveTo>
                <a:cubicBezTo>
                  <a:pt x="66697" y="-1788"/>
                  <a:pt x="87140" y="33524"/>
                  <a:pt x="61121" y="55826"/>
                </a:cubicBezTo>
                <a:cubicBezTo>
                  <a:pt x="35102" y="78128"/>
                  <a:pt x="14658" y="104148"/>
                  <a:pt x="5365" y="133885"/>
                </a:cubicBezTo>
                <a:cubicBezTo>
                  <a:pt x="-3928" y="163622"/>
                  <a:pt x="719" y="192429"/>
                  <a:pt x="5365" y="234246"/>
                </a:cubicBezTo>
                <a:cubicBezTo>
                  <a:pt x="10011" y="276063"/>
                  <a:pt x="23950" y="332748"/>
                  <a:pt x="33243" y="384787"/>
                </a:cubicBezTo>
                <a:cubicBezTo>
                  <a:pt x="42536" y="436826"/>
                  <a:pt x="54616" y="465634"/>
                  <a:pt x="61121" y="546480"/>
                </a:cubicBezTo>
                <a:cubicBezTo>
                  <a:pt x="67626" y="627326"/>
                  <a:pt x="58333" y="810392"/>
                  <a:pt x="72272" y="869865"/>
                </a:cubicBezTo>
                <a:cubicBezTo>
                  <a:pt x="86211" y="929338"/>
                  <a:pt x="133604" y="944207"/>
                  <a:pt x="144755" y="903319"/>
                </a:cubicBezTo>
                <a:cubicBezTo>
                  <a:pt x="155906" y="862431"/>
                  <a:pt x="125911" y="697705"/>
                  <a:pt x="139179" y="624538"/>
                </a:cubicBezTo>
                <a:cubicBezTo>
                  <a:pt x="152447" y="551371"/>
                  <a:pt x="184403" y="463388"/>
                  <a:pt x="224362" y="464317"/>
                </a:cubicBezTo>
                <a:cubicBezTo>
                  <a:pt x="264321" y="465246"/>
                  <a:pt x="344806" y="620137"/>
                  <a:pt x="378931" y="630114"/>
                </a:cubicBezTo>
                <a:cubicBezTo>
                  <a:pt x="413056" y="640091"/>
                  <a:pt x="406809" y="539974"/>
                  <a:pt x="429111" y="524177"/>
                </a:cubicBezTo>
                <a:cubicBezTo>
                  <a:pt x="451413" y="508380"/>
                  <a:pt x="492301" y="517673"/>
                  <a:pt x="512745" y="535329"/>
                </a:cubicBezTo>
                <a:cubicBezTo>
                  <a:pt x="533189" y="552985"/>
                  <a:pt x="507945" y="635512"/>
                  <a:pt x="551775" y="630114"/>
                </a:cubicBezTo>
                <a:cubicBezTo>
                  <a:pt x="595605" y="624716"/>
                  <a:pt x="709092" y="540247"/>
                  <a:pt x="775728" y="502941"/>
                </a:cubicBezTo>
                <a:cubicBezTo>
                  <a:pt x="842364" y="465635"/>
                  <a:pt x="935949" y="438049"/>
                  <a:pt x="951592" y="406276"/>
                </a:cubicBezTo>
                <a:cubicBezTo>
                  <a:pt x="967235" y="374503"/>
                  <a:pt x="888827" y="347481"/>
                  <a:pt x="869584" y="312304"/>
                </a:cubicBezTo>
                <a:cubicBezTo>
                  <a:pt x="850341" y="277127"/>
                  <a:pt x="846353" y="236104"/>
                  <a:pt x="836131" y="195216"/>
                </a:cubicBezTo>
                <a:cubicBezTo>
                  <a:pt x="825909" y="154328"/>
                  <a:pt x="842636" y="88350"/>
                  <a:pt x="808253" y="66977"/>
                </a:cubicBezTo>
                <a:cubicBezTo>
                  <a:pt x="773870" y="45604"/>
                  <a:pt x="737628" y="78128"/>
                  <a:pt x="629833" y="66977"/>
                </a:cubicBezTo>
                <a:cubicBezTo>
                  <a:pt x="522038" y="55826"/>
                  <a:pt x="256267" y="1928"/>
                  <a:pt x="161482" y="70"/>
                </a:cubicBezTo>
                <a:close/>
              </a:path>
            </a:pathLst>
          </a:custGeom>
          <a:solidFill>
            <a:srgbClr val="C00000">
              <a:alpha val="55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7" name="Oval 34">
            <a:extLst>
              <a:ext uri="{FF2B5EF4-FFF2-40B4-BE49-F238E27FC236}">
                <a16:creationId xmlns:a16="http://schemas.microsoft.com/office/drawing/2014/main" id="{ED3CDE41-6756-F74A-8490-5D13901ED9B1}"/>
              </a:ext>
            </a:extLst>
          </p:cNvPr>
          <p:cNvSpPr/>
          <p:nvPr/>
        </p:nvSpPr>
        <p:spPr>
          <a:xfrm>
            <a:off x="4013992" y="3813031"/>
            <a:ext cx="225425" cy="227012"/>
          </a:xfrm>
          <a:prstGeom prst="ellipse">
            <a:avLst/>
          </a:prstGeom>
          <a:solidFill>
            <a:srgbClr val="0070C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8" name="Oval 35">
            <a:extLst>
              <a:ext uri="{FF2B5EF4-FFF2-40B4-BE49-F238E27FC236}">
                <a16:creationId xmlns:a16="http://schemas.microsoft.com/office/drawing/2014/main" id="{B2BE69E9-C06F-7945-9C18-7388BEAAA5C2}"/>
              </a:ext>
            </a:extLst>
          </p:cNvPr>
          <p:cNvSpPr/>
          <p:nvPr/>
        </p:nvSpPr>
        <p:spPr>
          <a:xfrm>
            <a:off x="4013992" y="5230668"/>
            <a:ext cx="225425" cy="227013"/>
          </a:xfrm>
          <a:prstGeom prst="ellipse">
            <a:avLst/>
          </a:prstGeom>
          <a:solidFill>
            <a:srgbClr val="0070C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9" name="Oval 36">
            <a:extLst>
              <a:ext uri="{FF2B5EF4-FFF2-40B4-BE49-F238E27FC236}">
                <a16:creationId xmlns:a16="http://schemas.microsoft.com/office/drawing/2014/main" id="{C59291E4-BE9C-704D-A59F-5E073ED4A067}"/>
              </a:ext>
            </a:extLst>
          </p:cNvPr>
          <p:cNvSpPr/>
          <p:nvPr/>
        </p:nvSpPr>
        <p:spPr>
          <a:xfrm>
            <a:off x="5136354" y="5237018"/>
            <a:ext cx="225425" cy="227013"/>
          </a:xfrm>
          <a:prstGeom prst="ellipse">
            <a:avLst/>
          </a:prstGeom>
          <a:solidFill>
            <a:srgbClr val="0070C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0" name="Oval 37">
            <a:extLst>
              <a:ext uri="{FF2B5EF4-FFF2-40B4-BE49-F238E27FC236}">
                <a16:creationId xmlns:a16="http://schemas.microsoft.com/office/drawing/2014/main" id="{D039B3D9-62DE-0642-BB31-6C346A6C524B}"/>
              </a:ext>
            </a:extLst>
          </p:cNvPr>
          <p:cNvSpPr/>
          <p:nvPr/>
        </p:nvSpPr>
        <p:spPr>
          <a:xfrm>
            <a:off x="5114129" y="3813031"/>
            <a:ext cx="225425" cy="227012"/>
          </a:xfrm>
          <a:prstGeom prst="ellipse">
            <a:avLst/>
          </a:prstGeom>
          <a:solidFill>
            <a:srgbClr val="0070C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1" name="Oval 39">
            <a:extLst>
              <a:ext uri="{FF2B5EF4-FFF2-40B4-BE49-F238E27FC236}">
                <a16:creationId xmlns:a16="http://schemas.microsoft.com/office/drawing/2014/main" id="{FF502B6B-249D-A54B-B716-FB7A3B8DBD73}"/>
              </a:ext>
            </a:extLst>
          </p:cNvPr>
          <p:cNvSpPr/>
          <p:nvPr/>
        </p:nvSpPr>
        <p:spPr>
          <a:xfrm>
            <a:off x="4544217" y="4279756"/>
            <a:ext cx="225425" cy="225425"/>
          </a:xfrm>
          <a:prstGeom prst="ellipse">
            <a:avLst/>
          </a:prstGeom>
          <a:solidFill>
            <a:srgbClr val="FF000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" name="组合 117">
            <a:extLst>
              <a:ext uri="{FF2B5EF4-FFF2-40B4-BE49-F238E27FC236}">
                <a16:creationId xmlns:a16="http://schemas.microsoft.com/office/drawing/2014/main" id="{4AF36D13-0224-274D-8E42-E45D53D07DE5}"/>
              </a:ext>
            </a:extLst>
          </p:cNvPr>
          <p:cNvGrpSpPr>
            <a:grpSpLocks/>
          </p:cNvGrpSpPr>
          <p:nvPr/>
        </p:nvGrpSpPr>
        <p:grpSpPr bwMode="auto">
          <a:xfrm>
            <a:off x="4531517" y="4706793"/>
            <a:ext cx="942975" cy="1063625"/>
            <a:chOff x="9283216" y="5295683"/>
            <a:chExt cx="943696" cy="1064314"/>
          </a:xfrm>
        </p:grpSpPr>
        <p:sp>
          <p:nvSpPr>
            <p:cNvPr id="103" name="Oval 40">
              <a:extLst>
                <a:ext uri="{FF2B5EF4-FFF2-40B4-BE49-F238E27FC236}">
                  <a16:creationId xmlns:a16="http://schemas.microsoft.com/office/drawing/2014/main" id="{70A1C4C9-5053-4744-BE03-54440F82F730}"/>
                </a:ext>
              </a:extLst>
            </p:cNvPr>
            <p:cNvSpPr/>
            <p:nvPr/>
          </p:nvSpPr>
          <p:spPr>
            <a:xfrm>
              <a:off x="9588249" y="5540316"/>
              <a:ext cx="224008" cy="227160"/>
            </a:xfrm>
            <a:prstGeom prst="ellipse">
              <a:avLst/>
            </a:prstGeom>
            <a:solidFill>
              <a:srgbClr val="FF0000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pic>
          <p:nvPicPr>
            <p:cNvPr id="104" name="Picture 41">
              <a:extLst>
                <a:ext uri="{FF2B5EF4-FFF2-40B4-BE49-F238E27FC236}">
                  <a16:creationId xmlns:a16="http://schemas.microsoft.com/office/drawing/2014/main" id="{14FA26BD-F0E9-8145-B11E-3C601846D01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9283216" y="5295683"/>
              <a:ext cx="943696" cy="1064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5" name="TextBox 36">
            <a:extLst>
              <a:ext uri="{FF2B5EF4-FFF2-40B4-BE49-F238E27FC236}">
                <a16:creationId xmlns:a16="http://schemas.microsoft.com/office/drawing/2014/main" id="{7776BAB5-EA74-4B47-A74D-A68F44E3C7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4567" y="4286106"/>
            <a:ext cx="15525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zh-CN">
                <a:solidFill>
                  <a:srgbClr val="FF0000"/>
                </a:solidFill>
                <a:latin typeface="Calibri" pitchFamily="34" charset="0"/>
              </a:rPr>
              <a:t>Optional click </a:t>
            </a:r>
          </a:p>
          <a:p>
            <a:pPr algn="ctr"/>
            <a:r>
              <a:rPr lang="en-US" altLang="zh-CN">
                <a:solidFill>
                  <a:srgbClr val="FF0000"/>
                </a:solidFill>
                <a:latin typeface="Calibri" pitchFamily="34" charset="0"/>
              </a:rPr>
              <a:t>for refinement</a:t>
            </a:r>
          </a:p>
        </p:txBody>
      </p:sp>
      <p:cxnSp>
        <p:nvCxnSpPr>
          <p:cNvPr id="106" name="Straight Arrow Connector 39">
            <a:extLst>
              <a:ext uri="{FF2B5EF4-FFF2-40B4-BE49-F238E27FC236}">
                <a16:creationId xmlns:a16="http://schemas.microsoft.com/office/drawing/2014/main" id="{3FC1A374-A660-6442-84B6-AD2F0B200FC7}"/>
              </a:ext>
            </a:extLst>
          </p:cNvPr>
          <p:cNvCxnSpPr/>
          <p:nvPr/>
        </p:nvCxnSpPr>
        <p:spPr>
          <a:xfrm>
            <a:off x="2271059" y="4965556"/>
            <a:ext cx="1514475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7541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52EB53F-9040-764A-B880-357E64AE41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1408386"/>
            <a:ext cx="5448300" cy="4768577"/>
          </a:xfrm>
        </p:spPr>
        <p:txBody>
          <a:bodyPr/>
          <a:lstStyle/>
          <a:p>
            <a:r>
              <a:rPr lang="en-US" altLang="zh-CN" dirty="0"/>
              <a:t>Observation</a:t>
            </a:r>
          </a:p>
          <a:p>
            <a:pPr lvl="1"/>
            <a:r>
              <a:rPr lang="en-US" altLang="zh-CN" dirty="0"/>
              <a:t>IOG is more effective than extreme points across different backbone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1AE67E3-571D-D749-A318-5432AAD04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49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D2E2CC9-E821-5A40-8A6D-35B86A5D0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IOG vs. Extreme Clicks</a:t>
            </a:r>
            <a:endParaRPr lang="en-US" dirty="0"/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54957395-C5EB-D442-BDDA-64B8340F1D1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76380" y="2403475"/>
            <a:ext cx="3521075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直线箭头连接符 41">
            <a:extLst>
              <a:ext uri="{FF2B5EF4-FFF2-40B4-BE49-F238E27FC236}">
                <a16:creationId xmlns:a16="http://schemas.microsoft.com/office/drawing/2014/main" id="{31275325-601A-3947-A4D9-F528DDBA65DF}"/>
              </a:ext>
            </a:extLst>
          </p:cNvPr>
          <p:cNvCxnSpPr/>
          <p:nvPr/>
        </p:nvCxnSpPr>
        <p:spPr>
          <a:xfrm flipV="1">
            <a:off x="8598333" y="3857154"/>
            <a:ext cx="741362" cy="2889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7" name="直线箭头连接符 41">
            <a:extLst>
              <a:ext uri="{FF2B5EF4-FFF2-40B4-BE49-F238E27FC236}">
                <a16:creationId xmlns:a16="http://schemas.microsoft.com/office/drawing/2014/main" id="{9C1A1120-20D5-0545-A73D-7088BA175237}"/>
              </a:ext>
            </a:extLst>
          </p:cNvPr>
          <p:cNvCxnSpPr/>
          <p:nvPr/>
        </p:nvCxnSpPr>
        <p:spPr>
          <a:xfrm flipV="1">
            <a:off x="8669770" y="4448175"/>
            <a:ext cx="544513" cy="261938"/>
          </a:xfrm>
          <a:prstGeom prst="straightConnector1">
            <a:avLst/>
          </a:prstGeom>
          <a:ln w="57150">
            <a:solidFill>
              <a:srgbClr val="005BAC"/>
            </a:solidFill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8073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64746DE-B39F-AB41-8FAE-31C71C70BE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1408386"/>
            <a:ext cx="5374728" cy="4768577"/>
          </a:xfrm>
        </p:spPr>
        <p:txBody>
          <a:bodyPr/>
          <a:lstStyle/>
          <a:p>
            <a:r>
              <a:rPr lang="en-US" altLang="zh-CN" dirty="0"/>
              <a:t>Observation</a:t>
            </a:r>
          </a:p>
          <a:p>
            <a:pPr lvl="1"/>
            <a:r>
              <a:rPr lang="en-US" altLang="zh-CN" dirty="0"/>
              <a:t>IOG is more effective than extreme points across different backbone</a:t>
            </a:r>
          </a:p>
          <a:p>
            <a:pPr lvl="1"/>
            <a:endParaRPr lang="en-US" altLang="zh-CN" dirty="0"/>
          </a:p>
          <a:p>
            <a:pPr lvl="1"/>
            <a:endParaRPr lang="en-US" altLang="zh-CN" dirty="0"/>
          </a:p>
          <a:p>
            <a:pPr lvl="1"/>
            <a:r>
              <a:rPr lang="en-US" altLang="zh-CN" dirty="0"/>
              <a:t>Using a coarse-to-fine network structure further improves the performance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51A2BB2-0721-1A43-8939-A0B20C9FD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50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BFCC814-17F1-A449-B73A-A8ECBAD7D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IOG vs. Extreme Clicks</a:t>
            </a:r>
            <a:endParaRPr lang="en-US" dirty="0"/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2750FDF2-6628-AF47-9D92-86B601375F8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41034" y="2440420"/>
            <a:ext cx="3521075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直线箭头连接符 41">
            <a:extLst>
              <a:ext uri="{FF2B5EF4-FFF2-40B4-BE49-F238E27FC236}">
                <a16:creationId xmlns:a16="http://schemas.microsoft.com/office/drawing/2014/main" id="{AC4505D3-BB79-0644-8D35-A9E1E8B88358}"/>
              </a:ext>
            </a:extLst>
          </p:cNvPr>
          <p:cNvCxnSpPr/>
          <p:nvPr/>
        </p:nvCxnSpPr>
        <p:spPr>
          <a:xfrm flipV="1">
            <a:off x="9515871" y="3191308"/>
            <a:ext cx="0" cy="68580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7" name="直线箭头连接符 41">
            <a:extLst>
              <a:ext uri="{FF2B5EF4-FFF2-40B4-BE49-F238E27FC236}">
                <a16:creationId xmlns:a16="http://schemas.microsoft.com/office/drawing/2014/main" id="{B1A78523-D888-3D4C-8F01-C72F40B002A1}"/>
              </a:ext>
            </a:extLst>
          </p:cNvPr>
          <p:cNvCxnSpPr/>
          <p:nvPr/>
        </p:nvCxnSpPr>
        <p:spPr>
          <a:xfrm flipV="1">
            <a:off x="9515871" y="3191308"/>
            <a:ext cx="0" cy="6858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471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F47EB13-6708-AB45-8E01-1DC127E2C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51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35BEC32-88F0-E241-A358-CB7BA0248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Comparison with SOTA</a:t>
            </a:r>
            <a:endParaRPr lang="en-US" dirty="0"/>
          </a:p>
        </p:txBody>
      </p:sp>
      <p:grpSp>
        <p:nvGrpSpPr>
          <p:cNvPr id="5" name="组合 11">
            <a:extLst>
              <a:ext uri="{FF2B5EF4-FFF2-40B4-BE49-F238E27FC236}">
                <a16:creationId xmlns:a16="http://schemas.microsoft.com/office/drawing/2014/main" id="{BE77FAB0-F3A1-BE4D-962B-2E6E85685BE0}"/>
              </a:ext>
            </a:extLst>
          </p:cNvPr>
          <p:cNvGrpSpPr/>
          <p:nvPr/>
        </p:nvGrpSpPr>
        <p:grpSpPr>
          <a:xfrm>
            <a:off x="321927" y="1432069"/>
            <a:ext cx="11569701" cy="4724626"/>
            <a:chOff x="506412" y="1690688"/>
            <a:chExt cx="11569701" cy="4724626"/>
          </a:xfrm>
        </p:grpSpPr>
        <p:graphicFrame>
          <p:nvGraphicFramePr>
            <p:cNvPr id="6" name="图表 14">
              <a:extLst>
                <a:ext uri="{FF2B5EF4-FFF2-40B4-BE49-F238E27FC236}">
                  <a16:creationId xmlns:a16="http://schemas.microsoft.com/office/drawing/2014/main" id="{072A17D8-089F-A043-BD85-2695D53B3452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841960786"/>
                </p:ext>
              </p:extLst>
            </p:nvPr>
          </p:nvGraphicFramePr>
          <p:xfrm>
            <a:off x="506412" y="1690688"/>
            <a:ext cx="11569701" cy="472462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7" name="Rectangle 4">
              <a:extLst>
                <a:ext uri="{FF2B5EF4-FFF2-40B4-BE49-F238E27FC236}">
                  <a16:creationId xmlns:a16="http://schemas.microsoft.com/office/drawing/2014/main" id="{35043E8E-0020-7D43-AF81-5B262311721A}"/>
                </a:ext>
              </a:extLst>
            </p:cNvPr>
            <p:cNvSpPr/>
            <p:nvPr/>
          </p:nvSpPr>
          <p:spPr>
            <a:xfrm>
              <a:off x="9366393" y="5764214"/>
              <a:ext cx="2654300" cy="511896"/>
            </a:xfrm>
            <a:prstGeom prst="rect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cxnSp>
        <p:nvCxnSpPr>
          <p:cNvPr id="8" name="直接连接符 9">
            <a:extLst>
              <a:ext uri="{FF2B5EF4-FFF2-40B4-BE49-F238E27FC236}">
                <a16:creationId xmlns:a16="http://schemas.microsoft.com/office/drawing/2014/main" id="{10E0F7C8-24E2-6D41-A9C7-616E2757B2E1}"/>
              </a:ext>
            </a:extLst>
          </p:cNvPr>
          <p:cNvCxnSpPr/>
          <p:nvPr/>
        </p:nvCxnSpPr>
        <p:spPr>
          <a:xfrm flipH="1">
            <a:off x="1018840" y="2115773"/>
            <a:ext cx="10482263" cy="0"/>
          </a:xfrm>
          <a:prstGeom prst="line">
            <a:avLst/>
          </a:prstGeom>
          <a:noFill/>
          <a:ln w="22225" cap="flat" cmpd="sng" algn="ctr">
            <a:solidFill>
              <a:srgbClr val="ED7D31"/>
            </a:solidFill>
            <a:prstDash val="dash"/>
            <a:miter lim="800000"/>
          </a:ln>
          <a:effectLst/>
        </p:spPr>
      </p:cxnSp>
      <p:cxnSp>
        <p:nvCxnSpPr>
          <p:cNvPr id="9" name="直接连接符 6">
            <a:extLst>
              <a:ext uri="{FF2B5EF4-FFF2-40B4-BE49-F238E27FC236}">
                <a16:creationId xmlns:a16="http://schemas.microsoft.com/office/drawing/2014/main" id="{B95093A1-F724-8C48-B096-CEF65AA6CD42}"/>
              </a:ext>
            </a:extLst>
          </p:cNvPr>
          <p:cNvCxnSpPr>
            <a:cxnSpLocks/>
          </p:cNvCxnSpPr>
          <p:nvPr/>
        </p:nvCxnSpPr>
        <p:spPr>
          <a:xfrm flipH="1">
            <a:off x="1018840" y="2254318"/>
            <a:ext cx="10115846" cy="0"/>
          </a:xfrm>
          <a:prstGeom prst="line">
            <a:avLst/>
          </a:prstGeom>
          <a:noFill/>
          <a:ln w="22225" cap="flat" cmpd="sng" algn="ctr">
            <a:solidFill>
              <a:srgbClr val="5B9BD5"/>
            </a:solidFill>
            <a:prstDash val="dash"/>
            <a:miter lim="800000"/>
          </a:ln>
          <a:effectLst/>
        </p:spPr>
      </p:cxnSp>
    </p:spTree>
    <p:extLst>
      <p:ext uri="{BB962C8B-B14F-4D97-AF65-F5344CB8AC3E}">
        <p14:creationId xmlns:p14="http://schemas.microsoft.com/office/powerpoint/2010/main" val="2052704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061BC87-B6EF-BA49-8C72-7A0878FACC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Our IOG performs well even on </a:t>
            </a:r>
            <a:r>
              <a:rPr lang="en-US" altLang="zh-CN" b="1" i="1" dirty="0">
                <a:solidFill>
                  <a:srgbClr val="7030A0"/>
                </a:solidFill>
              </a:rPr>
              <a:t>unseen</a:t>
            </a:r>
            <a:r>
              <a:rPr lang="en-US" altLang="zh-CN" dirty="0"/>
              <a:t> categories</a:t>
            </a:r>
          </a:p>
          <a:p>
            <a:r>
              <a:rPr lang="en-US" altLang="zh-CN" dirty="0"/>
              <a:t>Performs well across different domain even </a:t>
            </a:r>
            <a:r>
              <a:rPr lang="en-US" altLang="zh-CN" dirty="0">
                <a:solidFill>
                  <a:srgbClr val="FF0000"/>
                </a:solidFill>
              </a:rPr>
              <a:t>without </a:t>
            </a:r>
            <a:r>
              <a:rPr lang="en-US" altLang="zh-CN" dirty="0"/>
              <a:t>fine-tuning</a:t>
            </a:r>
          </a:p>
          <a:p>
            <a:r>
              <a:rPr lang="en-US" altLang="zh-CN" dirty="0"/>
              <a:t>Can be further improved using 10% domain data for fine-tuning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C0321C3-BDD8-4644-873A-8603062ED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52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DE1FD27-D6C3-F54A-B1C2-E9C743C40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Generalization</a:t>
            </a:r>
            <a:endParaRPr lang="en-US" dirty="0"/>
          </a:p>
        </p:txBody>
      </p:sp>
      <p:graphicFrame>
        <p:nvGraphicFramePr>
          <p:cNvPr id="5" name="图表 10">
            <a:extLst>
              <a:ext uri="{FF2B5EF4-FFF2-40B4-BE49-F238E27FC236}">
                <a16:creationId xmlns:a16="http://schemas.microsoft.com/office/drawing/2014/main" id="{7583526A-25BF-F842-A378-C8EDB7F2086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81975498"/>
              </p:ext>
            </p:extLst>
          </p:nvPr>
        </p:nvGraphicFramePr>
        <p:xfrm>
          <a:off x="495714" y="3307817"/>
          <a:ext cx="2823956" cy="2748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8">
            <a:extLst>
              <a:ext uri="{FF2B5EF4-FFF2-40B4-BE49-F238E27FC236}">
                <a16:creationId xmlns:a16="http://schemas.microsoft.com/office/drawing/2014/main" id="{EBC5FCCF-9B1B-2043-BEF9-D4047AF71B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7549" y="5929314"/>
            <a:ext cx="24574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</a:rPr>
              <a:t>Medical domain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994BFD9F-FFD0-8248-96D1-1FEF204E99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2229" y="5929314"/>
            <a:ext cx="20510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</a:rPr>
              <a:t>Aerial imagery</a:t>
            </a:r>
          </a:p>
        </p:txBody>
      </p:sp>
      <p:sp>
        <p:nvSpPr>
          <p:cNvPr id="8" name="TextBox 6">
            <a:extLst>
              <a:ext uri="{FF2B5EF4-FFF2-40B4-BE49-F238E27FC236}">
                <a16:creationId xmlns:a16="http://schemas.microsoft.com/office/drawing/2014/main" id="{5F97EC61-70DA-D244-A366-53BB570A0D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60395" y="5929314"/>
            <a:ext cx="167225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</a:rPr>
              <a:t>Autonomous driving</a:t>
            </a:r>
          </a:p>
        </p:txBody>
      </p:sp>
      <p:graphicFrame>
        <p:nvGraphicFramePr>
          <p:cNvPr id="9" name="图表 18">
            <a:extLst>
              <a:ext uri="{FF2B5EF4-FFF2-40B4-BE49-F238E27FC236}">
                <a16:creationId xmlns:a16="http://schemas.microsoft.com/office/drawing/2014/main" id="{871AA02F-052F-5847-8840-5E15FB5C6B6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30514519"/>
              </p:ext>
            </p:extLst>
          </p:nvPr>
        </p:nvGraphicFramePr>
        <p:xfrm>
          <a:off x="6669158" y="3307817"/>
          <a:ext cx="1600199" cy="2748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图表 21">
            <a:extLst>
              <a:ext uri="{FF2B5EF4-FFF2-40B4-BE49-F238E27FC236}">
                <a16:creationId xmlns:a16="http://schemas.microsoft.com/office/drawing/2014/main" id="{8B6AC190-F22F-1549-9FE9-18167A0D579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40567588"/>
              </p:ext>
            </p:extLst>
          </p:nvPr>
        </p:nvGraphicFramePr>
        <p:xfrm>
          <a:off x="3677479" y="3314037"/>
          <a:ext cx="2633870" cy="27430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1" name="图表 22">
            <a:extLst>
              <a:ext uri="{FF2B5EF4-FFF2-40B4-BE49-F238E27FC236}">
                <a16:creationId xmlns:a16="http://schemas.microsoft.com/office/drawing/2014/main" id="{9E03AFB3-C742-BF41-973B-2AAC895CB43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44684297"/>
              </p:ext>
            </p:extLst>
          </p:nvPr>
        </p:nvGraphicFramePr>
        <p:xfrm>
          <a:off x="8557591" y="3307817"/>
          <a:ext cx="3440251" cy="29511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5D4847B-E755-4543-A9C3-545A7CA44440}"/>
              </a:ext>
            </a:extLst>
          </p:cNvPr>
          <p:cNvCxnSpPr>
            <a:cxnSpLocks/>
          </p:cNvCxnSpPr>
          <p:nvPr/>
        </p:nvCxnSpPr>
        <p:spPr>
          <a:xfrm>
            <a:off x="3461657" y="3307817"/>
            <a:ext cx="0" cy="2852838"/>
          </a:xfrm>
          <a:prstGeom prst="line">
            <a:avLst/>
          </a:prstGeom>
          <a:noFill/>
          <a:ln w="19050" cap="flat" cmpd="sng" algn="ctr">
            <a:solidFill>
              <a:sysClr val="windowText" lastClr="000000"/>
            </a:solidFill>
            <a:prstDash val="dashDot"/>
            <a:miter lim="800000"/>
          </a:ln>
          <a:effectLst/>
        </p:spPr>
      </p:cxnSp>
      <p:sp>
        <p:nvSpPr>
          <p:cNvPr id="13" name="TextBox 7">
            <a:extLst>
              <a:ext uri="{FF2B5EF4-FFF2-40B4-BE49-F238E27FC236}">
                <a16:creationId xmlns:a16="http://schemas.microsoft.com/office/drawing/2014/main" id="{17D11D45-93E0-F34E-BE7F-27DCC10C23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3519" y="5927726"/>
            <a:ext cx="20510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</a:rPr>
              <a:t>PASCAL -&gt; COCO</a:t>
            </a:r>
          </a:p>
        </p:txBody>
      </p:sp>
    </p:spTree>
    <p:extLst>
      <p:ext uri="{BB962C8B-B14F-4D97-AF65-F5344CB8AC3E}">
        <p14:creationId xmlns:p14="http://schemas.microsoft.com/office/powerpoint/2010/main" val="428639204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295A20B-B8F5-D249-9F4C-69D5F6D77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53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3F34007-A6E3-3644-9C4F-A5367FDB6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Qualitative Results</a:t>
            </a:r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AA58597-8366-1745-A66E-23A1EA3C4BA9}"/>
              </a:ext>
            </a:extLst>
          </p:cNvPr>
          <p:cNvGrpSpPr>
            <a:grpSpLocks/>
          </p:cNvGrpSpPr>
          <p:nvPr/>
        </p:nvGrpSpPr>
        <p:grpSpPr bwMode="auto">
          <a:xfrm>
            <a:off x="6592888" y="2060575"/>
            <a:ext cx="5297487" cy="3854450"/>
            <a:chOff x="6412914" y="2180780"/>
            <a:chExt cx="5679762" cy="4132271"/>
          </a:xfrm>
        </p:grpSpPr>
        <p:pic>
          <p:nvPicPr>
            <p:cNvPr id="6" name="图片 9">
              <a:extLst>
                <a:ext uri="{FF2B5EF4-FFF2-40B4-BE49-F238E27FC236}">
                  <a16:creationId xmlns:a16="http://schemas.microsoft.com/office/drawing/2014/main" id="{388CF0B8-20E5-1F42-9E1D-39ED5D1D434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412916" y="2180780"/>
              <a:ext cx="3719852" cy="17431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图片 23">
              <a:extLst>
                <a:ext uri="{FF2B5EF4-FFF2-40B4-BE49-F238E27FC236}">
                  <a16:creationId xmlns:a16="http://schemas.microsoft.com/office/drawing/2014/main" id="{789F1D40-77FD-3441-8821-909E99904F3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9927163" y="4236801"/>
              <a:ext cx="2009009" cy="17431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图片 17">
              <a:extLst>
                <a:ext uri="{FF2B5EF4-FFF2-40B4-BE49-F238E27FC236}">
                  <a16:creationId xmlns:a16="http://schemas.microsoft.com/office/drawing/2014/main" id="{43050D76-77FE-5449-A1C2-DB750D1F5E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412914" y="4236801"/>
              <a:ext cx="3406034" cy="17431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图片 7">
              <a:extLst>
                <a:ext uri="{FF2B5EF4-FFF2-40B4-BE49-F238E27FC236}">
                  <a16:creationId xmlns:a16="http://schemas.microsoft.com/office/drawing/2014/main" id="{AAF80D65-6DA8-9241-947A-8D9407A9410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30156" y="2180780"/>
              <a:ext cx="1706011" cy="17431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矩形 8">
              <a:extLst>
                <a:ext uri="{FF2B5EF4-FFF2-40B4-BE49-F238E27FC236}">
                  <a16:creationId xmlns:a16="http://schemas.microsoft.com/office/drawing/2014/main" id="{16065896-2CDC-6645-A0BA-F5923F7B91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98631" y="3895349"/>
              <a:ext cx="1175851" cy="377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defTabSz="479425"/>
              <a:r>
                <a:rPr lang="en-US" altLang="zh-CN" sz="1600">
                  <a:latin typeface="Calibri" pitchFamily="34" charset="0"/>
                </a:rPr>
                <a:t>Cityscapes</a:t>
              </a:r>
            </a:p>
          </p:txBody>
        </p:sp>
        <p:sp>
          <p:nvSpPr>
            <p:cNvPr id="11" name="矩形 9">
              <a:extLst>
                <a:ext uri="{FF2B5EF4-FFF2-40B4-BE49-F238E27FC236}">
                  <a16:creationId xmlns:a16="http://schemas.microsoft.com/office/drawing/2014/main" id="{ABA06E6B-2215-9D47-B6D9-AB7DF7E600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21479" y="3886909"/>
              <a:ext cx="1871197" cy="377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defTabSz="479425"/>
              <a:r>
                <a:rPr lang="en-US" altLang="zh-CN" sz="1600">
                  <a:latin typeface="Calibri" pitchFamily="34" charset="0"/>
                </a:rPr>
                <a:t>Agriculture-Vision</a:t>
              </a:r>
            </a:p>
          </p:txBody>
        </p:sp>
        <p:sp>
          <p:nvSpPr>
            <p:cNvPr id="12" name="矩形 10">
              <a:extLst>
                <a:ext uri="{FF2B5EF4-FFF2-40B4-BE49-F238E27FC236}">
                  <a16:creationId xmlns:a16="http://schemas.microsoft.com/office/drawing/2014/main" id="{7EC9289D-7026-2845-A9BA-07E5FEBC96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08268" y="5935061"/>
              <a:ext cx="956574" cy="377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defTabSz="479425"/>
              <a:r>
                <a:rPr lang="en-US" altLang="zh-CN" sz="1600">
                  <a:latin typeface="Calibri" pitchFamily="34" charset="0"/>
                  <a:cs typeface="Times New Roman" pitchFamily="18" charset="0"/>
                </a:rPr>
                <a:t>Rooftop</a:t>
              </a:r>
            </a:p>
          </p:txBody>
        </p:sp>
        <p:sp>
          <p:nvSpPr>
            <p:cNvPr id="13" name="矩形 11">
              <a:extLst>
                <a:ext uri="{FF2B5EF4-FFF2-40B4-BE49-F238E27FC236}">
                  <a16:creationId xmlns:a16="http://schemas.microsoft.com/office/drawing/2014/main" id="{B82709BD-E4EC-6043-9490-D76DAC8B23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529693" y="5929010"/>
              <a:ext cx="803946" cy="377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defTabSz="479425"/>
              <a:r>
                <a:rPr lang="en-US" altLang="zh-CN" sz="1600">
                  <a:latin typeface="Calibri" pitchFamily="34" charset="0"/>
                  <a:cs typeface="Times New Roman" pitchFamily="18" charset="0"/>
                </a:rPr>
                <a:t>ssTEM</a:t>
              </a:r>
            </a:p>
          </p:txBody>
        </p:sp>
      </p:grpSp>
      <p:grpSp>
        <p:nvGrpSpPr>
          <p:cNvPr id="14" name="组合 2">
            <a:extLst>
              <a:ext uri="{FF2B5EF4-FFF2-40B4-BE49-F238E27FC236}">
                <a16:creationId xmlns:a16="http://schemas.microsoft.com/office/drawing/2014/main" id="{CCBC75F1-218B-D942-9236-B9844D588542}"/>
              </a:ext>
            </a:extLst>
          </p:cNvPr>
          <p:cNvGrpSpPr>
            <a:grpSpLocks/>
          </p:cNvGrpSpPr>
          <p:nvPr/>
        </p:nvGrpSpPr>
        <p:grpSpPr bwMode="auto">
          <a:xfrm>
            <a:off x="163513" y="1981200"/>
            <a:ext cx="6348412" cy="4065588"/>
            <a:chOff x="163746" y="1981736"/>
            <a:chExt cx="6348674" cy="4065058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3C9BB760-240E-904B-A1DD-E13AFAE69C7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63746" y="1981736"/>
              <a:ext cx="6348674" cy="36957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Box 16">
              <a:extLst>
                <a:ext uri="{FF2B5EF4-FFF2-40B4-BE49-F238E27FC236}">
                  <a16:creationId xmlns:a16="http://schemas.microsoft.com/office/drawing/2014/main" id="{5F37D4B6-C96A-5C48-9895-B0A7796BBD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14466" y="5677462"/>
              <a:ext cx="224632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dirty="0">
                  <a:latin typeface="Calibri" pitchFamily="34" charset="0"/>
                </a:rPr>
                <a:t>General object scenes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76971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1A97DE5-6C72-CC43-988F-6FE6067B9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54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6D5A2A6-07D1-4545-ADFB-664551285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Demo</a:t>
            </a:r>
            <a:endParaRPr lang="en-US" dirty="0"/>
          </a:p>
        </p:txBody>
      </p:sp>
      <p:pic>
        <p:nvPicPr>
          <p:cNvPr id="5" name="city">
            <a:hlinkClick r:id="" action="ppaction://media"/>
            <a:extLst>
              <a:ext uri="{FF2B5EF4-FFF2-40B4-BE49-F238E27FC236}">
                <a16:creationId xmlns:a16="http://schemas.microsoft.com/office/drawing/2014/main" id="{9FB02FBB-B329-794B-BD39-4464145E930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278788" y="1222494"/>
            <a:ext cx="4021089" cy="2459519"/>
          </a:xfrm>
          <a:prstGeom prst="rect">
            <a:avLst/>
          </a:prstGeom>
        </p:spPr>
      </p:pic>
      <p:pic>
        <p:nvPicPr>
          <p:cNvPr id="6" name="roof" descr="A screen shot of a computer&#10;&#10;Description automatically generated">
            <a:hlinkClick r:id="" action="ppaction://media"/>
            <a:extLst>
              <a:ext uri="{FF2B5EF4-FFF2-40B4-BE49-F238E27FC236}">
                <a16:creationId xmlns:a16="http://schemas.microsoft.com/office/drawing/2014/main" id="{4FAD2983-6842-3C42-A1AD-31AA8AD75AB5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078489" y="3846766"/>
            <a:ext cx="4017511" cy="2455941"/>
          </a:xfrm>
          <a:prstGeom prst="rect">
            <a:avLst/>
          </a:prstGeom>
        </p:spPr>
      </p:pic>
      <p:pic>
        <p:nvPicPr>
          <p:cNvPr id="7" name="sstem">
            <a:hlinkClick r:id="" action="ppaction://media"/>
            <a:extLst>
              <a:ext uri="{FF2B5EF4-FFF2-40B4-BE49-F238E27FC236}">
                <a16:creationId xmlns:a16="http://schemas.microsoft.com/office/drawing/2014/main" id="{93560B09-4149-9F4D-83D6-B3F2A711741F}"/>
              </a:ext>
            </a:extLst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6278787" y="3848555"/>
            <a:ext cx="4021089" cy="2454152"/>
          </a:xfrm>
          <a:prstGeom prst="rect">
            <a:avLst/>
          </a:prstGeom>
        </p:spPr>
      </p:pic>
      <p:pic>
        <p:nvPicPr>
          <p:cNvPr id="8" name="iog" descr="A person posing for the camera&#10;&#10;Description automatically generated">
            <a:hlinkClick r:id="" action="ppaction://media"/>
            <a:extLst>
              <a:ext uri="{FF2B5EF4-FFF2-40B4-BE49-F238E27FC236}">
                <a16:creationId xmlns:a16="http://schemas.microsoft.com/office/drawing/2014/main" id="{E16D6441-BADA-3946-9BE2-026CF046726F}"/>
              </a:ext>
            </a:extLst>
          </p:cNvPr>
          <p:cNvPicPr>
            <a:picLocks noChangeAspect="1"/>
          </p:cNvPicPr>
          <p:nvPr>
            <a:vide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2078489" y="1222294"/>
            <a:ext cx="4017511" cy="2455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181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79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3073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533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106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video>
              <p:cMediaNode vol="80000">
                <p:cTn id="14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video>
              <p:cMediaNode vol="80000">
                <p:cTn id="15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video>
              <p:cMediaNode vol="80000">
                <p:cTn id="16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9EA3DB9-277A-9247-99F3-127B38A13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55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794647B-66D4-B04F-AEFF-D0592B2A5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Automated Mode</a:t>
            </a:r>
            <a:r>
              <a:rPr lang="zh-CN" altLang="en-US" dirty="0"/>
              <a:t> </a:t>
            </a:r>
            <a:r>
              <a:rPr lang="en-US" altLang="zh-CN" dirty="0"/>
              <a:t>of</a:t>
            </a:r>
            <a:r>
              <a:rPr lang="zh-CN" altLang="en-US" dirty="0"/>
              <a:t> </a:t>
            </a:r>
            <a:r>
              <a:rPr lang="en-US" altLang="zh-CN" dirty="0"/>
              <a:t>IOG</a:t>
            </a:r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F3AA91CF-D3AC-6047-AEF6-C021F25A0E30}"/>
              </a:ext>
            </a:extLst>
          </p:cNvPr>
          <p:cNvGrpSpPr/>
          <p:nvPr/>
        </p:nvGrpSpPr>
        <p:grpSpPr>
          <a:xfrm>
            <a:off x="1209057" y="1787167"/>
            <a:ext cx="9823236" cy="2045151"/>
            <a:chOff x="1259901" y="-175394"/>
            <a:chExt cx="9823236" cy="2045151"/>
          </a:xfrm>
        </p:grpSpPr>
        <p:pic>
          <p:nvPicPr>
            <p:cNvPr id="6" name="图片 81">
              <a:extLst>
                <a:ext uri="{FF2B5EF4-FFF2-40B4-BE49-F238E27FC236}">
                  <a16:creationId xmlns:a16="http://schemas.microsoft.com/office/drawing/2014/main" id="{AFD13A8F-56E7-CC49-AA5D-AD170EBE1EB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4334493" y="21828"/>
              <a:ext cx="1440000" cy="144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Oval 26">
              <a:extLst>
                <a:ext uri="{FF2B5EF4-FFF2-40B4-BE49-F238E27FC236}">
                  <a16:creationId xmlns:a16="http://schemas.microsoft.com/office/drawing/2014/main" id="{AD80BF98-3451-B544-AB7F-2C4113657C38}"/>
                </a:ext>
              </a:extLst>
            </p:cNvPr>
            <p:cNvSpPr/>
            <p:nvPr/>
          </p:nvSpPr>
          <p:spPr bwMode="auto">
            <a:xfrm>
              <a:off x="4459996" y="121421"/>
              <a:ext cx="166008" cy="164847"/>
            </a:xfrm>
            <a:prstGeom prst="ellipse">
              <a:avLst/>
            </a:prstGeom>
            <a:solidFill>
              <a:srgbClr val="0070C0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Oval 27">
              <a:extLst>
                <a:ext uri="{FF2B5EF4-FFF2-40B4-BE49-F238E27FC236}">
                  <a16:creationId xmlns:a16="http://schemas.microsoft.com/office/drawing/2014/main" id="{23516CB4-9B43-A64E-ACC7-C38231B10D36}"/>
                </a:ext>
              </a:extLst>
            </p:cNvPr>
            <p:cNvSpPr/>
            <p:nvPr/>
          </p:nvSpPr>
          <p:spPr bwMode="auto">
            <a:xfrm>
              <a:off x="4459996" y="1225237"/>
              <a:ext cx="166008" cy="166008"/>
            </a:xfrm>
            <a:prstGeom prst="ellipse">
              <a:avLst/>
            </a:prstGeom>
            <a:solidFill>
              <a:srgbClr val="0070C0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Oval 28">
              <a:extLst>
                <a:ext uri="{FF2B5EF4-FFF2-40B4-BE49-F238E27FC236}">
                  <a16:creationId xmlns:a16="http://schemas.microsoft.com/office/drawing/2014/main" id="{A3F1974F-9501-5144-B652-8B3FD43B78B1}"/>
                </a:ext>
              </a:extLst>
            </p:cNvPr>
            <p:cNvSpPr/>
            <p:nvPr/>
          </p:nvSpPr>
          <p:spPr bwMode="auto">
            <a:xfrm>
              <a:off x="5527492" y="1226398"/>
              <a:ext cx="166008" cy="164847"/>
            </a:xfrm>
            <a:prstGeom prst="ellipse">
              <a:avLst/>
            </a:prstGeom>
            <a:solidFill>
              <a:srgbClr val="0070C0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Oval 29">
              <a:extLst>
                <a:ext uri="{FF2B5EF4-FFF2-40B4-BE49-F238E27FC236}">
                  <a16:creationId xmlns:a16="http://schemas.microsoft.com/office/drawing/2014/main" id="{A3B5D338-C2DC-8E4D-9834-5BD416979EE9}"/>
                </a:ext>
              </a:extLst>
            </p:cNvPr>
            <p:cNvSpPr/>
            <p:nvPr/>
          </p:nvSpPr>
          <p:spPr bwMode="auto">
            <a:xfrm>
              <a:off x="5527492" y="130321"/>
              <a:ext cx="166008" cy="164847"/>
            </a:xfrm>
            <a:prstGeom prst="ellipse">
              <a:avLst/>
            </a:prstGeom>
            <a:solidFill>
              <a:srgbClr val="0070C0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Oval 30">
              <a:extLst>
                <a:ext uri="{FF2B5EF4-FFF2-40B4-BE49-F238E27FC236}">
                  <a16:creationId xmlns:a16="http://schemas.microsoft.com/office/drawing/2014/main" id="{DA233664-1B6D-8F4E-B80A-019D66F3D4EF}"/>
                </a:ext>
              </a:extLst>
            </p:cNvPr>
            <p:cNvSpPr/>
            <p:nvPr/>
          </p:nvSpPr>
          <p:spPr bwMode="auto">
            <a:xfrm>
              <a:off x="4914611" y="469065"/>
              <a:ext cx="166008" cy="166008"/>
            </a:xfrm>
            <a:prstGeom prst="ellipse">
              <a:avLst/>
            </a:prstGeom>
            <a:solidFill>
              <a:srgbClr val="FF0000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grpSp>
          <p:nvGrpSpPr>
            <p:cNvPr id="12" name="组合 98">
              <a:extLst>
                <a:ext uri="{FF2B5EF4-FFF2-40B4-BE49-F238E27FC236}">
                  <a16:creationId xmlns:a16="http://schemas.microsoft.com/office/drawing/2014/main" id="{44EB7F7D-85ED-7540-AB47-B0B4A957226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59901" y="-175394"/>
              <a:ext cx="2351087" cy="2014538"/>
              <a:chOff x="6520353" y="49243"/>
              <a:chExt cx="2618332" cy="1989864"/>
            </a:xfrm>
          </p:grpSpPr>
          <p:pic>
            <p:nvPicPr>
              <p:cNvPr id="30" name="Picture 15">
                <a:extLst>
                  <a:ext uri="{FF2B5EF4-FFF2-40B4-BE49-F238E27FC236}">
                    <a16:creationId xmlns:a16="http://schemas.microsoft.com/office/drawing/2014/main" id="{C6838F6D-F925-1944-AEE9-62E4788D60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6520353" y="49243"/>
                <a:ext cx="2618332" cy="196374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1" name="Oval 16">
                <a:extLst>
                  <a:ext uri="{FF2B5EF4-FFF2-40B4-BE49-F238E27FC236}">
                    <a16:creationId xmlns:a16="http://schemas.microsoft.com/office/drawing/2014/main" id="{9F182D8E-2479-154D-8C32-4DE0989724A6}"/>
                  </a:ext>
                </a:extLst>
              </p:cNvPr>
              <p:cNvSpPr/>
              <p:nvPr/>
            </p:nvSpPr>
            <p:spPr>
              <a:xfrm>
                <a:off x="8201672" y="1879165"/>
                <a:ext cx="180331" cy="159942"/>
              </a:xfrm>
              <a:prstGeom prst="ellipse">
                <a:avLst/>
              </a:prstGeom>
              <a:solidFill>
                <a:srgbClr val="0070C0"/>
              </a:solidFill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2" name="Oval 17">
                <a:extLst>
                  <a:ext uri="{FF2B5EF4-FFF2-40B4-BE49-F238E27FC236}">
                    <a16:creationId xmlns:a16="http://schemas.microsoft.com/office/drawing/2014/main" id="{F264AAD1-B608-E749-9FA5-ED1649384EF4}"/>
                  </a:ext>
                </a:extLst>
              </p:cNvPr>
              <p:cNvSpPr/>
              <p:nvPr/>
            </p:nvSpPr>
            <p:spPr>
              <a:xfrm>
                <a:off x="7308858" y="850520"/>
                <a:ext cx="180331" cy="159942"/>
              </a:xfrm>
              <a:prstGeom prst="ellipse">
                <a:avLst/>
              </a:prstGeom>
              <a:solidFill>
                <a:srgbClr val="0070C0"/>
              </a:solidFill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18">
                <a:extLst>
                  <a:ext uri="{FF2B5EF4-FFF2-40B4-BE49-F238E27FC236}">
                    <a16:creationId xmlns:a16="http://schemas.microsoft.com/office/drawing/2014/main" id="{96E1A31A-6096-5A4E-93B8-07CA3A8396CA}"/>
                  </a:ext>
                </a:extLst>
              </p:cNvPr>
              <p:cNvSpPr/>
              <p:nvPr/>
            </p:nvSpPr>
            <p:spPr>
              <a:xfrm>
                <a:off x="7399023" y="950876"/>
                <a:ext cx="898118" cy="1006692"/>
              </a:xfrm>
              <a:prstGeom prst="rect">
                <a:avLst/>
              </a:prstGeom>
              <a:noFill/>
              <a:ln w="25400">
                <a:solidFill>
                  <a:srgbClr val="00FA0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Oval 19">
                <a:extLst>
                  <a:ext uri="{FF2B5EF4-FFF2-40B4-BE49-F238E27FC236}">
                    <a16:creationId xmlns:a16="http://schemas.microsoft.com/office/drawing/2014/main" id="{96A2DAAD-0EBC-CE40-9F1A-34F898C0E4E5}"/>
                  </a:ext>
                </a:extLst>
              </p:cNvPr>
              <p:cNvSpPr/>
              <p:nvPr/>
            </p:nvSpPr>
            <p:spPr>
              <a:xfrm>
                <a:off x="7726094" y="1209605"/>
                <a:ext cx="180331" cy="159942"/>
              </a:xfrm>
              <a:prstGeom prst="ellipse">
                <a:avLst/>
              </a:prstGeom>
              <a:solidFill>
                <a:srgbClr val="FF0000"/>
              </a:solidFill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pic>
            <p:nvPicPr>
              <p:cNvPr id="35" name="Picture 20">
                <a:extLst>
                  <a:ext uri="{FF2B5EF4-FFF2-40B4-BE49-F238E27FC236}">
                    <a16:creationId xmlns:a16="http://schemas.microsoft.com/office/drawing/2014/main" id="{8DDD92F9-DB66-6B4C-A985-194B45545F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7513692" y="1037399"/>
                <a:ext cx="755463" cy="7554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3" name="矩形 29">
              <a:extLst>
                <a:ext uri="{FF2B5EF4-FFF2-40B4-BE49-F238E27FC236}">
                  <a16:creationId xmlns:a16="http://schemas.microsoft.com/office/drawing/2014/main" id="{32B11B5D-E10C-5E48-8635-AAB6A7DA357A}"/>
                </a:ext>
              </a:extLst>
            </p:cNvPr>
            <p:cNvSpPr/>
            <p:nvPr/>
          </p:nvSpPr>
          <p:spPr>
            <a:xfrm>
              <a:off x="6096000" y="21828"/>
              <a:ext cx="1440000" cy="1440000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5">
              <a:extLst>
                <a:ext uri="{FF2B5EF4-FFF2-40B4-BE49-F238E27FC236}">
                  <a16:creationId xmlns:a16="http://schemas.microsoft.com/office/drawing/2014/main" id="{1FFDDC73-1642-A340-8DA4-26CFE314E261}"/>
                </a:ext>
              </a:extLst>
            </p:cNvPr>
            <p:cNvSpPr/>
            <p:nvPr/>
          </p:nvSpPr>
          <p:spPr>
            <a:xfrm>
              <a:off x="7857507" y="21828"/>
              <a:ext cx="1440000" cy="1440000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5E6D1F7-BBF3-9B4F-8638-BF9E3D923A6A}"/>
                </a:ext>
              </a:extLst>
            </p:cNvPr>
            <p:cNvSpPr/>
            <p:nvPr/>
          </p:nvSpPr>
          <p:spPr>
            <a:xfrm>
              <a:off x="6569560" y="408763"/>
              <a:ext cx="360000" cy="36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BE0D1C06-DE38-DF4D-9475-75683EEC1190}"/>
                </a:ext>
              </a:extLst>
            </p:cNvPr>
            <p:cNvSpPr/>
            <p:nvPr/>
          </p:nvSpPr>
          <p:spPr>
            <a:xfrm>
              <a:off x="7871211" y="49897"/>
              <a:ext cx="360000" cy="36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">
              <a:extLst>
                <a:ext uri="{FF2B5EF4-FFF2-40B4-BE49-F238E27FC236}">
                  <a16:creationId xmlns:a16="http://schemas.microsoft.com/office/drawing/2014/main" id="{3DA0B050-2EEB-754E-A8F8-FFA842538327}"/>
                </a:ext>
              </a:extLst>
            </p:cNvPr>
            <p:cNvSpPr/>
            <p:nvPr/>
          </p:nvSpPr>
          <p:spPr>
            <a:xfrm>
              <a:off x="7871211" y="1101828"/>
              <a:ext cx="360000" cy="36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">
              <a:extLst>
                <a:ext uri="{FF2B5EF4-FFF2-40B4-BE49-F238E27FC236}">
                  <a16:creationId xmlns:a16="http://schemas.microsoft.com/office/drawing/2014/main" id="{2378FDEC-025F-8B46-A3E5-1EC1405F4514}"/>
                </a:ext>
              </a:extLst>
            </p:cNvPr>
            <p:cNvSpPr/>
            <p:nvPr/>
          </p:nvSpPr>
          <p:spPr>
            <a:xfrm>
              <a:off x="8938511" y="1101828"/>
              <a:ext cx="360000" cy="36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">
              <a:extLst>
                <a:ext uri="{FF2B5EF4-FFF2-40B4-BE49-F238E27FC236}">
                  <a16:creationId xmlns:a16="http://schemas.microsoft.com/office/drawing/2014/main" id="{E3A9431B-3A77-E743-9FFC-46C7614695E9}"/>
                </a:ext>
              </a:extLst>
            </p:cNvPr>
            <p:cNvSpPr/>
            <p:nvPr/>
          </p:nvSpPr>
          <p:spPr>
            <a:xfrm>
              <a:off x="8938511" y="49897"/>
              <a:ext cx="360000" cy="36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r 19">
              <a:extLst>
                <a:ext uri="{FF2B5EF4-FFF2-40B4-BE49-F238E27FC236}">
                  <a16:creationId xmlns:a16="http://schemas.microsoft.com/office/drawing/2014/main" id="{405F1F19-AA6E-1443-A282-7716D23AD5C2}"/>
                </a:ext>
              </a:extLst>
            </p:cNvPr>
            <p:cNvSpPr/>
            <p:nvPr/>
          </p:nvSpPr>
          <p:spPr>
            <a:xfrm>
              <a:off x="5824212" y="609401"/>
              <a:ext cx="222068" cy="222068"/>
            </a:xfrm>
            <a:prstGeom prst="flowChartOr">
              <a:avLst/>
            </a:prstGeom>
            <a:noFill/>
            <a:ln w="19050" cap="flat" cmpd="sng" algn="ctr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r 20">
              <a:extLst>
                <a:ext uri="{FF2B5EF4-FFF2-40B4-BE49-F238E27FC236}">
                  <a16:creationId xmlns:a16="http://schemas.microsoft.com/office/drawing/2014/main" id="{8D6A912A-4FB9-FC4A-924E-5CD0D6F3C70C}"/>
                </a:ext>
              </a:extLst>
            </p:cNvPr>
            <p:cNvSpPr/>
            <p:nvPr/>
          </p:nvSpPr>
          <p:spPr>
            <a:xfrm>
              <a:off x="7571030" y="607901"/>
              <a:ext cx="222068" cy="222068"/>
            </a:xfrm>
            <a:prstGeom prst="flowChartOr">
              <a:avLst/>
            </a:prstGeom>
            <a:noFill/>
            <a:ln w="19050" cap="flat" cmpd="sng" algn="ctr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5271F96-4863-6F41-821B-E4F5E507EB1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73318" y="1465517"/>
              <a:ext cx="125077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>
                  <a:latin typeface="Calibri" pitchFamily="34" charset="0"/>
                </a:rPr>
                <a:t>RGB</a:t>
              </a:r>
              <a:r>
                <a:rPr lang="zh-CN" altLang="en-US" dirty="0">
                  <a:latin typeface="Calibri" pitchFamily="34" charset="0"/>
                </a:rPr>
                <a:t> </a:t>
              </a:r>
              <a:r>
                <a:rPr lang="en-US" altLang="zh-CN" dirty="0">
                  <a:latin typeface="Calibri" pitchFamily="34" charset="0"/>
                </a:rPr>
                <a:t>Image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C2CAD33C-EF89-E84C-88B3-E30BFE7323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14309" y="1465517"/>
              <a:ext cx="180906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>
                  <a:latin typeface="Calibri" pitchFamily="34" charset="0"/>
                </a:rPr>
                <a:t>Inside</a:t>
              </a:r>
              <a:r>
                <a:rPr lang="zh-CN" altLang="en-US" dirty="0">
                  <a:latin typeface="Calibri" pitchFamily="34" charset="0"/>
                </a:rPr>
                <a:t> </a:t>
              </a:r>
              <a:r>
                <a:rPr lang="en-US" altLang="zh-CN" dirty="0">
                  <a:latin typeface="Calibri" pitchFamily="34" charset="0"/>
                </a:rPr>
                <a:t>Guidance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D797F44-4528-4B4D-9196-7DFC2C23271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50310" y="1465517"/>
              <a:ext cx="204515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>
                  <a:latin typeface="Calibri" pitchFamily="34" charset="0"/>
                </a:rPr>
                <a:t>Outside</a:t>
              </a:r>
              <a:r>
                <a:rPr lang="zh-CN" altLang="en-US" dirty="0">
                  <a:latin typeface="Calibri" pitchFamily="34" charset="0"/>
                </a:rPr>
                <a:t> </a:t>
              </a:r>
              <a:r>
                <a:rPr lang="en-US" altLang="zh-CN" dirty="0">
                  <a:latin typeface="Calibri" pitchFamily="34" charset="0"/>
                </a:rPr>
                <a:t>Guidance</a:t>
              </a:r>
            </a:p>
          </p:txBody>
        </p:sp>
        <p:sp>
          <p:nvSpPr>
            <p:cNvPr id="25" name="Rounded Rectangle 24">
              <a:extLst>
                <a:ext uri="{FF2B5EF4-FFF2-40B4-BE49-F238E27FC236}">
                  <a16:creationId xmlns:a16="http://schemas.microsoft.com/office/drawing/2014/main" id="{EF2FD0E6-A230-7744-AFD3-B010190213B5}"/>
                </a:ext>
              </a:extLst>
            </p:cNvPr>
            <p:cNvSpPr/>
            <p:nvPr/>
          </p:nvSpPr>
          <p:spPr>
            <a:xfrm>
              <a:off x="4250687" y="-142233"/>
              <a:ext cx="5198056" cy="1984578"/>
            </a:xfrm>
            <a:prstGeom prst="roundRect">
              <a:avLst>
                <a:gd name="adj" fmla="val 7800"/>
              </a:avLst>
            </a:prstGeom>
            <a:noFill/>
            <a:ln w="15875" cap="flat" cmpd="sng" algn="ctr">
              <a:solidFill>
                <a:schemeClr val="bg1">
                  <a:lumMod val="50000"/>
                </a:schemeClr>
              </a:solidFill>
              <a:prstDash val="lg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3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ight Arrow 25">
              <a:extLst>
                <a:ext uri="{FF2B5EF4-FFF2-40B4-BE49-F238E27FC236}">
                  <a16:creationId xmlns:a16="http://schemas.microsoft.com/office/drawing/2014/main" id="{25DEF96D-410D-AF44-95B8-1115AE1F6CBE}"/>
                </a:ext>
              </a:extLst>
            </p:cNvPr>
            <p:cNvSpPr/>
            <p:nvPr/>
          </p:nvSpPr>
          <p:spPr>
            <a:xfrm>
              <a:off x="9582278" y="553962"/>
              <a:ext cx="445221" cy="484632"/>
            </a:xfrm>
            <a:prstGeom prst="rightArrow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ight Arrow 26">
              <a:extLst>
                <a:ext uri="{FF2B5EF4-FFF2-40B4-BE49-F238E27FC236}">
                  <a16:creationId xmlns:a16="http://schemas.microsoft.com/office/drawing/2014/main" id="{F3E29FA1-8E76-5949-A9A7-DCD9C76C110B}"/>
                </a:ext>
              </a:extLst>
            </p:cNvPr>
            <p:cNvSpPr/>
            <p:nvPr/>
          </p:nvSpPr>
          <p:spPr>
            <a:xfrm>
              <a:off x="3708227" y="553962"/>
              <a:ext cx="445221" cy="484632"/>
            </a:xfrm>
            <a:prstGeom prst="rightArrow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Trapezium 27">
              <a:extLst>
                <a:ext uri="{FF2B5EF4-FFF2-40B4-BE49-F238E27FC236}">
                  <a16:creationId xmlns:a16="http://schemas.microsoft.com/office/drawing/2014/main" id="{138D8FC7-5F92-4B45-B769-24095C7289CA}"/>
                </a:ext>
              </a:extLst>
            </p:cNvPr>
            <p:cNvSpPr/>
            <p:nvPr/>
          </p:nvSpPr>
          <p:spPr>
            <a:xfrm rot="5400000">
              <a:off x="9698339" y="371796"/>
              <a:ext cx="1820938" cy="948658"/>
            </a:xfrm>
            <a:prstGeom prst="trapezoid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BEC897C7-E2D3-644A-AC1F-6B2D75132B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6200000">
              <a:off x="9581787" y="524016"/>
              <a:ext cx="2045151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>
                  <a:latin typeface="Calibri" pitchFamily="34" charset="0"/>
                </a:rPr>
                <a:t>Segmentation</a:t>
              </a:r>
            </a:p>
            <a:p>
              <a:pPr algn="ctr"/>
              <a:r>
                <a:rPr lang="en-US" altLang="zh-CN" dirty="0">
                  <a:latin typeface="Calibri" pitchFamily="34" charset="0"/>
                </a:rPr>
                <a:t>Network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3075037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83238E8-D881-2D49-9C18-CEE86686E8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3983421"/>
            <a:ext cx="11022812" cy="2193542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i="1" dirty="0">
                <a:solidFill>
                  <a:srgbClr val="FF0000"/>
                </a:solidFill>
              </a:rPr>
              <a:t>Without</a:t>
            </a:r>
            <a:r>
              <a:rPr lang="en-US" altLang="zh-CN" dirty="0">
                <a:solidFill>
                  <a:srgbClr val="FF0000"/>
                </a:solidFill>
              </a:rPr>
              <a:t> </a:t>
            </a:r>
            <a:r>
              <a:rPr lang="en-US" altLang="zh-CN" dirty="0"/>
              <a:t>user interaction, our IOG can still harvest high quality masks from off-the-shelf datasets with </a:t>
            </a:r>
            <a:r>
              <a:rPr lang="en-US" altLang="zh-CN" i="1" dirty="0"/>
              <a:t>box annotations </a:t>
            </a:r>
            <a:r>
              <a:rPr lang="en-US" altLang="zh-CN" dirty="0"/>
              <a:t>(e.g. ImageNet)</a:t>
            </a:r>
          </a:p>
          <a:p>
            <a:r>
              <a:rPr lang="en-US" altLang="zh-CN" dirty="0"/>
              <a:t>Solution:</a:t>
            </a:r>
            <a:r>
              <a:rPr lang="zh-CN" altLang="en-US" dirty="0"/>
              <a:t> </a:t>
            </a:r>
            <a:r>
              <a:rPr lang="en-US" altLang="zh-CN" dirty="0"/>
              <a:t>Two-stage Training:</a:t>
            </a:r>
          </a:p>
          <a:p>
            <a:pPr marL="457200" lvl="1" indent="0">
              <a:buFont typeface="Arial" charset="0"/>
              <a:buNone/>
            </a:pPr>
            <a:r>
              <a:rPr lang="en-US" altLang="zh-CN" dirty="0"/>
              <a:t>(S1) Train a network that takes box as inputs</a:t>
            </a:r>
          </a:p>
          <a:p>
            <a:pPr marL="457200" lvl="1" indent="0">
              <a:buFont typeface="Arial" charset="0"/>
              <a:buNone/>
            </a:pPr>
            <a:r>
              <a:rPr lang="en-US" altLang="zh-CN" dirty="0"/>
              <a:t>(S2) Infer interior clicks from the masks produced in S1 </a:t>
            </a:r>
            <a:r>
              <a:rPr lang="zh-CN" altLang="en-US" dirty="0"/>
              <a:t> </a:t>
            </a:r>
            <a:endParaRPr lang="en-AU" altLang="zh-CN" dirty="0"/>
          </a:p>
          <a:p>
            <a:pPr marL="457200" lvl="1" indent="0">
              <a:buFont typeface="Arial" charset="0"/>
              <a:buNone/>
            </a:pPr>
            <a:r>
              <a:rPr lang="en-US" altLang="zh-CN" dirty="0"/>
              <a:t>and apply IOG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9EA3DB9-277A-9247-99F3-127B38A13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56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794647B-66D4-B04F-AEFF-D0592B2A5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Automated Mode</a:t>
            </a:r>
            <a:r>
              <a:rPr lang="zh-CN" altLang="en-US" dirty="0"/>
              <a:t> </a:t>
            </a:r>
            <a:r>
              <a:rPr lang="en-US" altLang="zh-CN" dirty="0"/>
              <a:t>of</a:t>
            </a:r>
            <a:r>
              <a:rPr lang="zh-CN" altLang="en-US" dirty="0"/>
              <a:t> </a:t>
            </a:r>
            <a:r>
              <a:rPr lang="en-US" altLang="zh-CN" dirty="0"/>
              <a:t>IOG</a:t>
            </a:r>
            <a:endParaRPr lang="en-US" dirty="0"/>
          </a:p>
        </p:txBody>
      </p:sp>
      <p:pic>
        <p:nvPicPr>
          <p:cNvPr id="37" name="图片 81">
            <a:extLst>
              <a:ext uri="{FF2B5EF4-FFF2-40B4-BE49-F238E27FC236}">
                <a16:creationId xmlns:a16="http://schemas.microsoft.com/office/drawing/2014/main" id="{3039BF42-13BC-5B48-A4D8-E43B7DAAD6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914"/>
          <a:stretch/>
        </p:blipFill>
        <p:spPr bwMode="auto">
          <a:xfrm>
            <a:off x="4792654" y="2017790"/>
            <a:ext cx="1440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Oval 26">
            <a:extLst>
              <a:ext uri="{FF2B5EF4-FFF2-40B4-BE49-F238E27FC236}">
                <a16:creationId xmlns:a16="http://schemas.microsoft.com/office/drawing/2014/main" id="{FA9A146C-68EF-8B47-8490-3ACE16150BCB}"/>
              </a:ext>
            </a:extLst>
          </p:cNvPr>
          <p:cNvSpPr/>
          <p:nvPr/>
        </p:nvSpPr>
        <p:spPr bwMode="auto">
          <a:xfrm>
            <a:off x="4918157" y="2117383"/>
            <a:ext cx="166008" cy="164847"/>
          </a:xfrm>
          <a:prstGeom prst="ellipse">
            <a:avLst/>
          </a:prstGeom>
          <a:solidFill>
            <a:srgbClr val="0070C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9" name="Oval 27">
            <a:extLst>
              <a:ext uri="{FF2B5EF4-FFF2-40B4-BE49-F238E27FC236}">
                <a16:creationId xmlns:a16="http://schemas.microsoft.com/office/drawing/2014/main" id="{858CAE5F-EB71-E04B-AC4D-778A0A799FFB}"/>
              </a:ext>
            </a:extLst>
          </p:cNvPr>
          <p:cNvSpPr/>
          <p:nvPr/>
        </p:nvSpPr>
        <p:spPr bwMode="auto">
          <a:xfrm>
            <a:off x="4918157" y="3221199"/>
            <a:ext cx="166008" cy="166008"/>
          </a:xfrm>
          <a:prstGeom prst="ellipse">
            <a:avLst/>
          </a:prstGeom>
          <a:solidFill>
            <a:srgbClr val="0070C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0" name="Oval 28">
            <a:extLst>
              <a:ext uri="{FF2B5EF4-FFF2-40B4-BE49-F238E27FC236}">
                <a16:creationId xmlns:a16="http://schemas.microsoft.com/office/drawing/2014/main" id="{5C813313-EB76-7C4E-8F9C-35C493FED04D}"/>
              </a:ext>
            </a:extLst>
          </p:cNvPr>
          <p:cNvSpPr/>
          <p:nvPr/>
        </p:nvSpPr>
        <p:spPr bwMode="auto">
          <a:xfrm>
            <a:off x="5985653" y="3222360"/>
            <a:ext cx="166008" cy="164847"/>
          </a:xfrm>
          <a:prstGeom prst="ellipse">
            <a:avLst/>
          </a:prstGeom>
          <a:solidFill>
            <a:srgbClr val="0070C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1" name="Oval 29">
            <a:extLst>
              <a:ext uri="{FF2B5EF4-FFF2-40B4-BE49-F238E27FC236}">
                <a16:creationId xmlns:a16="http://schemas.microsoft.com/office/drawing/2014/main" id="{D143EEB0-1952-B046-B70A-DD32CF3042FE}"/>
              </a:ext>
            </a:extLst>
          </p:cNvPr>
          <p:cNvSpPr/>
          <p:nvPr/>
        </p:nvSpPr>
        <p:spPr bwMode="auto">
          <a:xfrm>
            <a:off x="5985653" y="2126283"/>
            <a:ext cx="166008" cy="164847"/>
          </a:xfrm>
          <a:prstGeom prst="ellipse">
            <a:avLst/>
          </a:prstGeom>
          <a:solidFill>
            <a:srgbClr val="0070C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42" name="组合 98">
            <a:extLst>
              <a:ext uri="{FF2B5EF4-FFF2-40B4-BE49-F238E27FC236}">
                <a16:creationId xmlns:a16="http://schemas.microsoft.com/office/drawing/2014/main" id="{7A5D0021-25A8-764C-9D89-E45D4B76BC25}"/>
              </a:ext>
            </a:extLst>
          </p:cNvPr>
          <p:cNvGrpSpPr>
            <a:grpSpLocks/>
          </p:cNvGrpSpPr>
          <p:nvPr/>
        </p:nvGrpSpPr>
        <p:grpSpPr bwMode="auto">
          <a:xfrm>
            <a:off x="1209057" y="1787167"/>
            <a:ext cx="2351087" cy="1988099"/>
            <a:chOff x="6520353" y="49243"/>
            <a:chExt cx="2618332" cy="1963749"/>
          </a:xfrm>
        </p:grpSpPr>
        <p:pic>
          <p:nvPicPr>
            <p:cNvPr id="43" name="Picture 15">
              <a:extLst>
                <a:ext uri="{FF2B5EF4-FFF2-40B4-BE49-F238E27FC236}">
                  <a16:creationId xmlns:a16="http://schemas.microsoft.com/office/drawing/2014/main" id="{C93E8BDE-FB75-234E-9379-49529CDB50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520353" y="49243"/>
              <a:ext cx="2618332" cy="19637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4" name="Rectangle 18">
              <a:extLst>
                <a:ext uri="{FF2B5EF4-FFF2-40B4-BE49-F238E27FC236}">
                  <a16:creationId xmlns:a16="http://schemas.microsoft.com/office/drawing/2014/main" id="{0FF6FBB5-854D-164F-811B-6C3253BBBD1A}"/>
                </a:ext>
              </a:extLst>
            </p:cNvPr>
            <p:cNvSpPr/>
            <p:nvPr/>
          </p:nvSpPr>
          <p:spPr>
            <a:xfrm>
              <a:off x="7399023" y="950876"/>
              <a:ext cx="898118" cy="1006692"/>
            </a:xfrm>
            <a:prstGeom prst="rect">
              <a:avLst/>
            </a:prstGeom>
            <a:noFill/>
            <a:ln w="25400">
              <a:solidFill>
                <a:srgbClr val="00FA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5" name="矩形 5">
            <a:extLst>
              <a:ext uri="{FF2B5EF4-FFF2-40B4-BE49-F238E27FC236}">
                <a16:creationId xmlns:a16="http://schemas.microsoft.com/office/drawing/2014/main" id="{AAB46530-5927-2949-B7D7-253D97E719C7}"/>
              </a:ext>
            </a:extLst>
          </p:cNvPr>
          <p:cNvSpPr/>
          <p:nvPr/>
        </p:nvSpPr>
        <p:spPr>
          <a:xfrm>
            <a:off x="7373712" y="2017790"/>
            <a:ext cx="1440000" cy="1440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A587F227-2F36-5F4C-B014-18B8D62EF592}"/>
              </a:ext>
            </a:extLst>
          </p:cNvPr>
          <p:cNvSpPr/>
          <p:nvPr/>
        </p:nvSpPr>
        <p:spPr>
          <a:xfrm>
            <a:off x="6727788" y="2371324"/>
            <a:ext cx="360000" cy="36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1">
            <a:extLst>
              <a:ext uri="{FF2B5EF4-FFF2-40B4-BE49-F238E27FC236}">
                <a16:creationId xmlns:a16="http://schemas.microsoft.com/office/drawing/2014/main" id="{A3B725C1-1B5A-E341-8559-448F83644ACD}"/>
              </a:ext>
            </a:extLst>
          </p:cNvPr>
          <p:cNvSpPr/>
          <p:nvPr/>
        </p:nvSpPr>
        <p:spPr>
          <a:xfrm>
            <a:off x="7387416" y="2045859"/>
            <a:ext cx="360000" cy="36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1">
            <a:extLst>
              <a:ext uri="{FF2B5EF4-FFF2-40B4-BE49-F238E27FC236}">
                <a16:creationId xmlns:a16="http://schemas.microsoft.com/office/drawing/2014/main" id="{FF7E9805-3C55-5640-92E6-17F92E3FA5DB}"/>
              </a:ext>
            </a:extLst>
          </p:cNvPr>
          <p:cNvSpPr/>
          <p:nvPr/>
        </p:nvSpPr>
        <p:spPr>
          <a:xfrm>
            <a:off x="7387416" y="3097790"/>
            <a:ext cx="360000" cy="36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1">
            <a:extLst>
              <a:ext uri="{FF2B5EF4-FFF2-40B4-BE49-F238E27FC236}">
                <a16:creationId xmlns:a16="http://schemas.microsoft.com/office/drawing/2014/main" id="{FB1939F8-5D7D-AC44-A4AC-AE9B4A60D552}"/>
              </a:ext>
            </a:extLst>
          </p:cNvPr>
          <p:cNvSpPr/>
          <p:nvPr/>
        </p:nvSpPr>
        <p:spPr>
          <a:xfrm>
            <a:off x="8454716" y="3097790"/>
            <a:ext cx="360000" cy="36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1">
            <a:extLst>
              <a:ext uri="{FF2B5EF4-FFF2-40B4-BE49-F238E27FC236}">
                <a16:creationId xmlns:a16="http://schemas.microsoft.com/office/drawing/2014/main" id="{31D854E1-37CB-6149-8AA4-5BACB1D4FD81}"/>
              </a:ext>
            </a:extLst>
          </p:cNvPr>
          <p:cNvSpPr/>
          <p:nvPr/>
        </p:nvSpPr>
        <p:spPr>
          <a:xfrm>
            <a:off x="8454716" y="2045859"/>
            <a:ext cx="360000" cy="36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r 50">
            <a:extLst>
              <a:ext uri="{FF2B5EF4-FFF2-40B4-BE49-F238E27FC236}">
                <a16:creationId xmlns:a16="http://schemas.microsoft.com/office/drawing/2014/main" id="{883F7CA5-C490-B448-97C8-39B1CF6E4FF4}"/>
              </a:ext>
            </a:extLst>
          </p:cNvPr>
          <p:cNvSpPr/>
          <p:nvPr/>
        </p:nvSpPr>
        <p:spPr>
          <a:xfrm>
            <a:off x="6679838" y="2605568"/>
            <a:ext cx="222068" cy="222068"/>
          </a:xfrm>
          <a:prstGeom prst="flowChartOr">
            <a:avLst/>
          </a:prstGeom>
          <a:noFill/>
          <a:ln w="19050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7032FC2-DC3C-D640-AD98-47DC91D3BD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1479" y="3461479"/>
            <a:ext cx="125077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latin typeface="Calibri" pitchFamily="34" charset="0"/>
              </a:rPr>
              <a:t>RGB</a:t>
            </a:r>
            <a:r>
              <a:rPr lang="zh-CN" altLang="en-US" dirty="0">
                <a:latin typeface="Calibri" pitchFamily="34" charset="0"/>
              </a:rPr>
              <a:t> </a:t>
            </a:r>
            <a:r>
              <a:rPr lang="en-US" altLang="zh-CN" dirty="0">
                <a:latin typeface="Calibri" pitchFamily="34" charset="0"/>
              </a:rPr>
              <a:t>Image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739A7CE-8587-884F-BB84-1AFD47C49D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7788" y="3446036"/>
            <a:ext cx="20451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latin typeface="Calibri" pitchFamily="34" charset="0"/>
              </a:rPr>
              <a:t>Outside</a:t>
            </a:r>
            <a:r>
              <a:rPr lang="zh-CN" altLang="en-US" dirty="0">
                <a:latin typeface="Calibri" pitchFamily="34" charset="0"/>
              </a:rPr>
              <a:t> </a:t>
            </a:r>
            <a:r>
              <a:rPr lang="en-US" altLang="zh-CN" dirty="0">
                <a:latin typeface="Calibri" pitchFamily="34" charset="0"/>
              </a:rPr>
              <a:t>Guidance</a:t>
            </a:r>
          </a:p>
        </p:txBody>
      </p:sp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EE6295EA-1817-8744-9E24-78477D1B3910}"/>
              </a:ext>
            </a:extLst>
          </p:cNvPr>
          <p:cNvSpPr/>
          <p:nvPr/>
        </p:nvSpPr>
        <p:spPr>
          <a:xfrm>
            <a:off x="4199843" y="1820328"/>
            <a:ext cx="5198056" cy="1984578"/>
          </a:xfrm>
          <a:prstGeom prst="roundRect">
            <a:avLst>
              <a:gd name="adj" fmla="val 7800"/>
            </a:avLst>
          </a:prstGeom>
          <a:noFill/>
          <a:ln w="15875" cap="flat" cmpd="sng" algn="ctr">
            <a:solidFill>
              <a:schemeClr val="bg1">
                <a:lumMod val="50000"/>
              </a:schemeClr>
            </a:solidFill>
            <a:prstDash val="lg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ight Arrow 54">
            <a:extLst>
              <a:ext uri="{FF2B5EF4-FFF2-40B4-BE49-F238E27FC236}">
                <a16:creationId xmlns:a16="http://schemas.microsoft.com/office/drawing/2014/main" id="{5EC86583-BDB8-DB43-8CFC-144AFEB81EE7}"/>
              </a:ext>
            </a:extLst>
          </p:cNvPr>
          <p:cNvSpPr/>
          <p:nvPr/>
        </p:nvSpPr>
        <p:spPr>
          <a:xfrm>
            <a:off x="9531434" y="2516523"/>
            <a:ext cx="445221" cy="484632"/>
          </a:xfrm>
          <a:prstGeom prst="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ight Arrow 55">
            <a:extLst>
              <a:ext uri="{FF2B5EF4-FFF2-40B4-BE49-F238E27FC236}">
                <a16:creationId xmlns:a16="http://schemas.microsoft.com/office/drawing/2014/main" id="{1F4B0C8E-7BCB-614C-892D-C10906A6B948}"/>
              </a:ext>
            </a:extLst>
          </p:cNvPr>
          <p:cNvSpPr/>
          <p:nvPr/>
        </p:nvSpPr>
        <p:spPr>
          <a:xfrm>
            <a:off x="3657383" y="2516523"/>
            <a:ext cx="445221" cy="484632"/>
          </a:xfrm>
          <a:prstGeom prst="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Trapezium 56">
            <a:extLst>
              <a:ext uri="{FF2B5EF4-FFF2-40B4-BE49-F238E27FC236}">
                <a16:creationId xmlns:a16="http://schemas.microsoft.com/office/drawing/2014/main" id="{4517231D-7C81-7A41-B96D-5A52B8D07E17}"/>
              </a:ext>
            </a:extLst>
          </p:cNvPr>
          <p:cNvSpPr/>
          <p:nvPr/>
        </p:nvSpPr>
        <p:spPr>
          <a:xfrm rot="5400000">
            <a:off x="9647495" y="2334357"/>
            <a:ext cx="1820938" cy="948658"/>
          </a:xfrm>
          <a:prstGeom prst="trapezoid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2C3CC6E6-BCC1-1F4C-AA47-A96F8EEBF7A7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9530943" y="2486577"/>
            <a:ext cx="204515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latin typeface="Calibri" pitchFamily="34" charset="0"/>
              </a:rPr>
              <a:t>Segmentation</a:t>
            </a:r>
          </a:p>
          <a:p>
            <a:pPr algn="ctr"/>
            <a:r>
              <a:rPr lang="en-US" altLang="zh-CN" dirty="0">
                <a:latin typeface="Calibri" pitchFamily="34" charset="0"/>
              </a:rPr>
              <a:t>Network</a:t>
            </a:r>
          </a:p>
        </p:txBody>
      </p:sp>
      <p:graphicFrame>
        <p:nvGraphicFramePr>
          <p:cNvPr id="59" name="Table 58">
            <a:extLst>
              <a:ext uri="{FF2B5EF4-FFF2-40B4-BE49-F238E27FC236}">
                <a16:creationId xmlns:a16="http://schemas.microsoft.com/office/drawing/2014/main" id="{6B637127-75D7-FB4A-80B9-C716CAB610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7011672"/>
              </p:ext>
            </p:extLst>
          </p:nvPr>
        </p:nvGraphicFramePr>
        <p:xfrm>
          <a:off x="7800374" y="4863666"/>
          <a:ext cx="3462119" cy="11887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544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76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Inputs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IoU</a:t>
                      </a:r>
                      <a:r>
                        <a:rPr lang="en-US" sz="2000" baseline="0" dirty="0"/>
                        <a:t> (PASCAL)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w/</a:t>
                      </a:r>
                      <a:r>
                        <a:rPr lang="en-US" sz="2000" baseline="0" dirty="0"/>
                        <a:t> human</a:t>
                      </a:r>
                      <a:endParaRPr lang="en-US" sz="20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93.2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w/o</a:t>
                      </a:r>
                      <a:r>
                        <a:rPr lang="en-US" sz="2000" baseline="0" dirty="0"/>
                        <a:t> human</a:t>
                      </a:r>
                      <a:endParaRPr lang="en-US" sz="20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91.1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0529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1234F1A-DFD9-894E-AF27-3FA94296C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047DB6B-BB2E-594E-82A9-7F7B5C348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57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4D9F171-B022-8442-A946-CB0A3684B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2">
            <a:extLst>
              <a:ext uri="{FF2B5EF4-FFF2-40B4-BE49-F238E27FC236}">
                <a16:creationId xmlns:a16="http://schemas.microsoft.com/office/drawing/2014/main" id="{F1DB57D0-0A92-A645-9DDC-3CFA4A61BB07}"/>
              </a:ext>
            </a:extLst>
          </p:cNvPr>
          <p:cNvSpPr txBox="1">
            <a:spLocks/>
          </p:cNvSpPr>
          <p:nvPr/>
        </p:nvSpPr>
        <p:spPr>
          <a:xfrm>
            <a:off x="11354339" y="6543357"/>
            <a:ext cx="72833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65CE74E-AB26-4998-AD42-012C4C1AD076}" type="slidenum">
              <a:rPr lang="zh-CN" altLang="en-US" smtClean="0"/>
              <a:pPr/>
              <a:t>57</a:t>
            </a:fld>
            <a:endParaRPr lang="zh-CN" alt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054A87-AC64-8A4F-A346-8F2C7A2B235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>
            <a:fillRect/>
          </a:stretch>
        </p:blipFill>
        <p:spPr bwMode="auto">
          <a:xfrm>
            <a:off x="0" y="0"/>
            <a:ext cx="12192000" cy="725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009274E-234C-5B4E-8DE0-1F12633FE0D4}"/>
              </a:ext>
            </a:extLst>
          </p:cNvPr>
          <p:cNvSpPr/>
          <p:nvPr/>
        </p:nvSpPr>
        <p:spPr>
          <a:xfrm>
            <a:off x="2940050" y="860425"/>
            <a:ext cx="9251950" cy="1836738"/>
          </a:xfrm>
          <a:prstGeom prst="rect">
            <a:avLst/>
          </a:prstGeom>
          <a:solidFill>
            <a:schemeClr val="bg1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18">
            <a:extLst>
              <a:ext uri="{FF2B5EF4-FFF2-40B4-BE49-F238E27FC236}">
                <a16:creationId xmlns:a16="http://schemas.microsoft.com/office/drawing/2014/main" id="{5CBA9FCA-4ABC-CE4E-A9B7-BC43D4FF76AA}"/>
              </a:ext>
            </a:extLst>
          </p:cNvPr>
          <p:cNvCxnSpPr>
            <a:cxnSpLocks/>
          </p:cNvCxnSpPr>
          <p:nvPr/>
        </p:nvCxnSpPr>
        <p:spPr bwMode="auto">
          <a:xfrm>
            <a:off x="8372942" y="1656066"/>
            <a:ext cx="133350" cy="231775"/>
          </a:xfrm>
          <a:prstGeom prst="line">
            <a:avLst/>
          </a:prstGeom>
          <a:ln w="3810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" name="Straight Connector 19">
            <a:extLst>
              <a:ext uri="{FF2B5EF4-FFF2-40B4-BE49-F238E27FC236}">
                <a16:creationId xmlns:a16="http://schemas.microsoft.com/office/drawing/2014/main" id="{9F64764C-5E2B-6347-9C1D-40360F11CCCB}"/>
              </a:ext>
            </a:extLst>
          </p:cNvPr>
          <p:cNvCxnSpPr>
            <a:cxnSpLocks/>
          </p:cNvCxnSpPr>
          <p:nvPr/>
        </p:nvCxnSpPr>
        <p:spPr bwMode="auto">
          <a:xfrm flipH="1">
            <a:off x="8101479" y="1630662"/>
            <a:ext cx="146050" cy="222250"/>
          </a:xfrm>
          <a:prstGeom prst="line">
            <a:avLst/>
          </a:prstGeom>
          <a:ln w="3810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0" name="Rounded Rectangle 20">
            <a:extLst>
              <a:ext uri="{FF2B5EF4-FFF2-40B4-BE49-F238E27FC236}">
                <a16:creationId xmlns:a16="http://schemas.microsoft.com/office/drawing/2014/main" id="{79863A4F-821A-F141-9A14-5E48FF4C482D}"/>
              </a:ext>
            </a:extLst>
          </p:cNvPr>
          <p:cNvSpPr/>
          <p:nvPr/>
        </p:nvSpPr>
        <p:spPr bwMode="auto">
          <a:xfrm>
            <a:off x="8153867" y="1363965"/>
            <a:ext cx="292100" cy="320676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ounded Rectangle 21">
            <a:extLst>
              <a:ext uri="{FF2B5EF4-FFF2-40B4-BE49-F238E27FC236}">
                <a16:creationId xmlns:a16="http://schemas.microsoft.com/office/drawing/2014/main" id="{ED9689E1-0587-C346-A6C1-8DB5A2C691D4}"/>
              </a:ext>
            </a:extLst>
          </p:cNvPr>
          <p:cNvSpPr/>
          <p:nvPr/>
        </p:nvSpPr>
        <p:spPr bwMode="auto">
          <a:xfrm>
            <a:off x="7898279" y="1852912"/>
            <a:ext cx="293688" cy="320676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ounded Rectangle 30">
            <a:extLst>
              <a:ext uri="{FF2B5EF4-FFF2-40B4-BE49-F238E27FC236}">
                <a16:creationId xmlns:a16="http://schemas.microsoft.com/office/drawing/2014/main" id="{0A5CAE9C-DD3C-1F49-8C44-BB8CCC692600}"/>
              </a:ext>
            </a:extLst>
          </p:cNvPr>
          <p:cNvSpPr/>
          <p:nvPr/>
        </p:nvSpPr>
        <p:spPr bwMode="auto">
          <a:xfrm>
            <a:off x="8387229" y="1852912"/>
            <a:ext cx="293688" cy="32067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TextBox 16">
            <a:extLst>
              <a:ext uri="{FF2B5EF4-FFF2-40B4-BE49-F238E27FC236}">
                <a16:creationId xmlns:a16="http://schemas.microsoft.com/office/drawing/2014/main" id="{E4C14B62-F34D-4941-8382-0149C6900CB5}"/>
              </a:ext>
            </a:extLst>
          </p:cNvPr>
          <p:cNvSpPr txBox="1"/>
          <p:nvPr/>
        </p:nvSpPr>
        <p:spPr bwMode="auto">
          <a:xfrm>
            <a:off x="6475107" y="1043165"/>
            <a:ext cx="5633273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800" dirty="0">
                <a:latin typeface="+mn-lt"/>
                <a:ea typeface="+mn-ea"/>
              </a:rPr>
              <a:t>IM	  GE</a:t>
            </a:r>
            <a:r>
              <a:rPr lang="en-US" sz="8800" dirty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</a:rPr>
              <a:t>NET</a:t>
            </a:r>
          </a:p>
        </p:txBody>
      </p:sp>
    </p:spTree>
    <p:extLst>
      <p:ext uri="{BB962C8B-B14F-4D97-AF65-F5344CB8AC3E}">
        <p14:creationId xmlns:p14="http://schemas.microsoft.com/office/powerpoint/2010/main" val="260333275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E7EA132-D28C-2840-88B0-22F3A7617D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1EB2FA3-A5B9-8E41-A7F0-70D400234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58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2CAA41E-7D5C-C54B-8EED-7A6495B37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2">
            <a:extLst>
              <a:ext uri="{FF2B5EF4-FFF2-40B4-BE49-F238E27FC236}">
                <a16:creationId xmlns:a16="http://schemas.microsoft.com/office/drawing/2014/main" id="{28A23812-F3DA-E64C-A37E-7998F604E37A}"/>
              </a:ext>
            </a:extLst>
          </p:cNvPr>
          <p:cNvSpPr txBox="1">
            <a:spLocks/>
          </p:cNvSpPr>
          <p:nvPr/>
        </p:nvSpPr>
        <p:spPr>
          <a:xfrm>
            <a:off x="11354339" y="6543357"/>
            <a:ext cx="72833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65CE74E-AB26-4998-AD42-012C4C1AD076}" type="slidenum">
              <a:rPr lang="zh-CN" altLang="en-US" smtClean="0"/>
              <a:pPr/>
              <a:t>58</a:t>
            </a:fld>
            <a:endParaRPr lang="zh-CN" alt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66C1A2C-25AA-EF40-B3BB-C874ED6271FE}"/>
              </a:ext>
            </a:extLst>
          </p:cNvPr>
          <p:cNvSpPr/>
          <p:nvPr/>
        </p:nvSpPr>
        <p:spPr>
          <a:xfrm>
            <a:off x="-14288" y="0"/>
            <a:ext cx="12206288" cy="6911975"/>
          </a:xfrm>
          <a:prstGeom prst="rect">
            <a:avLst/>
          </a:prstGeom>
          <a:blipFill dpi="0" rotWithShape="1">
            <a:blip r:embed="rId2">
              <a:alphaModFix amt="8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7" name="组合 22">
            <a:extLst>
              <a:ext uri="{FF2B5EF4-FFF2-40B4-BE49-F238E27FC236}">
                <a16:creationId xmlns:a16="http://schemas.microsoft.com/office/drawing/2014/main" id="{58BCA6DD-5526-3540-96AA-EF902C7A0A48}"/>
              </a:ext>
            </a:extLst>
          </p:cNvPr>
          <p:cNvGrpSpPr>
            <a:grpSpLocks/>
          </p:cNvGrpSpPr>
          <p:nvPr/>
        </p:nvGrpSpPr>
        <p:grpSpPr bwMode="auto">
          <a:xfrm>
            <a:off x="2940050" y="860425"/>
            <a:ext cx="9251950" cy="1836738"/>
            <a:chOff x="2940149" y="860113"/>
            <a:chExt cx="9251832" cy="1837515"/>
          </a:xfrm>
        </p:grpSpPr>
        <p:sp>
          <p:nvSpPr>
            <p:cNvPr id="8" name="Rectangle 15">
              <a:extLst>
                <a:ext uri="{FF2B5EF4-FFF2-40B4-BE49-F238E27FC236}">
                  <a16:creationId xmlns:a16="http://schemas.microsoft.com/office/drawing/2014/main" id="{CBD7C74A-CC00-4647-8157-92736147655B}"/>
                </a:ext>
              </a:extLst>
            </p:cNvPr>
            <p:cNvSpPr/>
            <p:nvPr/>
          </p:nvSpPr>
          <p:spPr>
            <a:xfrm>
              <a:off x="2940149" y="860113"/>
              <a:ext cx="9251832" cy="1837515"/>
            </a:xfrm>
            <a:prstGeom prst="rect">
              <a:avLst/>
            </a:prstGeom>
            <a:solidFill>
              <a:schemeClr val="bg1">
                <a:alpha val="8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TextBox 16">
              <a:extLst>
                <a:ext uri="{FF2B5EF4-FFF2-40B4-BE49-F238E27FC236}">
                  <a16:creationId xmlns:a16="http://schemas.microsoft.com/office/drawing/2014/main" id="{CC43A50D-E09B-8146-90FE-6E3A788D02E6}"/>
                </a:ext>
              </a:extLst>
            </p:cNvPr>
            <p:cNvSpPr txBox="1"/>
            <p:nvPr/>
          </p:nvSpPr>
          <p:spPr>
            <a:xfrm>
              <a:off x="6475161" y="1042930"/>
              <a:ext cx="5633201" cy="144716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800" dirty="0">
                  <a:latin typeface="+mn-lt"/>
                  <a:ea typeface="+mn-ea"/>
                </a:rPr>
                <a:t>IM	  GE</a:t>
              </a:r>
              <a:r>
                <a:rPr lang="en-US" sz="8800" dirty="0">
                  <a:solidFill>
                    <a:schemeClr val="bg2">
                      <a:lumMod val="50000"/>
                    </a:schemeClr>
                  </a:solidFill>
                  <a:latin typeface="+mn-lt"/>
                  <a:ea typeface="+mn-ea"/>
                </a:rPr>
                <a:t>NET</a:t>
              </a:r>
            </a:p>
          </p:txBody>
        </p:sp>
        <p:grpSp>
          <p:nvGrpSpPr>
            <p:cNvPr id="10" name="Group 17">
              <a:extLst>
                <a:ext uri="{FF2B5EF4-FFF2-40B4-BE49-F238E27FC236}">
                  <a16:creationId xmlns:a16="http://schemas.microsoft.com/office/drawing/2014/main" id="{48F19CC7-2B55-EA49-A7EB-081335FC7B3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898315" y="1363866"/>
              <a:ext cx="782628" cy="809965"/>
              <a:chOff x="11190154" y="165810"/>
              <a:chExt cx="782628" cy="809965"/>
            </a:xfrm>
          </p:grpSpPr>
          <p:cxnSp>
            <p:nvCxnSpPr>
              <p:cNvPr id="11" name="Straight Connector 18">
                <a:extLst>
                  <a:ext uri="{FF2B5EF4-FFF2-40B4-BE49-F238E27FC236}">
                    <a16:creationId xmlns:a16="http://schemas.microsoft.com/office/drawing/2014/main" id="{34B8C28E-8853-FA43-9ADA-F34A93B72F5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664811" y="458034"/>
                <a:ext cx="133348" cy="231873"/>
              </a:xfrm>
              <a:prstGeom prst="line">
                <a:avLst/>
              </a:prstGeom>
              <a:ln w="38100"/>
            </p:spPr>
            <p:style>
              <a:lnRef idx="3">
                <a:schemeClr val="accent3"/>
              </a:lnRef>
              <a:fillRef idx="0">
                <a:schemeClr val="accent3"/>
              </a:fillRef>
              <a:effectRef idx="2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9">
                <a:extLst>
                  <a:ext uri="{FF2B5EF4-FFF2-40B4-BE49-F238E27FC236}">
                    <a16:creationId xmlns:a16="http://schemas.microsoft.com/office/drawing/2014/main" id="{54DCB2DE-0E20-D64E-9645-EDE3C50F32C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1393351" y="432620"/>
                <a:ext cx="146048" cy="222344"/>
              </a:xfrm>
              <a:prstGeom prst="line">
                <a:avLst/>
              </a:prstGeom>
              <a:ln w="38100"/>
            </p:spPr>
            <p:style>
              <a:lnRef idx="3">
                <a:schemeClr val="accent3"/>
              </a:lnRef>
              <a:fillRef idx="0">
                <a:schemeClr val="accent3"/>
              </a:fillRef>
              <a:effectRef idx="2">
                <a:schemeClr val="accent3"/>
              </a:effectRef>
              <a:fontRef idx="minor">
                <a:schemeClr val="tx1"/>
              </a:fontRef>
            </p:style>
          </p:cxnSp>
          <p:sp>
            <p:nvSpPr>
              <p:cNvPr id="13" name="Rounded Rectangle 20">
                <a:extLst>
                  <a:ext uri="{FF2B5EF4-FFF2-40B4-BE49-F238E27FC236}">
                    <a16:creationId xmlns:a16="http://schemas.microsoft.com/office/drawing/2014/main" id="{758F4171-31BF-E94F-98EB-B48752D6AB9A}"/>
                  </a:ext>
                </a:extLst>
              </p:cNvPr>
              <p:cNvSpPr/>
              <p:nvPr/>
            </p:nvSpPr>
            <p:spPr>
              <a:xfrm>
                <a:off x="11445739" y="165810"/>
                <a:ext cx="292096" cy="320811"/>
              </a:xfrm>
              <a:prstGeom prst="round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4" name="Rounded Rectangle 21">
                <a:extLst>
                  <a:ext uri="{FF2B5EF4-FFF2-40B4-BE49-F238E27FC236}">
                    <a16:creationId xmlns:a16="http://schemas.microsoft.com/office/drawing/2014/main" id="{48667080-2B98-6B44-B273-D3F049F799B1}"/>
                  </a:ext>
                </a:extLst>
              </p:cNvPr>
              <p:cNvSpPr/>
              <p:nvPr/>
            </p:nvSpPr>
            <p:spPr>
              <a:xfrm>
                <a:off x="11190154" y="654964"/>
                <a:ext cx="293684" cy="320811"/>
              </a:xfrm>
              <a:prstGeom prst="round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5" name="Rounded Rectangle 30">
                <a:extLst>
                  <a:ext uri="{FF2B5EF4-FFF2-40B4-BE49-F238E27FC236}">
                    <a16:creationId xmlns:a16="http://schemas.microsoft.com/office/drawing/2014/main" id="{30D1C5B2-591D-8341-956A-3A85FAB8F6F4}"/>
                  </a:ext>
                </a:extLst>
              </p:cNvPr>
              <p:cNvSpPr/>
              <p:nvPr/>
            </p:nvSpPr>
            <p:spPr>
              <a:xfrm>
                <a:off x="11679098" y="654964"/>
                <a:ext cx="293684" cy="320811"/>
              </a:xfrm>
              <a:prstGeom prst="roundRect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</p:grpSp>
      <p:sp>
        <p:nvSpPr>
          <p:cNvPr id="16" name="TextBox 36">
            <a:extLst>
              <a:ext uri="{FF2B5EF4-FFF2-40B4-BE49-F238E27FC236}">
                <a16:creationId xmlns:a16="http://schemas.microsoft.com/office/drawing/2014/main" id="{AC126838-4655-2B44-BC59-C7633F2F8767}"/>
              </a:ext>
            </a:extLst>
          </p:cNvPr>
          <p:cNvSpPr txBox="1"/>
          <p:nvPr/>
        </p:nvSpPr>
        <p:spPr bwMode="auto">
          <a:xfrm>
            <a:off x="3517219" y="1053622"/>
            <a:ext cx="3009157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800" dirty="0">
                <a:latin typeface="+mn-lt"/>
                <a:ea typeface="+mn-ea"/>
              </a:rPr>
              <a:t>PIXEL-</a:t>
            </a:r>
            <a:endParaRPr lang="en-US" sz="8800" dirty="0">
              <a:solidFill>
                <a:schemeClr val="bg2">
                  <a:lumMod val="50000"/>
                </a:schemeClr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0087919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43BF932-9A1E-044E-B112-46C74C597B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F76559-D144-A341-87CD-2F2F5F078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59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2B9C0ED-2FAF-4F45-B79A-C7B37E9A2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2">
            <a:extLst>
              <a:ext uri="{FF2B5EF4-FFF2-40B4-BE49-F238E27FC236}">
                <a16:creationId xmlns:a16="http://schemas.microsoft.com/office/drawing/2014/main" id="{DD426E90-58C5-1F4C-875E-A8C2FA969A13}"/>
              </a:ext>
            </a:extLst>
          </p:cNvPr>
          <p:cNvSpPr txBox="1">
            <a:spLocks/>
          </p:cNvSpPr>
          <p:nvPr/>
        </p:nvSpPr>
        <p:spPr>
          <a:xfrm>
            <a:off x="11354339" y="6543357"/>
            <a:ext cx="72833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65CE74E-AB26-4998-AD42-012C4C1AD076}" type="slidenum">
              <a:rPr lang="zh-CN" altLang="en-US" smtClean="0"/>
              <a:pPr/>
              <a:t>59</a:t>
            </a:fld>
            <a:endParaRPr lang="zh-CN" altLang="en-US" dirty="0"/>
          </a:p>
        </p:txBody>
      </p:sp>
      <p:sp>
        <p:nvSpPr>
          <p:cNvPr id="7" name="Slide Number Placeholder 2">
            <a:extLst>
              <a:ext uri="{FF2B5EF4-FFF2-40B4-BE49-F238E27FC236}">
                <a16:creationId xmlns:a16="http://schemas.microsoft.com/office/drawing/2014/main" id="{27928A19-E563-804D-B315-8A3819BAC568}"/>
              </a:ext>
            </a:extLst>
          </p:cNvPr>
          <p:cNvSpPr txBox="1">
            <a:spLocks/>
          </p:cNvSpPr>
          <p:nvPr/>
        </p:nvSpPr>
        <p:spPr>
          <a:xfrm>
            <a:off x="11354339" y="6543357"/>
            <a:ext cx="7283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r" defTabSz="914400" rtl="0" eaLnBrk="1" latinLnBrk="0" hangingPunct="1">
              <a:defRPr sz="12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65CE74E-AB26-4998-AD42-012C4C1AD076}" type="slidenum">
              <a:rPr lang="zh-CN" altLang="en-US" smtClean="0"/>
              <a:pPr/>
              <a:t>59</a:t>
            </a:fld>
            <a:endParaRPr lang="zh-CN" alt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BB262B5-A64E-434E-AF19-C848C1656CBD}"/>
              </a:ext>
            </a:extLst>
          </p:cNvPr>
          <p:cNvSpPr/>
          <p:nvPr/>
        </p:nvSpPr>
        <p:spPr>
          <a:xfrm>
            <a:off x="-14288" y="0"/>
            <a:ext cx="12206288" cy="6911975"/>
          </a:xfrm>
          <a:prstGeom prst="rect">
            <a:avLst/>
          </a:prstGeom>
          <a:blipFill dpi="0" rotWithShape="1">
            <a:blip r:embed="rId2">
              <a:alphaModFix amt="8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9" name="组合 22">
            <a:extLst>
              <a:ext uri="{FF2B5EF4-FFF2-40B4-BE49-F238E27FC236}">
                <a16:creationId xmlns:a16="http://schemas.microsoft.com/office/drawing/2014/main" id="{C4C6E1C8-DA62-1B44-9882-06B65454318F}"/>
              </a:ext>
            </a:extLst>
          </p:cNvPr>
          <p:cNvGrpSpPr>
            <a:grpSpLocks/>
          </p:cNvGrpSpPr>
          <p:nvPr/>
        </p:nvGrpSpPr>
        <p:grpSpPr bwMode="auto">
          <a:xfrm>
            <a:off x="2940050" y="860425"/>
            <a:ext cx="9251950" cy="1836738"/>
            <a:chOff x="2940149" y="860113"/>
            <a:chExt cx="9251832" cy="1837515"/>
          </a:xfrm>
        </p:grpSpPr>
        <p:sp>
          <p:nvSpPr>
            <p:cNvPr id="10" name="Rectangle 15">
              <a:extLst>
                <a:ext uri="{FF2B5EF4-FFF2-40B4-BE49-F238E27FC236}">
                  <a16:creationId xmlns:a16="http://schemas.microsoft.com/office/drawing/2014/main" id="{ECD075B3-70D4-E347-A270-4D7FA4EB645C}"/>
                </a:ext>
              </a:extLst>
            </p:cNvPr>
            <p:cNvSpPr/>
            <p:nvPr/>
          </p:nvSpPr>
          <p:spPr>
            <a:xfrm>
              <a:off x="2940149" y="860113"/>
              <a:ext cx="9251832" cy="1837515"/>
            </a:xfrm>
            <a:prstGeom prst="rect">
              <a:avLst/>
            </a:prstGeom>
            <a:solidFill>
              <a:schemeClr val="bg1">
                <a:alpha val="8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TextBox 16">
              <a:extLst>
                <a:ext uri="{FF2B5EF4-FFF2-40B4-BE49-F238E27FC236}">
                  <a16:creationId xmlns:a16="http://schemas.microsoft.com/office/drawing/2014/main" id="{9FD51FDD-2E7C-6443-86D7-9608977FB48D}"/>
                </a:ext>
              </a:extLst>
            </p:cNvPr>
            <p:cNvSpPr txBox="1"/>
            <p:nvPr/>
          </p:nvSpPr>
          <p:spPr>
            <a:xfrm>
              <a:off x="6475161" y="1042930"/>
              <a:ext cx="5633201" cy="144716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800" dirty="0">
                  <a:latin typeface="+mn-lt"/>
                  <a:ea typeface="+mn-ea"/>
                </a:rPr>
                <a:t>IM	  GE</a:t>
              </a:r>
              <a:r>
                <a:rPr lang="en-US" sz="8800" dirty="0">
                  <a:solidFill>
                    <a:schemeClr val="bg2">
                      <a:lumMod val="50000"/>
                    </a:schemeClr>
                  </a:solidFill>
                  <a:latin typeface="+mn-lt"/>
                  <a:ea typeface="+mn-ea"/>
                </a:rPr>
                <a:t>NET</a:t>
              </a:r>
            </a:p>
          </p:txBody>
        </p:sp>
        <p:grpSp>
          <p:nvGrpSpPr>
            <p:cNvPr id="12" name="Group 17">
              <a:extLst>
                <a:ext uri="{FF2B5EF4-FFF2-40B4-BE49-F238E27FC236}">
                  <a16:creationId xmlns:a16="http://schemas.microsoft.com/office/drawing/2014/main" id="{3A332226-4285-A84A-BEE5-4CF2E3BBBF9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898315" y="1363866"/>
              <a:ext cx="782628" cy="809965"/>
              <a:chOff x="11190154" y="165810"/>
              <a:chExt cx="782628" cy="809965"/>
            </a:xfrm>
          </p:grpSpPr>
          <p:cxnSp>
            <p:nvCxnSpPr>
              <p:cNvPr id="13" name="Straight Connector 18">
                <a:extLst>
                  <a:ext uri="{FF2B5EF4-FFF2-40B4-BE49-F238E27FC236}">
                    <a16:creationId xmlns:a16="http://schemas.microsoft.com/office/drawing/2014/main" id="{634B8D51-A911-5446-979C-F367BEDC646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664811" y="458034"/>
                <a:ext cx="133348" cy="231873"/>
              </a:xfrm>
              <a:prstGeom prst="line">
                <a:avLst/>
              </a:prstGeom>
              <a:ln w="38100"/>
            </p:spPr>
            <p:style>
              <a:lnRef idx="3">
                <a:schemeClr val="accent3"/>
              </a:lnRef>
              <a:fillRef idx="0">
                <a:schemeClr val="accent3"/>
              </a:fillRef>
              <a:effectRef idx="2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9">
                <a:extLst>
                  <a:ext uri="{FF2B5EF4-FFF2-40B4-BE49-F238E27FC236}">
                    <a16:creationId xmlns:a16="http://schemas.microsoft.com/office/drawing/2014/main" id="{DDF20768-3E51-FA49-B6EF-D2B832BCE4D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1393351" y="432620"/>
                <a:ext cx="146048" cy="222344"/>
              </a:xfrm>
              <a:prstGeom prst="line">
                <a:avLst/>
              </a:prstGeom>
              <a:ln w="38100"/>
            </p:spPr>
            <p:style>
              <a:lnRef idx="3">
                <a:schemeClr val="accent3"/>
              </a:lnRef>
              <a:fillRef idx="0">
                <a:schemeClr val="accent3"/>
              </a:fillRef>
              <a:effectRef idx="2">
                <a:schemeClr val="accent3"/>
              </a:effectRef>
              <a:fontRef idx="minor">
                <a:schemeClr val="tx1"/>
              </a:fontRef>
            </p:style>
          </p:cxnSp>
          <p:sp>
            <p:nvSpPr>
              <p:cNvPr id="15" name="Rounded Rectangle 20">
                <a:extLst>
                  <a:ext uri="{FF2B5EF4-FFF2-40B4-BE49-F238E27FC236}">
                    <a16:creationId xmlns:a16="http://schemas.microsoft.com/office/drawing/2014/main" id="{216218AA-C2E7-3B40-9A97-3C4421C38234}"/>
                  </a:ext>
                </a:extLst>
              </p:cNvPr>
              <p:cNvSpPr/>
              <p:nvPr/>
            </p:nvSpPr>
            <p:spPr>
              <a:xfrm>
                <a:off x="11445739" y="165810"/>
                <a:ext cx="292096" cy="320811"/>
              </a:xfrm>
              <a:prstGeom prst="round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6" name="Rounded Rectangle 21">
                <a:extLst>
                  <a:ext uri="{FF2B5EF4-FFF2-40B4-BE49-F238E27FC236}">
                    <a16:creationId xmlns:a16="http://schemas.microsoft.com/office/drawing/2014/main" id="{049AF444-ED2E-9F43-849F-8C48B1977836}"/>
                  </a:ext>
                </a:extLst>
              </p:cNvPr>
              <p:cNvSpPr/>
              <p:nvPr/>
            </p:nvSpPr>
            <p:spPr>
              <a:xfrm>
                <a:off x="11190154" y="654964"/>
                <a:ext cx="293684" cy="320811"/>
              </a:xfrm>
              <a:prstGeom prst="round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7" name="Rounded Rectangle 30">
                <a:extLst>
                  <a:ext uri="{FF2B5EF4-FFF2-40B4-BE49-F238E27FC236}">
                    <a16:creationId xmlns:a16="http://schemas.microsoft.com/office/drawing/2014/main" id="{644A65F9-2100-654D-AEEA-6865DB614896}"/>
                  </a:ext>
                </a:extLst>
              </p:cNvPr>
              <p:cNvSpPr/>
              <p:nvPr/>
            </p:nvSpPr>
            <p:spPr>
              <a:xfrm>
                <a:off x="11679098" y="654964"/>
                <a:ext cx="293684" cy="320811"/>
              </a:xfrm>
              <a:prstGeom prst="roundRect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</p:grpSp>
      <p:sp>
        <p:nvSpPr>
          <p:cNvPr id="18" name="TextBox 36">
            <a:extLst>
              <a:ext uri="{FF2B5EF4-FFF2-40B4-BE49-F238E27FC236}">
                <a16:creationId xmlns:a16="http://schemas.microsoft.com/office/drawing/2014/main" id="{97252607-484C-2A41-A569-84087895A54D}"/>
              </a:ext>
            </a:extLst>
          </p:cNvPr>
          <p:cNvSpPr txBox="1"/>
          <p:nvPr/>
        </p:nvSpPr>
        <p:spPr bwMode="auto">
          <a:xfrm>
            <a:off x="3517219" y="1053622"/>
            <a:ext cx="3009157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800" dirty="0">
                <a:latin typeface="+mn-lt"/>
                <a:ea typeface="+mn-ea"/>
              </a:rPr>
              <a:t>PIXEL-</a:t>
            </a:r>
            <a:endParaRPr lang="en-US" sz="8800" dirty="0">
              <a:solidFill>
                <a:schemeClr val="bg2">
                  <a:lumMod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214486A-2F01-F24B-BF37-8661C0B0FC93}"/>
              </a:ext>
            </a:extLst>
          </p:cNvPr>
          <p:cNvSpPr/>
          <p:nvPr/>
        </p:nvSpPr>
        <p:spPr>
          <a:xfrm>
            <a:off x="8097838" y="3090863"/>
            <a:ext cx="4094162" cy="312737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359ADEC1-FF51-9A48-BFDB-5459806B349C}"/>
              </a:ext>
            </a:extLst>
          </p:cNvPr>
          <p:cNvSpPr txBox="1">
            <a:spLocks/>
          </p:cNvSpPr>
          <p:nvPr/>
        </p:nvSpPr>
        <p:spPr>
          <a:xfrm>
            <a:off x="8205788" y="3133725"/>
            <a:ext cx="3995737" cy="312578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</a:pPr>
            <a:r>
              <a:rPr lang="en-US" altLang="zh-CN" sz="2800" b="1" dirty="0"/>
              <a:t>Possible Applications</a:t>
            </a:r>
          </a:p>
          <a:p>
            <a:r>
              <a:rPr lang="en-US" altLang="zh-CN" sz="2800" dirty="0"/>
              <a:t>Image classification</a:t>
            </a:r>
          </a:p>
          <a:p>
            <a:r>
              <a:rPr lang="en-US" altLang="zh-CN" sz="2800" dirty="0"/>
              <a:t>Instance segmentation</a:t>
            </a:r>
          </a:p>
          <a:p>
            <a:r>
              <a:rPr lang="en-US" altLang="zh-CN" sz="2800" dirty="0"/>
              <a:t>Semantic segmentation</a:t>
            </a:r>
          </a:p>
          <a:p>
            <a:r>
              <a:rPr lang="en-US" altLang="zh-CN" sz="2800" dirty="0"/>
              <a:t>Salient object detection</a:t>
            </a:r>
          </a:p>
          <a:p>
            <a:r>
              <a:rPr lang="is-IS" altLang="zh-CN" sz="2800" dirty="0"/>
              <a:t>…. and more</a:t>
            </a:r>
            <a:endParaRPr lang="en-US" altLang="zh-CN" sz="2800" dirty="0"/>
          </a:p>
        </p:txBody>
      </p:sp>
      <p:grpSp>
        <p:nvGrpSpPr>
          <p:cNvPr id="21" name="组合 2">
            <a:extLst>
              <a:ext uri="{FF2B5EF4-FFF2-40B4-BE49-F238E27FC236}">
                <a16:creationId xmlns:a16="http://schemas.microsoft.com/office/drawing/2014/main" id="{1B344722-D558-D841-9603-4B6CB0A416DC}"/>
              </a:ext>
            </a:extLst>
          </p:cNvPr>
          <p:cNvGrpSpPr>
            <a:grpSpLocks/>
          </p:cNvGrpSpPr>
          <p:nvPr/>
        </p:nvGrpSpPr>
        <p:grpSpPr bwMode="auto">
          <a:xfrm>
            <a:off x="2940050" y="3090863"/>
            <a:ext cx="3995738" cy="1838325"/>
            <a:chOff x="2940167" y="3091338"/>
            <a:chExt cx="3995205" cy="1837515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7BE2F69-9668-EF44-8991-BDBB3E6FC145}"/>
                </a:ext>
              </a:extLst>
            </p:cNvPr>
            <p:cNvSpPr/>
            <p:nvPr/>
          </p:nvSpPr>
          <p:spPr>
            <a:xfrm>
              <a:off x="2940167" y="3091338"/>
              <a:ext cx="3995205" cy="1837515"/>
            </a:xfrm>
            <a:prstGeom prst="rect">
              <a:avLst/>
            </a:prstGeom>
            <a:solidFill>
              <a:schemeClr val="bg1">
                <a:alpha val="8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Content Placeholder 2">
              <a:extLst>
                <a:ext uri="{FF2B5EF4-FFF2-40B4-BE49-F238E27FC236}">
                  <a16:creationId xmlns:a16="http://schemas.microsoft.com/office/drawing/2014/main" id="{4899F736-43BA-E442-AEDD-A9C08A417947}"/>
                </a:ext>
              </a:extLst>
            </p:cNvPr>
            <p:cNvSpPr txBox="1">
              <a:spLocks/>
            </p:cNvSpPr>
            <p:nvPr/>
          </p:nvSpPr>
          <p:spPr>
            <a:xfrm>
              <a:off x="2940167" y="3134181"/>
              <a:ext cx="3995205" cy="1564585"/>
            </a:xfrm>
            <a:prstGeom prst="rect">
              <a:avLst/>
            </a:prstGeom>
          </p:spPr>
          <p:txBody>
            <a:bodyPr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fontAlgn="auto">
                <a:spcAft>
                  <a:spcPts val="0"/>
                </a:spcAft>
                <a:buFont typeface="Arial"/>
                <a:buNone/>
                <a:defRPr/>
              </a:pPr>
              <a:r>
                <a:rPr lang="en-US" altLang="zh-CN" b="1" dirty="0"/>
                <a:t>Characteristics</a:t>
              </a:r>
              <a:endParaRPr lang="en-US" b="1" dirty="0"/>
            </a:p>
            <a:p>
              <a:pPr fontAlgn="auto">
                <a:spcAft>
                  <a:spcPts val="0"/>
                </a:spcAft>
                <a:defRPr/>
              </a:pPr>
              <a:r>
                <a:rPr lang="en-US" altLang="zh-CN" dirty="0"/>
                <a:t>#Classes:</a:t>
              </a:r>
              <a:r>
                <a:rPr lang="zh-CN" altLang="en-US" dirty="0"/>
                <a:t> </a:t>
              </a:r>
              <a:r>
                <a:rPr lang="en-US" altLang="zh-CN" dirty="0"/>
                <a:t>1000</a:t>
              </a:r>
              <a:endParaRPr lang="en-US" dirty="0"/>
            </a:p>
            <a:p>
              <a:pPr fontAlgn="auto">
                <a:spcAft>
                  <a:spcPts val="0"/>
                </a:spcAft>
                <a:defRPr/>
              </a:pPr>
              <a:r>
                <a:rPr lang="en-US" altLang="zh-CN" dirty="0"/>
                <a:t>#</a:t>
              </a:r>
              <a:r>
                <a:rPr lang="en-US" dirty="0"/>
                <a:t>Instance</a:t>
              </a:r>
              <a:r>
                <a:rPr lang="en-US" altLang="zh-CN" dirty="0"/>
                <a:t>:</a:t>
              </a:r>
              <a:r>
                <a:rPr lang="zh-CN" altLang="en-US" dirty="0"/>
                <a:t> </a:t>
              </a:r>
              <a:r>
                <a:rPr lang="en-US" altLang="zh-CN" dirty="0"/>
                <a:t>&gt;600K</a:t>
              </a:r>
              <a:endParaRPr lang="en-US" dirty="0"/>
            </a:p>
          </p:txBody>
        </p:sp>
      </p:grpSp>
      <p:sp>
        <p:nvSpPr>
          <p:cNvPr id="24" name="Rectangle 37">
            <a:extLst>
              <a:ext uri="{FF2B5EF4-FFF2-40B4-BE49-F238E27FC236}">
                <a16:creationId xmlns:a16="http://schemas.microsoft.com/office/drawing/2014/main" id="{50234860-A889-AB4E-A444-360585DCD0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8014" y="2231807"/>
            <a:ext cx="7023937" cy="369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b="1" dirty="0">
                <a:solidFill>
                  <a:srgbClr val="BC20C0"/>
                </a:solidFill>
                <a:latin typeface="Courier New" pitchFamily="49" charset="0"/>
                <a:cs typeface="Courier New" pitchFamily="49" charset="0"/>
              </a:rPr>
              <a:t>https://</a:t>
            </a:r>
            <a:r>
              <a:rPr lang="en-US" altLang="zh-CN" b="1" dirty="0" err="1">
                <a:solidFill>
                  <a:srgbClr val="BC20C0"/>
                </a:solidFill>
                <a:latin typeface="Courier New" pitchFamily="49" charset="0"/>
                <a:cs typeface="Courier New" pitchFamily="49" charset="0"/>
              </a:rPr>
              <a:t>github.com</a:t>
            </a:r>
            <a:r>
              <a:rPr lang="en-US" altLang="zh-CN" b="1" dirty="0">
                <a:solidFill>
                  <a:srgbClr val="BC20C0"/>
                </a:solidFill>
                <a:latin typeface="Courier New" pitchFamily="49" charset="0"/>
                <a:cs typeface="Courier New" pitchFamily="49" charset="0"/>
              </a:rPr>
              <a:t>/</a:t>
            </a:r>
            <a:r>
              <a:rPr lang="en-US" altLang="zh-CN" b="1" dirty="0" err="1">
                <a:solidFill>
                  <a:srgbClr val="BC20C0"/>
                </a:solidFill>
                <a:latin typeface="Courier New" pitchFamily="49" charset="0"/>
                <a:cs typeface="Courier New" pitchFamily="49" charset="0"/>
              </a:rPr>
              <a:t>shiyinzhang</a:t>
            </a:r>
            <a:r>
              <a:rPr lang="en-US" altLang="zh-CN" b="1" dirty="0">
                <a:solidFill>
                  <a:srgbClr val="BC20C0"/>
                </a:solidFill>
                <a:latin typeface="Courier New" pitchFamily="49" charset="0"/>
                <a:cs typeface="Courier New" pitchFamily="49" charset="0"/>
              </a:rPr>
              <a:t>/Pixel-ImageNet </a:t>
            </a:r>
            <a:endParaRPr lang="en-US" altLang="zh-CN" b="1" dirty="0">
              <a:solidFill>
                <a:srgbClr val="BC20C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603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build="p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B435D29-FA09-5D4E-A106-96BC4BF6361C}"/>
              </a:ext>
            </a:extLst>
          </p:cNvPr>
          <p:cNvSpPr/>
          <p:nvPr/>
        </p:nvSpPr>
        <p:spPr>
          <a:xfrm>
            <a:off x="0" y="1362075"/>
            <a:ext cx="12192000" cy="549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3572E8B-2034-064F-9D69-D9868C613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D9C98-4E0E-4E4D-995C-C4738A276CF8}" type="slidenum">
              <a:rPr lang="en-US" smtClean="0"/>
              <a:t>60</a:t>
            </a:fld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1480F41-EC58-6C47-958D-66C8BA651FA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>
              <a:alphaModFix amt="62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FD881A-BBF5-6A49-9C05-A2485F26DBEB}"/>
              </a:ext>
            </a:extLst>
          </p:cNvPr>
          <p:cNvSpPr/>
          <p:nvPr/>
        </p:nvSpPr>
        <p:spPr>
          <a:xfrm>
            <a:off x="0" y="795287"/>
            <a:ext cx="12192000" cy="5495925"/>
          </a:xfrm>
          <a:prstGeom prst="rect">
            <a:avLst/>
          </a:prstGeom>
          <a:solidFill>
            <a:schemeClr val="bg1">
              <a:alpha val="73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AD16B3A-25FF-424E-91EE-006249A93F16}"/>
              </a:ext>
            </a:extLst>
          </p:cNvPr>
          <p:cNvSpPr txBox="1">
            <a:spLocks/>
          </p:cNvSpPr>
          <p:nvPr/>
        </p:nvSpPr>
        <p:spPr>
          <a:xfrm>
            <a:off x="3878317" y="2007479"/>
            <a:ext cx="4782207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600" b="1" dirty="0">
                <a:solidFill>
                  <a:srgbClr val="13294B"/>
                </a:solidFill>
                <a:latin typeface="Savoye LET Plain:1.0" pitchFamily="2" charset="0"/>
                <a:ea typeface="Georgia" charset="0"/>
                <a:cs typeface="Georgia" charset="0"/>
              </a:rPr>
              <a:t>Thanks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570C847-6E09-7446-A087-FC2DE61908A8}"/>
              </a:ext>
            </a:extLst>
          </p:cNvPr>
          <p:cNvSpPr txBox="1">
            <a:spLocks/>
          </p:cNvSpPr>
          <p:nvPr/>
        </p:nvSpPr>
        <p:spPr>
          <a:xfrm>
            <a:off x="4416942" y="4810927"/>
            <a:ext cx="3704956" cy="83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200" b="1" dirty="0">
                <a:solidFill>
                  <a:srgbClr val="13294B"/>
                </a:solidFill>
                <a:latin typeface="Times New Roman" panose="02020603050405020304" pitchFamily="18" charset="0"/>
                <a:ea typeface="Calibri" charset="0"/>
                <a:cs typeface="Times New Roman" panose="02020603050405020304" pitchFamily="18" charset="0"/>
              </a:rPr>
              <a:t>Q &amp; A</a:t>
            </a:r>
          </a:p>
        </p:txBody>
      </p:sp>
    </p:spTree>
    <p:extLst>
      <p:ext uri="{BB962C8B-B14F-4D97-AF65-F5344CB8AC3E}">
        <p14:creationId xmlns:p14="http://schemas.microsoft.com/office/powerpoint/2010/main" val="18991806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3447</TotalTime>
  <Words>1989</Words>
  <Application>Microsoft Macintosh PowerPoint</Application>
  <PresentationFormat>宽屏</PresentationFormat>
  <Paragraphs>581</Paragraphs>
  <Slides>60</Slides>
  <Notes>6</Notes>
  <HiddenSlides>10</HiddenSlides>
  <MMClips>4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60</vt:i4>
      </vt:variant>
    </vt:vector>
  </HeadingPairs>
  <TitlesOfParts>
    <vt:vector size="70" baseType="lpstr">
      <vt:lpstr>微软雅黑</vt:lpstr>
      <vt:lpstr>Microsoft YaHei UI</vt:lpstr>
      <vt:lpstr>Arial</vt:lpstr>
      <vt:lpstr>Calibri</vt:lpstr>
      <vt:lpstr>Calibri Light</vt:lpstr>
      <vt:lpstr>Courier New</vt:lpstr>
      <vt:lpstr>Savoye LET Plain:1.0</vt:lpstr>
      <vt:lpstr>Times New Roman</vt:lpstr>
      <vt:lpstr>Wingdings</vt:lpstr>
      <vt:lpstr>Office Theme</vt:lpstr>
      <vt:lpstr>PowerPoint 演示文稿</vt:lpstr>
      <vt:lpstr>What is semantic segmentation?</vt:lpstr>
      <vt:lpstr>Overview: Fully-supervised Semantic Segmentation</vt:lpstr>
      <vt:lpstr>State-of-the-art FCN structures</vt:lpstr>
      <vt:lpstr>The importance of semantic segmentation</vt:lpstr>
      <vt:lpstr>Challenge: Pixel-level annotation is time-consuming </vt:lpstr>
      <vt:lpstr>Solution</vt:lpstr>
      <vt:lpstr>Solution</vt:lpstr>
      <vt:lpstr>Weak annotations</vt:lpstr>
      <vt:lpstr>Weakly-supervised Semantic Segmentation</vt:lpstr>
      <vt:lpstr>Weakly-supervised Semantic Segmentation</vt:lpstr>
      <vt:lpstr>Weakly-supervised Semantic Segmentation</vt:lpstr>
      <vt:lpstr>Researcher Distribution</vt:lpstr>
      <vt:lpstr>Method-1: Simple to complex</vt:lpstr>
      <vt:lpstr>Method-1: Simple to complex</vt:lpstr>
      <vt:lpstr>Method-1: Simple to complex</vt:lpstr>
      <vt:lpstr>Method-1: Simple to complex</vt:lpstr>
      <vt:lpstr>Method-1: Simple to complex</vt:lpstr>
      <vt:lpstr>Method-2: Adversarial Erasing</vt:lpstr>
      <vt:lpstr>Method-2: Adversarial Erasing</vt:lpstr>
      <vt:lpstr>Method-2: Adversarial Erasing</vt:lpstr>
      <vt:lpstr>Method-2: Adversarial Erasing</vt:lpstr>
      <vt:lpstr>Method-2: Adversarial Erasing</vt:lpstr>
      <vt:lpstr>Method-2: Adversarial Erasing</vt:lpstr>
      <vt:lpstr>Method-3: Multi-dilated Convolution</vt:lpstr>
      <vt:lpstr>Method-3: Multi-dilated Convolution</vt:lpstr>
      <vt:lpstr>Method-3: Multi-dilated Convolution</vt:lpstr>
      <vt:lpstr>Method-3: Multi-dilated Convolution</vt:lpstr>
      <vt:lpstr>Solution</vt:lpstr>
      <vt:lpstr>What is Interactive Object Segmentation?</vt:lpstr>
      <vt:lpstr>Standard pipeline</vt:lpstr>
      <vt:lpstr>Common types of user interaction</vt:lpstr>
      <vt:lpstr>Common types of user interaction</vt:lpstr>
      <vt:lpstr>Common types of user interaction</vt:lpstr>
      <vt:lpstr>Existing State-of-the-Art Method: DEXTR</vt:lpstr>
      <vt:lpstr>Existing State-of-the-Art Method: DEXTR</vt:lpstr>
      <vt:lpstr>Existing State-of-the-Art Method: DEXTR</vt:lpstr>
      <vt:lpstr>Inside-Outside Guidance (IOG)</vt:lpstr>
      <vt:lpstr>Clicking Paradigm</vt:lpstr>
      <vt:lpstr>Clicking Paradigm</vt:lpstr>
      <vt:lpstr>Clicking Paradigm</vt:lpstr>
      <vt:lpstr>Clicking Paradigm</vt:lpstr>
      <vt:lpstr>Clicking Paradigm</vt:lpstr>
      <vt:lpstr>Input Representation</vt:lpstr>
      <vt:lpstr>Network Architecture </vt:lpstr>
      <vt:lpstr>Network Architecture </vt:lpstr>
      <vt:lpstr>Network Architecture </vt:lpstr>
      <vt:lpstr>Beyond Three Clicks</vt:lpstr>
      <vt:lpstr>IOG vs. Extreme Clicks</vt:lpstr>
      <vt:lpstr>IOG vs. Extreme Clicks</vt:lpstr>
      <vt:lpstr>Comparison with SOTA</vt:lpstr>
      <vt:lpstr>Generalization</vt:lpstr>
      <vt:lpstr>Qualitative Results</vt:lpstr>
      <vt:lpstr>Demo</vt:lpstr>
      <vt:lpstr>Automated Mode of IOG</vt:lpstr>
      <vt:lpstr>Automated Mode of IOG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Yunchao Wei</dc:creator>
  <cp:lastModifiedBy>Zhao Yao</cp:lastModifiedBy>
  <cp:revision>42</cp:revision>
  <dcterms:created xsi:type="dcterms:W3CDTF">2020-08-03T08:26:48Z</dcterms:created>
  <dcterms:modified xsi:type="dcterms:W3CDTF">2021-06-10T22:36:20Z</dcterms:modified>
</cp:coreProperties>
</file>