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1"/>
  </p:notesMasterIdLst>
  <p:sldIdLst>
    <p:sldId id="256" r:id="rId2"/>
    <p:sldId id="1340" r:id="rId3"/>
    <p:sldId id="1388" r:id="rId4"/>
    <p:sldId id="1477" r:id="rId5"/>
    <p:sldId id="1490" r:id="rId6"/>
    <p:sldId id="1491" r:id="rId7"/>
    <p:sldId id="1492" r:id="rId8"/>
    <p:sldId id="1389" r:id="rId9"/>
    <p:sldId id="1439" r:id="rId10"/>
    <p:sldId id="1485" r:id="rId11"/>
    <p:sldId id="1489" r:id="rId12"/>
    <p:sldId id="1395" r:id="rId13"/>
    <p:sldId id="1459" r:id="rId14"/>
    <p:sldId id="1461" r:id="rId15"/>
    <p:sldId id="1463" r:id="rId16"/>
    <p:sldId id="1464" r:id="rId17"/>
    <p:sldId id="1462" r:id="rId18"/>
    <p:sldId id="1486" r:id="rId19"/>
    <p:sldId id="1436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黑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BE6"/>
    <a:srgbClr val="00CC99"/>
    <a:srgbClr val="00B050"/>
    <a:srgbClr val="FF0000"/>
    <a:srgbClr val="FF5050"/>
    <a:srgbClr val="FF99FF"/>
    <a:srgbClr val="5C0438"/>
    <a:srgbClr val="FFFFFF"/>
    <a:srgbClr val="CBCBCB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14" autoAdjust="0"/>
    <p:restoredTop sz="91897" autoAdjust="0"/>
  </p:normalViewPr>
  <p:slideViewPr>
    <p:cSldViewPr>
      <p:cViewPr varScale="1">
        <p:scale>
          <a:sx n="81" d="100"/>
          <a:sy n="81" d="100"/>
        </p:scale>
        <p:origin x="-1334" y="-1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64CB0F-B8F9-4B5A-B567-7AD3390D451D}" type="doc">
      <dgm:prSet loTypeId="urn:microsoft.com/office/officeart/2008/layout/CircleAccentTimeline" loCatId="process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zh-CN" altLang="en-US"/>
        </a:p>
      </dgm:t>
    </dgm:pt>
    <dgm:pt modelId="{ED5D860F-5021-4EBB-A82A-463384BFCAB6}">
      <dgm:prSet phldrT="[文本]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调研范围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4C7261-5846-48B2-B873-7A4597CAF50E}" type="parTrans" cxnId="{E6523DB2-E9D7-48D7-B81F-EADF64939BF4}">
      <dgm:prSet/>
      <dgm:spPr/>
      <dgm:t>
        <a:bodyPr/>
        <a:lstStyle/>
        <a:p>
          <a:endParaRPr lang="zh-CN" altLang="en-US"/>
        </a:p>
      </dgm:t>
    </dgm:pt>
    <dgm:pt modelId="{2C2B2FE4-79DB-423E-9F8C-4A71C578388B}" type="sibTrans" cxnId="{E6523DB2-E9D7-48D7-B81F-EADF64939BF4}">
      <dgm:prSet/>
      <dgm:spPr/>
      <dgm:t>
        <a:bodyPr/>
        <a:lstStyle/>
        <a:p>
          <a:endParaRPr lang="zh-CN" altLang="en-US"/>
        </a:p>
      </dgm:t>
    </dgm:pt>
    <dgm:pt modelId="{73CBA15A-6569-4C57-8BAD-7E50832965C9}">
      <dgm:prSet phldrT="[文本]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CCF</a:t>
          </a:r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大数据专家委 </a:t>
          </a:r>
          <a:r>
            <a:rPr lang="en-US" altLang="zh-CN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&amp; </a:t>
          </a:r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中关村大数据产业联盟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A3621C5-375F-4D80-8696-7D71261EA011}" type="parTrans" cxnId="{F3CCA865-E44D-4AE5-985B-46C881FD9C76}">
      <dgm:prSet/>
      <dgm:spPr/>
      <dgm:t>
        <a:bodyPr/>
        <a:lstStyle/>
        <a:p>
          <a:endParaRPr lang="zh-CN" altLang="en-US"/>
        </a:p>
      </dgm:t>
    </dgm:pt>
    <dgm:pt modelId="{F0B71289-D402-4463-805D-7FC122FDA08A}" type="sibTrans" cxnId="{F3CCA865-E44D-4AE5-985B-46C881FD9C76}">
      <dgm:prSet/>
      <dgm:spPr/>
      <dgm:t>
        <a:bodyPr/>
        <a:lstStyle/>
        <a:p>
          <a:endParaRPr lang="zh-CN" altLang="en-US"/>
        </a:p>
      </dgm:t>
    </dgm:pt>
    <dgm:pt modelId="{3D62C72D-EA7D-4310-A2F6-4E34AF1E9188}">
      <dgm:prSet phldrT="[文本]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候选项征集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B2AE369-E468-471F-BAF6-C3106665C1DC}" type="parTrans" cxnId="{B9CA7E17-99B9-4E47-A9D7-9EA6DAA85BD0}">
      <dgm:prSet/>
      <dgm:spPr/>
      <dgm:t>
        <a:bodyPr/>
        <a:lstStyle/>
        <a:p>
          <a:endParaRPr lang="zh-CN" altLang="en-US"/>
        </a:p>
      </dgm:t>
    </dgm:pt>
    <dgm:pt modelId="{59EE728B-CB96-4D8A-92C8-C72226FBFA02}" type="sibTrans" cxnId="{B9CA7E17-99B9-4E47-A9D7-9EA6DAA85BD0}">
      <dgm:prSet/>
      <dgm:spPr/>
      <dgm:t>
        <a:bodyPr/>
        <a:lstStyle/>
        <a:p>
          <a:endParaRPr lang="zh-CN" altLang="en-US"/>
        </a:p>
      </dgm:t>
    </dgm:pt>
    <dgm:pt modelId="{AA014E73-33DF-4D7E-B20D-606E273DD4CA}">
      <dgm:prSet phldrT="[文本]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工作组汇总提出候选项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00C6BD7-0F53-42C1-A108-6119E824DFF2}" type="parTrans" cxnId="{7BAA2003-CCDC-47D4-9E3F-05B781231E8F}">
      <dgm:prSet/>
      <dgm:spPr/>
      <dgm:t>
        <a:bodyPr/>
        <a:lstStyle/>
        <a:p>
          <a:endParaRPr lang="zh-CN" altLang="en-US"/>
        </a:p>
      </dgm:t>
    </dgm:pt>
    <dgm:pt modelId="{687B869E-70CD-454D-8A94-21541B605612}" type="sibTrans" cxnId="{7BAA2003-CCDC-47D4-9E3F-05B781231E8F}">
      <dgm:prSet/>
      <dgm:spPr/>
      <dgm:t>
        <a:bodyPr/>
        <a:lstStyle/>
        <a:p>
          <a:endParaRPr lang="zh-CN" altLang="en-US"/>
        </a:p>
      </dgm:t>
    </dgm:pt>
    <dgm:pt modelId="{F7992217-E1DC-401C-924F-1255BD9B503E}">
      <dgm:prSet phldrT="[文本]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专家委投票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5464A87-A649-4C8F-B9E8-A2CE99FE1C8D}" type="parTrans" cxnId="{3E230A9D-81EE-4BE7-8888-BC76115FC032}">
      <dgm:prSet/>
      <dgm:spPr/>
      <dgm:t>
        <a:bodyPr/>
        <a:lstStyle/>
        <a:p>
          <a:endParaRPr lang="zh-CN" altLang="en-US"/>
        </a:p>
      </dgm:t>
    </dgm:pt>
    <dgm:pt modelId="{5683DD26-0B77-4645-82B1-082DB7D24CF4}" type="sibTrans" cxnId="{3E230A9D-81EE-4BE7-8888-BC76115FC032}">
      <dgm:prSet/>
      <dgm:spPr/>
      <dgm:t>
        <a:bodyPr/>
        <a:lstStyle/>
        <a:p>
          <a:endParaRPr lang="zh-CN" altLang="en-US"/>
        </a:p>
      </dgm:t>
    </dgm:pt>
    <dgm:pt modelId="{1DD1A592-780F-4439-A592-CD908B6D3148}">
      <dgm:prSet phldrT="[文本]" custT="1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US" altLang="zh-CN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82</a:t>
          </a:r>
          <a:r>
            <a:rPr lang="zh-CN" alt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位</a:t>
          </a:r>
          <a:endParaRPr lang="en-US" altLang="zh-CN" sz="14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zh-CN" altLang="en-US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专家投票</a:t>
          </a:r>
          <a:endParaRPr lang="zh-CN" altLang="en-US" sz="1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8E7FCCB-45E4-4B8C-969B-84D358AED8F9}" type="parTrans" cxnId="{2D2543F6-84EB-4409-86AE-55512E48AC50}">
      <dgm:prSet/>
      <dgm:spPr/>
      <dgm:t>
        <a:bodyPr/>
        <a:lstStyle/>
        <a:p>
          <a:endParaRPr lang="zh-CN" altLang="en-US"/>
        </a:p>
      </dgm:t>
    </dgm:pt>
    <dgm:pt modelId="{86F1780E-4ED1-465B-880F-FEB4E25133D9}" type="sibTrans" cxnId="{2D2543F6-84EB-4409-86AE-55512E48AC50}">
      <dgm:prSet/>
      <dgm:spPr/>
      <dgm:t>
        <a:bodyPr/>
        <a:lstStyle/>
        <a:p>
          <a:endParaRPr lang="zh-CN" altLang="en-US"/>
        </a:p>
      </dgm:t>
    </dgm:pt>
    <dgm:pt modelId="{C08864A0-B717-47D6-9B0C-2734CDA8F2D0}">
      <dgm:prSet phldrT="[文本]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汇总</a:t>
          </a:r>
          <a:endParaRPr lang="en-US" altLang="zh-CN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投票结果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92E192-0BB1-46B7-BBFF-E426CCA6070C}" type="parTrans" cxnId="{780CB4A3-6F32-4741-9FBE-F4CD74805777}">
      <dgm:prSet/>
      <dgm:spPr/>
      <dgm:t>
        <a:bodyPr/>
        <a:lstStyle/>
        <a:p>
          <a:endParaRPr lang="zh-CN" altLang="en-US"/>
        </a:p>
      </dgm:t>
    </dgm:pt>
    <dgm:pt modelId="{95B80AF9-3400-44DC-A3D9-3978DE03B4B2}" type="sibTrans" cxnId="{780CB4A3-6F32-4741-9FBE-F4CD74805777}">
      <dgm:prSet/>
      <dgm:spPr/>
      <dgm:t>
        <a:bodyPr/>
        <a:lstStyle/>
        <a:p>
          <a:endParaRPr lang="zh-CN" altLang="en-US"/>
        </a:p>
      </dgm:t>
    </dgm:pt>
    <dgm:pt modelId="{417E0EF0-1C61-4F8D-93E4-AA9A29F7D83F}">
      <dgm:prSet phldrT="[文本]"/>
      <dgm:spPr>
        <a:noFill/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zh-CN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形成初步结论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08D28B-7DC2-47A4-A9BE-1D939019A9EA}" type="parTrans" cxnId="{4236D440-802F-4003-8031-74B7AF5281A0}">
      <dgm:prSet/>
      <dgm:spPr/>
      <dgm:t>
        <a:bodyPr/>
        <a:lstStyle/>
        <a:p>
          <a:endParaRPr lang="zh-CN" altLang="en-US"/>
        </a:p>
      </dgm:t>
    </dgm:pt>
    <dgm:pt modelId="{24C3A606-427D-4B73-BBB4-ACE8918D08E9}" type="sibTrans" cxnId="{4236D440-802F-4003-8031-74B7AF5281A0}">
      <dgm:prSet/>
      <dgm:spPr/>
      <dgm:t>
        <a:bodyPr/>
        <a:lstStyle/>
        <a:p>
          <a:endParaRPr lang="zh-CN" altLang="en-US"/>
        </a:p>
      </dgm:t>
    </dgm:pt>
    <dgm:pt modelId="{B708B1A6-B9E8-4713-9459-5C6FCA77D82B}" type="pres">
      <dgm:prSet presAssocID="{4164CB0F-B8F9-4B5A-B567-7AD3390D451D}" presName="Name0" presStyleCnt="0">
        <dgm:presLayoutVars>
          <dgm:dir/>
        </dgm:presLayoutVars>
      </dgm:prSet>
      <dgm:spPr/>
      <dgm:t>
        <a:bodyPr/>
        <a:lstStyle/>
        <a:p>
          <a:endParaRPr lang="zh-CN" altLang="en-US"/>
        </a:p>
      </dgm:t>
    </dgm:pt>
    <dgm:pt modelId="{93BD357E-3D5E-438E-B72B-B35BA3ED323C}" type="pres">
      <dgm:prSet presAssocID="{ED5D860F-5021-4EBB-A82A-463384BFCAB6}" presName="parComposite" presStyleCnt="0"/>
      <dgm:spPr/>
    </dgm:pt>
    <dgm:pt modelId="{76FC0B09-9EB7-4D94-9ABA-5887D23A3835}" type="pres">
      <dgm:prSet presAssocID="{ED5D860F-5021-4EBB-A82A-463384BFCAB6}" presName="parBigCircle" presStyleLbl="node0" presStyleIdx="0" presStyleCnt="5"/>
      <dgm:spPr/>
    </dgm:pt>
    <dgm:pt modelId="{038DA05D-A52E-420F-B381-1E5721112BE3}" type="pres">
      <dgm:prSet presAssocID="{ED5D860F-5021-4EBB-A82A-463384BFCAB6}" presName="parTx" presStyleLbl="revTx" presStyleIdx="0" presStyleCnt="11"/>
      <dgm:spPr/>
      <dgm:t>
        <a:bodyPr/>
        <a:lstStyle/>
        <a:p>
          <a:endParaRPr lang="zh-CN" altLang="en-US"/>
        </a:p>
      </dgm:t>
    </dgm:pt>
    <dgm:pt modelId="{E45BAB17-B700-4659-9732-F715D7D4D2EB}" type="pres">
      <dgm:prSet presAssocID="{ED5D860F-5021-4EBB-A82A-463384BFCAB6}" presName="bSpace" presStyleCnt="0"/>
      <dgm:spPr/>
    </dgm:pt>
    <dgm:pt modelId="{4234F278-A3F7-452B-A0D7-9A093632C80C}" type="pres">
      <dgm:prSet presAssocID="{ED5D860F-5021-4EBB-A82A-463384BFCAB6}" presName="parBackupNorm" presStyleCnt="0"/>
      <dgm:spPr/>
    </dgm:pt>
    <dgm:pt modelId="{34D53F32-00BE-492D-A751-286DF6A792F6}" type="pres">
      <dgm:prSet presAssocID="{2C2B2FE4-79DB-423E-9F8C-4A71C578388B}" presName="parSpace" presStyleCnt="0"/>
      <dgm:spPr/>
    </dgm:pt>
    <dgm:pt modelId="{3517596E-C46B-4759-A21E-4BD459D2FD1F}" type="pres">
      <dgm:prSet presAssocID="{73CBA15A-6569-4C57-8BAD-7E50832965C9}" presName="desBackupLeftNorm" presStyleCnt="0"/>
      <dgm:spPr/>
    </dgm:pt>
    <dgm:pt modelId="{E21B2E63-B3EB-4471-B7B6-BF04B06C90E6}" type="pres">
      <dgm:prSet presAssocID="{73CBA15A-6569-4C57-8BAD-7E50832965C9}" presName="desComposite" presStyleCnt="0"/>
      <dgm:spPr/>
    </dgm:pt>
    <dgm:pt modelId="{D3C9A782-A9DB-4D8C-BBBD-465C701AC854}" type="pres">
      <dgm:prSet presAssocID="{73CBA15A-6569-4C57-8BAD-7E50832965C9}" presName="desCircle" presStyleLbl="node1" presStyleIdx="0" presStyleCnt="3"/>
      <dgm:spPr/>
    </dgm:pt>
    <dgm:pt modelId="{D26B2A3D-10F9-4856-A805-99A58CEF26B7}" type="pres">
      <dgm:prSet presAssocID="{73CBA15A-6569-4C57-8BAD-7E50832965C9}" presName="chTx" presStyleLbl="revTx" presStyleIdx="1" presStyleCnt="11"/>
      <dgm:spPr/>
      <dgm:t>
        <a:bodyPr/>
        <a:lstStyle/>
        <a:p>
          <a:endParaRPr lang="zh-CN" altLang="en-US"/>
        </a:p>
      </dgm:t>
    </dgm:pt>
    <dgm:pt modelId="{6B6712A8-9613-4675-994A-3E3BE1B38C83}" type="pres">
      <dgm:prSet presAssocID="{73CBA15A-6569-4C57-8BAD-7E50832965C9}" presName="desTx" presStyleLbl="revTx" presStyleIdx="2" presStyleCnt="11">
        <dgm:presLayoutVars>
          <dgm:bulletEnabled val="1"/>
        </dgm:presLayoutVars>
      </dgm:prSet>
      <dgm:spPr/>
    </dgm:pt>
    <dgm:pt modelId="{DDD7903D-F00D-4A99-BDF8-563FD0747226}" type="pres">
      <dgm:prSet presAssocID="{73CBA15A-6569-4C57-8BAD-7E50832965C9}" presName="desBackupRightNorm" presStyleCnt="0"/>
      <dgm:spPr/>
    </dgm:pt>
    <dgm:pt modelId="{5517A3AF-112D-4342-A62B-11165E9BD2FF}" type="pres">
      <dgm:prSet presAssocID="{F0B71289-D402-4463-805D-7FC122FDA08A}" presName="desSpace" presStyleCnt="0"/>
      <dgm:spPr/>
    </dgm:pt>
    <dgm:pt modelId="{AB7CA129-5DF8-4F8A-BE1D-BAC856643C8C}" type="pres">
      <dgm:prSet presAssocID="{3D62C72D-EA7D-4310-A2F6-4E34AF1E9188}" presName="parComposite" presStyleCnt="0"/>
      <dgm:spPr/>
    </dgm:pt>
    <dgm:pt modelId="{F55B9372-AE86-4C96-BF95-2BC7F2D1F6FC}" type="pres">
      <dgm:prSet presAssocID="{3D62C72D-EA7D-4310-A2F6-4E34AF1E9188}" presName="parBigCircle" presStyleLbl="node0" presStyleIdx="1" presStyleCnt="5"/>
      <dgm:spPr/>
    </dgm:pt>
    <dgm:pt modelId="{BC9E8D08-44B5-4020-B310-B888A2C4FB66}" type="pres">
      <dgm:prSet presAssocID="{3D62C72D-EA7D-4310-A2F6-4E34AF1E9188}" presName="parTx" presStyleLbl="revTx" presStyleIdx="3" presStyleCnt="11"/>
      <dgm:spPr/>
      <dgm:t>
        <a:bodyPr/>
        <a:lstStyle/>
        <a:p>
          <a:endParaRPr lang="zh-CN" altLang="en-US"/>
        </a:p>
      </dgm:t>
    </dgm:pt>
    <dgm:pt modelId="{C9E4FC51-6992-4696-B606-3CF100B14B0E}" type="pres">
      <dgm:prSet presAssocID="{3D62C72D-EA7D-4310-A2F6-4E34AF1E9188}" presName="bSpace" presStyleCnt="0"/>
      <dgm:spPr/>
    </dgm:pt>
    <dgm:pt modelId="{E29CD9B1-6A93-4593-941B-38EA27771DFE}" type="pres">
      <dgm:prSet presAssocID="{3D62C72D-EA7D-4310-A2F6-4E34AF1E9188}" presName="parBackupNorm" presStyleCnt="0"/>
      <dgm:spPr/>
    </dgm:pt>
    <dgm:pt modelId="{FFDF1F9C-48C9-486F-8256-2DDAD475A278}" type="pres">
      <dgm:prSet presAssocID="{59EE728B-CB96-4D8A-92C8-C72226FBFA02}" presName="parSpace" presStyleCnt="0"/>
      <dgm:spPr/>
    </dgm:pt>
    <dgm:pt modelId="{BEF9E263-CD6D-4679-A7D1-2FF620D963BE}" type="pres">
      <dgm:prSet presAssocID="{AA014E73-33DF-4D7E-B20D-606E273DD4CA}" presName="desBackupLeftNorm" presStyleCnt="0"/>
      <dgm:spPr/>
    </dgm:pt>
    <dgm:pt modelId="{6314C566-9E90-48EC-B39E-FBD2EEB9D1C3}" type="pres">
      <dgm:prSet presAssocID="{AA014E73-33DF-4D7E-B20D-606E273DD4CA}" presName="desComposite" presStyleCnt="0"/>
      <dgm:spPr/>
    </dgm:pt>
    <dgm:pt modelId="{1EC8A5FD-3FAE-4227-8A0F-0CE9AFB0434E}" type="pres">
      <dgm:prSet presAssocID="{AA014E73-33DF-4D7E-B20D-606E273DD4CA}" presName="desCircle" presStyleLbl="node1" presStyleIdx="1" presStyleCnt="3"/>
      <dgm:spPr/>
    </dgm:pt>
    <dgm:pt modelId="{CBC68E04-B7CC-498B-81F8-979233D99065}" type="pres">
      <dgm:prSet presAssocID="{AA014E73-33DF-4D7E-B20D-606E273DD4CA}" presName="chTx" presStyleLbl="revTx" presStyleIdx="4" presStyleCnt="11"/>
      <dgm:spPr/>
      <dgm:t>
        <a:bodyPr/>
        <a:lstStyle/>
        <a:p>
          <a:endParaRPr lang="zh-CN" altLang="en-US"/>
        </a:p>
      </dgm:t>
    </dgm:pt>
    <dgm:pt modelId="{468FC193-170A-474A-9891-8BDC1892ADED}" type="pres">
      <dgm:prSet presAssocID="{AA014E73-33DF-4D7E-B20D-606E273DD4CA}" presName="desTx" presStyleLbl="revTx" presStyleIdx="5" presStyleCnt="11">
        <dgm:presLayoutVars>
          <dgm:bulletEnabled val="1"/>
        </dgm:presLayoutVars>
      </dgm:prSet>
      <dgm:spPr/>
    </dgm:pt>
    <dgm:pt modelId="{80276CBD-2F43-4236-92BF-D71323A24FBC}" type="pres">
      <dgm:prSet presAssocID="{AA014E73-33DF-4D7E-B20D-606E273DD4CA}" presName="desBackupRightNorm" presStyleCnt="0"/>
      <dgm:spPr/>
    </dgm:pt>
    <dgm:pt modelId="{943B32BC-6A5A-4769-A66D-258F60B2A3DE}" type="pres">
      <dgm:prSet presAssocID="{687B869E-70CD-454D-8A94-21541B605612}" presName="desSpace" presStyleCnt="0"/>
      <dgm:spPr/>
    </dgm:pt>
    <dgm:pt modelId="{3A378FD3-9987-46E0-8AB4-1C916421911D}" type="pres">
      <dgm:prSet presAssocID="{F7992217-E1DC-401C-924F-1255BD9B503E}" presName="parComposite" presStyleCnt="0"/>
      <dgm:spPr/>
    </dgm:pt>
    <dgm:pt modelId="{0F95986E-1559-43CD-8C38-08810D481787}" type="pres">
      <dgm:prSet presAssocID="{F7992217-E1DC-401C-924F-1255BD9B503E}" presName="parBigCircle" presStyleLbl="node0" presStyleIdx="2" presStyleCnt="5"/>
      <dgm:spPr/>
    </dgm:pt>
    <dgm:pt modelId="{704B054D-E79E-4779-BE0F-ED81394288F4}" type="pres">
      <dgm:prSet presAssocID="{F7992217-E1DC-401C-924F-1255BD9B503E}" presName="parTx" presStyleLbl="revTx" presStyleIdx="6" presStyleCnt="11"/>
      <dgm:spPr/>
      <dgm:t>
        <a:bodyPr/>
        <a:lstStyle/>
        <a:p>
          <a:endParaRPr lang="zh-CN" altLang="en-US"/>
        </a:p>
      </dgm:t>
    </dgm:pt>
    <dgm:pt modelId="{08C8B012-3A4C-467C-914B-A669FBAE2385}" type="pres">
      <dgm:prSet presAssocID="{F7992217-E1DC-401C-924F-1255BD9B503E}" presName="bSpace" presStyleCnt="0"/>
      <dgm:spPr/>
    </dgm:pt>
    <dgm:pt modelId="{5E461415-2168-42D3-96C7-C08A386E317D}" type="pres">
      <dgm:prSet presAssocID="{F7992217-E1DC-401C-924F-1255BD9B503E}" presName="parBackupNorm" presStyleCnt="0"/>
      <dgm:spPr/>
    </dgm:pt>
    <dgm:pt modelId="{CFCD26B3-646D-4192-8221-B6161BB606E7}" type="pres">
      <dgm:prSet presAssocID="{5683DD26-0B77-4645-82B1-082DB7D24CF4}" presName="parSpace" presStyleCnt="0"/>
      <dgm:spPr/>
    </dgm:pt>
    <dgm:pt modelId="{47F8FA60-D2B3-4634-8D78-46B1FC913983}" type="pres">
      <dgm:prSet presAssocID="{1DD1A592-780F-4439-A592-CD908B6D3148}" presName="desBackupLeftNorm" presStyleCnt="0"/>
      <dgm:spPr/>
    </dgm:pt>
    <dgm:pt modelId="{06458076-3E98-4EC8-A239-342F9CE55217}" type="pres">
      <dgm:prSet presAssocID="{1DD1A592-780F-4439-A592-CD908B6D3148}" presName="desComposite" presStyleCnt="0"/>
      <dgm:spPr/>
    </dgm:pt>
    <dgm:pt modelId="{0D918F54-8D62-44EB-9C94-E814321C901F}" type="pres">
      <dgm:prSet presAssocID="{1DD1A592-780F-4439-A592-CD908B6D3148}" presName="desCircle" presStyleLbl="node1" presStyleIdx="2" presStyleCnt="3"/>
      <dgm:spPr/>
    </dgm:pt>
    <dgm:pt modelId="{617B919C-66E2-4198-B39C-A79CE0F6BD8D}" type="pres">
      <dgm:prSet presAssocID="{1DD1A592-780F-4439-A592-CD908B6D3148}" presName="chTx" presStyleLbl="revTx" presStyleIdx="7" presStyleCnt="11"/>
      <dgm:spPr/>
      <dgm:t>
        <a:bodyPr/>
        <a:lstStyle/>
        <a:p>
          <a:endParaRPr lang="zh-CN" altLang="en-US"/>
        </a:p>
      </dgm:t>
    </dgm:pt>
    <dgm:pt modelId="{AABCD961-3C7F-41EE-AB06-D76C3C92437E}" type="pres">
      <dgm:prSet presAssocID="{1DD1A592-780F-4439-A592-CD908B6D3148}" presName="desTx" presStyleLbl="revTx" presStyleIdx="8" presStyleCnt="11">
        <dgm:presLayoutVars>
          <dgm:bulletEnabled val="1"/>
        </dgm:presLayoutVars>
      </dgm:prSet>
      <dgm:spPr/>
    </dgm:pt>
    <dgm:pt modelId="{63CECFAA-B6D9-421F-89F6-D73C5E7E298D}" type="pres">
      <dgm:prSet presAssocID="{1DD1A592-780F-4439-A592-CD908B6D3148}" presName="desBackupRightNorm" presStyleCnt="0"/>
      <dgm:spPr/>
    </dgm:pt>
    <dgm:pt modelId="{C93C3864-BA94-419F-902F-24249D6E446D}" type="pres">
      <dgm:prSet presAssocID="{86F1780E-4ED1-465B-880F-FEB4E25133D9}" presName="desSpace" presStyleCnt="0"/>
      <dgm:spPr/>
    </dgm:pt>
    <dgm:pt modelId="{285A15CA-575A-4286-94B6-64F467E8EDAF}" type="pres">
      <dgm:prSet presAssocID="{C08864A0-B717-47D6-9B0C-2734CDA8F2D0}" presName="parComposite" presStyleCnt="0"/>
      <dgm:spPr/>
    </dgm:pt>
    <dgm:pt modelId="{F5112B81-8C66-4950-BC8C-03FAF58B236A}" type="pres">
      <dgm:prSet presAssocID="{C08864A0-B717-47D6-9B0C-2734CDA8F2D0}" presName="parBigCircle" presStyleLbl="node0" presStyleIdx="3" presStyleCnt="5"/>
      <dgm:spPr/>
    </dgm:pt>
    <dgm:pt modelId="{39A34656-458C-44FE-A0BB-084D3CD7D358}" type="pres">
      <dgm:prSet presAssocID="{C08864A0-B717-47D6-9B0C-2734CDA8F2D0}" presName="parTx" presStyleLbl="revTx" presStyleIdx="9" presStyleCnt="11"/>
      <dgm:spPr/>
      <dgm:t>
        <a:bodyPr/>
        <a:lstStyle/>
        <a:p>
          <a:endParaRPr lang="zh-CN" altLang="en-US"/>
        </a:p>
      </dgm:t>
    </dgm:pt>
    <dgm:pt modelId="{64F9CC3D-CC01-471D-A92F-9401EAA9A40B}" type="pres">
      <dgm:prSet presAssocID="{C08864A0-B717-47D6-9B0C-2734CDA8F2D0}" presName="bSpace" presStyleCnt="0"/>
      <dgm:spPr/>
    </dgm:pt>
    <dgm:pt modelId="{998B02AB-2F38-45E6-9793-BDA3A72614E3}" type="pres">
      <dgm:prSet presAssocID="{C08864A0-B717-47D6-9B0C-2734CDA8F2D0}" presName="parBackupNorm" presStyleCnt="0"/>
      <dgm:spPr/>
    </dgm:pt>
    <dgm:pt modelId="{E9C10672-6BAA-442B-9147-9658AAFA48AF}" type="pres">
      <dgm:prSet presAssocID="{95B80AF9-3400-44DC-A3D9-3978DE03B4B2}" presName="parSpace" presStyleCnt="0"/>
      <dgm:spPr/>
    </dgm:pt>
    <dgm:pt modelId="{DE8E51B0-75F9-4DE9-A3E5-0864B5AC2918}" type="pres">
      <dgm:prSet presAssocID="{417E0EF0-1C61-4F8D-93E4-AA9A29F7D83F}" presName="parComposite" presStyleCnt="0"/>
      <dgm:spPr/>
    </dgm:pt>
    <dgm:pt modelId="{A022A056-A4A9-419E-A101-22CE1C0A5CFE}" type="pres">
      <dgm:prSet presAssocID="{417E0EF0-1C61-4F8D-93E4-AA9A29F7D83F}" presName="parBigCircle" presStyleLbl="node0" presStyleIdx="4" presStyleCnt="5"/>
      <dgm:spPr/>
    </dgm:pt>
    <dgm:pt modelId="{6E736124-DA2C-4C90-9F23-9B617E161EA3}" type="pres">
      <dgm:prSet presAssocID="{417E0EF0-1C61-4F8D-93E4-AA9A29F7D83F}" presName="parTx" presStyleLbl="revTx" presStyleIdx="10" presStyleCnt="11"/>
      <dgm:spPr/>
      <dgm:t>
        <a:bodyPr/>
        <a:lstStyle/>
        <a:p>
          <a:endParaRPr lang="zh-CN" altLang="en-US"/>
        </a:p>
      </dgm:t>
    </dgm:pt>
    <dgm:pt modelId="{AE88F092-A01C-4AD8-99C4-76EE1B12ECA6}" type="pres">
      <dgm:prSet presAssocID="{417E0EF0-1C61-4F8D-93E4-AA9A29F7D83F}" presName="bSpace" presStyleCnt="0"/>
      <dgm:spPr/>
    </dgm:pt>
    <dgm:pt modelId="{AD3E00AE-049C-4315-9D58-36E31FC40393}" type="pres">
      <dgm:prSet presAssocID="{417E0EF0-1C61-4F8D-93E4-AA9A29F7D83F}" presName="parBackupNorm" presStyleCnt="0"/>
      <dgm:spPr/>
    </dgm:pt>
    <dgm:pt modelId="{2CFC8FAD-ED6F-40AC-85AD-48ACED76EDD4}" type="pres">
      <dgm:prSet presAssocID="{24C3A606-427D-4B73-BBB4-ACE8918D08E9}" presName="parSpace" presStyleCnt="0"/>
      <dgm:spPr/>
    </dgm:pt>
  </dgm:ptLst>
  <dgm:cxnLst>
    <dgm:cxn modelId="{E6523DB2-E9D7-48D7-B81F-EADF64939BF4}" srcId="{4164CB0F-B8F9-4B5A-B567-7AD3390D451D}" destId="{ED5D860F-5021-4EBB-A82A-463384BFCAB6}" srcOrd="0" destOrd="0" parTransId="{634C7261-5846-48B2-B873-7A4597CAF50E}" sibTransId="{2C2B2FE4-79DB-423E-9F8C-4A71C578388B}"/>
    <dgm:cxn modelId="{BC50F9E5-065C-46F3-9F3E-EA1124551FB5}" type="presOf" srcId="{AA014E73-33DF-4D7E-B20D-606E273DD4CA}" destId="{CBC68E04-B7CC-498B-81F8-979233D99065}" srcOrd="0" destOrd="0" presId="urn:microsoft.com/office/officeart/2008/layout/CircleAccentTimeline"/>
    <dgm:cxn modelId="{80DE789B-A724-4388-A5C4-71A725C3897F}" type="presOf" srcId="{1DD1A592-780F-4439-A592-CD908B6D3148}" destId="{617B919C-66E2-4198-B39C-A79CE0F6BD8D}" srcOrd="0" destOrd="0" presId="urn:microsoft.com/office/officeart/2008/layout/CircleAccentTimeline"/>
    <dgm:cxn modelId="{2D2543F6-84EB-4409-86AE-55512E48AC50}" srcId="{F7992217-E1DC-401C-924F-1255BD9B503E}" destId="{1DD1A592-780F-4439-A592-CD908B6D3148}" srcOrd="0" destOrd="0" parTransId="{F8E7FCCB-45E4-4B8C-969B-84D358AED8F9}" sibTransId="{86F1780E-4ED1-465B-880F-FEB4E25133D9}"/>
    <dgm:cxn modelId="{4236D440-802F-4003-8031-74B7AF5281A0}" srcId="{4164CB0F-B8F9-4B5A-B567-7AD3390D451D}" destId="{417E0EF0-1C61-4F8D-93E4-AA9A29F7D83F}" srcOrd="4" destOrd="0" parTransId="{A208D28B-7DC2-47A4-A9BE-1D939019A9EA}" sibTransId="{24C3A606-427D-4B73-BBB4-ACE8918D08E9}"/>
    <dgm:cxn modelId="{780CB4A3-6F32-4741-9FBE-F4CD74805777}" srcId="{4164CB0F-B8F9-4B5A-B567-7AD3390D451D}" destId="{C08864A0-B717-47D6-9B0C-2734CDA8F2D0}" srcOrd="3" destOrd="0" parTransId="{4F92E192-0BB1-46B7-BBFF-E426CCA6070C}" sibTransId="{95B80AF9-3400-44DC-A3D9-3978DE03B4B2}"/>
    <dgm:cxn modelId="{FCD17448-E531-4247-BC1A-F386E2DE4754}" type="presOf" srcId="{417E0EF0-1C61-4F8D-93E4-AA9A29F7D83F}" destId="{6E736124-DA2C-4C90-9F23-9B617E161EA3}" srcOrd="0" destOrd="0" presId="urn:microsoft.com/office/officeart/2008/layout/CircleAccentTimeline"/>
    <dgm:cxn modelId="{0D6C4CC7-A06D-4722-B412-0B2EFC6B78D9}" type="presOf" srcId="{F7992217-E1DC-401C-924F-1255BD9B503E}" destId="{704B054D-E79E-4779-BE0F-ED81394288F4}" srcOrd="0" destOrd="0" presId="urn:microsoft.com/office/officeart/2008/layout/CircleAccentTimeline"/>
    <dgm:cxn modelId="{2C0E09E8-1272-45C5-9198-A644C42F9559}" type="presOf" srcId="{ED5D860F-5021-4EBB-A82A-463384BFCAB6}" destId="{038DA05D-A52E-420F-B381-1E5721112BE3}" srcOrd="0" destOrd="0" presId="urn:microsoft.com/office/officeart/2008/layout/CircleAccentTimeline"/>
    <dgm:cxn modelId="{F04EBF09-2914-4E12-A134-CFFC30201FA0}" type="presOf" srcId="{73CBA15A-6569-4C57-8BAD-7E50832965C9}" destId="{D26B2A3D-10F9-4856-A805-99A58CEF26B7}" srcOrd="0" destOrd="0" presId="urn:microsoft.com/office/officeart/2008/layout/CircleAccentTimeline"/>
    <dgm:cxn modelId="{82A00178-F78A-46DD-94E9-C074FD665E10}" type="presOf" srcId="{4164CB0F-B8F9-4B5A-B567-7AD3390D451D}" destId="{B708B1A6-B9E8-4713-9459-5C6FCA77D82B}" srcOrd="0" destOrd="0" presId="urn:microsoft.com/office/officeart/2008/layout/CircleAccentTimeline"/>
    <dgm:cxn modelId="{7BAA2003-CCDC-47D4-9E3F-05B781231E8F}" srcId="{3D62C72D-EA7D-4310-A2F6-4E34AF1E9188}" destId="{AA014E73-33DF-4D7E-B20D-606E273DD4CA}" srcOrd="0" destOrd="0" parTransId="{D00C6BD7-0F53-42C1-A108-6119E824DFF2}" sibTransId="{687B869E-70CD-454D-8A94-21541B605612}"/>
    <dgm:cxn modelId="{008D5AD8-2EAE-4B7F-9CE7-126B52D0A8E8}" type="presOf" srcId="{3D62C72D-EA7D-4310-A2F6-4E34AF1E9188}" destId="{BC9E8D08-44B5-4020-B310-B888A2C4FB66}" srcOrd="0" destOrd="0" presId="urn:microsoft.com/office/officeart/2008/layout/CircleAccentTimeline"/>
    <dgm:cxn modelId="{3E230A9D-81EE-4BE7-8888-BC76115FC032}" srcId="{4164CB0F-B8F9-4B5A-B567-7AD3390D451D}" destId="{F7992217-E1DC-401C-924F-1255BD9B503E}" srcOrd="2" destOrd="0" parTransId="{65464A87-A649-4C8F-B9E8-A2CE99FE1C8D}" sibTransId="{5683DD26-0B77-4645-82B1-082DB7D24CF4}"/>
    <dgm:cxn modelId="{B9CA7E17-99B9-4E47-A9D7-9EA6DAA85BD0}" srcId="{4164CB0F-B8F9-4B5A-B567-7AD3390D451D}" destId="{3D62C72D-EA7D-4310-A2F6-4E34AF1E9188}" srcOrd="1" destOrd="0" parTransId="{7B2AE369-E468-471F-BAF6-C3106665C1DC}" sibTransId="{59EE728B-CB96-4D8A-92C8-C72226FBFA02}"/>
    <dgm:cxn modelId="{F3CCA865-E44D-4AE5-985B-46C881FD9C76}" srcId="{ED5D860F-5021-4EBB-A82A-463384BFCAB6}" destId="{73CBA15A-6569-4C57-8BAD-7E50832965C9}" srcOrd="0" destOrd="0" parTransId="{8A3621C5-375F-4D80-8696-7D71261EA011}" sibTransId="{F0B71289-D402-4463-805D-7FC122FDA08A}"/>
    <dgm:cxn modelId="{5755B706-4AF5-4A56-9D64-4357D4406048}" type="presOf" srcId="{C08864A0-B717-47D6-9B0C-2734CDA8F2D0}" destId="{39A34656-458C-44FE-A0BB-084D3CD7D358}" srcOrd="0" destOrd="0" presId="urn:microsoft.com/office/officeart/2008/layout/CircleAccentTimeline"/>
    <dgm:cxn modelId="{16FD51BA-2AB8-4A46-80F4-4BA33D6BD612}" type="presParOf" srcId="{B708B1A6-B9E8-4713-9459-5C6FCA77D82B}" destId="{93BD357E-3D5E-438E-B72B-B35BA3ED323C}" srcOrd="0" destOrd="0" presId="urn:microsoft.com/office/officeart/2008/layout/CircleAccentTimeline"/>
    <dgm:cxn modelId="{1595CB3D-43EE-4A12-89C1-EA748B3CC4B3}" type="presParOf" srcId="{93BD357E-3D5E-438E-B72B-B35BA3ED323C}" destId="{76FC0B09-9EB7-4D94-9ABA-5887D23A3835}" srcOrd="0" destOrd="0" presId="urn:microsoft.com/office/officeart/2008/layout/CircleAccentTimeline"/>
    <dgm:cxn modelId="{FC9DC580-7FB2-4C0B-9F85-0C1F76E15B7A}" type="presParOf" srcId="{93BD357E-3D5E-438E-B72B-B35BA3ED323C}" destId="{038DA05D-A52E-420F-B381-1E5721112BE3}" srcOrd="1" destOrd="0" presId="urn:microsoft.com/office/officeart/2008/layout/CircleAccentTimeline"/>
    <dgm:cxn modelId="{410398B0-B01C-4A7F-889B-3AB25D375DD9}" type="presParOf" srcId="{93BD357E-3D5E-438E-B72B-B35BA3ED323C}" destId="{E45BAB17-B700-4659-9732-F715D7D4D2EB}" srcOrd="2" destOrd="0" presId="urn:microsoft.com/office/officeart/2008/layout/CircleAccentTimeline"/>
    <dgm:cxn modelId="{C6185C29-7536-427E-81AC-DA8A55396A65}" type="presParOf" srcId="{B708B1A6-B9E8-4713-9459-5C6FCA77D82B}" destId="{4234F278-A3F7-452B-A0D7-9A093632C80C}" srcOrd="1" destOrd="0" presId="urn:microsoft.com/office/officeart/2008/layout/CircleAccentTimeline"/>
    <dgm:cxn modelId="{428C02FA-CE67-4CD1-8514-58453D8A2AE5}" type="presParOf" srcId="{B708B1A6-B9E8-4713-9459-5C6FCA77D82B}" destId="{34D53F32-00BE-492D-A751-286DF6A792F6}" srcOrd="2" destOrd="0" presId="urn:microsoft.com/office/officeart/2008/layout/CircleAccentTimeline"/>
    <dgm:cxn modelId="{53436D06-D011-4F39-9692-6F72B99C8A66}" type="presParOf" srcId="{B708B1A6-B9E8-4713-9459-5C6FCA77D82B}" destId="{3517596E-C46B-4759-A21E-4BD459D2FD1F}" srcOrd="3" destOrd="0" presId="urn:microsoft.com/office/officeart/2008/layout/CircleAccentTimeline"/>
    <dgm:cxn modelId="{D2785BAA-9CE9-4F45-A0A2-FCB181E9C8DB}" type="presParOf" srcId="{B708B1A6-B9E8-4713-9459-5C6FCA77D82B}" destId="{E21B2E63-B3EB-4471-B7B6-BF04B06C90E6}" srcOrd="4" destOrd="0" presId="urn:microsoft.com/office/officeart/2008/layout/CircleAccentTimeline"/>
    <dgm:cxn modelId="{84A1A6D0-C6A1-4222-8B42-B3E6C333050B}" type="presParOf" srcId="{E21B2E63-B3EB-4471-B7B6-BF04B06C90E6}" destId="{D3C9A782-A9DB-4D8C-BBBD-465C701AC854}" srcOrd="0" destOrd="0" presId="urn:microsoft.com/office/officeart/2008/layout/CircleAccentTimeline"/>
    <dgm:cxn modelId="{175AA843-76B9-40FC-9F90-362E2CE1A8D5}" type="presParOf" srcId="{E21B2E63-B3EB-4471-B7B6-BF04B06C90E6}" destId="{D26B2A3D-10F9-4856-A805-99A58CEF26B7}" srcOrd="1" destOrd="0" presId="urn:microsoft.com/office/officeart/2008/layout/CircleAccentTimeline"/>
    <dgm:cxn modelId="{BFC6FB7A-E071-45FE-BB38-B7C4D8488CAC}" type="presParOf" srcId="{E21B2E63-B3EB-4471-B7B6-BF04B06C90E6}" destId="{6B6712A8-9613-4675-994A-3E3BE1B38C83}" srcOrd="2" destOrd="0" presId="urn:microsoft.com/office/officeart/2008/layout/CircleAccentTimeline"/>
    <dgm:cxn modelId="{53437790-CA33-465B-AF53-0F37C8BFB3D2}" type="presParOf" srcId="{B708B1A6-B9E8-4713-9459-5C6FCA77D82B}" destId="{DDD7903D-F00D-4A99-BDF8-563FD0747226}" srcOrd="5" destOrd="0" presId="urn:microsoft.com/office/officeart/2008/layout/CircleAccentTimeline"/>
    <dgm:cxn modelId="{7CCD0376-8771-40FD-B11C-F4AA680D4077}" type="presParOf" srcId="{B708B1A6-B9E8-4713-9459-5C6FCA77D82B}" destId="{5517A3AF-112D-4342-A62B-11165E9BD2FF}" srcOrd="6" destOrd="0" presId="urn:microsoft.com/office/officeart/2008/layout/CircleAccentTimeline"/>
    <dgm:cxn modelId="{488C4A3B-1A29-4E19-A0FD-1E43F359705B}" type="presParOf" srcId="{B708B1A6-B9E8-4713-9459-5C6FCA77D82B}" destId="{AB7CA129-5DF8-4F8A-BE1D-BAC856643C8C}" srcOrd="7" destOrd="0" presId="urn:microsoft.com/office/officeart/2008/layout/CircleAccentTimeline"/>
    <dgm:cxn modelId="{9CC03650-DC56-47CD-A197-37B79D5F1451}" type="presParOf" srcId="{AB7CA129-5DF8-4F8A-BE1D-BAC856643C8C}" destId="{F55B9372-AE86-4C96-BF95-2BC7F2D1F6FC}" srcOrd="0" destOrd="0" presId="urn:microsoft.com/office/officeart/2008/layout/CircleAccentTimeline"/>
    <dgm:cxn modelId="{AB120574-9B47-4FCC-8276-BFE55721791D}" type="presParOf" srcId="{AB7CA129-5DF8-4F8A-BE1D-BAC856643C8C}" destId="{BC9E8D08-44B5-4020-B310-B888A2C4FB66}" srcOrd="1" destOrd="0" presId="urn:microsoft.com/office/officeart/2008/layout/CircleAccentTimeline"/>
    <dgm:cxn modelId="{CD37D2BD-2CB0-4557-BEFC-2870684878A2}" type="presParOf" srcId="{AB7CA129-5DF8-4F8A-BE1D-BAC856643C8C}" destId="{C9E4FC51-6992-4696-B606-3CF100B14B0E}" srcOrd="2" destOrd="0" presId="urn:microsoft.com/office/officeart/2008/layout/CircleAccentTimeline"/>
    <dgm:cxn modelId="{F5741FDB-22CB-4C22-A8D5-1E926CC1E098}" type="presParOf" srcId="{B708B1A6-B9E8-4713-9459-5C6FCA77D82B}" destId="{E29CD9B1-6A93-4593-941B-38EA27771DFE}" srcOrd="8" destOrd="0" presId="urn:microsoft.com/office/officeart/2008/layout/CircleAccentTimeline"/>
    <dgm:cxn modelId="{05643089-EB36-4B1E-8F36-648A5A5B3A41}" type="presParOf" srcId="{B708B1A6-B9E8-4713-9459-5C6FCA77D82B}" destId="{FFDF1F9C-48C9-486F-8256-2DDAD475A278}" srcOrd="9" destOrd="0" presId="urn:microsoft.com/office/officeart/2008/layout/CircleAccentTimeline"/>
    <dgm:cxn modelId="{9E74A805-4FC8-4805-972D-BE5EF07E4FEB}" type="presParOf" srcId="{B708B1A6-B9E8-4713-9459-5C6FCA77D82B}" destId="{BEF9E263-CD6D-4679-A7D1-2FF620D963BE}" srcOrd="10" destOrd="0" presId="urn:microsoft.com/office/officeart/2008/layout/CircleAccentTimeline"/>
    <dgm:cxn modelId="{1DC9F2ED-BCF4-4D4D-8FF5-31A9C6E2A654}" type="presParOf" srcId="{B708B1A6-B9E8-4713-9459-5C6FCA77D82B}" destId="{6314C566-9E90-48EC-B39E-FBD2EEB9D1C3}" srcOrd="11" destOrd="0" presId="urn:microsoft.com/office/officeart/2008/layout/CircleAccentTimeline"/>
    <dgm:cxn modelId="{5319B8AD-F92C-4210-8220-D7E00F7ABF09}" type="presParOf" srcId="{6314C566-9E90-48EC-B39E-FBD2EEB9D1C3}" destId="{1EC8A5FD-3FAE-4227-8A0F-0CE9AFB0434E}" srcOrd="0" destOrd="0" presId="urn:microsoft.com/office/officeart/2008/layout/CircleAccentTimeline"/>
    <dgm:cxn modelId="{7C07A98B-1EA0-4F0A-8F4D-3A0E786A9A79}" type="presParOf" srcId="{6314C566-9E90-48EC-B39E-FBD2EEB9D1C3}" destId="{CBC68E04-B7CC-498B-81F8-979233D99065}" srcOrd="1" destOrd="0" presId="urn:microsoft.com/office/officeart/2008/layout/CircleAccentTimeline"/>
    <dgm:cxn modelId="{6C47C736-161B-472D-A2B1-E0EC1D827916}" type="presParOf" srcId="{6314C566-9E90-48EC-B39E-FBD2EEB9D1C3}" destId="{468FC193-170A-474A-9891-8BDC1892ADED}" srcOrd="2" destOrd="0" presId="urn:microsoft.com/office/officeart/2008/layout/CircleAccentTimeline"/>
    <dgm:cxn modelId="{34F328ED-6428-4B2B-9A22-62DCEF7CC9CE}" type="presParOf" srcId="{B708B1A6-B9E8-4713-9459-5C6FCA77D82B}" destId="{80276CBD-2F43-4236-92BF-D71323A24FBC}" srcOrd="12" destOrd="0" presId="urn:microsoft.com/office/officeart/2008/layout/CircleAccentTimeline"/>
    <dgm:cxn modelId="{45BF6716-E4E9-4561-890F-B0654E30C10B}" type="presParOf" srcId="{B708B1A6-B9E8-4713-9459-5C6FCA77D82B}" destId="{943B32BC-6A5A-4769-A66D-258F60B2A3DE}" srcOrd="13" destOrd="0" presId="urn:microsoft.com/office/officeart/2008/layout/CircleAccentTimeline"/>
    <dgm:cxn modelId="{50825A6C-8085-4F01-8DAF-09F397B732E2}" type="presParOf" srcId="{B708B1A6-B9E8-4713-9459-5C6FCA77D82B}" destId="{3A378FD3-9987-46E0-8AB4-1C916421911D}" srcOrd="14" destOrd="0" presId="urn:microsoft.com/office/officeart/2008/layout/CircleAccentTimeline"/>
    <dgm:cxn modelId="{439482A6-731D-4046-9DFB-D0FA4CB8731C}" type="presParOf" srcId="{3A378FD3-9987-46E0-8AB4-1C916421911D}" destId="{0F95986E-1559-43CD-8C38-08810D481787}" srcOrd="0" destOrd="0" presId="urn:microsoft.com/office/officeart/2008/layout/CircleAccentTimeline"/>
    <dgm:cxn modelId="{C95DE229-99E6-427E-903E-0A96ACF29216}" type="presParOf" srcId="{3A378FD3-9987-46E0-8AB4-1C916421911D}" destId="{704B054D-E79E-4779-BE0F-ED81394288F4}" srcOrd="1" destOrd="0" presId="urn:microsoft.com/office/officeart/2008/layout/CircleAccentTimeline"/>
    <dgm:cxn modelId="{EF65447C-719C-4AA1-BE0C-A384F0375C3E}" type="presParOf" srcId="{3A378FD3-9987-46E0-8AB4-1C916421911D}" destId="{08C8B012-3A4C-467C-914B-A669FBAE2385}" srcOrd="2" destOrd="0" presId="urn:microsoft.com/office/officeart/2008/layout/CircleAccentTimeline"/>
    <dgm:cxn modelId="{68701FD2-3C0A-498F-B3EF-41CE9ADA8187}" type="presParOf" srcId="{B708B1A6-B9E8-4713-9459-5C6FCA77D82B}" destId="{5E461415-2168-42D3-96C7-C08A386E317D}" srcOrd="15" destOrd="0" presId="urn:microsoft.com/office/officeart/2008/layout/CircleAccentTimeline"/>
    <dgm:cxn modelId="{F0D28B85-C44B-4C76-B383-ADDBF9D4B83D}" type="presParOf" srcId="{B708B1A6-B9E8-4713-9459-5C6FCA77D82B}" destId="{CFCD26B3-646D-4192-8221-B6161BB606E7}" srcOrd="16" destOrd="0" presId="urn:microsoft.com/office/officeart/2008/layout/CircleAccentTimeline"/>
    <dgm:cxn modelId="{E040C9A4-5A15-4554-A5E5-21B6E8E8093E}" type="presParOf" srcId="{B708B1A6-B9E8-4713-9459-5C6FCA77D82B}" destId="{47F8FA60-D2B3-4634-8D78-46B1FC913983}" srcOrd="17" destOrd="0" presId="urn:microsoft.com/office/officeart/2008/layout/CircleAccentTimeline"/>
    <dgm:cxn modelId="{E7DAFACB-3EB0-40DA-8F5A-ECAF6924C26B}" type="presParOf" srcId="{B708B1A6-B9E8-4713-9459-5C6FCA77D82B}" destId="{06458076-3E98-4EC8-A239-342F9CE55217}" srcOrd="18" destOrd="0" presId="urn:microsoft.com/office/officeart/2008/layout/CircleAccentTimeline"/>
    <dgm:cxn modelId="{7F07FEDC-0832-4268-BBED-716D8DBA3763}" type="presParOf" srcId="{06458076-3E98-4EC8-A239-342F9CE55217}" destId="{0D918F54-8D62-44EB-9C94-E814321C901F}" srcOrd="0" destOrd="0" presId="urn:microsoft.com/office/officeart/2008/layout/CircleAccentTimeline"/>
    <dgm:cxn modelId="{B050CD99-1F11-495B-8A9D-BEC2B98CF541}" type="presParOf" srcId="{06458076-3E98-4EC8-A239-342F9CE55217}" destId="{617B919C-66E2-4198-B39C-A79CE0F6BD8D}" srcOrd="1" destOrd="0" presId="urn:microsoft.com/office/officeart/2008/layout/CircleAccentTimeline"/>
    <dgm:cxn modelId="{3F88BE73-2FD7-45B9-806B-9EFBA1BCA231}" type="presParOf" srcId="{06458076-3E98-4EC8-A239-342F9CE55217}" destId="{AABCD961-3C7F-41EE-AB06-D76C3C92437E}" srcOrd="2" destOrd="0" presId="urn:microsoft.com/office/officeart/2008/layout/CircleAccentTimeline"/>
    <dgm:cxn modelId="{6EF2A3F1-CCE3-48DE-8B05-EA8EEF8E02BF}" type="presParOf" srcId="{B708B1A6-B9E8-4713-9459-5C6FCA77D82B}" destId="{63CECFAA-B6D9-421F-89F6-D73C5E7E298D}" srcOrd="19" destOrd="0" presId="urn:microsoft.com/office/officeart/2008/layout/CircleAccentTimeline"/>
    <dgm:cxn modelId="{397A3DE6-49F0-402F-B0DC-4F51FB887726}" type="presParOf" srcId="{B708B1A6-B9E8-4713-9459-5C6FCA77D82B}" destId="{C93C3864-BA94-419F-902F-24249D6E446D}" srcOrd="20" destOrd="0" presId="urn:microsoft.com/office/officeart/2008/layout/CircleAccentTimeline"/>
    <dgm:cxn modelId="{AEC3E9D4-A6DA-442C-9693-BF68CFD65868}" type="presParOf" srcId="{B708B1A6-B9E8-4713-9459-5C6FCA77D82B}" destId="{285A15CA-575A-4286-94B6-64F467E8EDAF}" srcOrd="21" destOrd="0" presId="urn:microsoft.com/office/officeart/2008/layout/CircleAccentTimeline"/>
    <dgm:cxn modelId="{851864FE-B75D-4CC0-B29C-4BF6C2E08F67}" type="presParOf" srcId="{285A15CA-575A-4286-94B6-64F467E8EDAF}" destId="{F5112B81-8C66-4950-BC8C-03FAF58B236A}" srcOrd="0" destOrd="0" presId="urn:microsoft.com/office/officeart/2008/layout/CircleAccentTimeline"/>
    <dgm:cxn modelId="{4B56A68F-E5A6-4D46-9C7E-4CEA6472B6A2}" type="presParOf" srcId="{285A15CA-575A-4286-94B6-64F467E8EDAF}" destId="{39A34656-458C-44FE-A0BB-084D3CD7D358}" srcOrd="1" destOrd="0" presId="urn:microsoft.com/office/officeart/2008/layout/CircleAccentTimeline"/>
    <dgm:cxn modelId="{F08564BD-2A5D-4D1C-93BA-E1740BA72343}" type="presParOf" srcId="{285A15CA-575A-4286-94B6-64F467E8EDAF}" destId="{64F9CC3D-CC01-471D-A92F-9401EAA9A40B}" srcOrd="2" destOrd="0" presId="urn:microsoft.com/office/officeart/2008/layout/CircleAccentTimeline"/>
    <dgm:cxn modelId="{0460ED1A-2813-4989-9D59-69547A38F93E}" type="presParOf" srcId="{B708B1A6-B9E8-4713-9459-5C6FCA77D82B}" destId="{998B02AB-2F38-45E6-9793-BDA3A72614E3}" srcOrd="22" destOrd="0" presId="urn:microsoft.com/office/officeart/2008/layout/CircleAccentTimeline"/>
    <dgm:cxn modelId="{15177158-ADC4-46D2-ABEE-21BD42F6B255}" type="presParOf" srcId="{B708B1A6-B9E8-4713-9459-5C6FCA77D82B}" destId="{E9C10672-6BAA-442B-9147-9658AAFA48AF}" srcOrd="23" destOrd="0" presId="urn:microsoft.com/office/officeart/2008/layout/CircleAccentTimeline"/>
    <dgm:cxn modelId="{3FE6815F-EA47-4E0A-B6BA-A053235C3587}" type="presParOf" srcId="{B708B1A6-B9E8-4713-9459-5C6FCA77D82B}" destId="{DE8E51B0-75F9-4DE9-A3E5-0864B5AC2918}" srcOrd="24" destOrd="0" presId="urn:microsoft.com/office/officeart/2008/layout/CircleAccentTimeline"/>
    <dgm:cxn modelId="{0AF20120-79AF-4556-8D01-4D1E6BE2755F}" type="presParOf" srcId="{DE8E51B0-75F9-4DE9-A3E5-0864B5AC2918}" destId="{A022A056-A4A9-419E-A101-22CE1C0A5CFE}" srcOrd="0" destOrd="0" presId="urn:microsoft.com/office/officeart/2008/layout/CircleAccentTimeline"/>
    <dgm:cxn modelId="{A00949E7-397E-4484-A627-A6A33A32D0F2}" type="presParOf" srcId="{DE8E51B0-75F9-4DE9-A3E5-0864B5AC2918}" destId="{6E736124-DA2C-4C90-9F23-9B617E161EA3}" srcOrd="1" destOrd="0" presId="urn:microsoft.com/office/officeart/2008/layout/CircleAccentTimeline"/>
    <dgm:cxn modelId="{A9EF5860-C364-4408-AA4B-2576E251B4F1}" type="presParOf" srcId="{DE8E51B0-75F9-4DE9-A3E5-0864B5AC2918}" destId="{AE88F092-A01C-4AD8-99C4-76EE1B12ECA6}" srcOrd="2" destOrd="0" presId="urn:microsoft.com/office/officeart/2008/layout/CircleAccentTimeline"/>
    <dgm:cxn modelId="{64016818-8DE2-4FCD-BCEF-BD15F5CDC4D0}" type="presParOf" srcId="{B708B1A6-B9E8-4713-9459-5C6FCA77D82B}" destId="{AD3E00AE-049C-4315-9D58-36E31FC40393}" srcOrd="25" destOrd="0" presId="urn:microsoft.com/office/officeart/2008/layout/CircleAccentTimeline"/>
    <dgm:cxn modelId="{7AA07793-A8B2-4E5F-B028-C89CA18AC1FA}" type="presParOf" srcId="{B708B1A6-B9E8-4713-9459-5C6FCA77D82B}" destId="{2CFC8FAD-ED6F-40AC-85AD-48ACED76EDD4}" srcOrd="26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FC0B09-9EB7-4D94-9ABA-5887D23A3835}">
      <dsp:nvSpPr>
        <dsp:cNvPr id="0" name=""/>
        <dsp:cNvSpPr/>
      </dsp:nvSpPr>
      <dsp:spPr>
        <a:xfrm>
          <a:off x="595160" y="1291572"/>
          <a:ext cx="1071333" cy="1071333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8DA05D-A52E-420F-B381-1E5721112BE3}">
      <dsp:nvSpPr>
        <dsp:cNvPr id="0" name=""/>
        <dsp:cNvSpPr/>
      </dsp:nvSpPr>
      <dsp:spPr>
        <a:xfrm rot="17700000">
          <a:off x="972649" y="418217"/>
          <a:ext cx="1331786" cy="641818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调研范围</a:t>
          </a:r>
          <a:endParaRPr lang="zh-CN" alt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72649" y="418217"/>
        <a:ext cx="1331786" cy="641818"/>
      </dsp:txXfrm>
    </dsp:sp>
    <dsp:sp modelId="{D3C9A782-A9DB-4D8C-BBBD-465C701AC854}">
      <dsp:nvSpPr>
        <dsp:cNvPr id="0" name=""/>
        <dsp:cNvSpPr/>
      </dsp:nvSpPr>
      <dsp:spPr>
        <a:xfrm>
          <a:off x="1747190" y="1549194"/>
          <a:ext cx="556089" cy="55608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6B2A3D-10F9-4856-A805-99A58CEF26B7}">
      <dsp:nvSpPr>
        <dsp:cNvPr id="0" name=""/>
        <dsp:cNvSpPr/>
      </dsp:nvSpPr>
      <dsp:spPr>
        <a:xfrm rot="17700000">
          <a:off x="1088577" y="2323183"/>
          <a:ext cx="1152057" cy="555479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7940" bIns="0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CCF</a:t>
          </a:r>
          <a:r>
            <a:rPr lang="zh-CN" altLang="en-US" sz="1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大数据专家委 </a:t>
          </a:r>
          <a:r>
            <a:rPr lang="en-US" altLang="zh-CN" sz="1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&amp; </a:t>
          </a:r>
          <a:r>
            <a:rPr lang="zh-CN" altLang="en-US" sz="1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中关村大数据产业联盟</a:t>
          </a:r>
          <a:endParaRPr lang="zh-CN" altLang="en-US" sz="1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88577" y="2323183"/>
        <a:ext cx="1152057" cy="555479"/>
      </dsp:txXfrm>
    </dsp:sp>
    <dsp:sp modelId="{6B6712A8-9613-4675-994A-3E3BE1B38C83}">
      <dsp:nvSpPr>
        <dsp:cNvPr id="0" name=""/>
        <dsp:cNvSpPr/>
      </dsp:nvSpPr>
      <dsp:spPr>
        <a:xfrm rot="17700000">
          <a:off x="1809834" y="775815"/>
          <a:ext cx="1152057" cy="555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5B9372-AE86-4C96-BF95-2BC7F2D1F6FC}">
      <dsp:nvSpPr>
        <dsp:cNvPr id="0" name=""/>
        <dsp:cNvSpPr/>
      </dsp:nvSpPr>
      <dsp:spPr>
        <a:xfrm>
          <a:off x="2383976" y="1291572"/>
          <a:ext cx="1071333" cy="1071333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9E8D08-44B5-4020-B310-B888A2C4FB66}">
      <dsp:nvSpPr>
        <dsp:cNvPr id="0" name=""/>
        <dsp:cNvSpPr/>
      </dsp:nvSpPr>
      <dsp:spPr>
        <a:xfrm rot="17700000">
          <a:off x="2761465" y="418217"/>
          <a:ext cx="1331786" cy="641818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候选项征集</a:t>
          </a:r>
          <a:endParaRPr lang="zh-CN" alt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761465" y="418217"/>
        <a:ext cx="1331786" cy="641818"/>
      </dsp:txXfrm>
    </dsp:sp>
    <dsp:sp modelId="{1EC8A5FD-3FAE-4227-8A0F-0CE9AFB0434E}">
      <dsp:nvSpPr>
        <dsp:cNvPr id="0" name=""/>
        <dsp:cNvSpPr/>
      </dsp:nvSpPr>
      <dsp:spPr>
        <a:xfrm>
          <a:off x="3536006" y="1549194"/>
          <a:ext cx="556089" cy="55608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BC68E04-B7CC-498B-81F8-979233D99065}">
      <dsp:nvSpPr>
        <dsp:cNvPr id="0" name=""/>
        <dsp:cNvSpPr/>
      </dsp:nvSpPr>
      <dsp:spPr>
        <a:xfrm rot="17700000">
          <a:off x="2877394" y="2323183"/>
          <a:ext cx="1152057" cy="555479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27940" bIns="0" numCol="1" spcCol="1270" anchor="ctr" anchorCtr="0">
          <a:noAutofit/>
        </a:bodyPr>
        <a:lstStyle/>
        <a:p>
          <a:pPr lvl="0" algn="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工作组汇总提出候选项</a:t>
          </a:r>
          <a:endParaRPr lang="zh-CN" altLang="en-US" sz="1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77394" y="2323183"/>
        <a:ext cx="1152057" cy="555479"/>
      </dsp:txXfrm>
    </dsp:sp>
    <dsp:sp modelId="{468FC193-170A-474A-9891-8BDC1892ADED}">
      <dsp:nvSpPr>
        <dsp:cNvPr id="0" name=""/>
        <dsp:cNvSpPr/>
      </dsp:nvSpPr>
      <dsp:spPr>
        <a:xfrm rot="17700000">
          <a:off x="3598650" y="775815"/>
          <a:ext cx="1152057" cy="555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95986E-1559-43CD-8C38-08810D481787}">
      <dsp:nvSpPr>
        <dsp:cNvPr id="0" name=""/>
        <dsp:cNvSpPr/>
      </dsp:nvSpPr>
      <dsp:spPr>
        <a:xfrm>
          <a:off x="4172792" y="1291572"/>
          <a:ext cx="1071333" cy="1071333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04B054D-E79E-4779-BE0F-ED81394288F4}">
      <dsp:nvSpPr>
        <dsp:cNvPr id="0" name=""/>
        <dsp:cNvSpPr/>
      </dsp:nvSpPr>
      <dsp:spPr>
        <a:xfrm rot="17700000">
          <a:off x="4550282" y="418217"/>
          <a:ext cx="1331786" cy="641818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专家委投票</a:t>
          </a:r>
          <a:endParaRPr lang="zh-CN" alt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50282" y="418217"/>
        <a:ext cx="1331786" cy="641818"/>
      </dsp:txXfrm>
    </dsp:sp>
    <dsp:sp modelId="{0D918F54-8D62-44EB-9C94-E814321C901F}">
      <dsp:nvSpPr>
        <dsp:cNvPr id="0" name=""/>
        <dsp:cNvSpPr/>
      </dsp:nvSpPr>
      <dsp:spPr>
        <a:xfrm>
          <a:off x="5324822" y="1549194"/>
          <a:ext cx="556089" cy="556089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7B919C-66E2-4198-B39C-A79CE0F6BD8D}">
      <dsp:nvSpPr>
        <dsp:cNvPr id="0" name=""/>
        <dsp:cNvSpPr/>
      </dsp:nvSpPr>
      <dsp:spPr>
        <a:xfrm rot="17700000">
          <a:off x="4666210" y="2323183"/>
          <a:ext cx="1152057" cy="555479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5560" bIns="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82</a:t>
          </a:r>
          <a:r>
            <a:rPr lang="zh-CN" altLang="en-US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位</a:t>
          </a:r>
          <a:endParaRPr lang="en-US" altLang="zh-CN" sz="1400" b="1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专家投票</a:t>
          </a:r>
          <a:endParaRPr lang="zh-CN" altLang="en-US" sz="1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66210" y="2323183"/>
        <a:ext cx="1152057" cy="555479"/>
      </dsp:txXfrm>
    </dsp:sp>
    <dsp:sp modelId="{AABCD961-3C7F-41EE-AB06-D76C3C92437E}">
      <dsp:nvSpPr>
        <dsp:cNvPr id="0" name=""/>
        <dsp:cNvSpPr/>
      </dsp:nvSpPr>
      <dsp:spPr>
        <a:xfrm rot="17700000">
          <a:off x="5387466" y="775815"/>
          <a:ext cx="1152057" cy="5554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112B81-8C66-4950-BC8C-03FAF58B236A}">
      <dsp:nvSpPr>
        <dsp:cNvPr id="0" name=""/>
        <dsp:cNvSpPr/>
      </dsp:nvSpPr>
      <dsp:spPr>
        <a:xfrm>
          <a:off x="5961608" y="1291572"/>
          <a:ext cx="1071333" cy="1071333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A34656-458C-44FE-A0BB-084D3CD7D358}">
      <dsp:nvSpPr>
        <dsp:cNvPr id="0" name=""/>
        <dsp:cNvSpPr/>
      </dsp:nvSpPr>
      <dsp:spPr>
        <a:xfrm rot="17700000">
          <a:off x="6339098" y="418217"/>
          <a:ext cx="1331786" cy="641818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汇总</a:t>
          </a:r>
          <a:endParaRPr lang="en-US" altLang="zh-CN" sz="1600" b="1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投票结果</a:t>
          </a:r>
          <a:endParaRPr lang="zh-CN" alt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339098" y="418217"/>
        <a:ext cx="1331786" cy="641818"/>
      </dsp:txXfrm>
    </dsp:sp>
    <dsp:sp modelId="{A022A056-A4A9-419E-A101-22CE1C0A5CFE}">
      <dsp:nvSpPr>
        <dsp:cNvPr id="0" name=""/>
        <dsp:cNvSpPr/>
      </dsp:nvSpPr>
      <dsp:spPr>
        <a:xfrm>
          <a:off x="7113724" y="1291572"/>
          <a:ext cx="1071333" cy="1071333"/>
        </a:xfrm>
        <a:prstGeom prst="donut">
          <a:avLst>
            <a:gd name="adj" fmla="val 2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736124-DA2C-4C90-9F23-9B617E161EA3}">
      <dsp:nvSpPr>
        <dsp:cNvPr id="0" name=""/>
        <dsp:cNvSpPr/>
      </dsp:nvSpPr>
      <dsp:spPr>
        <a:xfrm rot="17700000">
          <a:off x="7491213" y="418217"/>
          <a:ext cx="1331786" cy="641818"/>
        </a:xfrm>
        <a:prstGeom prst="rect">
          <a:avLst/>
        </a:prstGeom>
        <a:noFill/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形成初步结论</a:t>
          </a:r>
          <a:endParaRPr lang="zh-CN" altLang="en-US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491213" y="418217"/>
        <a:ext cx="1331786" cy="6418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fld id="{8EAB89DA-6C5F-412A-935A-90DAF3D5D6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206775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90717B-38A9-4330-AE9A-8C8E3769C81E}" type="slidenum">
              <a:rPr lang="en-US" altLang="zh-CN" smtClean="0"/>
              <a:pPr/>
              <a:t>1</a:t>
            </a:fld>
            <a:endParaRPr lang="en-US" altLang="zh-CN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zh-CN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90717B-38A9-4330-AE9A-8C8E3769C81E}" type="slidenum">
              <a:rPr lang="en-US" altLang="zh-CN" smtClean="0"/>
              <a:pPr/>
              <a:t>19</a:t>
            </a:fld>
            <a:endParaRPr lang="en-US" altLang="zh-CN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zh-CN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Users\J\Pictures\_数字荷花.jp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" t="9695" r="1012" b="1584"/>
          <a:stretch/>
        </p:blipFill>
        <p:spPr bwMode="auto">
          <a:xfrm>
            <a:off x="-36512" y="-117987"/>
            <a:ext cx="9271292" cy="700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标题 1"/>
          <p:cNvSpPr>
            <a:spLocks noGrp="1"/>
          </p:cNvSpPr>
          <p:nvPr>
            <p:ph type="title"/>
          </p:nvPr>
        </p:nvSpPr>
        <p:spPr>
          <a:xfrm>
            <a:off x="1043608" y="2663618"/>
            <a:ext cx="7772400" cy="1440160"/>
          </a:xfrm>
        </p:spPr>
        <p:txBody>
          <a:bodyPr anchor="t"/>
          <a:lstStyle>
            <a:lvl1pPr algn="ctr">
              <a:defRPr sz="4800" b="0" cap="all"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10" name="文本占位符 2"/>
          <p:cNvSpPr>
            <a:spLocks noGrp="1"/>
          </p:cNvSpPr>
          <p:nvPr>
            <p:ph type="body" idx="1"/>
          </p:nvPr>
        </p:nvSpPr>
        <p:spPr>
          <a:xfrm>
            <a:off x="3419872" y="4293096"/>
            <a:ext cx="5141164" cy="928694"/>
          </a:xfrm>
        </p:spPr>
        <p:txBody>
          <a:bodyPr anchor="b"/>
          <a:lstStyle>
            <a:lvl1pPr marL="0" indent="0" algn="r">
              <a:buNone/>
              <a:defRPr sz="28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pic>
        <p:nvPicPr>
          <p:cNvPr id="12" name="Picture 3" descr="F:\Picture\logo\ccflogo1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71400"/>
            <a:ext cx="1715043" cy="1706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>
              <a:defRPr lang="zh-CN" altLang="en-US" sz="4000" b="1" dirty="0">
                <a:solidFill>
                  <a:srgbClr val="002060"/>
                </a:solidFill>
                <a:latin typeface="华文新魏" pitchFamily="2" charset="-122"/>
                <a:ea typeface="华文新魏" pitchFamily="2" charset="-122"/>
                <a:cs typeface="+mj-cs"/>
              </a:defRPr>
            </a:lvl1pPr>
          </a:lstStyle>
          <a:p>
            <a:pPr lvl="0"/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51720" y="1556792"/>
            <a:ext cx="6840759" cy="4729727"/>
          </a:xfrm>
        </p:spPr>
        <p:txBody>
          <a:bodyPr/>
          <a:lstStyle>
            <a:lvl1pPr>
              <a:defRPr>
                <a:effectLst/>
              </a:defRPr>
            </a:lvl1pPr>
            <a:lvl2pPr>
              <a:defRPr>
                <a:effectLst/>
              </a:defRPr>
            </a:lvl2pPr>
            <a:lvl3pPr>
              <a:defRPr>
                <a:effectLst/>
              </a:defRPr>
            </a:lvl3pPr>
            <a:lvl4pPr>
              <a:defRPr>
                <a:effectLst/>
              </a:defRPr>
            </a:lvl4pPr>
            <a:lvl5pPr>
              <a:defRPr>
                <a:effectLst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43808" y="4406900"/>
            <a:ext cx="5650905" cy="1362075"/>
          </a:xfrm>
        </p:spPr>
        <p:txBody>
          <a:bodyPr anchor="t"/>
          <a:lstStyle>
            <a:lvl1pPr algn="r">
              <a:defRPr sz="36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 algn="r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412875"/>
            <a:ext cx="4027488" cy="4683125"/>
          </a:xfr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effectLst/>
              </a:defRPr>
            </a:lvl2pPr>
            <a:lvl3pPr>
              <a:defRPr sz="2000">
                <a:effectLst/>
              </a:defRPr>
            </a:lvl3pPr>
            <a:lvl4pPr>
              <a:defRPr sz="1800">
                <a:effectLst/>
              </a:defRPr>
            </a:lvl4pPr>
            <a:lvl5pPr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65688" y="1412875"/>
            <a:ext cx="4027487" cy="4683125"/>
          </a:xfrm>
        </p:spPr>
        <p:txBody>
          <a:bodyPr/>
          <a:lstStyle>
            <a:lvl1pPr>
              <a:defRPr sz="2800">
                <a:effectLst/>
              </a:defRPr>
            </a:lvl1pPr>
            <a:lvl2pPr>
              <a:defRPr sz="2400">
                <a:effectLst/>
              </a:defRPr>
            </a:lvl2pPr>
            <a:lvl3pPr>
              <a:defRPr sz="2000">
                <a:effectLst/>
              </a:defRPr>
            </a:lvl3pPr>
            <a:lvl4pPr>
              <a:defRPr sz="1800">
                <a:effectLst/>
              </a:defRPr>
            </a:lvl4pPr>
            <a:lvl5pPr>
              <a:defRPr sz="1800">
                <a:effectLst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83768" y="116632"/>
            <a:ext cx="6400816" cy="910454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44588" y="1268760"/>
            <a:ext cx="3630856" cy="639762"/>
          </a:xfrm>
          <a:solidFill>
            <a:srgbClr val="F2F2F2">
              <a:alpha val="69804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marL="342900" indent="-342900">
              <a:buFont typeface="Arial" pitchFamily="34" charset="0"/>
              <a:buNone/>
              <a:defRPr lang="zh-CN" altLang="en-US" sz="2400" dirty="0" smtClean="0">
                <a:effectLst/>
              </a:defRPr>
            </a:lvl1pPr>
          </a:lstStyle>
          <a:p>
            <a:pPr marL="0" lvl="0" indent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373192" y="2054579"/>
            <a:ext cx="3630856" cy="3750686"/>
          </a:xfr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effectLst/>
              </a:defRPr>
            </a:lvl2pPr>
            <a:lvl3pPr>
              <a:defRPr sz="1800">
                <a:effectLst/>
              </a:defRPr>
            </a:lvl3pPr>
            <a:lvl4pPr>
              <a:defRPr sz="1600">
                <a:effectLst/>
              </a:defRPr>
            </a:lvl4pPr>
            <a:lvl5pPr>
              <a:defRPr sz="1600">
                <a:effectLst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231594" y="1268760"/>
            <a:ext cx="3632282" cy="639762"/>
          </a:xfrm>
          <a:solidFill>
            <a:srgbClr val="F2F2F2">
              <a:alpha val="69804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marL="342900" indent="-342900">
              <a:buFont typeface="Arial" pitchFamily="34" charset="0"/>
              <a:buNone/>
              <a:defRPr lang="zh-CN" altLang="en-US" sz="2400" dirty="0" smtClean="0">
                <a:effectLst/>
              </a:defRPr>
            </a:lvl1pPr>
          </a:lstStyle>
          <a:p>
            <a:pPr marL="0" lvl="0" indent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260198" y="2054579"/>
            <a:ext cx="3632282" cy="3750686"/>
          </a:xfrm>
        </p:spPr>
        <p:txBody>
          <a:bodyPr/>
          <a:lstStyle>
            <a:lvl1pPr>
              <a:defRPr sz="2400">
                <a:effectLst/>
              </a:defRPr>
            </a:lvl1pPr>
            <a:lvl2pPr>
              <a:defRPr sz="2000">
                <a:effectLst/>
              </a:defRPr>
            </a:lvl2pPr>
            <a:lvl3pPr>
              <a:defRPr sz="1800">
                <a:effectLst/>
              </a:defRPr>
            </a:lvl3pPr>
            <a:lvl4pPr>
              <a:defRPr sz="1600">
                <a:effectLst/>
              </a:defRPr>
            </a:lvl4pPr>
            <a:lvl5pPr>
              <a:defRPr sz="1600">
                <a:effectLst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52638" y="115888"/>
            <a:ext cx="6840537" cy="609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85800" y="1412875"/>
            <a:ext cx="4027488" cy="4683125"/>
          </a:xfrm>
        </p:spPr>
        <p:txBody>
          <a:bodyPr/>
          <a:lstStyle>
            <a:lvl1pPr>
              <a:defRPr>
                <a:effectLst/>
              </a:defRPr>
            </a:lvl1pPr>
            <a:lvl2pPr>
              <a:defRPr>
                <a:effectLst/>
              </a:defRPr>
            </a:lvl2pPr>
            <a:lvl3pPr>
              <a:defRPr>
                <a:effectLst/>
              </a:defRPr>
            </a:lvl3pPr>
            <a:lvl4pPr>
              <a:defRPr>
                <a:effectLst/>
              </a:defRPr>
            </a:lvl4pPr>
            <a:lvl5pPr>
              <a:defRPr>
                <a:effectLst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65688" y="1412875"/>
            <a:ext cx="4027487" cy="4683125"/>
          </a:xfrm>
        </p:spPr>
        <p:txBody>
          <a:bodyPr/>
          <a:lstStyle>
            <a:lvl1pPr>
              <a:defRPr>
                <a:effectLst/>
              </a:defRPr>
            </a:lvl1pPr>
            <a:lvl2pPr>
              <a:defRPr>
                <a:effectLst/>
              </a:defRPr>
            </a:lvl2pPr>
            <a:lvl3pPr>
              <a:defRPr>
                <a:effectLst/>
              </a:defRPr>
            </a:lvl3pPr>
            <a:lvl4pPr>
              <a:defRPr>
                <a:effectLst/>
              </a:defRPr>
            </a:lvl4pPr>
            <a:lvl5pPr>
              <a:defRPr>
                <a:effectLst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05000" y="1676400"/>
            <a:ext cx="6781800" cy="96043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905000" y="2819401"/>
            <a:ext cx="3320562" cy="3306763"/>
          </a:xfrm>
        </p:spPr>
        <p:txBody>
          <a:bodyPr/>
          <a:lstStyle>
            <a:lvl1pPr>
              <a:defRPr>
                <a:effectLst/>
              </a:defRPr>
            </a:lvl1pPr>
            <a:lvl2pPr>
              <a:defRPr>
                <a:effectLst/>
              </a:defRPr>
            </a:lvl2pPr>
            <a:lvl3pPr>
              <a:defRPr>
                <a:effectLst/>
              </a:defRPr>
            </a:lvl3pPr>
            <a:lvl4pPr>
              <a:defRPr>
                <a:effectLst/>
              </a:defRPr>
            </a:lvl4pPr>
            <a:lvl5pPr>
              <a:defRPr>
                <a:effectLst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366239" y="2819401"/>
            <a:ext cx="3320562" cy="3306763"/>
          </a:xfrm>
        </p:spPr>
        <p:txBody>
          <a:bodyPr/>
          <a:lstStyle>
            <a:lvl1pPr>
              <a:defRPr>
                <a:effectLst/>
              </a:defRPr>
            </a:lvl1pPr>
            <a:lvl2pPr>
              <a:defRPr>
                <a:effectLst/>
              </a:defRPr>
            </a:lvl2pPr>
            <a:lvl3pPr>
              <a:defRPr>
                <a:effectLst/>
              </a:defRPr>
            </a:lvl3pPr>
            <a:lvl4pPr>
              <a:defRPr>
                <a:effectLst/>
              </a:defRPr>
            </a:lvl4pPr>
            <a:lvl5pPr>
              <a:defRPr>
                <a:effectLst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7CF3DF7-C6BE-4D9E-B13A-DCDD317E4FE1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7968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J\Pictures\_数字荷花.jpg"/>
          <p:cNvPicPr>
            <a:picLocks noChangeAspect="1" noChangeArrowheads="1"/>
          </p:cNvPicPr>
          <p:nvPr userDrawn="1"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" r="1012" b="11860"/>
          <a:stretch/>
        </p:blipFill>
        <p:spPr bwMode="auto">
          <a:xfrm>
            <a:off x="-36512" y="-99392"/>
            <a:ext cx="927129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 userDrawn="1"/>
        </p:nvSpPr>
        <p:spPr bwMode="auto">
          <a:xfrm>
            <a:off x="-36512" y="-99392"/>
            <a:ext cx="9271292" cy="6957392"/>
          </a:xfrm>
          <a:prstGeom prst="rect">
            <a:avLst/>
          </a:prstGeom>
          <a:solidFill>
            <a:srgbClr val="FFFFFF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67744" y="1340769"/>
            <a:ext cx="6695207" cy="4608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907704" y="188640"/>
            <a:ext cx="696835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单击此处编辑母版标题样式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6553200"/>
            <a:ext cx="400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fld id="{787BE9A1-1E49-4B03-80ED-5E5BAC0B24A9}" type="slidenum">
              <a:rPr kumimoji="1" lang="en-US" altLang="zh-CN" sz="1400">
                <a:solidFill>
                  <a:schemeClr val="bg1"/>
                </a:solidFill>
                <a:ea typeface="宋体" pitchFamily="2" charset="-122"/>
              </a:rPr>
              <a:pPr eaLnBrk="0" hangingPunct="0">
                <a:defRPr/>
              </a:pPr>
              <a:t>‹#›</a:t>
            </a:fld>
            <a:endParaRPr kumimoji="1" lang="en-US" altLang="zh-CN" sz="1400" dirty="0">
              <a:solidFill>
                <a:schemeClr val="bg1"/>
              </a:solidFill>
              <a:ea typeface="宋体" pitchFamily="2" charset="-122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13302" y="6351711"/>
            <a:ext cx="321273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新魏" pitchFamily="2" charset="-122"/>
                <a:ea typeface="华文新魏" pitchFamily="2" charset="-122"/>
              </a:rPr>
              <a:t>CCF</a:t>
            </a:r>
            <a:r>
              <a:rPr lang="zh-CN" altLang="en-US" sz="2400" b="0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华文新魏" pitchFamily="2" charset="-122"/>
                <a:ea typeface="华文新魏" pitchFamily="2" charset="-122"/>
              </a:rPr>
              <a:t>大数据专家委员会</a:t>
            </a:r>
            <a:endParaRPr lang="zh-CN" altLang="en-US" sz="2400" b="0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8" name="Picture 3" descr="F:\Picture\logo\ccflogo1.jpg"/>
          <p:cNvPicPr>
            <a:picLocks noChangeAspect="1" noChangeArrowheads="1"/>
          </p:cNvPicPr>
          <p:nvPr userDrawn="1"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26" y="-75253"/>
            <a:ext cx="1422846" cy="1416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38" r:id="rId2"/>
    <p:sldLayoutId id="2147483846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50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206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华文行楷" pitchFamily="2" charset="-122"/>
          <a:ea typeface="华文行楷" pitchFamily="2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华文行楷" pitchFamily="2" charset="-122"/>
          <a:ea typeface="华文行楷" pitchFamily="2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华文行楷" pitchFamily="2" charset="-122"/>
          <a:ea typeface="华文行楷" pitchFamily="2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华文行楷" pitchFamily="2" charset="-122"/>
          <a:ea typeface="华文行楷" pitchFamily="2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华文行楷" pitchFamily="2" charset="-122"/>
          <a:ea typeface="华文行楷" pitchFamily="2" charset="-122"/>
        </a:defRPr>
      </a:lvl5pPr>
      <a:lvl6pPr marL="457200" algn="r" rtl="0" fontAlgn="base">
        <a:spcBef>
          <a:spcPct val="0"/>
        </a:spcBef>
        <a:spcAft>
          <a:spcPct val="0"/>
        </a:spcAft>
        <a:defRPr sz="3200" i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黑体" pitchFamily="2" charset="-122"/>
        </a:defRPr>
      </a:lvl6pPr>
      <a:lvl7pPr marL="914400" algn="r" rtl="0" fontAlgn="base">
        <a:spcBef>
          <a:spcPct val="0"/>
        </a:spcBef>
        <a:spcAft>
          <a:spcPct val="0"/>
        </a:spcAft>
        <a:defRPr sz="3200" i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黑体" pitchFamily="2" charset="-122"/>
        </a:defRPr>
      </a:lvl7pPr>
      <a:lvl8pPr marL="1371600" algn="r" rtl="0" fontAlgn="base">
        <a:spcBef>
          <a:spcPct val="0"/>
        </a:spcBef>
        <a:spcAft>
          <a:spcPct val="0"/>
        </a:spcAft>
        <a:defRPr sz="3200" i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黑体" pitchFamily="2" charset="-122"/>
        </a:defRPr>
      </a:lvl8pPr>
      <a:lvl9pPr marL="1828800" algn="r" rtl="0" fontAlgn="base">
        <a:spcBef>
          <a:spcPct val="0"/>
        </a:spcBef>
        <a:spcAft>
          <a:spcPct val="0"/>
        </a:spcAft>
        <a:defRPr sz="3200" i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黑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b="1">
          <a:solidFill>
            <a:srgbClr val="002060"/>
          </a:solidFill>
          <a:effectLst/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Ø"/>
        <a:defRPr sz="2400">
          <a:solidFill>
            <a:srgbClr val="002060"/>
          </a:solidFill>
          <a:effectLst/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002060"/>
          </a:solidFill>
          <a:effectLst/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rgbClr val="002060"/>
          </a:solidFill>
          <a:effectLst/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800">
          <a:solidFill>
            <a:srgbClr val="002060"/>
          </a:solidFill>
          <a:effectLst/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120080" y="1628800"/>
            <a:ext cx="7772400" cy="1584176"/>
          </a:xfrm>
        </p:spPr>
        <p:txBody>
          <a:bodyPr/>
          <a:lstStyle/>
          <a:p>
            <a:r>
              <a:rPr lang="en-US" altLang="zh-CN" dirty="0" smtClean="0"/>
              <a:t>2017</a:t>
            </a:r>
            <a:r>
              <a:rPr lang="zh-CN" altLang="en-US" dirty="0" smtClean="0"/>
              <a:t>年</a:t>
            </a:r>
            <a:r>
              <a:rPr lang="zh-CN" altLang="en-US" dirty="0" smtClean="0"/>
              <a:t>大数据发展趋势预测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endParaRPr lang="zh-CN" altLang="en-US" dirty="0"/>
          </a:p>
        </p:txBody>
      </p:sp>
      <p:sp>
        <p:nvSpPr>
          <p:cNvPr id="4099" name="文本占位符 5"/>
          <p:cNvSpPr>
            <a:spLocks noGrp="1"/>
          </p:cNvSpPr>
          <p:nvPr>
            <p:ph type="body" idx="1"/>
          </p:nvPr>
        </p:nvSpPr>
        <p:spPr>
          <a:xfrm>
            <a:off x="1835696" y="4588538"/>
            <a:ext cx="7017836" cy="928694"/>
          </a:xfrm>
        </p:spPr>
        <p:txBody>
          <a:bodyPr/>
          <a:lstStyle/>
          <a:p>
            <a:r>
              <a:rPr lang="en-US" altLang="zh-CN" sz="3200" dirty="0" smtClean="0"/>
              <a:t>CCF</a:t>
            </a:r>
            <a:r>
              <a:rPr lang="zh-CN" altLang="en-US" sz="3200" dirty="0" smtClean="0"/>
              <a:t>大数据专家委员会官方发布</a:t>
            </a:r>
            <a:endParaRPr lang="en-US" altLang="zh-CN" sz="3200" dirty="0" smtClean="0"/>
          </a:p>
          <a:p>
            <a:r>
              <a:rPr lang="en-US" altLang="zh-CN" sz="3200" dirty="0" smtClean="0"/>
              <a:t>2016</a:t>
            </a:r>
            <a:r>
              <a:rPr lang="zh-CN" altLang="en-US" sz="3200" dirty="0" smtClean="0"/>
              <a:t>年</a:t>
            </a:r>
            <a:r>
              <a:rPr lang="en-US" altLang="zh-CN" sz="3200" dirty="0" smtClean="0"/>
              <a:t>12</a:t>
            </a:r>
            <a:r>
              <a:rPr lang="zh-CN" altLang="en-US" sz="3200" dirty="0" smtClean="0"/>
              <a:t>月</a:t>
            </a:r>
            <a:r>
              <a:rPr lang="en-US" altLang="zh-CN" sz="3200" dirty="0" smtClean="0"/>
              <a:t>08</a:t>
            </a:r>
            <a:r>
              <a:rPr lang="zh-CN" altLang="en-US" sz="3200" dirty="0" smtClean="0"/>
              <a:t>日</a:t>
            </a:r>
            <a:endParaRPr lang="zh-CN" altLang="en-US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调研的目标、方法和过程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43189124"/>
              </p:ext>
            </p:extLst>
          </p:nvPr>
        </p:nvGraphicFramePr>
        <p:xfrm>
          <a:off x="0" y="1268761"/>
          <a:ext cx="9324528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3491185" y="4437112"/>
            <a:ext cx="5473303" cy="1728192"/>
          </a:xfrm>
        </p:spPr>
        <p:txBody>
          <a:bodyPr/>
          <a:lstStyle/>
          <a:p>
            <a:pPr lvl="0"/>
            <a:r>
              <a:rPr lang="zh-CN" altLang="en-US" sz="2400" dirty="0" smtClean="0">
                <a:effectLst/>
              </a:rPr>
              <a:t>委员</a:t>
            </a:r>
            <a:r>
              <a:rPr lang="zh-CN" altLang="en-US" sz="2400" dirty="0" smtClean="0"/>
              <a:t>大数据专家委委员</a:t>
            </a:r>
            <a:endParaRPr lang="en-US" altLang="zh-CN" sz="2400" dirty="0" smtClean="0">
              <a:effectLst/>
            </a:endParaRPr>
          </a:p>
          <a:p>
            <a:pPr lvl="1"/>
            <a:r>
              <a:rPr lang="zh-CN" altLang="en-US" sz="2000" b="1" dirty="0" smtClean="0">
                <a:effectLst/>
              </a:rPr>
              <a:t>学术界、产业界、政府、海外、跨界特邀</a:t>
            </a:r>
            <a:r>
              <a:rPr lang="zh-CN" altLang="en-US" sz="2000" b="1" dirty="0" smtClean="0">
                <a:effectLst/>
              </a:rPr>
              <a:t>委员</a:t>
            </a:r>
            <a:endParaRPr lang="en-US" altLang="zh-CN" sz="2000" b="1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7023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2017</a:t>
            </a:r>
            <a:r>
              <a:rPr lang="zh-CN" altLang="en-US" dirty="0" smtClean="0"/>
              <a:t>年</a:t>
            </a:r>
            <a:r>
              <a:rPr lang="zh-CN" altLang="en-US" dirty="0" smtClean="0"/>
              <a:t>大数据发展趋势十大预测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0729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发展趋势</a:t>
            </a:r>
            <a:r>
              <a:rPr lang="zh-CN" altLang="en-US" dirty="0"/>
              <a:t>十大</a:t>
            </a:r>
            <a:r>
              <a:rPr lang="zh-CN" altLang="en-US" dirty="0" smtClean="0"/>
              <a:t>预测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763688" y="1052736"/>
            <a:ext cx="7128791" cy="5184576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altLang="zh-CN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机器学习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继续成为大数据智能分析的核心技术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人工智能和脑科学相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结合成为分析领域热点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大数据的安全持续令人担忧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数据科学带动多学科融合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大数据处理多样化模式并存融合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数据的语义化和知识化是数据价值的基础问题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流计算成为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主流计算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模式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开源系统将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成为主流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技术和系统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选择</a:t>
            </a:r>
            <a:endParaRPr lang="en-US" altLang="zh-CN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endParaRPr lang="zh-CN" alt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政府大数据发展迅速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推动数据立法，重视个人数据隐私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350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发展趋势</a:t>
            </a:r>
            <a:r>
              <a:rPr lang="zh-CN" altLang="en-US" dirty="0"/>
              <a:t>十大</a:t>
            </a:r>
            <a:r>
              <a:rPr lang="zh-CN" altLang="en-US" dirty="0" smtClean="0"/>
              <a:t>预测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763688" y="1052736"/>
            <a:ext cx="7128791" cy="5184576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altLang="zh-CN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机器学习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继续成为大数据智能分析的核心技术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人工智能和脑科学相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结合成为分析领域热点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大数据的安全持续令人担忧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数据科学带动多学科融合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大数据处理多样化模式并存融合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数据的语义化和知识化是数据价值的基础问题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流计算成为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主流计算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模式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开源系统将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成为主流</a:t>
            </a: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技术和系统</a:t>
            </a:r>
            <a:r>
              <a:rPr lang="zh-CN" alt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选择</a:t>
            </a:r>
            <a:endParaRPr lang="en-US" altLang="zh-CN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endParaRPr lang="zh-CN" alt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政府大数据发展迅速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推动数据立法，重视个人数据隐私</a:t>
            </a:r>
            <a:endParaRPr lang="zh-CN" altLang="en-US" sz="24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784613" y="1772816"/>
            <a:ext cx="861774" cy="3564437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寄望技术</a:t>
            </a:r>
            <a:r>
              <a:rPr lang="zh-CN" altLang="en-US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突破</a:t>
            </a:r>
            <a:endParaRPr lang="en-US" altLang="zh-CN" sz="4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341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发展趋势</a:t>
            </a:r>
            <a:r>
              <a:rPr lang="zh-CN" altLang="en-US" dirty="0"/>
              <a:t>十大</a:t>
            </a:r>
            <a:r>
              <a:rPr lang="zh-CN" altLang="en-US" dirty="0" smtClean="0"/>
              <a:t>预测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763688" y="1052736"/>
            <a:ext cx="7128791" cy="5184576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altLang="zh-CN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机器学习</a:t>
            </a: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继续成为大数据智能分析的核心技术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人工智能和脑科学相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结合成为分析领域热点</a:t>
            </a:r>
            <a:endParaRPr lang="zh-CN" altLang="en-US" sz="24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大数据的安全持续令人担忧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数据科学带动多学科融合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大数据处理多样化模式并存融合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数据的语义化和知识化是数据价值的基础问题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流计算成为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主流计算</a:t>
            </a: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模式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开源系统将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成为主流</a:t>
            </a: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技术和系统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选择</a:t>
            </a:r>
            <a:endParaRPr lang="en-US" altLang="zh-CN" sz="2400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endParaRPr lang="zh-CN" altLang="en-US" sz="8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政府大数据发展迅速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推动数据立法，重视个人数据隐私</a:t>
            </a:r>
            <a:endParaRPr lang="zh-CN" altLang="en-US" sz="24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矩形 1"/>
          <p:cNvSpPr/>
          <p:nvPr/>
        </p:nvSpPr>
        <p:spPr>
          <a:xfrm>
            <a:off x="784613" y="1194132"/>
            <a:ext cx="861774" cy="4721805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安全担忧是反向力</a:t>
            </a:r>
            <a:endParaRPr lang="zh-CN" altLang="en-US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341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发展趋势</a:t>
            </a:r>
            <a:r>
              <a:rPr lang="zh-CN" altLang="en-US" dirty="0"/>
              <a:t>十大</a:t>
            </a:r>
            <a:r>
              <a:rPr lang="zh-CN" altLang="en-US" dirty="0" smtClean="0"/>
              <a:t>预测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763688" y="1052736"/>
            <a:ext cx="7128791" cy="5184576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endParaRPr lang="en-US" altLang="zh-CN" sz="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机器学习</a:t>
            </a: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继续成为大数据智能分析的核心技术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人工智能和脑科学相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结合成为分析领域热点</a:t>
            </a:r>
            <a:endParaRPr lang="zh-CN" altLang="en-US" sz="2400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大数据的安全持续令人担忧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数据科学带动多学科融合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大数据处理多样化模式并存融合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数据的语义化和知识化是数据价值的基础问题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流计算成为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主流计算</a:t>
            </a: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模式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开源系统将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成为主流</a:t>
            </a:r>
            <a:r>
              <a:rPr lang="zh-CN" altLang="en-US" sz="2400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技术和系统</a:t>
            </a:r>
            <a:r>
              <a:rPr lang="zh-CN" altLang="en-US" sz="2400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选择</a:t>
            </a:r>
            <a:endParaRPr lang="en-US" altLang="zh-CN" sz="2400" dirty="0" smtClean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endParaRPr lang="zh-CN" altLang="en-US" sz="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政府大数据发展迅速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推动数据立法，重视个人数据隐私</a:t>
            </a:r>
          </a:p>
        </p:txBody>
      </p:sp>
      <p:sp>
        <p:nvSpPr>
          <p:cNvPr id="2" name="矩形 1"/>
          <p:cNvSpPr/>
          <p:nvPr/>
        </p:nvSpPr>
        <p:spPr>
          <a:xfrm>
            <a:off x="784613" y="1772816"/>
            <a:ext cx="861774" cy="3564437"/>
          </a:xfrm>
          <a:prstGeom prst="rect">
            <a:avLst/>
          </a:prstGeom>
          <a:noFill/>
        </p:spPr>
        <p:txBody>
          <a:bodyPr vert="eaVert"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希冀政策法规</a:t>
            </a:r>
            <a:endParaRPr lang="zh-CN" altLang="en-US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489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2013–2014  </a:t>
            </a:r>
            <a:r>
              <a:rPr lang="zh-CN" altLang="en-US" dirty="0" smtClean="0"/>
              <a:t>趋势对比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23528" y="1268760"/>
            <a:ext cx="3960440" cy="639762"/>
          </a:xfrm>
        </p:spPr>
        <p:txBody>
          <a:bodyPr/>
          <a:lstStyle/>
          <a:p>
            <a:r>
              <a:rPr lang="en-US" altLang="zh-CN" sz="4000" dirty="0" smtClean="0"/>
              <a:t>2013</a:t>
            </a:r>
            <a:endParaRPr lang="zh-CN" altLang="en-US" sz="4000" dirty="0"/>
          </a:p>
        </p:txBody>
      </p:sp>
      <p:sp>
        <p:nvSpPr>
          <p:cNvPr id="5" name="内容占位符 4"/>
          <p:cNvSpPr>
            <a:spLocks noGrp="1"/>
          </p:cNvSpPr>
          <p:nvPr>
            <p:ph sz="half" idx="2"/>
          </p:nvPr>
        </p:nvSpPr>
        <p:spPr>
          <a:xfrm>
            <a:off x="352132" y="2054579"/>
            <a:ext cx="3960440" cy="3750686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数据的资源化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大数据的隐私问题突出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大数据与云计算等深度融合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基于大数据的智能的出现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大数据分析的革命性方法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大数据安全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数据科学兴起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数据共享联盟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大数据新职业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chemeClr val="tx1"/>
                </a:solidFill>
              </a:rPr>
              <a:t>更大的数据</a:t>
            </a:r>
          </a:p>
          <a:p>
            <a:pPr marL="0" indent="0">
              <a:buNone/>
            </a:pPr>
            <a:endParaRPr lang="zh-CN" altLang="en-US" sz="2000" dirty="0">
              <a:solidFill>
                <a:schemeClr val="tx1"/>
              </a:solidFill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3"/>
          </p:nvPr>
        </p:nvSpPr>
        <p:spPr>
          <a:xfrm>
            <a:off x="4499992" y="1268760"/>
            <a:ext cx="3961995" cy="639762"/>
          </a:xfrm>
        </p:spPr>
        <p:txBody>
          <a:bodyPr/>
          <a:lstStyle/>
          <a:p>
            <a:r>
              <a:rPr lang="en-US" altLang="zh-CN" sz="4000" dirty="0" smtClean="0"/>
              <a:t>2014</a:t>
            </a:r>
            <a:endParaRPr lang="zh-CN" altLang="en-US" sz="4000" dirty="0"/>
          </a:p>
        </p:txBody>
      </p:sp>
      <p:sp>
        <p:nvSpPr>
          <p:cNvPr id="8" name="内容占位符 7"/>
          <p:cNvSpPr>
            <a:spLocks noGrp="1"/>
          </p:cNvSpPr>
          <p:nvPr>
            <p:ph sz="quarter" idx="4"/>
          </p:nvPr>
        </p:nvSpPr>
        <p:spPr>
          <a:xfrm>
            <a:off x="4528596" y="2060848"/>
            <a:ext cx="4219868" cy="3750686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marL="0" indent="0">
              <a:buNone/>
            </a:pPr>
            <a:r>
              <a:rPr lang="en-US" altLang="zh-CN" sz="2000" dirty="0" smtClean="0"/>
              <a:t>1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大数据从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“概念”走向“价值”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 smtClean="0"/>
              <a:t>2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大数据架构的多样化模式并存</a:t>
            </a:r>
            <a:endParaRPr lang="en-US" altLang="zh-CN" sz="2000" dirty="0" smtClean="0">
              <a:solidFill>
                <a:srgbClr val="0000FF"/>
              </a:solidFill>
              <a:latin typeface="+mj-ea"/>
            </a:endParaRPr>
          </a:p>
          <a:p>
            <a:pPr marL="0" indent="0">
              <a:buNone/>
            </a:pPr>
            <a:r>
              <a:rPr lang="en-US" altLang="zh-CN" sz="2000" dirty="0" smtClean="0"/>
              <a:t>3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大数据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安全与隐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私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 smtClean="0"/>
              <a:t>4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大数据分析与可视化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 smtClean="0"/>
              <a:t>5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大数据产业成为战略性产业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 smtClean="0"/>
              <a:t>6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数据商品化与数据共享联盟化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 smtClean="0"/>
              <a:t>7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基于大数据的推荐与预测流行</a:t>
            </a:r>
            <a:endParaRPr lang="en-US" altLang="zh-CN" sz="2000" dirty="0"/>
          </a:p>
          <a:p>
            <a:pPr marL="0" indent="0">
              <a:buNone/>
            </a:pPr>
            <a:r>
              <a:rPr lang="en-US" altLang="zh-CN" sz="2000" dirty="0" smtClean="0"/>
              <a:t>8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深度学习与大数据智能成为支撑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 smtClean="0"/>
              <a:t>9</a:t>
            </a:r>
            <a:r>
              <a:rPr lang="zh-CN" altLang="en-US" sz="2000" dirty="0" smtClean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数据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科学的兴起</a:t>
            </a:r>
            <a:endParaRPr lang="zh-CN" altLang="en-US" sz="2000" dirty="0">
              <a:solidFill>
                <a:srgbClr val="0000FF"/>
              </a:solidFill>
              <a:latin typeface="+mj-ea"/>
            </a:endParaRPr>
          </a:p>
          <a:p>
            <a:pPr marL="0" indent="0">
              <a:buNone/>
            </a:pPr>
            <a:r>
              <a:rPr lang="en-US" altLang="zh-CN" sz="2000" dirty="0" smtClean="0"/>
              <a:t>10</a:t>
            </a:r>
            <a:r>
              <a:rPr lang="zh-CN" altLang="en-US" sz="2000" dirty="0" smtClean="0"/>
              <a:t>、</a:t>
            </a:r>
            <a:r>
              <a:rPr lang="zh-CN" altLang="en-US" sz="2000" dirty="0" smtClean="0">
                <a:solidFill>
                  <a:srgbClr val="0000FF"/>
                </a:solidFill>
                <a:latin typeface="+mj-ea"/>
              </a:rPr>
              <a:t>大数据生态环境逐步完善</a:t>
            </a:r>
            <a:endParaRPr lang="zh-CN" altLang="en-US" sz="2000" dirty="0"/>
          </a:p>
        </p:txBody>
      </p:sp>
      <p:sp>
        <p:nvSpPr>
          <p:cNvPr id="2" name="矩形 1"/>
          <p:cNvSpPr/>
          <p:nvPr/>
        </p:nvSpPr>
        <p:spPr>
          <a:xfrm rot="21224403">
            <a:off x="3362000" y="5840004"/>
            <a:ext cx="5952270" cy="584775"/>
          </a:xfrm>
          <a:prstGeom prst="rect">
            <a:avLst/>
          </a:prstGeom>
          <a:solidFill>
            <a:srgbClr val="FEEBE6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3200" dirty="0">
                <a:solidFill>
                  <a:srgbClr val="FF0000"/>
                </a:solidFill>
                <a:latin typeface="+mj-ea"/>
              </a:rPr>
              <a:t>大数据从“概念”走向“价值”</a:t>
            </a:r>
            <a:endParaRPr lang="zh-CN" altLang="en-US" sz="32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180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2014–2015  </a:t>
            </a:r>
            <a:r>
              <a:rPr lang="zh-CN" altLang="en-US" dirty="0"/>
              <a:t>趋势对比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3528" y="1277070"/>
            <a:ext cx="4248472" cy="639762"/>
          </a:xfrm>
        </p:spPr>
        <p:txBody>
          <a:bodyPr/>
          <a:lstStyle/>
          <a:p>
            <a:r>
              <a:rPr lang="en-US" altLang="zh-CN" sz="4000" dirty="0" smtClean="0"/>
              <a:t>2014</a:t>
            </a:r>
            <a:endParaRPr lang="zh-CN" altLang="en-US" sz="4000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79512" y="2054579"/>
            <a:ext cx="4320480" cy="3750686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000" dirty="0"/>
              <a:t>1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大数据从“概念”走向“价值”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/>
              <a:t>2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大数据架构的多样化模式并存</a:t>
            </a:r>
            <a:endParaRPr lang="en-US" altLang="zh-CN" sz="2000" dirty="0">
              <a:solidFill>
                <a:srgbClr val="0000FF"/>
              </a:solidFill>
              <a:latin typeface="+mj-ea"/>
            </a:endParaRPr>
          </a:p>
          <a:p>
            <a:pPr marL="0" indent="0">
              <a:buNone/>
            </a:pPr>
            <a:r>
              <a:rPr lang="en-US" altLang="zh-CN" sz="2000" dirty="0"/>
              <a:t>3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大数据安全与隐私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/>
              <a:t>4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大数据分析与可视化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/>
              <a:t>5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大数据产业成为战略性产业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/>
              <a:t>6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数据商品化与数据共享联盟化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/>
              <a:t>7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基于大数据的推荐与预测流行</a:t>
            </a:r>
            <a:endParaRPr lang="en-US" altLang="zh-CN" sz="2000" dirty="0"/>
          </a:p>
          <a:p>
            <a:pPr marL="0" indent="0">
              <a:buNone/>
            </a:pPr>
            <a:r>
              <a:rPr lang="en-US" altLang="zh-CN" sz="2000" dirty="0"/>
              <a:t>8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深度学习与大数据智能成为支撑</a:t>
            </a:r>
            <a:endParaRPr lang="zh-CN" altLang="en-US" sz="2000" dirty="0"/>
          </a:p>
          <a:p>
            <a:pPr marL="0" indent="0">
              <a:buNone/>
            </a:pPr>
            <a:r>
              <a:rPr lang="en-US" altLang="zh-CN" sz="2000" dirty="0"/>
              <a:t>9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数据科学的兴起</a:t>
            </a:r>
          </a:p>
          <a:p>
            <a:pPr marL="0" indent="0">
              <a:buNone/>
            </a:pPr>
            <a:r>
              <a:rPr lang="en-US" altLang="zh-CN" sz="2000" dirty="0"/>
              <a:t>10</a:t>
            </a:r>
            <a:r>
              <a:rPr lang="zh-CN" altLang="en-US" sz="2000" dirty="0"/>
              <a:t>、</a:t>
            </a:r>
            <a:r>
              <a:rPr lang="zh-CN" altLang="en-US" sz="2000" dirty="0">
                <a:solidFill>
                  <a:srgbClr val="0000FF"/>
                </a:solidFill>
                <a:latin typeface="+mj-ea"/>
              </a:rPr>
              <a:t>大数据生态环境逐步完善</a:t>
            </a:r>
            <a:endParaRPr lang="zh-CN" altLang="en-US" sz="2000" dirty="0"/>
          </a:p>
          <a:p>
            <a:endParaRPr lang="zh-CN" altLang="en-US" sz="2000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788024" y="1268760"/>
            <a:ext cx="4075852" cy="639762"/>
          </a:xfrm>
        </p:spPr>
        <p:txBody>
          <a:bodyPr/>
          <a:lstStyle/>
          <a:p>
            <a:r>
              <a:rPr lang="en-US" altLang="zh-CN" sz="4000" dirty="0" smtClean="0"/>
              <a:t>2015</a:t>
            </a:r>
            <a:endParaRPr lang="zh-CN" altLang="en-US" sz="4000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499992" y="2054578"/>
            <a:ext cx="4608512" cy="4110725"/>
          </a:xfrm>
          <a:solidFill>
            <a:schemeClr val="bg1">
              <a:lumMod val="9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大数据分析成为数据价值化的热点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数据科学带动学科融合</a:t>
            </a:r>
            <a:r>
              <a:rPr lang="zh-CN" altLang="en-US" sz="2000" dirty="0" smtClean="0">
                <a:solidFill>
                  <a:srgbClr val="C00000"/>
                </a:solidFill>
              </a:rPr>
              <a:t>，但</a:t>
            </a:r>
            <a:r>
              <a:rPr lang="zh-CN" altLang="en-US" sz="2000" dirty="0">
                <a:solidFill>
                  <a:srgbClr val="C00000"/>
                </a:solidFill>
              </a:rPr>
              <a:t>自身尚未成体系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与各行业结合，跨领域应用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“物云移社”融合，产生综合价值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平台架构与基础设施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大数据的安全与隐私保护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计算模式：深度学习、众包计算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可视化分析与可视化呈现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大数据人才与教育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2000" dirty="0">
                <a:solidFill>
                  <a:srgbClr val="C00000"/>
                </a:solidFill>
              </a:rPr>
              <a:t>开源系统将成为主流选择</a:t>
            </a:r>
          </a:p>
        </p:txBody>
      </p:sp>
      <p:sp>
        <p:nvSpPr>
          <p:cNvPr id="7" name="矩形 6"/>
          <p:cNvSpPr/>
          <p:nvPr/>
        </p:nvSpPr>
        <p:spPr>
          <a:xfrm rot="21304014">
            <a:off x="5023942" y="6029585"/>
            <a:ext cx="4262706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0" cap="none" spc="0" dirty="0" smtClean="0">
                <a:ln w="24500" cmpd="dbl">
                  <a:solidFill>
                    <a:srgbClr val="00CC99"/>
                  </a:solidFill>
                  <a:prstDash val="solid"/>
                  <a:miter lim="800000"/>
                </a:ln>
                <a:solidFill>
                  <a:srgbClr val="00B050"/>
                </a:solidFill>
              </a:rPr>
              <a:t>跨界 融合 基础</a:t>
            </a:r>
            <a:r>
              <a:rPr lang="zh-CN" altLang="en-US" sz="3600" b="0" dirty="0">
                <a:ln w="24500" cmpd="dbl">
                  <a:solidFill>
                    <a:srgbClr val="00CC99"/>
                  </a:solidFill>
                  <a:prstDash val="solid"/>
                  <a:miter lim="800000"/>
                </a:ln>
                <a:solidFill>
                  <a:srgbClr val="00B050"/>
                </a:solidFill>
              </a:rPr>
              <a:t> </a:t>
            </a:r>
            <a:r>
              <a:rPr lang="zh-CN" altLang="en-US" sz="3600" b="0" cap="none" spc="0" dirty="0" smtClean="0">
                <a:ln w="24500" cmpd="dbl">
                  <a:solidFill>
                    <a:srgbClr val="00CC99"/>
                  </a:solidFill>
                  <a:prstDash val="solid"/>
                  <a:miter lim="800000"/>
                </a:ln>
                <a:solidFill>
                  <a:srgbClr val="00B050"/>
                </a:solidFill>
              </a:rPr>
              <a:t>突破</a:t>
            </a:r>
            <a:endParaRPr lang="zh-CN" altLang="en-US" sz="3600" b="0" cap="none" spc="0" dirty="0">
              <a:ln w="24500" cmpd="dbl">
                <a:solidFill>
                  <a:srgbClr val="00CC99"/>
                </a:solidFill>
                <a:prstDash val="solid"/>
                <a:miter lim="800000"/>
              </a:ln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47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2015–2016  </a:t>
            </a:r>
            <a:r>
              <a:rPr lang="zh-CN" altLang="en-US" dirty="0"/>
              <a:t>趋势对比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3528" y="1277070"/>
            <a:ext cx="4248472" cy="639762"/>
          </a:xfrm>
        </p:spPr>
        <p:txBody>
          <a:bodyPr/>
          <a:lstStyle/>
          <a:p>
            <a:r>
              <a:rPr lang="en-US" altLang="zh-CN" sz="4000" dirty="0" smtClean="0"/>
              <a:t>2015</a:t>
            </a:r>
            <a:endParaRPr lang="zh-CN" altLang="en-US" sz="4000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79512" y="2054579"/>
            <a:ext cx="4320480" cy="3750686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大数据分析成为数据价值化的热点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数据科学带动学科融合，但自身尚未成</a:t>
            </a:r>
            <a:r>
              <a:rPr lang="zh-CN" altLang="en-US" sz="1800" dirty="0" smtClean="0">
                <a:solidFill>
                  <a:srgbClr val="C00000"/>
                </a:solidFill>
              </a:rPr>
              <a:t>体系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 smtClean="0">
                <a:solidFill>
                  <a:srgbClr val="C00000"/>
                </a:solidFill>
              </a:rPr>
              <a:t>与各行业结合，跨领域应用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 smtClean="0">
                <a:solidFill>
                  <a:srgbClr val="C00000"/>
                </a:solidFill>
              </a:rPr>
              <a:t>“</a:t>
            </a:r>
            <a:r>
              <a:rPr lang="zh-CN" altLang="en-US" sz="1800" dirty="0">
                <a:solidFill>
                  <a:srgbClr val="C00000"/>
                </a:solidFill>
              </a:rPr>
              <a:t>物云移社”融合，产生综合价值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平台架构与基础设施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大数据的安全与隐私保护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计算模式：深度学习、众包计算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可视化分析与可视化呈现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大数据人才与教育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solidFill>
                  <a:srgbClr val="C00000"/>
                </a:solidFill>
              </a:rPr>
              <a:t>开源系统将成为主流选择</a:t>
            </a:r>
          </a:p>
          <a:p>
            <a:endParaRPr lang="zh-CN" altLang="en-US" sz="1800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788024" y="1268760"/>
            <a:ext cx="4075852" cy="639762"/>
          </a:xfrm>
        </p:spPr>
        <p:txBody>
          <a:bodyPr/>
          <a:lstStyle/>
          <a:p>
            <a:r>
              <a:rPr lang="en-US" altLang="zh-CN" sz="4000" dirty="0" smtClean="0"/>
              <a:t>2016</a:t>
            </a:r>
            <a:endParaRPr lang="zh-CN" altLang="en-US" sz="4000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16016" y="2054578"/>
            <a:ext cx="4320480" cy="4542773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可视化推动大数据平民化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多学科融合与数据科学的兴起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大数据安全与隐私令人忧虑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新热点融入大数据多样化处理模式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大数据提升社会治理和民生领域应用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zh-CN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促进大数据发展行动纲要</a:t>
            </a:r>
            <a:r>
              <a:rPr lang="en-US" altLang="zh-CN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驱动产业生态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深度分析推动大数据智能应用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数据权属与数据主权备受关注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互联网、金融、健康保持热度，智慧城市、企业数据化、工业大数据是新增长点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开源、测评、大赛催生良性人才与技术</a:t>
            </a:r>
            <a:r>
              <a:rPr lang="zh-CN" altLang="en-US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生态</a:t>
            </a:r>
            <a:endParaRPr lang="zh-CN" alt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3813" y="4725144"/>
            <a:ext cx="1018227" cy="2062103"/>
          </a:xfrm>
          <a:prstGeom prst="rect">
            <a:avLst/>
          </a:prstGeom>
          <a:solidFill>
            <a:srgbClr val="FEEBE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民生</a:t>
            </a:r>
            <a:endParaRPr lang="en-US" altLang="zh-CN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/>
            <a:r>
              <a:rPr lang="zh-CN" altLang="en-US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多样</a:t>
            </a:r>
            <a:endParaRPr lang="en-US" altLang="zh-CN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/>
            <a:r>
              <a:rPr lang="zh-CN" alt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政策</a:t>
            </a:r>
            <a:endParaRPr lang="en-US" altLang="zh-CN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/>
            <a:r>
              <a:rPr lang="zh-CN" altLang="en-US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生态</a:t>
            </a:r>
            <a:endParaRPr lang="zh-CN" alt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667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2016–2017  </a:t>
            </a:r>
            <a:r>
              <a:rPr lang="zh-CN" altLang="en-US" dirty="0"/>
              <a:t>趋势对比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79512" y="1277070"/>
            <a:ext cx="4392488" cy="639762"/>
          </a:xfrm>
        </p:spPr>
        <p:txBody>
          <a:bodyPr/>
          <a:lstStyle/>
          <a:p>
            <a:r>
              <a:rPr lang="en-US" altLang="zh-CN" sz="4000" dirty="0" smtClean="0"/>
              <a:t>2016</a:t>
            </a:r>
            <a:endParaRPr lang="zh-CN" altLang="en-US" sz="4000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79512" y="2054578"/>
            <a:ext cx="4320480" cy="4470765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可视化推动大数据平民化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多学科融合与数据科学的兴起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大数据安全与隐私令人忧虑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新热点融入大数据多样化处理模式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大数据提升社会治理和民生领域应用</a:t>
            </a:r>
          </a:p>
          <a:p>
            <a:pPr marL="457200" indent="-457200">
              <a:buFont typeface="+mj-lt"/>
              <a:buAutoNum type="arabicPeriod"/>
            </a:pPr>
            <a:r>
              <a:rPr lang="en-US" altLang="zh-CN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《</a:t>
            </a: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促进大数据发展行动纲要</a:t>
            </a:r>
            <a:r>
              <a:rPr lang="en-US" altLang="zh-CN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》</a:t>
            </a: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驱动产业生态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深度分析推动大数据智能应用</a:t>
            </a:r>
            <a:endParaRPr lang="en-US" altLang="zh-CN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数据权属与数据主权备受关注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互联网、金融、健康保持热度，智慧城市、企业数据化、工业大数据是新增长点</a:t>
            </a:r>
          </a:p>
          <a:p>
            <a:pPr marL="457200" indent="-457200">
              <a:buFont typeface="+mj-lt"/>
              <a:buAutoNum type="arabicPeriod"/>
            </a:pPr>
            <a:r>
              <a:rPr lang="zh-CN" alt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开源、测评、大赛催生良性人才与技术生态</a:t>
            </a:r>
          </a:p>
          <a:p>
            <a:endParaRPr lang="zh-CN" alt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788024" y="1268760"/>
            <a:ext cx="4075852" cy="639762"/>
          </a:xfrm>
        </p:spPr>
        <p:txBody>
          <a:bodyPr/>
          <a:lstStyle/>
          <a:p>
            <a:r>
              <a:rPr lang="en-US" altLang="zh-CN" sz="4000" dirty="0" smtClean="0"/>
              <a:t>2017</a:t>
            </a:r>
            <a:endParaRPr lang="zh-CN" altLang="en-US" sz="4000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716016" y="2054578"/>
            <a:ext cx="4176464" cy="4542773"/>
          </a:xfrm>
          <a:blipFill>
            <a:blip r:embed="rId3"/>
            <a:tile tx="0" ty="0" sx="100000" sy="100000" flip="none" algn="tl"/>
          </a:blipFill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zh-CN" altLang="en-US" sz="1800" dirty="0" smtClean="0"/>
              <a:t>机器学习</a:t>
            </a:r>
            <a:r>
              <a:rPr lang="zh-CN" altLang="en-US" sz="1800" dirty="0"/>
              <a:t>继续成为大数据智能分析的核心技术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人工智能和脑科学相结合，成为大数据分析领域的热点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大数据的安全持续令人担忧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数据科学带动多学科融合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大数据处理多样化模式并存融合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数据的语义化和知识化是数据价值的基础问题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流计算成为主流的大数据计算模式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开源系统将成为大数据领域的主流技术和系统选择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政府大数据发展迅速</a:t>
            </a:r>
          </a:p>
          <a:p>
            <a:pPr>
              <a:buFont typeface="+mj-lt"/>
              <a:buAutoNum type="arabicPeriod"/>
            </a:pPr>
            <a:r>
              <a:rPr lang="zh-CN" altLang="en-US" sz="1800" dirty="0"/>
              <a:t>推动数据立法，重视个人数据隐私</a:t>
            </a:r>
            <a:endParaRPr lang="zh-CN" altLang="en-US" sz="1800" dirty="0"/>
          </a:p>
        </p:txBody>
      </p:sp>
      <p:sp>
        <p:nvSpPr>
          <p:cNvPr id="8" name="矩形 7"/>
          <p:cNvSpPr/>
          <p:nvPr/>
        </p:nvSpPr>
        <p:spPr>
          <a:xfrm>
            <a:off x="3978513" y="4149080"/>
            <a:ext cx="1169551" cy="2631490"/>
          </a:xfrm>
          <a:prstGeom prst="rect">
            <a:avLst/>
          </a:prstGeom>
          <a:solidFill>
            <a:srgbClr val="FEEBE6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vert="eaVert"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3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寄望技术突破</a:t>
            </a:r>
            <a:endParaRPr lang="en-US" altLang="zh-CN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  <a:p>
            <a:pPr algn="ctr"/>
            <a:r>
              <a:rPr lang="zh-CN" altLang="en-US" sz="3200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希冀政策法规</a:t>
            </a:r>
            <a:endParaRPr lang="zh-CN" altLang="en-US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813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2017</a:t>
            </a:r>
            <a:r>
              <a:rPr lang="zh-CN" altLang="en-US" dirty="0" smtClean="0"/>
              <a:t>年</a:t>
            </a:r>
            <a:r>
              <a:rPr lang="zh-CN" altLang="en-US" dirty="0" smtClean="0"/>
              <a:t>大数据发展趋势单项调研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43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最令人瞩目的应用领域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>2013 – 14 – 15 </a:t>
            </a:r>
            <a:r>
              <a:rPr lang="en-US" altLang="zh-CN" dirty="0"/>
              <a:t>– </a:t>
            </a:r>
            <a:r>
              <a:rPr lang="en-US" altLang="zh-CN" dirty="0" smtClean="0"/>
              <a:t>16 </a:t>
            </a:r>
            <a:r>
              <a:rPr lang="en-US" altLang="zh-CN" dirty="0"/>
              <a:t>– </a:t>
            </a:r>
            <a:r>
              <a:rPr lang="en-US" altLang="zh-CN" dirty="0" smtClean="0"/>
              <a:t>17 </a:t>
            </a:r>
            <a:endParaRPr lang="zh-CN" altLang="en-US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1284167"/>
              </p:ext>
            </p:extLst>
          </p:nvPr>
        </p:nvGraphicFramePr>
        <p:xfrm>
          <a:off x="611560" y="1557338"/>
          <a:ext cx="8281615" cy="492214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56323"/>
                <a:gridCol w="1656323"/>
                <a:gridCol w="1656323"/>
                <a:gridCol w="1656323"/>
                <a:gridCol w="1656323"/>
              </a:tblGrid>
              <a:tr h="57551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2013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2014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医疗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互联网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电子商务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互联网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电子商务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互联网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电子商务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互联网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电子商务</a:t>
                      </a: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金融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金融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金融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金融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健康医疗</a:t>
                      </a: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电子商务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健康医疗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健康医疗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健康医疗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金融</a:t>
                      </a: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城市管理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舆情分析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情报分析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城镇化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智慧城市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城镇化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智慧城市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城镇化</a:t>
                      </a:r>
                      <a:endParaRPr lang="en-US" altLang="zh-CN" sz="2800" b="1" dirty="0" smtClean="0">
                        <a:solidFill>
                          <a:schemeClr val="bg1">
                            <a:lumMod val="6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智慧城市</a:t>
                      </a: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algn="ctr"/>
                      <a:endParaRPr lang="zh-CN" altLang="en-US" sz="28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社会安全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犯罪侦查</a:t>
                      </a:r>
                      <a:endParaRPr lang="zh-CN" altLang="en-US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舆情分析</a:t>
                      </a:r>
                      <a:endParaRPr lang="en-US" altLang="zh-CN" sz="2800" b="1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情报分析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制造业</a:t>
                      </a:r>
                      <a:endParaRPr lang="en-US" altLang="zh-CN" sz="2800" b="1" kern="1200" dirty="0" smtClean="0">
                        <a:solidFill>
                          <a:schemeClr val="bg1">
                            <a:lumMod val="6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zh-CN" altLang="en-US" sz="2800" b="1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工业</a:t>
                      </a:r>
                      <a:r>
                        <a:rPr lang="en-US" altLang="zh-CN" sz="2800" b="1" kern="1200" dirty="0" smtClean="0">
                          <a:solidFill>
                            <a:schemeClr val="bg1">
                              <a:lumMod val="6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BD</a:t>
                      </a:r>
                      <a:endParaRPr lang="zh-CN" altLang="en-US" sz="2800" b="1" kern="1200" dirty="0" smtClean="0">
                        <a:solidFill>
                          <a:schemeClr val="bg1">
                            <a:lumMod val="6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710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取得应用和技术突破的数据类型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 smtClean="0"/>
              <a:t>2015–</a:t>
            </a:r>
            <a:r>
              <a:rPr lang="en-US" altLang="zh-CN" dirty="0" smtClean="0"/>
              <a:t>16–17</a:t>
            </a:r>
            <a:endParaRPr lang="zh-CN" altLang="en-US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1608724"/>
              </p:ext>
            </p:extLst>
          </p:nvPr>
        </p:nvGraphicFramePr>
        <p:xfrm>
          <a:off x="611560" y="1557338"/>
          <a:ext cx="7992888" cy="437645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952328"/>
                <a:gridCol w="2376264"/>
                <a:gridCol w="2664296"/>
              </a:tblGrid>
              <a:tr h="57551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社会化媒体数据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城市数据</a:t>
                      </a:r>
                      <a:endParaRPr lang="zh-CN" altLang="en-US" sz="2400" b="0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城市数据</a:t>
                      </a: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视频数据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互联网交易相关数据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图形图像数据</a:t>
                      </a:r>
                      <a:endParaRPr lang="zh-CN" altLang="en-US" sz="2400" b="0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互联网日志与电商交易数据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企业数据</a:t>
                      </a:r>
                      <a:endParaRPr lang="zh-CN" altLang="en-US" sz="2400" b="0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语音数据</a:t>
                      </a:r>
                      <a:endParaRPr lang="en-US" altLang="zh-CN" sz="2400" b="0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视频数据</a:t>
                      </a:r>
                      <a:endParaRPr lang="zh-CN" altLang="en-US" sz="2400" b="0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语音数据、图形图像</a:t>
                      </a:r>
                      <a:endParaRPr lang="en-US" altLang="zh-CN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设备测量和控制数据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视频数据</a:t>
                      </a:r>
                      <a:endParaRPr lang="en-US" altLang="zh-CN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图形图像数据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人体数据、宏观经济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人体数据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125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/>
              <a:t>在数据资源流转上会有什么</a:t>
            </a:r>
            <a:r>
              <a:rPr lang="zh-CN" altLang="en-US" sz="3600" dirty="0" smtClean="0"/>
              <a:t>举措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 smtClean="0"/>
              <a:t>2016 - 17</a:t>
            </a:r>
            <a:endParaRPr lang="zh-CN" altLang="en-US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551426"/>
              </p:ext>
            </p:extLst>
          </p:nvPr>
        </p:nvGraphicFramePr>
        <p:xfrm>
          <a:off x="683568" y="1557338"/>
          <a:ext cx="7848872" cy="516577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24436"/>
                <a:gridCol w="3924436"/>
              </a:tblGrid>
              <a:tr h="57551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会自己收集大量数据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会自己收集大量数据</a:t>
                      </a: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会利用数据提供服务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会利用数据提供服务</a:t>
                      </a: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会买数据集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会只下载和获得免费数据集</a:t>
                      </a: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会只下载和获得免费数据集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会买数据集</a:t>
                      </a: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没有数据流转考虑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会免费提供数据集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会提供数据流转和交易的中介服务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会卖数据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会进行国际数据交换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会免费提供数据集</a:t>
                      </a:r>
                    </a:p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267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/>
              <a:t>大数据的最佳拍档概念</a:t>
            </a:r>
            <a:r>
              <a:rPr lang="zh-CN" altLang="en-US" sz="3600" dirty="0" smtClean="0"/>
              <a:t>是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 smtClean="0"/>
              <a:t>2016 - 17</a:t>
            </a:r>
            <a:endParaRPr lang="zh-CN" altLang="en-US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9929282"/>
              </p:ext>
            </p:extLst>
          </p:nvPr>
        </p:nvGraphicFramePr>
        <p:xfrm>
          <a:off x="1547664" y="1557338"/>
          <a:ext cx="6984776" cy="46811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492388"/>
                <a:gridCol w="3492388"/>
              </a:tblGrid>
              <a:tr h="57551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互联网</a:t>
                      </a:r>
                      <a:r>
                        <a:rPr lang="en-US" altLang="zh-CN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智能计算或认知计算</a:t>
                      </a:r>
                      <a:endParaRPr lang="en-US" altLang="zh-CN" sz="2400" b="0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云计算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云计算</a:t>
                      </a:r>
                      <a:endParaRPr lang="zh-CN" altLang="en-US" sz="2400" b="0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智慧城市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机器人和人工智能</a:t>
                      </a:r>
                      <a:endParaRPr lang="zh-CN" altLang="en-US" sz="2400" b="0" kern="1200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物联网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移动互联网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物联网</a:t>
                      </a:r>
                      <a:endParaRPr lang="en-US" altLang="zh-CN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智慧城市</a:t>
                      </a:r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大众创业万众创新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工业互联网（工业</a:t>
                      </a:r>
                      <a:r>
                        <a:rPr lang="en-US" altLang="zh-CN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4.0</a:t>
                      </a:r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）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智能生活设备</a:t>
                      </a:r>
                    </a:p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一带一路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1890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200" dirty="0"/>
              <a:t>我国大数据发展</a:t>
            </a:r>
            <a:r>
              <a:rPr lang="zh-CN" altLang="en-US" sz="3200" dirty="0" smtClean="0"/>
              <a:t>的最主要</a:t>
            </a:r>
            <a:r>
              <a:rPr lang="zh-CN" altLang="en-US" sz="3200" dirty="0"/>
              <a:t>推动者来自于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 smtClean="0"/>
              <a:t>2015–16–17</a:t>
            </a:r>
            <a:endParaRPr lang="zh-CN" altLang="en-US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2274225"/>
              </p:ext>
            </p:extLst>
          </p:nvPr>
        </p:nvGraphicFramePr>
        <p:xfrm>
          <a:off x="467544" y="1557338"/>
          <a:ext cx="8136903" cy="43506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12301"/>
                <a:gridCol w="2712301"/>
                <a:gridCol w="2712301"/>
              </a:tblGrid>
              <a:tr h="575518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  <a:endParaRPr lang="zh-CN" altLang="en-US" sz="2800" b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大型互联网公司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大型互联网公司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大型互联网公司</a:t>
                      </a: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政府机构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政府机构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政府机构</a:t>
                      </a: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国内大学和科研院所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kern="1200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创业企业</a:t>
                      </a:r>
                      <a:endParaRPr lang="zh-CN" altLang="en-US" sz="2400" b="0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公共服务机构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7559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400" b="0" kern="12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创业企业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244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2" descr="http://www.199it.com/wp-content/uploads/2013/08/hype-cycle-pr3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940152" y="3790857"/>
            <a:ext cx="2935925" cy="1834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" name="Picture 4" descr="http://img.doit.com.cn/uploadpic/2014/0917/0484151.jp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092280" y="4940426"/>
            <a:ext cx="2907176" cy="1797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907704" y="-27384"/>
            <a:ext cx="6968356" cy="864096"/>
          </a:xfrm>
        </p:spPr>
        <p:txBody>
          <a:bodyPr/>
          <a:lstStyle/>
          <a:p>
            <a:r>
              <a:rPr lang="en-US" altLang="zh-CN" dirty="0" smtClean="0"/>
              <a:t>2015-16</a:t>
            </a:r>
            <a:r>
              <a:rPr lang="zh-CN" altLang="en-US" dirty="0" smtClean="0"/>
              <a:t>年大数据发展阶段判断</a:t>
            </a:r>
            <a:endParaRPr lang="zh-CN" altLang="en-US"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5652120" y="1438562"/>
            <a:ext cx="4464496" cy="2422486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000" dirty="0" smtClean="0"/>
              <a:t>极为</a:t>
            </a:r>
            <a:r>
              <a:rPr lang="zh-CN" altLang="en-US" sz="2000" dirty="0"/>
              <a:t>初级</a:t>
            </a:r>
          </a:p>
          <a:p>
            <a:pPr marL="0" indent="0">
              <a:buNone/>
            </a:pPr>
            <a:r>
              <a:rPr lang="zh-CN" altLang="en-US" sz="2000" dirty="0" smtClean="0"/>
              <a:t>即将</a:t>
            </a:r>
            <a:r>
              <a:rPr lang="zh-CN" altLang="en-US" sz="2000" dirty="0"/>
              <a:t>快速扩张</a:t>
            </a:r>
          </a:p>
          <a:p>
            <a:pPr marL="0" indent="0">
              <a:buNone/>
            </a:pPr>
            <a:r>
              <a:rPr lang="zh-CN" altLang="en-US" sz="2000" dirty="0" smtClean="0"/>
              <a:t>爆发</a:t>
            </a:r>
            <a:r>
              <a:rPr lang="zh-CN" altLang="en-US" sz="2000" dirty="0"/>
              <a:t>增长中</a:t>
            </a:r>
          </a:p>
          <a:p>
            <a:pPr marL="0" indent="0">
              <a:buNone/>
            </a:pPr>
            <a:r>
              <a:rPr lang="zh-CN" altLang="en-US" sz="2000" dirty="0" smtClean="0"/>
              <a:t>达到</a:t>
            </a:r>
            <a:r>
              <a:rPr lang="zh-CN" altLang="en-US" sz="2000" dirty="0"/>
              <a:t>一个顶峰，上升乏力</a:t>
            </a:r>
          </a:p>
          <a:p>
            <a:pPr marL="0" indent="0">
              <a:buNone/>
            </a:pPr>
            <a:r>
              <a:rPr lang="zh-CN" altLang="en-US" sz="2000" dirty="0" smtClean="0"/>
              <a:t>达到</a:t>
            </a:r>
            <a:r>
              <a:rPr lang="zh-CN" altLang="en-US" sz="2000" dirty="0"/>
              <a:t>一个顶峰</a:t>
            </a:r>
            <a:r>
              <a:rPr lang="zh-CN" altLang="en-US" sz="2000" dirty="0" smtClean="0"/>
              <a:t>，</a:t>
            </a:r>
            <a:r>
              <a:rPr lang="zh-CN" altLang="en-US" sz="2000" dirty="0"/>
              <a:t>将</a:t>
            </a:r>
            <a:r>
              <a:rPr lang="zh-CN" altLang="en-US" sz="2000" dirty="0" smtClean="0"/>
              <a:t>下降</a:t>
            </a:r>
            <a:r>
              <a:rPr lang="zh-CN" altLang="en-US" sz="2000" dirty="0"/>
              <a:t>和幻灭</a:t>
            </a:r>
          </a:p>
          <a:p>
            <a:pPr marL="0" indent="0">
              <a:buNone/>
            </a:pPr>
            <a:r>
              <a:rPr lang="zh-CN" altLang="en-US" sz="2000" dirty="0" smtClean="0"/>
              <a:t>稳步</a:t>
            </a:r>
            <a:r>
              <a:rPr lang="zh-CN" altLang="en-US" sz="2000" dirty="0"/>
              <a:t>成长中</a:t>
            </a:r>
          </a:p>
        </p:txBody>
      </p:sp>
      <p:sp>
        <p:nvSpPr>
          <p:cNvPr id="2" name="矩形 1"/>
          <p:cNvSpPr/>
          <p:nvPr/>
        </p:nvSpPr>
        <p:spPr>
          <a:xfrm>
            <a:off x="3938422" y="1061681"/>
            <a:ext cx="9936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</a:p>
          <a:p>
            <a:pPr algn="r"/>
            <a:r>
              <a:rPr lang="en-US" altLang="zh-CN" sz="2400" dirty="0" smtClean="0">
                <a:solidFill>
                  <a:schemeClr val="accent2">
                    <a:lumMod val="75000"/>
                  </a:schemeClr>
                </a:solidFill>
              </a:rPr>
              <a:t>33</a:t>
            </a:r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</a:rPr>
              <a:t>%</a:t>
            </a:r>
          </a:p>
          <a:p>
            <a:pPr algn="r"/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</a:rPr>
              <a:t>40%</a:t>
            </a:r>
          </a:p>
          <a:p>
            <a:pPr algn="r"/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</a:rPr>
              <a:t>9%</a:t>
            </a:r>
          </a:p>
          <a:p>
            <a:pPr algn="r"/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</a:rPr>
              <a:t>4%</a:t>
            </a:r>
          </a:p>
          <a:p>
            <a:pPr algn="r"/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</a:rPr>
              <a:t>0%</a:t>
            </a:r>
          </a:p>
          <a:p>
            <a:pPr algn="r"/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</a:rPr>
              <a:t>14%</a:t>
            </a:r>
          </a:p>
        </p:txBody>
      </p:sp>
      <p:sp>
        <p:nvSpPr>
          <p:cNvPr id="5" name="矩形 4"/>
          <p:cNvSpPr/>
          <p:nvPr/>
        </p:nvSpPr>
        <p:spPr>
          <a:xfrm>
            <a:off x="2776716" y="1061681"/>
            <a:ext cx="123684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</a:p>
          <a:p>
            <a:pPr algn="r"/>
            <a:r>
              <a:rPr lang="en-US" altLang="zh-CN" sz="2400" dirty="0" smtClean="0">
                <a:solidFill>
                  <a:schemeClr val="accent1">
                    <a:lumMod val="75000"/>
                  </a:schemeClr>
                </a:solidFill>
              </a:rPr>
              <a:t>17</a:t>
            </a:r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</a:rPr>
              <a:t>%</a:t>
            </a:r>
          </a:p>
          <a:p>
            <a:pPr algn="r"/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</a:rPr>
              <a:t>31%</a:t>
            </a:r>
          </a:p>
          <a:p>
            <a:pPr algn="r"/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</a:rPr>
              <a:t>10%</a:t>
            </a:r>
          </a:p>
          <a:p>
            <a:pPr algn="r"/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</a:rPr>
              <a:t>18%</a:t>
            </a:r>
          </a:p>
          <a:p>
            <a:pPr algn="r"/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</a:rPr>
              <a:t>5%</a:t>
            </a:r>
          </a:p>
          <a:p>
            <a:pPr algn="r"/>
            <a:r>
              <a:rPr lang="en-US" altLang="zh-CN" sz="2400" dirty="0">
                <a:solidFill>
                  <a:schemeClr val="accent1">
                    <a:lumMod val="75000"/>
                  </a:schemeClr>
                </a:solidFill>
              </a:rPr>
              <a:t>20</a:t>
            </a:r>
            <a:r>
              <a:rPr lang="en-US" altLang="zh-CN" sz="2400" dirty="0" smtClean="0">
                <a:solidFill>
                  <a:schemeClr val="accent1">
                    <a:lumMod val="75000"/>
                  </a:schemeClr>
                </a:solidFill>
              </a:rPr>
              <a:t>%</a:t>
            </a:r>
            <a:endParaRPr lang="en-US" altLang="zh-CN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0" name="直接箭头连接符 9"/>
          <p:cNvCxnSpPr/>
          <p:nvPr/>
        </p:nvCxnSpPr>
        <p:spPr bwMode="auto">
          <a:xfrm flipV="1">
            <a:off x="251520" y="1993633"/>
            <a:ext cx="0" cy="414776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1" name="直接箭头连接符 10"/>
          <p:cNvCxnSpPr/>
          <p:nvPr/>
        </p:nvCxnSpPr>
        <p:spPr bwMode="auto">
          <a:xfrm>
            <a:off x="251520" y="6141398"/>
            <a:ext cx="6048672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4" name="矩形 23"/>
          <p:cNvSpPr/>
          <p:nvPr/>
        </p:nvSpPr>
        <p:spPr bwMode="auto">
          <a:xfrm>
            <a:off x="2903733" y="5517511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25" name="矩形 24"/>
          <p:cNvSpPr/>
          <p:nvPr/>
        </p:nvSpPr>
        <p:spPr bwMode="auto">
          <a:xfrm>
            <a:off x="4497487" y="5521885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26" name="矩形 25"/>
          <p:cNvSpPr/>
          <p:nvPr/>
        </p:nvSpPr>
        <p:spPr bwMode="auto">
          <a:xfrm>
            <a:off x="4497486" y="4982960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27" name="矩形 26"/>
          <p:cNvSpPr/>
          <p:nvPr/>
        </p:nvSpPr>
        <p:spPr bwMode="auto">
          <a:xfrm>
            <a:off x="4497485" y="4435517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1331640" y="5506871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331640" y="4925482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0" name="矩形 29"/>
          <p:cNvSpPr/>
          <p:nvPr/>
        </p:nvSpPr>
        <p:spPr bwMode="auto">
          <a:xfrm>
            <a:off x="1331640" y="4423618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1" name="矩形 30"/>
          <p:cNvSpPr/>
          <p:nvPr/>
        </p:nvSpPr>
        <p:spPr bwMode="auto">
          <a:xfrm>
            <a:off x="1331640" y="3884693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1331640" y="3335999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3" name="矩形 32"/>
          <p:cNvSpPr/>
          <p:nvPr/>
        </p:nvSpPr>
        <p:spPr bwMode="auto">
          <a:xfrm>
            <a:off x="1331640" y="2834135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4" name="矩形 33"/>
          <p:cNvSpPr/>
          <p:nvPr/>
        </p:nvSpPr>
        <p:spPr bwMode="auto">
          <a:xfrm>
            <a:off x="1364094" y="2753602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5" name="矩形 34"/>
          <p:cNvSpPr/>
          <p:nvPr/>
        </p:nvSpPr>
        <p:spPr bwMode="auto">
          <a:xfrm>
            <a:off x="611560" y="5517511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6" name="矩形 35"/>
          <p:cNvSpPr/>
          <p:nvPr/>
        </p:nvSpPr>
        <p:spPr bwMode="auto">
          <a:xfrm>
            <a:off x="611560" y="4936122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7" name="矩形 36"/>
          <p:cNvSpPr/>
          <p:nvPr/>
        </p:nvSpPr>
        <p:spPr bwMode="auto">
          <a:xfrm>
            <a:off x="611560" y="4434258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38" name="矩形 37"/>
          <p:cNvSpPr/>
          <p:nvPr/>
        </p:nvSpPr>
        <p:spPr bwMode="auto">
          <a:xfrm>
            <a:off x="611560" y="4288287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42" name="矩形 35"/>
          <p:cNvSpPr/>
          <p:nvPr/>
        </p:nvSpPr>
        <p:spPr bwMode="auto">
          <a:xfrm>
            <a:off x="2940115" y="4977797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43" name="矩形 35"/>
          <p:cNvSpPr/>
          <p:nvPr/>
        </p:nvSpPr>
        <p:spPr bwMode="auto">
          <a:xfrm>
            <a:off x="2935735" y="4430449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47" name="矩形 35"/>
          <p:cNvSpPr/>
          <p:nvPr/>
        </p:nvSpPr>
        <p:spPr bwMode="auto">
          <a:xfrm>
            <a:off x="2926878" y="4130439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0" name="矩形 49"/>
          <p:cNvSpPr/>
          <p:nvPr/>
        </p:nvSpPr>
        <p:spPr bwMode="auto">
          <a:xfrm>
            <a:off x="3702893" y="5503228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1" name="矩形 50"/>
          <p:cNvSpPr/>
          <p:nvPr/>
        </p:nvSpPr>
        <p:spPr bwMode="auto">
          <a:xfrm>
            <a:off x="4488367" y="3911846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323528" y="3255273"/>
            <a:ext cx="5760640" cy="2795351"/>
          </a:xfrm>
          <a:custGeom>
            <a:avLst/>
            <a:gdLst>
              <a:gd name="connsiteX0" fmla="*/ 0 w 4439265"/>
              <a:gd name="connsiteY0" fmla="*/ 2205163 h 2205163"/>
              <a:gd name="connsiteX1" fmla="*/ 545690 w 4439265"/>
              <a:gd name="connsiteY1" fmla="*/ 1629976 h 2205163"/>
              <a:gd name="connsiteX2" fmla="*/ 884903 w 4439265"/>
              <a:gd name="connsiteY2" fmla="*/ 361614 h 2205163"/>
              <a:gd name="connsiteX3" fmla="*/ 1297858 w 4439265"/>
              <a:gd name="connsiteY3" fmla="*/ 22402 h 2205163"/>
              <a:gd name="connsiteX4" fmla="*/ 1828800 w 4439265"/>
              <a:gd name="connsiteY4" fmla="*/ 110892 h 2205163"/>
              <a:gd name="connsiteX5" fmla="*/ 2064774 w 4439265"/>
              <a:gd name="connsiteY5" fmla="*/ 745073 h 2205163"/>
              <a:gd name="connsiteX6" fmla="*/ 2271252 w 4439265"/>
              <a:gd name="connsiteY6" fmla="*/ 1688969 h 2205163"/>
              <a:gd name="connsiteX7" fmla="*/ 2698955 w 4439265"/>
              <a:gd name="connsiteY7" fmla="*/ 1924943 h 2205163"/>
              <a:gd name="connsiteX8" fmla="*/ 3392129 w 4439265"/>
              <a:gd name="connsiteY8" fmla="*/ 1511989 h 2205163"/>
              <a:gd name="connsiteX9" fmla="*/ 3967316 w 4439265"/>
              <a:gd name="connsiteY9" fmla="*/ 1054789 h 2205163"/>
              <a:gd name="connsiteX10" fmla="*/ 4439265 w 4439265"/>
              <a:gd name="connsiteY10" fmla="*/ 966298 h 2205163"/>
              <a:gd name="connsiteX0" fmla="*/ 0 w 5309420"/>
              <a:gd name="connsiteY0" fmla="*/ 2193590 h 2193590"/>
              <a:gd name="connsiteX1" fmla="*/ 1415845 w 5309420"/>
              <a:gd name="connsiteY1" fmla="*/ 1629976 h 2193590"/>
              <a:gd name="connsiteX2" fmla="*/ 1755058 w 5309420"/>
              <a:gd name="connsiteY2" fmla="*/ 361614 h 2193590"/>
              <a:gd name="connsiteX3" fmla="*/ 2168013 w 5309420"/>
              <a:gd name="connsiteY3" fmla="*/ 22402 h 2193590"/>
              <a:gd name="connsiteX4" fmla="*/ 2698955 w 5309420"/>
              <a:gd name="connsiteY4" fmla="*/ 110892 h 2193590"/>
              <a:gd name="connsiteX5" fmla="*/ 2934929 w 5309420"/>
              <a:gd name="connsiteY5" fmla="*/ 745073 h 2193590"/>
              <a:gd name="connsiteX6" fmla="*/ 3141407 w 5309420"/>
              <a:gd name="connsiteY6" fmla="*/ 1688969 h 2193590"/>
              <a:gd name="connsiteX7" fmla="*/ 3569110 w 5309420"/>
              <a:gd name="connsiteY7" fmla="*/ 1924943 h 2193590"/>
              <a:gd name="connsiteX8" fmla="*/ 4262284 w 5309420"/>
              <a:gd name="connsiteY8" fmla="*/ 1511989 h 2193590"/>
              <a:gd name="connsiteX9" fmla="*/ 4837471 w 5309420"/>
              <a:gd name="connsiteY9" fmla="*/ 1054789 h 2193590"/>
              <a:gd name="connsiteX10" fmla="*/ 5309420 w 5309420"/>
              <a:gd name="connsiteY10" fmla="*/ 966298 h 2193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309420" h="2193590">
                <a:moveTo>
                  <a:pt x="0" y="2193590"/>
                </a:moveTo>
                <a:cubicBezTo>
                  <a:pt x="199103" y="2059625"/>
                  <a:pt x="1123335" y="1935305"/>
                  <a:pt x="1415845" y="1629976"/>
                </a:cubicBezTo>
                <a:cubicBezTo>
                  <a:pt x="1708355" y="1324647"/>
                  <a:pt x="1629697" y="629543"/>
                  <a:pt x="1755058" y="361614"/>
                </a:cubicBezTo>
                <a:cubicBezTo>
                  <a:pt x="1880419" y="93685"/>
                  <a:pt x="2010697" y="64189"/>
                  <a:pt x="2168013" y="22402"/>
                </a:cubicBezTo>
                <a:cubicBezTo>
                  <a:pt x="2325329" y="-19385"/>
                  <a:pt x="2571136" y="-9553"/>
                  <a:pt x="2698955" y="110892"/>
                </a:cubicBezTo>
                <a:cubicBezTo>
                  <a:pt x="2826774" y="231337"/>
                  <a:pt x="2861187" y="482060"/>
                  <a:pt x="2934929" y="745073"/>
                </a:cubicBezTo>
                <a:cubicBezTo>
                  <a:pt x="3008671" y="1008086"/>
                  <a:pt x="3035710" y="1492324"/>
                  <a:pt x="3141407" y="1688969"/>
                </a:cubicBezTo>
                <a:cubicBezTo>
                  <a:pt x="3247104" y="1885614"/>
                  <a:pt x="3382297" y="1954440"/>
                  <a:pt x="3569110" y="1924943"/>
                </a:cubicBezTo>
                <a:cubicBezTo>
                  <a:pt x="3755923" y="1895446"/>
                  <a:pt x="4050891" y="1657015"/>
                  <a:pt x="4262284" y="1511989"/>
                </a:cubicBezTo>
                <a:cubicBezTo>
                  <a:pt x="4473678" y="1366963"/>
                  <a:pt x="4662948" y="1145737"/>
                  <a:pt x="4837471" y="1054789"/>
                </a:cubicBezTo>
                <a:cubicBezTo>
                  <a:pt x="5011994" y="963841"/>
                  <a:pt x="5160707" y="965069"/>
                  <a:pt x="5309420" y="966298"/>
                </a:cubicBezTo>
              </a:path>
            </a:pathLst>
          </a:custGeom>
          <a:ln w="76200">
            <a:solidFill>
              <a:schemeClr val="accent2">
                <a:lumMod val="50000"/>
              </a:schemeClr>
            </a:solidFill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3" name="矩形 52"/>
          <p:cNvSpPr/>
          <p:nvPr/>
        </p:nvSpPr>
        <p:spPr bwMode="auto">
          <a:xfrm>
            <a:off x="2051720" y="5496982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4" name="矩形 53"/>
          <p:cNvSpPr/>
          <p:nvPr/>
        </p:nvSpPr>
        <p:spPr bwMode="auto">
          <a:xfrm>
            <a:off x="2051720" y="4915593"/>
            <a:ext cx="112015" cy="538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5" name="矩形 54"/>
          <p:cNvSpPr/>
          <p:nvPr/>
        </p:nvSpPr>
        <p:spPr bwMode="auto">
          <a:xfrm>
            <a:off x="3047750" y="5570785"/>
            <a:ext cx="112015" cy="50090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6" name="矩形 55"/>
          <p:cNvSpPr/>
          <p:nvPr/>
        </p:nvSpPr>
        <p:spPr bwMode="auto">
          <a:xfrm>
            <a:off x="4641504" y="5537139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7" name="矩形 56"/>
          <p:cNvSpPr/>
          <p:nvPr/>
        </p:nvSpPr>
        <p:spPr bwMode="auto">
          <a:xfrm>
            <a:off x="4641503" y="4998214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8" name="矩形 57"/>
          <p:cNvSpPr/>
          <p:nvPr/>
        </p:nvSpPr>
        <p:spPr bwMode="auto">
          <a:xfrm>
            <a:off x="4641502" y="4450771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1475657" y="5522125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0" name="矩形 59"/>
          <p:cNvSpPr/>
          <p:nvPr/>
        </p:nvSpPr>
        <p:spPr bwMode="auto">
          <a:xfrm>
            <a:off x="1475657" y="4940736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1" name="矩形 60"/>
          <p:cNvSpPr/>
          <p:nvPr/>
        </p:nvSpPr>
        <p:spPr bwMode="auto">
          <a:xfrm>
            <a:off x="1475657" y="4438872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2" name="矩形 61"/>
          <p:cNvSpPr/>
          <p:nvPr/>
        </p:nvSpPr>
        <p:spPr bwMode="auto">
          <a:xfrm>
            <a:off x="1475657" y="3899947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3" name="矩形 62"/>
          <p:cNvSpPr/>
          <p:nvPr/>
        </p:nvSpPr>
        <p:spPr bwMode="auto">
          <a:xfrm>
            <a:off x="1475657" y="3351253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4" name="矩形 63"/>
          <p:cNvSpPr/>
          <p:nvPr/>
        </p:nvSpPr>
        <p:spPr bwMode="auto">
          <a:xfrm>
            <a:off x="1475657" y="2849389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5" name="矩形 64"/>
          <p:cNvSpPr/>
          <p:nvPr/>
        </p:nvSpPr>
        <p:spPr bwMode="auto">
          <a:xfrm>
            <a:off x="1478408" y="2295210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6" name="矩形 65"/>
          <p:cNvSpPr/>
          <p:nvPr/>
        </p:nvSpPr>
        <p:spPr bwMode="auto">
          <a:xfrm>
            <a:off x="755577" y="5532765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7" name="矩形 66"/>
          <p:cNvSpPr/>
          <p:nvPr/>
        </p:nvSpPr>
        <p:spPr bwMode="auto">
          <a:xfrm>
            <a:off x="755577" y="4951376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8" name="矩形 67"/>
          <p:cNvSpPr/>
          <p:nvPr/>
        </p:nvSpPr>
        <p:spPr bwMode="auto">
          <a:xfrm>
            <a:off x="755577" y="4449512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69" name="矩形 68"/>
          <p:cNvSpPr/>
          <p:nvPr/>
        </p:nvSpPr>
        <p:spPr bwMode="auto">
          <a:xfrm>
            <a:off x="755577" y="3860703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5" name="矩形 74"/>
          <p:cNvSpPr/>
          <p:nvPr/>
        </p:nvSpPr>
        <p:spPr bwMode="auto">
          <a:xfrm>
            <a:off x="2195737" y="5512236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6" name="矩形 75"/>
          <p:cNvSpPr/>
          <p:nvPr/>
        </p:nvSpPr>
        <p:spPr bwMode="auto">
          <a:xfrm>
            <a:off x="2195737" y="5031860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7" name="矩形 76"/>
          <p:cNvSpPr/>
          <p:nvPr/>
        </p:nvSpPr>
        <p:spPr bwMode="auto">
          <a:xfrm>
            <a:off x="755765" y="3332775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8" name="矩形 77"/>
          <p:cNvSpPr/>
          <p:nvPr/>
        </p:nvSpPr>
        <p:spPr bwMode="auto">
          <a:xfrm>
            <a:off x="755765" y="2779481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1" name="矩形 80"/>
          <p:cNvSpPr/>
          <p:nvPr/>
        </p:nvSpPr>
        <p:spPr bwMode="auto">
          <a:xfrm>
            <a:off x="1478408" y="1756285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2" name="矩形 81"/>
          <p:cNvSpPr/>
          <p:nvPr/>
        </p:nvSpPr>
        <p:spPr bwMode="auto">
          <a:xfrm>
            <a:off x="755576" y="2648845"/>
            <a:ext cx="112015" cy="538925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3" name="矩形 82"/>
          <p:cNvSpPr/>
          <p:nvPr/>
        </p:nvSpPr>
        <p:spPr bwMode="auto">
          <a:xfrm>
            <a:off x="3867495" y="6025971"/>
            <a:ext cx="112015" cy="45719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4726155" y="1061681"/>
            <a:ext cx="9936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</a:t>
            </a:r>
            <a:endParaRPr lang="en-US" altLang="zh-CN" sz="2400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en-US" altLang="zh-CN" sz="2400" dirty="0" smtClean="0">
                <a:solidFill>
                  <a:srgbClr val="7030A0"/>
                </a:solidFill>
              </a:rPr>
              <a:t>16%</a:t>
            </a:r>
            <a:endParaRPr lang="en-US" altLang="zh-CN" sz="2400" dirty="0">
              <a:solidFill>
                <a:srgbClr val="7030A0"/>
              </a:solidFill>
            </a:endParaRPr>
          </a:p>
          <a:p>
            <a:pPr algn="r"/>
            <a:r>
              <a:rPr lang="en-US" altLang="zh-CN" sz="2400" dirty="0" smtClean="0">
                <a:solidFill>
                  <a:srgbClr val="7030A0"/>
                </a:solidFill>
              </a:rPr>
              <a:t>24%</a:t>
            </a:r>
            <a:endParaRPr lang="en-US" altLang="zh-CN" sz="2400" dirty="0">
              <a:solidFill>
                <a:srgbClr val="7030A0"/>
              </a:solidFill>
            </a:endParaRPr>
          </a:p>
          <a:p>
            <a:pPr algn="r"/>
            <a:r>
              <a:rPr lang="en-US" altLang="zh-CN" sz="2400" dirty="0" smtClean="0">
                <a:solidFill>
                  <a:srgbClr val="7030A0"/>
                </a:solidFill>
              </a:rPr>
              <a:t>23%</a:t>
            </a:r>
            <a:endParaRPr lang="en-US" altLang="zh-CN" sz="2400" dirty="0">
              <a:solidFill>
                <a:srgbClr val="7030A0"/>
              </a:solidFill>
            </a:endParaRPr>
          </a:p>
          <a:p>
            <a:pPr algn="r"/>
            <a:r>
              <a:rPr lang="en-US" altLang="zh-CN" sz="2400" dirty="0" smtClean="0">
                <a:solidFill>
                  <a:srgbClr val="7030A0"/>
                </a:solidFill>
              </a:rPr>
              <a:t>7%</a:t>
            </a:r>
            <a:endParaRPr lang="en-US" altLang="zh-CN" sz="2400" dirty="0">
              <a:solidFill>
                <a:srgbClr val="7030A0"/>
              </a:solidFill>
            </a:endParaRPr>
          </a:p>
          <a:p>
            <a:pPr algn="r"/>
            <a:r>
              <a:rPr lang="en-US" altLang="zh-CN" sz="2400" dirty="0" smtClean="0">
                <a:solidFill>
                  <a:srgbClr val="7030A0"/>
                </a:solidFill>
              </a:rPr>
              <a:t>4%</a:t>
            </a:r>
            <a:endParaRPr lang="en-US" altLang="zh-CN" sz="2400" dirty="0">
              <a:solidFill>
                <a:srgbClr val="7030A0"/>
              </a:solidFill>
            </a:endParaRPr>
          </a:p>
          <a:p>
            <a:pPr algn="r"/>
            <a:r>
              <a:rPr lang="en-US" altLang="zh-CN" sz="2400" dirty="0" smtClean="0">
                <a:solidFill>
                  <a:srgbClr val="7030A0"/>
                </a:solidFill>
              </a:rPr>
              <a:t>26%</a:t>
            </a:r>
            <a:endParaRPr lang="en-US" altLang="zh-CN" sz="2400" dirty="0">
              <a:solidFill>
                <a:srgbClr val="7030A0"/>
              </a:solidFill>
            </a:endParaRPr>
          </a:p>
        </p:txBody>
      </p:sp>
      <p:sp>
        <p:nvSpPr>
          <p:cNvPr id="71" name="矩形 70"/>
          <p:cNvSpPr/>
          <p:nvPr/>
        </p:nvSpPr>
        <p:spPr bwMode="auto">
          <a:xfrm>
            <a:off x="3200150" y="5587316"/>
            <a:ext cx="112015" cy="50090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2" name="矩形 71"/>
          <p:cNvSpPr/>
          <p:nvPr/>
        </p:nvSpPr>
        <p:spPr bwMode="auto">
          <a:xfrm>
            <a:off x="4793904" y="5553670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3" name="矩形 72"/>
          <p:cNvSpPr/>
          <p:nvPr/>
        </p:nvSpPr>
        <p:spPr bwMode="auto">
          <a:xfrm>
            <a:off x="4793903" y="5014745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4" name="矩形 73"/>
          <p:cNvSpPr/>
          <p:nvPr/>
        </p:nvSpPr>
        <p:spPr bwMode="auto">
          <a:xfrm>
            <a:off x="4793902" y="4467302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79" name="矩形 78"/>
          <p:cNvSpPr/>
          <p:nvPr/>
        </p:nvSpPr>
        <p:spPr bwMode="auto">
          <a:xfrm>
            <a:off x="1628057" y="5538656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0" name="矩形 79"/>
          <p:cNvSpPr/>
          <p:nvPr/>
        </p:nvSpPr>
        <p:spPr bwMode="auto">
          <a:xfrm>
            <a:off x="1628057" y="4957267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4" name="矩形 83"/>
          <p:cNvSpPr/>
          <p:nvPr/>
        </p:nvSpPr>
        <p:spPr bwMode="auto">
          <a:xfrm>
            <a:off x="1628057" y="4455403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5" name="矩形 84"/>
          <p:cNvSpPr/>
          <p:nvPr/>
        </p:nvSpPr>
        <p:spPr bwMode="auto">
          <a:xfrm>
            <a:off x="1628057" y="3916478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6" name="矩形 85"/>
          <p:cNvSpPr/>
          <p:nvPr/>
        </p:nvSpPr>
        <p:spPr bwMode="auto">
          <a:xfrm>
            <a:off x="1634150" y="3591240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7" name="矩形 86"/>
          <p:cNvSpPr/>
          <p:nvPr/>
        </p:nvSpPr>
        <p:spPr bwMode="auto">
          <a:xfrm>
            <a:off x="2348137" y="3630484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8" name="矩形 87"/>
          <p:cNvSpPr/>
          <p:nvPr/>
        </p:nvSpPr>
        <p:spPr bwMode="auto">
          <a:xfrm>
            <a:off x="2348136" y="3988960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89" name="矩形 88"/>
          <p:cNvSpPr/>
          <p:nvPr/>
        </p:nvSpPr>
        <p:spPr bwMode="auto">
          <a:xfrm>
            <a:off x="907977" y="5549296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90" name="矩形 89"/>
          <p:cNvSpPr/>
          <p:nvPr/>
        </p:nvSpPr>
        <p:spPr bwMode="auto">
          <a:xfrm>
            <a:off x="907977" y="4967907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91" name="矩形 90"/>
          <p:cNvSpPr/>
          <p:nvPr/>
        </p:nvSpPr>
        <p:spPr bwMode="auto">
          <a:xfrm>
            <a:off x="907977" y="4466043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93" name="矩形 92"/>
          <p:cNvSpPr/>
          <p:nvPr/>
        </p:nvSpPr>
        <p:spPr bwMode="auto">
          <a:xfrm>
            <a:off x="2348137" y="5528767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94" name="矩形 93"/>
          <p:cNvSpPr/>
          <p:nvPr/>
        </p:nvSpPr>
        <p:spPr bwMode="auto">
          <a:xfrm>
            <a:off x="2348137" y="5048391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97" name="矩形 96"/>
          <p:cNvSpPr/>
          <p:nvPr/>
        </p:nvSpPr>
        <p:spPr bwMode="auto">
          <a:xfrm>
            <a:off x="2348137" y="4508450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99" name="矩形 98"/>
          <p:cNvSpPr/>
          <p:nvPr/>
        </p:nvSpPr>
        <p:spPr bwMode="auto">
          <a:xfrm>
            <a:off x="4019895" y="5625810"/>
            <a:ext cx="112015" cy="462411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100" name="矩形 99"/>
          <p:cNvSpPr/>
          <p:nvPr/>
        </p:nvSpPr>
        <p:spPr bwMode="auto">
          <a:xfrm>
            <a:off x="3203848" y="5159852"/>
            <a:ext cx="112015" cy="50090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101" name="矩形 100"/>
          <p:cNvSpPr/>
          <p:nvPr/>
        </p:nvSpPr>
        <p:spPr bwMode="auto">
          <a:xfrm>
            <a:off x="4798436" y="3928377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  <p:sp>
        <p:nvSpPr>
          <p:cNvPr id="102" name="矩形 101"/>
          <p:cNvSpPr/>
          <p:nvPr/>
        </p:nvSpPr>
        <p:spPr bwMode="auto">
          <a:xfrm>
            <a:off x="4793541" y="3521926"/>
            <a:ext cx="112015" cy="538925"/>
          </a:xfrm>
          <a:prstGeom prst="rect">
            <a:avLst/>
          </a:prstGeom>
          <a:solidFill>
            <a:srgbClr val="7030A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6181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0" y="404664"/>
            <a:ext cx="9217024" cy="2448272"/>
          </a:xfrm>
        </p:spPr>
        <p:txBody>
          <a:bodyPr/>
          <a:lstStyle/>
          <a:p>
            <a:r>
              <a:rPr lang="zh-CN" altLang="en-US" sz="6600" dirty="0" smtClean="0"/>
              <a:t>多谢关注！</a:t>
            </a:r>
            <a:r>
              <a:rPr lang="en-US" altLang="zh-CN" sz="6600" dirty="0"/>
              <a:t/>
            </a:r>
            <a:br>
              <a:rPr lang="en-US" altLang="zh-CN" sz="6600" dirty="0"/>
            </a:br>
            <a:r>
              <a:rPr lang="en-US" altLang="zh-CN" sz="6600" dirty="0" smtClean="0"/>
              <a:t/>
            </a:r>
            <a:br>
              <a:rPr lang="en-US" altLang="zh-CN" sz="6600" dirty="0" smtClean="0"/>
            </a:br>
            <a:endParaRPr lang="zh-CN" altLang="en-US" sz="6600" dirty="0"/>
          </a:p>
        </p:txBody>
      </p:sp>
      <p:sp>
        <p:nvSpPr>
          <p:cNvPr id="4099" name="文本占位符 5"/>
          <p:cNvSpPr>
            <a:spLocks noGrp="1"/>
          </p:cNvSpPr>
          <p:nvPr>
            <p:ph type="body" idx="1"/>
          </p:nvPr>
        </p:nvSpPr>
        <p:spPr>
          <a:xfrm>
            <a:off x="971600" y="1844824"/>
            <a:ext cx="7953940" cy="2880320"/>
          </a:xfrm>
        </p:spPr>
        <p:txBody>
          <a:bodyPr/>
          <a:lstStyle/>
          <a:p>
            <a:r>
              <a:rPr lang="zh-CN" altLang="en-US" dirty="0" smtClean="0"/>
              <a:t>详细解读敬请</a:t>
            </a:r>
            <a:r>
              <a:rPr lang="zh-CN" altLang="en-US" dirty="0"/>
              <a:t>继续</a:t>
            </a:r>
            <a:r>
              <a:rPr lang="zh-CN" altLang="en-US" dirty="0" smtClean="0"/>
              <a:t>关注高峰论坛</a:t>
            </a:r>
            <a:endParaRPr lang="en-US" altLang="zh-CN" dirty="0" smtClean="0"/>
          </a:p>
          <a:p>
            <a:r>
              <a:rPr lang="zh-CN" altLang="en-US" dirty="0" smtClean="0"/>
              <a:t>以及下一期</a:t>
            </a:r>
            <a:r>
              <a:rPr lang="en-US" altLang="zh-CN" dirty="0" smtClean="0"/>
              <a:t>《</a:t>
            </a:r>
            <a:r>
              <a:rPr lang="zh-CN" altLang="en-US" dirty="0" smtClean="0"/>
              <a:t>中国计算机学会通讯</a:t>
            </a:r>
            <a:r>
              <a:rPr lang="en-US" altLang="zh-CN" dirty="0" smtClean="0"/>
              <a:t>》《</a:t>
            </a:r>
            <a:r>
              <a:rPr lang="zh-CN" altLang="en-US" dirty="0" smtClean="0"/>
              <a:t>大数据</a:t>
            </a:r>
            <a:r>
              <a:rPr lang="en-US" altLang="zh-CN" dirty="0" smtClean="0"/>
              <a:t>》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CCF</a:t>
            </a:r>
            <a:r>
              <a:rPr lang="zh-CN" altLang="en-US" dirty="0" smtClean="0"/>
              <a:t>大数据专家委员会</a:t>
            </a:r>
            <a:endParaRPr lang="en-US" altLang="zh-CN" dirty="0" smtClean="0"/>
          </a:p>
          <a:p>
            <a:r>
              <a:rPr lang="en-US" altLang="zh-CN" dirty="0" smtClean="0"/>
              <a:t>2016</a:t>
            </a:r>
            <a:r>
              <a:rPr lang="zh-CN" altLang="en-US" dirty="0" smtClean="0"/>
              <a:t>年</a:t>
            </a:r>
            <a:r>
              <a:rPr lang="en-US" altLang="zh-CN" dirty="0" smtClean="0"/>
              <a:t>12</a:t>
            </a:r>
            <a:r>
              <a:rPr lang="zh-CN" altLang="en-US" dirty="0" smtClean="0"/>
              <a:t>月</a:t>
            </a:r>
            <a:r>
              <a:rPr lang="en-US" altLang="zh-CN" dirty="0" smtClean="0"/>
              <a:t>08</a:t>
            </a:r>
            <a:r>
              <a:rPr lang="zh-CN" altLang="en-US" dirty="0" smtClean="0"/>
              <a:t>日</a:t>
            </a: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97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nus1">
  <a:themeElements>
    <a:clrScheme name="venus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enus1">
      <a:majorFont>
        <a:latin typeface="Arial"/>
        <a:ea typeface="黑体"/>
        <a:cs typeface=""/>
      </a:majorFont>
      <a:minorFont>
        <a:latin typeface="Times New Roman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黑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黑体" pitchFamily="2" charset="-122"/>
          </a:defRPr>
        </a:defPPr>
      </a:lstStyle>
    </a:lnDef>
  </a:objectDefaults>
  <a:extraClrSchemeLst>
    <a:extraClrScheme>
      <a:clrScheme name="venus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enus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nus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nus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nus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nus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nus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enus1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43193</TotalTime>
  <Words>1521</Words>
  <Application>Microsoft Office PowerPoint</Application>
  <PresentationFormat>全屏显示(4:3)</PresentationFormat>
  <Paragraphs>316</Paragraphs>
  <Slides>19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venus1</vt:lpstr>
      <vt:lpstr>2017年大数据发展趋势预测 </vt:lpstr>
      <vt:lpstr>调研的目标、方法和过程</vt:lpstr>
      <vt:lpstr>2017年大数据发展趋势十大预测</vt:lpstr>
      <vt:lpstr>发展趋势十大预测</vt:lpstr>
      <vt:lpstr>发展趋势十大预测</vt:lpstr>
      <vt:lpstr>发展趋势十大预测</vt:lpstr>
      <vt:lpstr>发展趋势十大预测</vt:lpstr>
      <vt:lpstr>2013–2014  趋势对比</vt:lpstr>
      <vt:lpstr>2014–2015  趋势对比</vt:lpstr>
      <vt:lpstr>2015–2016  趋势对比</vt:lpstr>
      <vt:lpstr>2016–2017  趋势对比</vt:lpstr>
      <vt:lpstr>2017年大数据发展趋势单项调研</vt:lpstr>
      <vt:lpstr>最令人瞩目的应用领域 2013 – 14 – 15 – 16 – 17 </vt:lpstr>
      <vt:lpstr>取得应用和技术突破的数据类型 2015–16–17</vt:lpstr>
      <vt:lpstr>在数据资源流转上会有什么举措 2016 - 17</vt:lpstr>
      <vt:lpstr>大数据的最佳拍档概念是 2016 - 17</vt:lpstr>
      <vt:lpstr>我国大数据发展的最主要推动者来自于 2015–16–17</vt:lpstr>
      <vt:lpstr>2015-16年大数据发展阶段判断</vt:lpstr>
      <vt:lpstr>多谢关注！  </vt:lpstr>
    </vt:vector>
  </TitlesOfParts>
  <Company>Venus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wanqing</dc:creator>
  <cp:lastModifiedBy>JP</cp:lastModifiedBy>
  <cp:revision>1845</cp:revision>
  <dcterms:created xsi:type="dcterms:W3CDTF">2007-02-13T01:57:24Z</dcterms:created>
  <dcterms:modified xsi:type="dcterms:W3CDTF">2016-12-07T15:52:12Z</dcterms:modified>
</cp:coreProperties>
</file>