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tags/tag1.xml" ContentType="application/vnd.openxmlformats-officedocument.presentationml.tags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media/image41.jpg" ContentType="image/png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72" r:id="rId1"/>
  </p:sldMasterIdLst>
  <p:notesMasterIdLst>
    <p:notesMasterId r:id="rId28"/>
  </p:notesMasterIdLst>
  <p:handoutMasterIdLst>
    <p:handoutMasterId r:id="rId29"/>
  </p:handoutMasterIdLst>
  <p:sldIdLst>
    <p:sldId id="256" r:id="rId2"/>
    <p:sldId id="395" r:id="rId3"/>
    <p:sldId id="399" r:id="rId4"/>
    <p:sldId id="346" r:id="rId5"/>
    <p:sldId id="394" r:id="rId6"/>
    <p:sldId id="417" r:id="rId7"/>
    <p:sldId id="416" r:id="rId8"/>
    <p:sldId id="396" r:id="rId9"/>
    <p:sldId id="385" r:id="rId10"/>
    <p:sldId id="380" r:id="rId11"/>
    <p:sldId id="423" r:id="rId12"/>
    <p:sldId id="424" r:id="rId13"/>
    <p:sldId id="376" r:id="rId14"/>
    <p:sldId id="414" r:id="rId15"/>
    <p:sldId id="421" r:id="rId16"/>
    <p:sldId id="405" r:id="rId17"/>
    <p:sldId id="406" r:id="rId18"/>
    <p:sldId id="407" r:id="rId19"/>
    <p:sldId id="402" r:id="rId20"/>
    <p:sldId id="413" r:id="rId21"/>
    <p:sldId id="409" r:id="rId22"/>
    <p:sldId id="410" r:id="rId23"/>
    <p:sldId id="412" r:id="rId24"/>
    <p:sldId id="411" r:id="rId25"/>
    <p:sldId id="422" r:id="rId26"/>
    <p:sldId id="426" r:id="rId27"/>
  </p:sldIdLst>
  <p:sldSz cx="9144000" cy="6858000" type="screen4x3"/>
  <p:notesSz cx="6858000" cy="9144000"/>
  <p:defaultTextStyle>
    <a:defPPr>
      <a:defRPr lang="zh-CN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notes" hidden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FF"/>
    <a:srgbClr val="0000FF"/>
    <a:srgbClr val="FF7C80"/>
    <a:srgbClr val="B6EFFC"/>
    <a:srgbClr val="6666FF"/>
    <a:srgbClr val="FFFF99"/>
    <a:srgbClr val="99CCFF"/>
    <a:srgbClr val="FFCC66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无样式，无网格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1EBBBCC-DAD2-459C-BE2E-F6DE35CF9A28}" styleName="深色样式 2 - 强调 3/强调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中度样式 3 - 强调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12C8C85-51F0-491E-9774-3900AFEF0FD7}" styleName="浅色样式 2 - 强调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7292A2E-F333-43FB-9621-5CBBE7FDCDCB}" styleName="浅色样式 2 - 强调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BC89EF96-8CEA-46FF-86C4-4CE0E7609802}" styleName="浅色样式 3 - 强调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425" autoAdjust="0"/>
    <p:restoredTop sz="73890" autoAdjust="0"/>
  </p:normalViewPr>
  <p:slideViewPr>
    <p:cSldViewPr snapToGrid="0" snapToObjects="1">
      <p:cViewPr varScale="1">
        <p:scale>
          <a:sx n="49" d="100"/>
          <a:sy n="49" d="100"/>
        </p:scale>
        <p:origin x="-1636" y="-68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 snapToObjects="1">
      <p:cViewPr varScale="1">
        <p:scale>
          <a:sx n="83" d="100"/>
          <a:sy n="83" d="100"/>
        </p:scale>
        <p:origin x="115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21326;&#20026;&#39033;&#30446;\&#21508;&#31181;&#27719;&#25253;\&#21103;&#26412;microbench_&#20363;&#23376;_&#24615;&#33021;(&#26032;)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b="0">
                <a:solidFill>
                  <a:srgbClr val="0000FF"/>
                </a:solidFill>
              </a:defRPr>
            </a:pPr>
            <a:r>
              <a:rPr lang="en-US" b="0">
                <a:solidFill>
                  <a:srgbClr val="0000FF"/>
                </a:solidFill>
              </a:rPr>
              <a:t>phicc </a:t>
            </a:r>
            <a:r>
              <a:rPr lang="zh-CN" b="0">
                <a:solidFill>
                  <a:srgbClr val="0000FF"/>
                </a:solidFill>
              </a:rPr>
              <a:t>在 </a:t>
            </a:r>
            <a:r>
              <a:rPr lang="en-US" b="0">
                <a:solidFill>
                  <a:srgbClr val="0000FF"/>
                </a:solidFill>
              </a:rPr>
              <a:t>ARM64 iPad Air</a:t>
            </a:r>
            <a:r>
              <a:rPr lang="zh-CN" b="0">
                <a:solidFill>
                  <a:srgbClr val="0000FF"/>
                </a:solidFill>
              </a:rPr>
              <a:t>上的性能对比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0322153679374338"/>
          <c:y val="0.2088079615048119"/>
          <c:w val="0.86106310817437992"/>
          <c:h val="0.5893248760571595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Sheet2!$C$73</c:f>
              <c:strCache>
                <c:ptCount val="1"/>
                <c:pt idx="0">
                  <c:v>gcc</c:v>
                </c:pt>
              </c:strCache>
            </c:strRef>
          </c:tx>
          <c:spPr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accent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cat>
            <c:multiLvlStrRef>
              <c:f>Sheet2!$A$74:$B$87</c:f>
              <c:multiLvlStrCache>
                <c:ptCount val="14"/>
                <c:lvl>
                  <c:pt idx="0">
                    <c:v>O2</c:v>
                  </c:pt>
                  <c:pt idx="1">
                    <c:v>O3</c:v>
                  </c:pt>
                  <c:pt idx="2">
                    <c:v>O2</c:v>
                  </c:pt>
                  <c:pt idx="3">
                    <c:v>O3</c:v>
                  </c:pt>
                  <c:pt idx="4">
                    <c:v>O2</c:v>
                  </c:pt>
                  <c:pt idx="5">
                    <c:v>O3</c:v>
                  </c:pt>
                  <c:pt idx="6">
                    <c:v>O2</c:v>
                  </c:pt>
                  <c:pt idx="7">
                    <c:v>O3</c:v>
                  </c:pt>
                  <c:pt idx="8">
                    <c:v>O2</c:v>
                  </c:pt>
                  <c:pt idx="9">
                    <c:v>O3</c:v>
                  </c:pt>
                  <c:pt idx="10">
                    <c:v>O2</c:v>
                  </c:pt>
                  <c:pt idx="11">
                    <c:v>O3</c:v>
                  </c:pt>
                  <c:pt idx="12">
                    <c:v>O2</c:v>
                  </c:pt>
                  <c:pt idx="13">
                    <c:v>O3</c:v>
                  </c:pt>
                </c:lvl>
                <c:lvl>
                  <c:pt idx="0">
                    <c:v>kmeans</c:v>
                  </c:pt>
                  <c:pt idx="2">
                    <c:v>wordcount</c:v>
                  </c:pt>
                  <c:pt idx="4">
                    <c:v>sort</c:v>
                  </c:pt>
                  <c:pt idx="6">
                    <c:v>grep</c:v>
                  </c:pt>
                  <c:pt idx="8">
                    <c:v>select</c:v>
                  </c:pt>
                  <c:pt idx="10">
                    <c:v>score</c:v>
                  </c:pt>
                  <c:pt idx="12">
                    <c:v>average</c:v>
                  </c:pt>
                </c:lvl>
              </c:multiLvlStrCache>
            </c:multiLvlStrRef>
          </c:cat>
          <c:val>
            <c:numRef>
              <c:f>Sheet2!$C$74:$C$87</c:f>
              <c:numCache>
                <c:formatCode>General</c:formatCode>
                <c:ptCount val="14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  <c:pt idx="12">
                  <c:v>1</c:v>
                </c:pt>
                <c:pt idx="13">
                  <c:v>1</c:v>
                </c:pt>
              </c:numCache>
            </c:numRef>
          </c:val>
        </c:ser>
        <c:ser>
          <c:idx val="1"/>
          <c:order val="1"/>
          <c:tx>
            <c:strRef>
              <c:f>Sheet2!$D$73</c:f>
              <c:strCache>
                <c:ptCount val="1"/>
                <c:pt idx="0">
                  <c:v>clang</c:v>
                </c:pt>
              </c:strCache>
            </c:strRef>
          </c:tx>
          <c:spPr>
            <a:solidFill>
              <a:srgbClr val="FF7C80"/>
            </a:solidFill>
            <a:ln>
              <a:solidFill>
                <a:schemeClr val="accent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cat>
            <c:multiLvlStrRef>
              <c:f>Sheet2!$A$74:$B$87</c:f>
              <c:multiLvlStrCache>
                <c:ptCount val="14"/>
                <c:lvl>
                  <c:pt idx="0">
                    <c:v>O2</c:v>
                  </c:pt>
                  <c:pt idx="1">
                    <c:v>O3</c:v>
                  </c:pt>
                  <c:pt idx="2">
                    <c:v>O2</c:v>
                  </c:pt>
                  <c:pt idx="3">
                    <c:v>O3</c:v>
                  </c:pt>
                  <c:pt idx="4">
                    <c:v>O2</c:v>
                  </c:pt>
                  <c:pt idx="5">
                    <c:v>O3</c:v>
                  </c:pt>
                  <c:pt idx="6">
                    <c:v>O2</c:v>
                  </c:pt>
                  <c:pt idx="7">
                    <c:v>O3</c:v>
                  </c:pt>
                  <c:pt idx="8">
                    <c:v>O2</c:v>
                  </c:pt>
                  <c:pt idx="9">
                    <c:v>O3</c:v>
                  </c:pt>
                  <c:pt idx="10">
                    <c:v>O2</c:v>
                  </c:pt>
                  <c:pt idx="11">
                    <c:v>O3</c:v>
                  </c:pt>
                  <c:pt idx="12">
                    <c:v>O2</c:v>
                  </c:pt>
                  <c:pt idx="13">
                    <c:v>O3</c:v>
                  </c:pt>
                </c:lvl>
                <c:lvl>
                  <c:pt idx="0">
                    <c:v>kmeans</c:v>
                  </c:pt>
                  <c:pt idx="2">
                    <c:v>wordcount</c:v>
                  </c:pt>
                  <c:pt idx="4">
                    <c:v>sort</c:v>
                  </c:pt>
                  <c:pt idx="6">
                    <c:v>grep</c:v>
                  </c:pt>
                  <c:pt idx="8">
                    <c:v>select</c:v>
                  </c:pt>
                  <c:pt idx="10">
                    <c:v>score</c:v>
                  </c:pt>
                  <c:pt idx="12">
                    <c:v>average</c:v>
                  </c:pt>
                </c:lvl>
              </c:multiLvlStrCache>
            </c:multiLvlStrRef>
          </c:cat>
          <c:val>
            <c:numRef>
              <c:f>Sheet2!$D$74:$D$87</c:f>
              <c:numCache>
                <c:formatCode>General</c:formatCode>
                <c:ptCount val="14"/>
                <c:pt idx="0">
                  <c:v>1.2046285018270402</c:v>
                </c:pt>
                <c:pt idx="1">
                  <c:v>1.2338611449451888</c:v>
                </c:pt>
                <c:pt idx="2">
                  <c:v>0.84134615384615385</c:v>
                </c:pt>
                <c:pt idx="3">
                  <c:v>0.84134615384615385</c:v>
                </c:pt>
                <c:pt idx="4">
                  <c:v>0.99633507853403136</c:v>
                </c:pt>
                <c:pt idx="5">
                  <c:v>0.99581151832460724</c:v>
                </c:pt>
                <c:pt idx="6">
                  <c:v>0.99730722154222773</c:v>
                </c:pt>
                <c:pt idx="7">
                  <c:v>0.99902080783353742</c:v>
                </c:pt>
                <c:pt idx="8">
                  <c:v>0.97583787996882299</c:v>
                </c:pt>
                <c:pt idx="9">
                  <c:v>0.95713172252533119</c:v>
                </c:pt>
                <c:pt idx="10">
                  <c:v>0.86774941995359645</c:v>
                </c:pt>
                <c:pt idx="11">
                  <c:v>1.3712296983758703</c:v>
                </c:pt>
                <c:pt idx="12">
                  <c:v>0.98053404261197885</c:v>
                </c:pt>
                <c:pt idx="13">
                  <c:v>1.0664001743084481</c:v>
                </c:pt>
              </c:numCache>
            </c:numRef>
          </c:val>
        </c:ser>
        <c:ser>
          <c:idx val="2"/>
          <c:order val="2"/>
          <c:tx>
            <c:strRef>
              <c:f>Sheet2!$E$73</c:f>
              <c:strCache>
                <c:ptCount val="1"/>
                <c:pt idx="0">
                  <c:v>phicc</c:v>
                </c:pt>
              </c:strCache>
            </c:strRef>
          </c:tx>
          <c:spPr>
            <a:solidFill>
              <a:srgbClr val="00FFFF"/>
            </a:solidFill>
            <a:ln>
              <a:solidFill>
                <a:schemeClr val="accent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cat>
            <c:multiLvlStrRef>
              <c:f>Sheet2!$A$74:$B$87</c:f>
              <c:multiLvlStrCache>
                <c:ptCount val="14"/>
                <c:lvl>
                  <c:pt idx="0">
                    <c:v>O2</c:v>
                  </c:pt>
                  <c:pt idx="1">
                    <c:v>O3</c:v>
                  </c:pt>
                  <c:pt idx="2">
                    <c:v>O2</c:v>
                  </c:pt>
                  <c:pt idx="3">
                    <c:v>O3</c:v>
                  </c:pt>
                  <c:pt idx="4">
                    <c:v>O2</c:v>
                  </c:pt>
                  <c:pt idx="5">
                    <c:v>O3</c:v>
                  </c:pt>
                  <c:pt idx="6">
                    <c:v>O2</c:v>
                  </c:pt>
                  <c:pt idx="7">
                    <c:v>O3</c:v>
                  </c:pt>
                  <c:pt idx="8">
                    <c:v>O2</c:v>
                  </c:pt>
                  <c:pt idx="9">
                    <c:v>O3</c:v>
                  </c:pt>
                  <c:pt idx="10">
                    <c:v>O2</c:v>
                  </c:pt>
                  <c:pt idx="11">
                    <c:v>O3</c:v>
                  </c:pt>
                  <c:pt idx="12">
                    <c:v>O2</c:v>
                  </c:pt>
                  <c:pt idx="13">
                    <c:v>O3</c:v>
                  </c:pt>
                </c:lvl>
                <c:lvl>
                  <c:pt idx="0">
                    <c:v>kmeans</c:v>
                  </c:pt>
                  <c:pt idx="2">
                    <c:v>wordcount</c:v>
                  </c:pt>
                  <c:pt idx="4">
                    <c:v>sort</c:v>
                  </c:pt>
                  <c:pt idx="6">
                    <c:v>grep</c:v>
                  </c:pt>
                  <c:pt idx="8">
                    <c:v>select</c:v>
                  </c:pt>
                  <c:pt idx="10">
                    <c:v>score</c:v>
                  </c:pt>
                  <c:pt idx="12">
                    <c:v>average</c:v>
                  </c:pt>
                </c:lvl>
              </c:multiLvlStrCache>
            </c:multiLvlStrRef>
          </c:cat>
          <c:val>
            <c:numRef>
              <c:f>Sheet2!$E$74:$E$87</c:f>
              <c:numCache>
                <c:formatCode>General</c:formatCode>
                <c:ptCount val="14"/>
                <c:pt idx="0">
                  <c:v>1.26301775147929</c:v>
                </c:pt>
                <c:pt idx="1">
                  <c:v>1.22418300653595</c:v>
                </c:pt>
                <c:pt idx="2">
                  <c:v>1.1962962962963</c:v>
                </c:pt>
                <c:pt idx="3">
                  <c:v>1.3257575757575757</c:v>
                </c:pt>
                <c:pt idx="4">
                  <c:v>1.2526717557251901</c:v>
                </c:pt>
                <c:pt idx="5">
                  <c:v>1.35970836531082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  <c:pt idx="12">
                  <c:v>1.1186643005834633</c:v>
                </c:pt>
                <c:pt idx="13">
                  <c:v>1.1516081579340576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2499840"/>
        <c:axId val="212518016"/>
      </c:barChart>
      <c:catAx>
        <c:axId val="212499840"/>
        <c:scaling>
          <c:orientation val="minMax"/>
        </c:scaling>
        <c:delete val="0"/>
        <c:axPos val="b"/>
        <c:majorTickMark val="out"/>
        <c:minorTickMark val="none"/>
        <c:tickLblPos val="nextTo"/>
        <c:crossAx val="212518016"/>
        <c:crosses val="autoZero"/>
        <c:auto val="1"/>
        <c:lblAlgn val="ctr"/>
        <c:lblOffset val="100"/>
        <c:noMultiLvlLbl val="0"/>
      </c:catAx>
      <c:valAx>
        <c:axId val="212518016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zh-CN"/>
                  <a:t>相对于</a:t>
                </a:r>
                <a:r>
                  <a:rPr lang="en-US"/>
                  <a:t>gcc </a:t>
                </a:r>
                <a:r>
                  <a:rPr lang="zh-CN"/>
                  <a:t>的性能</a:t>
                </a:r>
              </a:p>
            </c:rich>
          </c:tx>
          <c:layout>
            <c:manualLayout>
              <c:xMode val="edge"/>
              <c:yMode val="edge"/>
              <c:x val="1.0832909808000393E-3"/>
              <c:y val="0.2942592467642775"/>
            </c:manualLayout>
          </c:layout>
          <c:overlay val="0"/>
        </c:title>
        <c:numFmt formatCode="#,##0.0_);[Red]\(#,##0.0\)" sourceLinked="0"/>
        <c:majorTickMark val="in"/>
        <c:minorTickMark val="none"/>
        <c:tickLblPos val="nextTo"/>
        <c:crossAx val="21249984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5355875824852983"/>
          <c:y val="0.14788538603099255"/>
          <c:w val="0.34463137301298902"/>
          <c:h val="0.12152194517351998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200">
          <a:latin typeface="Arial Unicode MS" panose="020B0604020202020204" pitchFamily="34" charset="-122"/>
          <a:ea typeface="Arial Unicode MS" panose="020B0604020202020204" pitchFamily="34" charset="-122"/>
          <a:cs typeface="Arial Unicode MS" panose="020B0604020202020204" pitchFamily="34" charset="-122"/>
        </a:defRPr>
      </a:pPr>
      <a:endParaRPr lang="zh-CN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9117283-9956-49CE-86E9-0CB55E2DBB21}" type="doc">
      <dgm:prSet loTypeId="urn:microsoft.com/office/officeart/2005/8/layout/hProcess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FBC3DCB5-93B8-45E7-A649-3386D4A5BD6A}">
      <dgm:prSet phldrT="[文本]" custT="1"/>
      <dgm:sp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zh-CN" altLang="en-US" sz="12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单核</a:t>
          </a:r>
          <a:endParaRPr lang="zh-CN" altLang="en-US" sz="1200" b="1" dirty="0">
            <a:solidFill>
              <a:schemeClr val="tx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0EBECB45-F014-4F25-92C0-0F0A35A1A4E5}" type="parTrans" cxnId="{C5BF3B29-D985-448D-976A-9FAA6B1A9EC5}">
      <dgm:prSet/>
      <dgm:spPr/>
      <dgm:t>
        <a:bodyPr/>
        <a:lstStyle/>
        <a:p>
          <a:endParaRPr lang="zh-CN" altLang="en-US" sz="1400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D05B17C5-110F-49D4-9771-51AF79C2232D}" type="sibTrans" cxnId="{C5BF3B29-D985-448D-976A-9FAA6B1A9EC5}">
      <dgm:prSet/>
      <dgm:spPr/>
      <dgm:t>
        <a:bodyPr/>
        <a:lstStyle/>
        <a:p>
          <a:endParaRPr lang="zh-CN" altLang="en-US" sz="1400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0F0FE6AC-D608-47A1-A1E6-C1CA42FB5E9D}">
      <dgm:prSet phldrT="[文本]" custT="1"/>
      <dgm:sp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zh-CN" altLang="en-US" sz="1200" b="1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众核</a:t>
          </a:r>
          <a:endParaRPr lang="zh-CN" altLang="en-US" sz="1200" b="1" dirty="0">
            <a:solidFill>
              <a:schemeClr val="tx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C5ED0F5F-FC5F-475B-96CB-EF4107D7EFDD}" type="parTrans" cxnId="{3547C516-DA9A-453D-BF34-7932E80E527A}">
      <dgm:prSet/>
      <dgm:spPr/>
      <dgm:t>
        <a:bodyPr/>
        <a:lstStyle/>
        <a:p>
          <a:endParaRPr lang="zh-CN" altLang="en-US" sz="1400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0EFF42A5-1CBA-43AB-90A8-8F3F1F724B0B}" type="sibTrans" cxnId="{3547C516-DA9A-453D-BF34-7932E80E527A}">
      <dgm:prSet/>
      <dgm:spPr/>
      <dgm:t>
        <a:bodyPr/>
        <a:lstStyle/>
        <a:p>
          <a:endParaRPr lang="zh-CN" altLang="en-US" sz="1400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2A26A933-0489-46A0-AE65-34E52102F3AD}">
      <dgm:prSet phldrT="[文本]" custT="1"/>
      <dgm:sp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zh-CN" altLang="en-US" sz="12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人工</a:t>
          </a:r>
          <a:endParaRPr lang="en-US" altLang="zh-CN" sz="1200" b="1" dirty="0" smtClean="0">
            <a:solidFill>
              <a:schemeClr val="tx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  <a:p>
          <a:r>
            <a:rPr lang="zh-CN" altLang="en-US" sz="12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智能</a:t>
          </a:r>
          <a:endParaRPr lang="zh-CN" altLang="en-US" sz="1200" b="1" dirty="0">
            <a:solidFill>
              <a:schemeClr val="tx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B34154E0-6DDF-48A9-9D6E-7774E3F9E9C5}" type="parTrans" cxnId="{E1A63714-D654-4AE2-B7F8-4E7EA1F4A48B}">
      <dgm:prSet/>
      <dgm:spPr/>
      <dgm:t>
        <a:bodyPr/>
        <a:lstStyle/>
        <a:p>
          <a:endParaRPr lang="zh-CN" altLang="en-US" sz="1400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87EC336A-9F02-4798-84D9-68B75898B043}" type="sibTrans" cxnId="{E1A63714-D654-4AE2-B7F8-4E7EA1F4A48B}">
      <dgm:prSet/>
      <dgm:spPr/>
      <dgm:t>
        <a:bodyPr/>
        <a:lstStyle/>
        <a:p>
          <a:endParaRPr lang="zh-CN" altLang="en-US" sz="1400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50A2D3D5-27EF-4097-9C17-FDD3DA9B4251}">
      <dgm:prSet phldrT="[文本]" custT="1"/>
      <dgm:sp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zh-CN" altLang="en-US" sz="12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多核</a:t>
          </a:r>
          <a:endParaRPr lang="zh-CN" altLang="en-US" sz="1200" b="1" dirty="0">
            <a:solidFill>
              <a:schemeClr val="tx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F1C023E2-88A0-45DD-A391-192908DF9B30}" type="parTrans" cxnId="{CC4644CF-D920-4350-8013-041DCD8BCD29}">
      <dgm:prSet/>
      <dgm:spPr/>
      <dgm:t>
        <a:bodyPr/>
        <a:lstStyle/>
        <a:p>
          <a:endParaRPr lang="zh-CN" altLang="en-US" sz="1400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9FF827AC-2065-4837-9C8D-392F0340E3DB}" type="sibTrans" cxnId="{CC4644CF-D920-4350-8013-041DCD8BCD29}">
      <dgm:prSet/>
      <dgm:spPr/>
      <dgm:t>
        <a:bodyPr/>
        <a:lstStyle/>
        <a:p>
          <a:endParaRPr lang="zh-CN" altLang="en-US" sz="1400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64720D44-CF4A-455C-975D-20424022DD77}" type="pres">
      <dgm:prSet presAssocID="{99117283-9956-49CE-86E9-0CB55E2DBB21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ECD56226-63C9-4F76-9775-33C15382CF21}" type="pres">
      <dgm:prSet presAssocID="{FBC3DCB5-93B8-45E7-A649-3386D4A5BD6A}" presName="compNode" presStyleCnt="0"/>
      <dgm:spPr/>
    </dgm:pt>
    <dgm:pt modelId="{5CA2AD4B-169F-4BFE-898A-E35B675FBABB}" type="pres">
      <dgm:prSet presAssocID="{FBC3DCB5-93B8-45E7-A649-3386D4A5BD6A}" presName="noGeometry" presStyleCnt="0"/>
      <dgm:spPr/>
    </dgm:pt>
    <dgm:pt modelId="{BD9EFA2A-7929-44EF-8EE0-5FE1A0E03FBB}" type="pres">
      <dgm:prSet presAssocID="{FBC3DCB5-93B8-45E7-A649-3386D4A5BD6A}" presName="childTextVisible" presStyleLbl="bgAccFollowNode1" presStyleIdx="0" presStyleCnt="4" custScaleY="57076">
        <dgm:presLayoutVars>
          <dgm:bulletEnabled val="1"/>
        </dgm:presLayoutVars>
      </dgm:prSet>
      <dgm:spPr>
        <a:solidFill>
          <a:schemeClr val="accent4">
            <a:lumMod val="60000"/>
            <a:lumOff val="40000"/>
            <a:alpha val="90000"/>
          </a:schemeClr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zh-CN" altLang="en-US"/>
        </a:p>
      </dgm:t>
    </dgm:pt>
    <dgm:pt modelId="{C73140D2-BDC3-4DBF-94B2-36AE2DEF24B0}" type="pres">
      <dgm:prSet presAssocID="{FBC3DCB5-93B8-45E7-A649-3386D4A5BD6A}" presName="childTextHidden" presStyleLbl="bgAccFollowNode1" presStyleIdx="0" presStyleCnt="4"/>
      <dgm:spPr/>
      <dgm:t>
        <a:bodyPr/>
        <a:lstStyle/>
        <a:p>
          <a:endParaRPr lang="zh-CN" altLang="en-US"/>
        </a:p>
      </dgm:t>
    </dgm:pt>
    <dgm:pt modelId="{5569D41A-5CBA-4CEA-AF69-FCAF5C01C3FC}" type="pres">
      <dgm:prSet presAssocID="{FBC3DCB5-93B8-45E7-A649-3386D4A5BD6A}" presName="parentText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F88ECFFA-AFE1-4FFD-95DC-2760508B983D}" type="pres">
      <dgm:prSet presAssocID="{FBC3DCB5-93B8-45E7-A649-3386D4A5BD6A}" presName="aSpace" presStyleCnt="0"/>
      <dgm:spPr/>
    </dgm:pt>
    <dgm:pt modelId="{4BE14078-F0BC-4CF2-A115-E09E25656307}" type="pres">
      <dgm:prSet presAssocID="{50A2D3D5-27EF-4097-9C17-FDD3DA9B4251}" presName="compNode" presStyleCnt="0"/>
      <dgm:spPr/>
    </dgm:pt>
    <dgm:pt modelId="{0D0E9D68-F78F-4D76-B701-830765C86613}" type="pres">
      <dgm:prSet presAssocID="{50A2D3D5-27EF-4097-9C17-FDD3DA9B4251}" presName="noGeometry" presStyleCnt="0"/>
      <dgm:spPr/>
    </dgm:pt>
    <dgm:pt modelId="{34DFD334-10B5-4A85-A502-6B51C85D02CC}" type="pres">
      <dgm:prSet presAssocID="{50A2D3D5-27EF-4097-9C17-FDD3DA9B4251}" presName="childTextVisible" presStyleLbl="bgAccFollowNode1" presStyleIdx="1" presStyleCnt="4" custScaleY="57076">
        <dgm:presLayoutVars>
          <dgm:bulletEnabled val="1"/>
        </dgm:presLayoutVars>
      </dgm:prSet>
      <dgm:spPr>
        <a:solidFill>
          <a:schemeClr val="accent4">
            <a:lumMod val="60000"/>
            <a:lumOff val="40000"/>
            <a:alpha val="90000"/>
          </a:schemeClr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</dgm:pt>
    <dgm:pt modelId="{A34681B7-1977-4D2D-BF7B-6EB81DA0BF57}" type="pres">
      <dgm:prSet presAssocID="{50A2D3D5-27EF-4097-9C17-FDD3DA9B4251}" presName="childTextHidden" presStyleLbl="bgAccFollowNode1" presStyleIdx="1" presStyleCnt="4"/>
      <dgm:spPr/>
    </dgm:pt>
    <dgm:pt modelId="{AFE55DBE-7854-4E44-9DC1-5A7B9894873B}" type="pres">
      <dgm:prSet presAssocID="{50A2D3D5-27EF-4097-9C17-FDD3DA9B4251}" presName="parentText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E3EDAC7-2527-477C-AD6C-D719F6E75204}" type="pres">
      <dgm:prSet presAssocID="{50A2D3D5-27EF-4097-9C17-FDD3DA9B4251}" presName="aSpace" presStyleCnt="0"/>
      <dgm:spPr/>
    </dgm:pt>
    <dgm:pt modelId="{8556A692-2232-4FD5-A18D-A3951544D519}" type="pres">
      <dgm:prSet presAssocID="{0F0FE6AC-D608-47A1-A1E6-C1CA42FB5E9D}" presName="compNode" presStyleCnt="0"/>
      <dgm:spPr/>
    </dgm:pt>
    <dgm:pt modelId="{30A9BEF8-A359-4F2F-8CD5-F55FE29F8BB7}" type="pres">
      <dgm:prSet presAssocID="{0F0FE6AC-D608-47A1-A1E6-C1CA42FB5E9D}" presName="noGeometry" presStyleCnt="0"/>
      <dgm:spPr/>
    </dgm:pt>
    <dgm:pt modelId="{DDF35A31-6B26-433A-A0FD-EB841683D51B}" type="pres">
      <dgm:prSet presAssocID="{0F0FE6AC-D608-47A1-A1E6-C1CA42FB5E9D}" presName="childTextVisible" presStyleLbl="bgAccFollowNode1" presStyleIdx="2" presStyleCnt="4" custScaleY="57076">
        <dgm:presLayoutVars>
          <dgm:bulletEnabled val="1"/>
        </dgm:presLayoutVars>
      </dgm:prSet>
      <dgm:spPr>
        <a:solidFill>
          <a:schemeClr val="accent4">
            <a:lumMod val="60000"/>
            <a:lumOff val="40000"/>
            <a:alpha val="90000"/>
          </a:schemeClr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</dgm:pt>
    <dgm:pt modelId="{1FA592EC-53EC-4807-BD08-7E404E5481D9}" type="pres">
      <dgm:prSet presAssocID="{0F0FE6AC-D608-47A1-A1E6-C1CA42FB5E9D}" presName="childTextHidden" presStyleLbl="bgAccFollowNode1" presStyleIdx="2" presStyleCnt="4"/>
      <dgm:spPr/>
    </dgm:pt>
    <dgm:pt modelId="{F278EC99-B8F8-4B1F-8FCE-BE43F2D88513}" type="pres">
      <dgm:prSet presAssocID="{0F0FE6AC-D608-47A1-A1E6-C1CA42FB5E9D}" presName="parentText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3BB415BA-C1FE-4C74-AE38-94CB142E6ABE}" type="pres">
      <dgm:prSet presAssocID="{0F0FE6AC-D608-47A1-A1E6-C1CA42FB5E9D}" presName="aSpace" presStyleCnt="0"/>
      <dgm:spPr/>
    </dgm:pt>
    <dgm:pt modelId="{BA228203-EEB4-41F0-B34B-B51D28E8FDC0}" type="pres">
      <dgm:prSet presAssocID="{2A26A933-0489-46A0-AE65-34E52102F3AD}" presName="compNode" presStyleCnt="0"/>
      <dgm:spPr/>
    </dgm:pt>
    <dgm:pt modelId="{1ECE8EF4-8A21-4E00-B311-0BE500170E27}" type="pres">
      <dgm:prSet presAssocID="{2A26A933-0489-46A0-AE65-34E52102F3AD}" presName="noGeometry" presStyleCnt="0"/>
      <dgm:spPr/>
    </dgm:pt>
    <dgm:pt modelId="{CB753EFF-AE6D-402E-8969-532C8C475F5B}" type="pres">
      <dgm:prSet presAssocID="{2A26A933-0489-46A0-AE65-34E52102F3AD}" presName="childTextVisible" presStyleLbl="bgAccFollowNode1" presStyleIdx="3" presStyleCnt="4" custScaleY="57076">
        <dgm:presLayoutVars>
          <dgm:bulletEnabled val="1"/>
        </dgm:presLayoutVars>
      </dgm:prSet>
      <dgm:spPr>
        <a:solidFill>
          <a:schemeClr val="accent4">
            <a:lumMod val="60000"/>
            <a:lumOff val="40000"/>
            <a:alpha val="90000"/>
          </a:schemeClr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zh-CN" altLang="en-US"/>
        </a:p>
      </dgm:t>
    </dgm:pt>
    <dgm:pt modelId="{29649768-43E9-4D27-82F4-B1773E4FF8D1}" type="pres">
      <dgm:prSet presAssocID="{2A26A933-0489-46A0-AE65-34E52102F3AD}" presName="childTextHidden" presStyleLbl="bgAccFollowNode1" presStyleIdx="3" presStyleCnt="4"/>
      <dgm:spPr/>
      <dgm:t>
        <a:bodyPr/>
        <a:lstStyle/>
        <a:p>
          <a:endParaRPr lang="zh-CN" altLang="en-US"/>
        </a:p>
      </dgm:t>
    </dgm:pt>
    <dgm:pt modelId="{6518C6B2-4E15-4960-A521-09CAF84E3BA5}" type="pres">
      <dgm:prSet presAssocID="{2A26A933-0489-46A0-AE65-34E52102F3AD}" presName="parentText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3547C516-DA9A-453D-BF34-7932E80E527A}" srcId="{99117283-9956-49CE-86E9-0CB55E2DBB21}" destId="{0F0FE6AC-D608-47A1-A1E6-C1CA42FB5E9D}" srcOrd="2" destOrd="0" parTransId="{C5ED0F5F-FC5F-475B-96CB-EF4107D7EFDD}" sibTransId="{0EFF42A5-1CBA-43AB-90A8-8F3F1F724B0B}"/>
    <dgm:cxn modelId="{E1DE298B-25D3-47B0-B7F8-86D5BBB2661B}" type="presOf" srcId="{50A2D3D5-27EF-4097-9C17-FDD3DA9B4251}" destId="{AFE55DBE-7854-4E44-9DC1-5A7B9894873B}" srcOrd="0" destOrd="0" presId="urn:microsoft.com/office/officeart/2005/8/layout/hProcess6"/>
    <dgm:cxn modelId="{254E345E-0AEB-40CF-A799-5E3D361A5E5A}" type="presOf" srcId="{FBC3DCB5-93B8-45E7-A649-3386D4A5BD6A}" destId="{5569D41A-5CBA-4CEA-AF69-FCAF5C01C3FC}" srcOrd="0" destOrd="0" presId="urn:microsoft.com/office/officeart/2005/8/layout/hProcess6"/>
    <dgm:cxn modelId="{CC4644CF-D920-4350-8013-041DCD8BCD29}" srcId="{99117283-9956-49CE-86E9-0CB55E2DBB21}" destId="{50A2D3D5-27EF-4097-9C17-FDD3DA9B4251}" srcOrd="1" destOrd="0" parTransId="{F1C023E2-88A0-45DD-A391-192908DF9B30}" sibTransId="{9FF827AC-2065-4837-9C8D-392F0340E3DB}"/>
    <dgm:cxn modelId="{C5BF3B29-D985-448D-976A-9FAA6B1A9EC5}" srcId="{99117283-9956-49CE-86E9-0CB55E2DBB21}" destId="{FBC3DCB5-93B8-45E7-A649-3386D4A5BD6A}" srcOrd="0" destOrd="0" parTransId="{0EBECB45-F014-4F25-92C0-0F0A35A1A4E5}" sibTransId="{D05B17C5-110F-49D4-9771-51AF79C2232D}"/>
    <dgm:cxn modelId="{BC988EF9-19C1-4268-A8E4-98D38EF00C0E}" type="presOf" srcId="{99117283-9956-49CE-86E9-0CB55E2DBB21}" destId="{64720D44-CF4A-455C-975D-20424022DD77}" srcOrd="0" destOrd="0" presId="urn:microsoft.com/office/officeart/2005/8/layout/hProcess6"/>
    <dgm:cxn modelId="{8AD21AA1-EE65-4108-99BD-7BCB5719C697}" type="presOf" srcId="{0F0FE6AC-D608-47A1-A1E6-C1CA42FB5E9D}" destId="{F278EC99-B8F8-4B1F-8FCE-BE43F2D88513}" srcOrd="0" destOrd="0" presId="urn:microsoft.com/office/officeart/2005/8/layout/hProcess6"/>
    <dgm:cxn modelId="{467C1BDF-E170-480F-8D57-CB7826430AE3}" type="presOf" srcId="{2A26A933-0489-46A0-AE65-34E52102F3AD}" destId="{6518C6B2-4E15-4960-A521-09CAF84E3BA5}" srcOrd="0" destOrd="0" presId="urn:microsoft.com/office/officeart/2005/8/layout/hProcess6"/>
    <dgm:cxn modelId="{E1A63714-D654-4AE2-B7F8-4E7EA1F4A48B}" srcId="{99117283-9956-49CE-86E9-0CB55E2DBB21}" destId="{2A26A933-0489-46A0-AE65-34E52102F3AD}" srcOrd="3" destOrd="0" parTransId="{B34154E0-6DDF-48A9-9D6E-7774E3F9E9C5}" sibTransId="{87EC336A-9F02-4798-84D9-68B75898B043}"/>
    <dgm:cxn modelId="{F037898B-BF6E-4FE1-BD4E-E02C724BF344}" type="presParOf" srcId="{64720D44-CF4A-455C-975D-20424022DD77}" destId="{ECD56226-63C9-4F76-9775-33C15382CF21}" srcOrd="0" destOrd="0" presId="urn:microsoft.com/office/officeart/2005/8/layout/hProcess6"/>
    <dgm:cxn modelId="{D0771112-1EFE-4A07-9912-08E5CEA79997}" type="presParOf" srcId="{ECD56226-63C9-4F76-9775-33C15382CF21}" destId="{5CA2AD4B-169F-4BFE-898A-E35B675FBABB}" srcOrd="0" destOrd="0" presId="urn:microsoft.com/office/officeart/2005/8/layout/hProcess6"/>
    <dgm:cxn modelId="{0517AEED-EC6A-4B79-878A-8E46933AA166}" type="presParOf" srcId="{ECD56226-63C9-4F76-9775-33C15382CF21}" destId="{BD9EFA2A-7929-44EF-8EE0-5FE1A0E03FBB}" srcOrd="1" destOrd="0" presId="urn:microsoft.com/office/officeart/2005/8/layout/hProcess6"/>
    <dgm:cxn modelId="{AF5FAC57-3FA6-412E-870A-4AD647BF4773}" type="presParOf" srcId="{ECD56226-63C9-4F76-9775-33C15382CF21}" destId="{C73140D2-BDC3-4DBF-94B2-36AE2DEF24B0}" srcOrd="2" destOrd="0" presId="urn:microsoft.com/office/officeart/2005/8/layout/hProcess6"/>
    <dgm:cxn modelId="{D89EC5C1-624D-4689-BE6C-56CEBEA5349B}" type="presParOf" srcId="{ECD56226-63C9-4F76-9775-33C15382CF21}" destId="{5569D41A-5CBA-4CEA-AF69-FCAF5C01C3FC}" srcOrd="3" destOrd="0" presId="urn:microsoft.com/office/officeart/2005/8/layout/hProcess6"/>
    <dgm:cxn modelId="{C7F76851-E53C-429E-985A-0A786FBA0F45}" type="presParOf" srcId="{64720D44-CF4A-455C-975D-20424022DD77}" destId="{F88ECFFA-AFE1-4FFD-95DC-2760508B983D}" srcOrd="1" destOrd="0" presId="urn:microsoft.com/office/officeart/2005/8/layout/hProcess6"/>
    <dgm:cxn modelId="{DD955A8D-B7B0-44AC-9B9F-430E73095DFB}" type="presParOf" srcId="{64720D44-CF4A-455C-975D-20424022DD77}" destId="{4BE14078-F0BC-4CF2-A115-E09E25656307}" srcOrd="2" destOrd="0" presId="urn:microsoft.com/office/officeart/2005/8/layout/hProcess6"/>
    <dgm:cxn modelId="{F7F4E9C8-547A-4F6C-B999-8F4E0EC452AF}" type="presParOf" srcId="{4BE14078-F0BC-4CF2-A115-E09E25656307}" destId="{0D0E9D68-F78F-4D76-B701-830765C86613}" srcOrd="0" destOrd="0" presId="urn:microsoft.com/office/officeart/2005/8/layout/hProcess6"/>
    <dgm:cxn modelId="{11C90410-966E-4C6B-8BBE-E1D594269F97}" type="presParOf" srcId="{4BE14078-F0BC-4CF2-A115-E09E25656307}" destId="{34DFD334-10B5-4A85-A502-6B51C85D02CC}" srcOrd="1" destOrd="0" presId="urn:microsoft.com/office/officeart/2005/8/layout/hProcess6"/>
    <dgm:cxn modelId="{35423780-252C-4CCB-8EF1-4BB155FBD536}" type="presParOf" srcId="{4BE14078-F0BC-4CF2-A115-E09E25656307}" destId="{A34681B7-1977-4D2D-BF7B-6EB81DA0BF57}" srcOrd="2" destOrd="0" presId="urn:microsoft.com/office/officeart/2005/8/layout/hProcess6"/>
    <dgm:cxn modelId="{87828D4E-9703-4A26-95D5-07DC88AB8A00}" type="presParOf" srcId="{4BE14078-F0BC-4CF2-A115-E09E25656307}" destId="{AFE55DBE-7854-4E44-9DC1-5A7B9894873B}" srcOrd="3" destOrd="0" presId="urn:microsoft.com/office/officeart/2005/8/layout/hProcess6"/>
    <dgm:cxn modelId="{FE3C3B22-D4A7-49D3-AD3E-3F30C07DB645}" type="presParOf" srcId="{64720D44-CF4A-455C-975D-20424022DD77}" destId="{1E3EDAC7-2527-477C-AD6C-D719F6E75204}" srcOrd="3" destOrd="0" presId="urn:microsoft.com/office/officeart/2005/8/layout/hProcess6"/>
    <dgm:cxn modelId="{95F48CF5-7306-4F69-BEFD-4853DC3D9B6B}" type="presParOf" srcId="{64720D44-CF4A-455C-975D-20424022DD77}" destId="{8556A692-2232-4FD5-A18D-A3951544D519}" srcOrd="4" destOrd="0" presId="urn:microsoft.com/office/officeart/2005/8/layout/hProcess6"/>
    <dgm:cxn modelId="{6E90C44D-6B8E-4849-8BE5-756FA8B3CE92}" type="presParOf" srcId="{8556A692-2232-4FD5-A18D-A3951544D519}" destId="{30A9BEF8-A359-4F2F-8CD5-F55FE29F8BB7}" srcOrd="0" destOrd="0" presId="urn:microsoft.com/office/officeart/2005/8/layout/hProcess6"/>
    <dgm:cxn modelId="{45C28225-C381-4A86-875D-02B6552462AB}" type="presParOf" srcId="{8556A692-2232-4FD5-A18D-A3951544D519}" destId="{DDF35A31-6B26-433A-A0FD-EB841683D51B}" srcOrd="1" destOrd="0" presId="urn:microsoft.com/office/officeart/2005/8/layout/hProcess6"/>
    <dgm:cxn modelId="{37D9D7B6-E45F-436D-A812-2F8D03112753}" type="presParOf" srcId="{8556A692-2232-4FD5-A18D-A3951544D519}" destId="{1FA592EC-53EC-4807-BD08-7E404E5481D9}" srcOrd="2" destOrd="0" presId="urn:microsoft.com/office/officeart/2005/8/layout/hProcess6"/>
    <dgm:cxn modelId="{BB938AE3-047C-40A2-8C26-B8A65BA1A3B0}" type="presParOf" srcId="{8556A692-2232-4FD5-A18D-A3951544D519}" destId="{F278EC99-B8F8-4B1F-8FCE-BE43F2D88513}" srcOrd="3" destOrd="0" presId="urn:microsoft.com/office/officeart/2005/8/layout/hProcess6"/>
    <dgm:cxn modelId="{75321297-C096-433B-AF71-EAF406F03BA3}" type="presParOf" srcId="{64720D44-CF4A-455C-975D-20424022DD77}" destId="{3BB415BA-C1FE-4C74-AE38-94CB142E6ABE}" srcOrd="5" destOrd="0" presId="urn:microsoft.com/office/officeart/2005/8/layout/hProcess6"/>
    <dgm:cxn modelId="{5263AFEF-35D7-478E-ACD8-795054E9FC98}" type="presParOf" srcId="{64720D44-CF4A-455C-975D-20424022DD77}" destId="{BA228203-EEB4-41F0-B34B-B51D28E8FDC0}" srcOrd="6" destOrd="0" presId="urn:microsoft.com/office/officeart/2005/8/layout/hProcess6"/>
    <dgm:cxn modelId="{B508E0AA-F37D-460D-AD93-FEA679DDED22}" type="presParOf" srcId="{BA228203-EEB4-41F0-B34B-B51D28E8FDC0}" destId="{1ECE8EF4-8A21-4E00-B311-0BE500170E27}" srcOrd="0" destOrd="0" presId="urn:microsoft.com/office/officeart/2005/8/layout/hProcess6"/>
    <dgm:cxn modelId="{9DB7DBD9-7B08-4B48-B4A4-0AF24C9A0020}" type="presParOf" srcId="{BA228203-EEB4-41F0-B34B-B51D28E8FDC0}" destId="{CB753EFF-AE6D-402E-8969-532C8C475F5B}" srcOrd="1" destOrd="0" presId="urn:microsoft.com/office/officeart/2005/8/layout/hProcess6"/>
    <dgm:cxn modelId="{98B8FABF-C330-4AAF-B177-20E4E9E3AFFA}" type="presParOf" srcId="{BA228203-EEB4-41F0-B34B-B51D28E8FDC0}" destId="{29649768-43E9-4D27-82F4-B1773E4FF8D1}" srcOrd="2" destOrd="0" presId="urn:microsoft.com/office/officeart/2005/8/layout/hProcess6"/>
    <dgm:cxn modelId="{682D85C9-E6BF-44BA-9F03-0F4359489C3D}" type="presParOf" srcId="{BA228203-EEB4-41F0-B34B-B51D28E8FDC0}" destId="{6518C6B2-4E15-4960-A521-09CAF84E3BA5}" srcOrd="3" destOrd="0" presId="urn:microsoft.com/office/officeart/2005/8/layout/hProcess6"/>
  </dgm:cxnLst>
  <dgm:bg>
    <a:noFill/>
    <a:effectLst>
      <a:outerShdw blurRad="50800" dist="38100" dir="2700000" algn="tl" rotWithShape="0">
        <a:prstClr val="black">
          <a:alpha val="40000"/>
        </a:prstClr>
      </a:outerShdw>
    </a:effectLst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9117283-9956-49CE-86E9-0CB55E2DBB21}" type="doc">
      <dgm:prSet loTypeId="urn:microsoft.com/office/officeart/2005/8/layout/hProcess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FBC3DCB5-93B8-45E7-A649-3386D4A5BD6A}">
      <dgm:prSet phldrT="[文本]"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zh-CN" altLang="en-US" sz="1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单核</a:t>
          </a:r>
          <a:endParaRPr lang="zh-CN" altLang="en-US" sz="1400" b="1" dirty="0">
            <a:solidFill>
              <a:schemeClr val="tx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0EBECB45-F014-4F25-92C0-0F0A35A1A4E5}" type="parTrans" cxnId="{C5BF3B29-D985-448D-976A-9FAA6B1A9EC5}">
      <dgm:prSet/>
      <dgm:spPr/>
      <dgm:t>
        <a:bodyPr/>
        <a:lstStyle/>
        <a:p>
          <a:endParaRPr lang="zh-CN" altLang="en-US" sz="1400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D05B17C5-110F-49D4-9771-51AF79C2232D}" type="sibTrans" cxnId="{C5BF3B29-D985-448D-976A-9FAA6B1A9EC5}">
      <dgm:prSet/>
      <dgm:spPr/>
      <dgm:t>
        <a:bodyPr/>
        <a:lstStyle/>
        <a:p>
          <a:endParaRPr lang="zh-CN" altLang="en-US" sz="1400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0F0FE6AC-D608-47A1-A1E6-C1CA42FB5E9D}">
      <dgm:prSet phldrT="[文本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zh-CN" altLang="en-US" sz="1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众核</a:t>
          </a:r>
          <a:endParaRPr lang="zh-CN" altLang="en-US" sz="1400" b="1" dirty="0">
            <a:solidFill>
              <a:schemeClr val="tx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C5ED0F5F-FC5F-475B-96CB-EF4107D7EFDD}" type="parTrans" cxnId="{3547C516-DA9A-453D-BF34-7932E80E527A}">
      <dgm:prSet/>
      <dgm:spPr/>
      <dgm:t>
        <a:bodyPr/>
        <a:lstStyle/>
        <a:p>
          <a:endParaRPr lang="zh-CN" altLang="en-US" sz="1400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0EFF42A5-1CBA-43AB-90A8-8F3F1F724B0B}" type="sibTrans" cxnId="{3547C516-DA9A-453D-BF34-7932E80E527A}">
      <dgm:prSet/>
      <dgm:spPr/>
      <dgm:t>
        <a:bodyPr/>
        <a:lstStyle/>
        <a:p>
          <a:endParaRPr lang="zh-CN" altLang="en-US" sz="1400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2A26A933-0489-46A0-AE65-34E52102F3AD}">
      <dgm:prSet phldrT="[文本]" custT="1"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zh-CN" altLang="en-US" sz="1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人工</a:t>
          </a:r>
          <a:endParaRPr lang="en-US" altLang="zh-CN" sz="1400" b="1" dirty="0" smtClean="0">
            <a:solidFill>
              <a:schemeClr val="tx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  <a:p>
          <a:r>
            <a:rPr lang="zh-CN" altLang="en-US" sz="1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智能</a:t>
          </a:r>
          <a:endParaRPr lang="zh-CN" altLang="en-US" sz="1400" b="1" dirty="0">
            <a:solidFill>
              <a:schemeClr val="tx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B34154E0-6DDF-48A9-9D6E-7774E3F9E9C5}" type="parTrans" cxnId="{E1A63714-D654-4AE2-B7F8-4E7EA1F4A48B}">
      <dgm:prSet/>
      <dgm:spPr/>
      <dgm:t>
        <a:bodyPr/>
        <a:lstStyle/>
        <a:p>
          <a:endParaRPr lang="zh-CN" altLang="en-US" sz="1400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87EC336A-9F02-4798-84D9-68B75898B043}" type="sibTrans" cxnId="{E1A63714-D654-4AE2-B7F8-4E7EA1F4A48B}">
      <dgm:prSet/>
      <dgm:spPr/>
      <dgm:t>
        <a:bodyPr/>
        <a:lstStyle/>
        <a:p>
          <a:endParaRPr lang="zh-CN" altLang="en-US" sz="1400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50A2D3D5-27EF-4097-9C17-FDD3DA9B4251}">
      <dgm:prSet phldrT="[文本]"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zh-CN" altLang="en-US" sz="1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多核</a:t>
          </a:r>
          <a:endParaRPr lang="zh-CN" altLang="en-US" sz="1400" b="1" dirty="0">
            <a:solidFill>
              <a:schemeClr val="tx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F1C023E2-88A0-45DD-A391-192908DF9B30}" type="parTrans" cxnId="{CC4644CF-D920-4350-8013-041DCD8BCD29}">
      <dgm:prSet/>
      <dgm:spPr/>
      <dgm:t>
        <a:bodyPr/>
        <a:lstStyle/>
        <a:p>
          <a:endParaRPr lang="zh-CN" altLang="en-US" sz="1400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9FF827AC-2065-4837-9C8D-392F0340E3DB}" type="sibTrans" cxnId="{CC4644CF-D920-4350-8013-041DCD8BCD29}">
      <dgm:prSet/>
      <dgm:spPr/>
      <dgm:t>
        <a:bodyPr/>
        <a:lstStyle/>
        <a:p>
          <a:endParaRPr lang="zh-CN" altLang="en-US" sz="1400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64720D44-CF4A-455C-975D-20424022DD77}" type="pres">
      <dgm:prSet presAssocID="{99117283-9956-49CE-86E9-0CB55E2DBB21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ECD56226-63C9-4F76-9775-33C15382CF21}" type="pres">
      <dgm:prSet presAssocID="{FBC3DCB5-93B8-45E7-A649-3386D4A5BD6A}" presName="compNode" presStyleCnt="0"/>
      <dgm:spPr/>
    </dgm:pt>
    <dgm:pt modelId="{5CA2AD4B-169F-4BFE-898A-E35B675FBABB}" type="pres">
      <dgm:prSet presAssocID="{FBC3DCB5-93B8-45E7-A649-3386D4A5BD6A}" presName="noGeometry" presStyleCnt="0"/>
      <dgm:spPr/>
    </dgm:pt>
    <dgm:pt modelId="{BD9EFA2A-7929-44EF-8EE0-5FE1A0E03FBB}" type="pres">
      <dgm:prSet presAssocID="{FBC3DCB5-93B8-45E7-A649-3386D4A5BD6A}" presName="childTextVisible" presStyleLbl="bgAccFollowNode1" presStyleIdx="0" presStyleCnt="4" custScaleY="5707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73140D2-BDC3-4DBF-94B2-36AE2DEF24B0}" type="pres">
      <dgm:prSet presAssocID="{FBC3DCB5-93B8-45E7-A649-3386D4A5BD6A}" presName="childTextHidden" presStyleLbl="bgAccFollowNode1" presStyleIdx="0" presStyleCnt="4"/>
      <dgm:spPr/>
      <dgm:t>
        <a:bodyPr/>
        <a:lstStyle/>
        <a:p>
          <a:endParaRPr lang="zh-CN" altLang="en-US"/>
        </a:p>
      </dgm:t>
    </dgm:pt>
    <dgm:pt modelId="{5569D41A-5CBA-4CEA-AF69-FCAF5C01C3FC}" type="pres">
      <dgm:prSet presAssocID="{FBC3DCB5-93B8-45E7-A649-3386D4A5BD6A}" presName="parentText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F88ECFFA-AFE1-4FFD-95DC-2760508B983D}" type="pres">
      <dgm:prSet presAssocID="{FBC3DCB5-93B8-45E7-A649-3386D4A5BD6A}" presName="aSpace" presStyleCnt="0"/>
      <dgm:spPr/>
    </dgm:pt>
    <dgm:pt modelId="{4BE14078-F0BC-4CF2-A115-E09E25656307}" type="pres">
      <dgm:prSet presAssocID="{50A2D3D5-27EF-4097-9C17-FDD3DA9B4251}" presName="compNode" presStyleCnt="0"/>
      <dgm:spPr/>
    </dgm:pt>
    <dgm:pt modelId="{0D0E9D68-F78F-4D76-B701-830765C86613}" type="pres">
      <dgm:prSet presAssocID="{50A2D3D5-27EF-4097-9C17-FDD3DA9B4251}" presName="noGeometry" presStyleCnt="0"/>
      <dgm:spPr/>
    </dgm:pt>
    <dgm:pt modelId="{34DFD334-10B5-4A85-A502-6B51C85D02CC}" type="pres">
      <dgm:prSet presAssocID="{50A2D3D5-27EF-4097-9C17-FDD3DA9B4251}" presName="childTextVisible" presStyleLbl="bgAccFollowNode1" presStyleIdx="1" presStyleCnt="4" custScaleY="57076">
        <dgm:presLayoutVars>
          <dgm:bulletEnabled val="1"/>
        </dgm:presLayoutVars>
      </dgm:prSet>
      <dgm:spPr/>
    </dgm:pt>
    <dgm:pt modelId="{A34681B7-1977-4D2D-BF7B-6EB81DA0BF57}" type="pres">
      <dgm:prSet presAssocID="{50A2D3D5-27EF-4097-9C17-FDD3DA9B4251}" presName="childTextHidden" presStyleLbl="bgAccFollowNode1" presStyleIdx="1" presStyleCnt="4"/>
      <dgm:spPr/>
    </dgm:pt>
    <dgm:pt modelId="{AFE55DBE-7854-4E44-9DC1-5A7B9894873B}" type="pres">
      <dgm:prSet presAssocID="{50A2D3D5-27EF-4097-9C17-FDD3DA9B4251}" presName="parentText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E3EDAC7-2527-477C-AD6C-D719F6E75204}" type="pres">
      <dgm:prSet presAssocID="{50A2D3D5-27EF-4097-9C17-FDD3DA9B4251}" presName="aSpace" presStyleCnt="0"/>
      <dgm:spPr/>
    </dgm:pt>
    <dgm:pt modelId="{8556A692-2232-4FD5-A18D-A3951544D519}" type="pres">
      <dgm:prSet presAssocID="{0F0FE6AC-D608-47A1-A1E6-C1CA42FB5E9D}" presName="compNode" presStyleCnt="0"/>
      <dgm:spPr/>
    </dgm:pt>
    <dgm:pt modelId="{30A9BEF8-A359-4F2F-8CD5-F55FE29F8BB7}" type="pres">
      <dgm:prSet presAssocID="{0F0FE6AC-D608-47A1-A1E6-C1CA42FB5E9D}" presName="noGeometry" presStyleCnt="0"/>
      <dgm:spPr/>
    </dgm:pt>
    <dgm:pt modelId="{DDF35A31-6B26-433A-A0FD-EB841683D51B}" type="pres">
      <dgm:prSet presAssocID="{0F0FE6AC-D608-47A1-A1E6-C1CA42FB5E9D}" presName="childTextVisible" presStyleLbl="bgAccFollowNode1" presStyleIdx="2" presStyleCnt="4" custScaleY="57076">
        <dgm:presLayoutVars>
          <dgm:bulletEnabled val="1"/>
        </dgm:presLayoutVars>
      </dgm:prSet>
      <dgm:spPr/>
    </dgm:pt>
    <dgm:pt modelId="{1FA592EC-53EC-4807-BD08-7E404E5481D9}" type="pres">
      <dgm:prSet presAssocID="{0F0FE6AC-D608-47A1-A1E6-C1CA42FB5E9D}" presName="childTextHidden" presStyleLbl="bgAccFollowNode1" presStyleIdx="2" presStyleCnt="4"/>
      <dgm:spPr/>
    </dgm:pt>
    <dgm:pt modelId="{F278EC99-B8F8-4B1F-8FCE-BE43F2D88513}" type="pres">
      <dgm:prSet presAssocID="{0F0FE6AC-D608-47A1-A1E6-C1CA42FB5E9D}" presName="parentText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3BB415BA-C1FE-4C74-AE38-94CB142E6ABE}" type="pres">
      <dgm:prSet presAssocID="{0F0FE6AC-D608-47A1-A1E6-C1CA42FB5E9D}" presName="aSpace" presStyleCnt="0"/>
      <dgm:spPr/>
    </dgm:pt>
    <dgm:pt modelId="{BA228203-EEB4-41F0-B34B-B51D28E8FDC0}" type="pres">
      <dgm:prSet presAssocID="{2A26A933-0489-46A0-AE65-34E52102F3AD}" presName="compNode" presStyleCnt="0"/>
      <dgm:spPr/>
    </dgm:pt>
    <dgm:pt modelId="{1ECE8EF4-8A21-4E00-B311-0BE500170E27}" type="pres">
      <dgm:prSet presAssocID="{2A26A933-0489-46A0-AE65-34E52102F3AD}" presName="noGeometry" presStyleCnt="0"/>
      <dgm:spPr/>
    </dgm:pt>
    <dgm:pt modelId="{CB753EFF-AE6D-402E-8969-532C8C475F5B}" type="pres">
      <dgm:prSet presAssocID="{2A26A933-0489-46A0-AE65-34E52102F3AD}" presName="childTextVisible" presStyleLbl="bgAccFollowNode1" presStyleIdx="3" presStyleCnt="4" custScaleY="5707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9649768-43E9-4D27-82F4-B1773E4FF8D1}" type="pres">
      <dgm:prSet presAssocID="{2A26A933-0489-46A0-AE65-34E52102F3AD}" presName="childTextHidden" presStyleLbl="bgAccFollowNode1" presStyleIdx="3" presStyleCnt="4"/>
      <dgm:spPr/>
      <dgm:t>
        <a:bodyPr/>
        <a:lstStyle/>
        <a:p>
          <a:endParaRPr lang="zh-CN" altLang="en-US"/>
        </a:p>
      </dgm:t>
    </dgm:pt>
    <dgm:pt modelId="{6518C6B2-4E15-4960-A521-09CAF84E3BA5}" type="pres">
      <dgm:prSet presAssocID="{2A26A933-0489-46A0-AE65-34E52102F3AD}" presName="parentText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3547C516-DA9A-453D-BF34-7932E80E527A}" srcId="{99117283-9956-49CE-86E9-0CB55E2DBB21}" destId="{0F0FE6AC-D608-47A1-A1E6-C1CA42FB5E9D}" srcOrd="2" destOrd="0" parTransId="{C5ED0F5F-FC5F-475B-96CB-EF4107D7EFDD}" sibTransId="{0EFF42A5-1CBA-43AB-90A8-8F3F1F724B0B}"/>
    <dgm:cxn modelId="{CC4644CF-D920-4350-8013-041DCD8BCD29}" srcId="{99117283-9956-49CE-86E9-0CB55E2DBB21}" destId="{50A2D3D5-27EF-4097-9C17-FDD3DA9B4251}" srcOrd="1" destOrd="0" parTransId="{F1C023E2-88A0-45DD-A391-192908DF9B30}" sibTransId="{9FF827AC-2065-4837-9C8D-392F0340E3DB}"/>
    <dgm:cxn modelId="{C5BF3B29-D985-448D-976A-9FAA6B1A9EC5}" srcId="{99117283-9956-49CE-86E9-0CB55E2DBB21}" destId="{FBC3DCB5-93B8-45E7-A649-3386D4A5BD6A}" srcOrd="0" destOrd="0" parTransId="{0EBECB45-F014-4F25-92C0-0F0A35A1A4E5}" sibTransId="{D05B17C5-110F-49D4-9771-51AF79C2232D}"/>
    <dgm:cxn modelId="{E1A63714-D654-4AE2-B7F8-4E7EA1F4A48B}" srcId="{99117283-9956-49CE-86E9-0CB55E2DBB21}" destId="{2A26A933-0489-46A0-AE65-34E52102F3AD}" srcOrd="3" destOrd="0" parTransId="{B34154E0-6DDF-48A9-9D6E-7774E3F9E9C5}" sibTransId="{87EC336A-9F02-4798-84D9-68B75898B043}"/>
    <dgm:cxn modelId="{EBEA6A92-F4F3-4899-9A37-0AB3A9C4792E}" type="presOf" srcId="{2A26A933-0489-46A0-AE65-34E52102F3AD}" destId="{6518C6B2-4E15-4960-A521-09CAF84E3BA5}" srcOrd="0" destOrd="0" presId="urn:microsoft.com/office/officeart/2005/8/layout/hProcess6"/>
    <dgm:cxn modelId="{125B3F6B-D436-4E79-8013-284051F50522}" type="presOf" srcId="{50A2D3D5-27EF-4097-9C17-FDD3DA9B4251}" destId="{AFE55DBE-7854-4E44-9DC1-5A7B9894873B}" srcOrd="0" destOrd="0" presId="urn:microsoft.com/office/officeart/2005/8/layout/hProcess6"/>
    <dgm:cxn modelId="{59C8DD29-DAA8-4717-9FAC-65838277A6AA}" type="presOf" srcId="{0F0FE6AC-D608-47A1-A1E6-C1CA42FB5E9D}" destId="{F278EC99-B8F8-4B1F-8FCE-BE43F2D88513}" srcOrd="0" destOrd="0" presId="urn:microsoft.com/office/officeart/2005/8/layout/hProcess6"/>
    <dgm:cxn modelId="{F041E1D7-57FC-460B-A176-53A43DE5CDDD}" type="presOf" srcId="{99117283-9956-49CE-86E9-0CB55E2DBB21}" destId="{64720D44-CF4A-455C-975D-20424022DD77}" srcOrd="0" destOrd="0" presId="urn:microsoft.com/office/officeart/2005/8/layout/hProcess6"/>
    <dgm:cxn modelId="{54ED3E3D-9337-4F3E-9C12-B0D7E3F01319}" type="presOf" srcId="{FBC3DCB5-93B8-45E7-A649-3386D4A5BD6A}" destId="{5569D41A-5CBA-4CEA-AF69-FCAF5C01C3FC}" srcOrd="0" destOrd="0" presId="urn:microsoft.com/office/officeart/2005/8/layout/hProcess6"/>
    <dgm:cxn modelId="{2FF0C3E3-EB02-4018-8B46-9F1F3863EDFC}" type="presParOf" srcId="{64720D44-CF4A-455C-975D-20424022DD77}" destId="{ECD56226-63C9-4F76-9775-33C15382CF21}" srcOrd="0" destOrd="0" presId="urn:microsoft.com/office/officeart/2005/8/layout/hProcess6"/>
    <dgm:cxn modelId="{569A5E3E-F00A-449B-B1F0-028572E7CAFB}" type="presParOf" srcId="{ECD56226-63C9-4F76-9775-33C15382CF21}" destId="{5CA2AD4B-169F-4BFE-898A-E35B675FBABB}" srcOrd="0" destOrd="0" presId="urn:microsoft.com/office/officeart/2005/8/layout/hProcess6"/>
    <dgm:cxn modelId="{311B3040-FB1B-4FB2-ACC0-D6209D4EA871}" type="presParOf" srcId="{ECD56226-63C9-4F76-9775-33C15382CF21}" destId="{BD9EFA2A-7929-44EF-8EE0-5FE1A0E03FBB}" srcOrd="1" destOrd="0" presId="urn:microsoft.com/office/officeart/2005/8/layout/hProcess6"/>
    <dgm:cxn modelId="{FF8B93B7-8326-4B69-996A-0089770730BE}" type="presParOf" srcId="{ECD56226-63C9-4F76-9775-33C15382CF21}" destId="{C73140D2-BDC3-4DBF-94B2-36AE2DEF24B0}" srcOrd="2" destOrd="0" presId="urn:microsoft.com/office/officeart/2005/8/layout/hProcess6"/>
    <dgm:cxn modelId="{A3E6BEA6-757C-434C-A762-9087E0018548}" type="presParOf" srcId="{ECD56226-63C9-4F76-9775-33C15382CF21}" destId="{5569D41A-5CBA-4CEA-AF69-FCAF5C01C3FC}" srcOrd="3" destOrd="0" presId="urn:microsoft.com/office/officeart/2005/8/layout/hProcess6"/>
    <dgm:cxn modelId="{A0D42057-A538-433D-B6AC-D68978E7F193}" type="presParOf" srcId="{64720D44-CF4A-455C-975D-20424022DD77}" destId="{F88ECFFA-AFE1-4FFD-95DC-2760508B983D}" srcOrd="1" destOrd="0" presId="urn:microsoft.com/office/officeart/2005/8/layout/hProcess6"/>
    <dgm:cxn modelId="{E252048F-0763-411C-80C3-3C72C3649D6D}" type="presParOf" srcId="{64720D44-CF4A-455C-975D-20424022DD77}" destId="{4BE14078-F0BC-4CF2-A115-E09E25656307}" srcOrd="2" destOrd="0" presId="urn:microsoft.com/office/officeart/2005/8/layout/hProcess6"/>
    <dgm:cxn modelId="{FD102E92-4C9F-4063-AE54-6102B307CC86}" type="presParOf" srcId="{4BE14078-F0BC-4CF2-A115-E09E25656307}" destId="{0D0E9D68-F78F-4D76-B701-830765C86613}" srcOrd="0" destOrd="0" presId="urn:microsoft.com/office/officeart/2005/8/layout/hProcess6"/>
    <dgm:cxn modelId="{D6DB93EF-A4A7-4ADB-8EF1-7AC8B5C7C751}" type="presParOf" srcId="{4BE14078-F0BC-4CF2-A115-E09E25656307}" destId="{34DFD334-10B5-4A85-A502-6B51C85D02CC}" srcOrd="1" destOrd="0" presId="urn:microsoft.com/office/officeart/2005/8/layout/hProcess6"/>
    <dgm:cxn modelId="{419B545F-C1E6-40D4-96A3-BF7F67BE9D24}" type="presParOf" srcId="{4BE14078-F0BC-4CF2-A115-E09E25656307}" destId="{A34681B7-1977-4D2D-BF7B-6EB81DA0BF57}" srcOrd="2" destOrd="0" presId="urn:microsoft.com/office/officeart/2005/8/layout/hProcess6"/>
    <dgm:cxn modelId="{CB41218E-3C03-4C5E-B803-276B1C149759}" type="presParOf" srcId="{4BE14078-F0BC-4CF2-A115-E09E25656307}" destId="{AFE55DBE-7854-4E44-9DC1-5A7B9894873B}" srcOrd="3" destOrd="0" presId="urn:microsoft.com/office/officeart/2005/8/layout/hProcess6"/>
    <dgm:cxn modelId="{64C0C664-F637-49AA-A147-6CA2EB7FA28C}" type="presParOf" srcId="{64720D44-CF4A-455C-975D-20424022DD77}" destId="{1E3EDAC7-2527-477C-AD6C-D719F6E75204}" srcOrd="3" destOrd="0" presId="urn:microsoft.com/office/officeart/2005/8/layout/hProcess6"/>
    <dgm:cxn modelId="{817DE768-114D-4715-AB8E-3BF6A29F96F9}" type="presParOf" srcId="{64720D44-CF4A-455C-975D-20424022DD77}" destId="{8556A692-2232-4FD5-A18D-A3951544D519}" srcOrd="4" destOrd="0" presId="urn:microsoft.com/office/officeart/2005/8/layout/hProcess6"/>
    <dgm:cxn modelId="{9795B5B9-7EE0-4787-B285-F2A3C6212C6A}" type="presParOf" srcId="{8556A692-2232-4FD5-A18D-A3951544D519}" destId="{30A9BEF8-A359-4F2F-8CD5-F55FE29F8BB7}" srcOrd="0" destOrd="0" presId="urn:microsoft.com/office/officeart/2005/8/layout/hProcess6"/>
    <dgm:cxn modelId="{B43DF445-5704-4E4B-9F70-FE16F3831118}" type="presParOf" srcId="{8556A692-2232-4FD5-A18D-A3951544D519}" destId="{DDF35A31-6B26-433A-A0FD-EB841683D51B}" srcOrd="1" destOrd="0" presId="urn:microsoft.com/office/officeart/2005/8/layout/hProcess6"/>
    <dgm:cxn modelId="{6C6A9713-4334-4843-B326-F60C61AC73B1}" type="presParOf" srcId="{8556A692-2232-4FD5-A18D-A3951544D519}" destId="{1FA592EC-53EC-4807-BD08-7E404E5481D9}" srcOrd="2" destOrd="0" presId="urn:microsoft.com/office/officeart/2005/8/layout/hProcess6"/>
    <dgm:cxn modelId="{157D12E9-6E60-4CFE-B6D8-F2CEB7845A68}" type="presParOf" srcId="{8556A692-2232-4FD5-A18D-A3951544D519}" destId="{F278EC99-B8F8-4B1F-8FCE-BE43F2D88513}" srcOrd="3" destOrd="0" presId="urn:microsoft.com/office/officeart/2005/8/layout/hProcess6"/>
    <dgm:cxn modelId="{8F97C852-964F-49E2-9A75-00147DAD9513}" type="presParOf" srcId="{64720D44-CF4A-455C-975D-20424022DD77}" destId="{3BB415BA-C1FE-4C74-AE38-94CB142E6ABE}" srcOrd="5" destOrd="0" presId="urn:microsoft.com/office/officeart/2005/8/layout/hProcess6"/>
    <dgm:cxn modelId="{F360B261-87C4-4CBB-BDCC-0C3143B32A36}" type="presParOf" srcId="{64720D44-CF4A-455C-975D-20424022DD77}" destId="{BA228203-EEB4-41F0-B34B-B51D28E8FDC0}" srcOrd="6" destOrd="0" presId="urn:microsoft.com/office/officeart/2005/8/layout/hProcess6"/>
    <dgm:cxn modelId="{E4538C12-FB32-49D1-8DE6-65EC091D93EE}" type="presParOf" srcId="{BA228203-EEB4-41F0-B34B-B51D28E8FDC0}" destId="{1ECE8EF4-8A21-4E00-B311-0BE500170E27}" srcOrd="0" destOrd="0" presId="urn:microsoft.com/office/officeart/2005/8/layout/hProcess6"/>
    <dgm:cxn modelId="{8C1A51FC-5A3D-472D-BF0D-99C2D715470E}" type="presParOf" srcId="{BA228203-EEB4-41F0-B34B-B51D28E8FDC0}" destId="{CB753EFF-AE6D-402E-8969-532C8C475F5B}" srcOrd="1" destOrd="0" presId="urn:microsoft.com/office/officeart/2005/8/layout/hProcess6"/>
    <dgm:cxn modelId="{CFA7D2EB-4210-4A07-8C13-CCCF5E01CB8E}" type="presParOf" srcId="{BA228203-EEB4-41F0-B34B-B51D28E8FDC0}" destId="{29649768-43E9-4D27-82F4-B1773E4FF8D1}" srcOrd="2" destOrd="0" presId="urn:microsoft.com/office/officeart/2005/8/layout/hProcess6"/>
    <dgm:cxn modelId="{0367C067-552D-40C3-A1FE-3E71AD72E4DC}" type="presParOf" srcId="{BA228203-EEB4-41F0-B34B-B51D28E8FDC0}" destId="{6518C6B2-4E15-4960-A521-09CAF84E3BA5}" srcOrd="3" destOrd="0" presId="urn:microsoft.com/office/officeart/2005/8/layout/hProcess6"/>
  </dgm:cxnLst>
  <dgm:bg>
    <a:effectLst>
      <a:outerShdw blurRad="50800" dist="38100" dir="2700000" algn="tl" rotWithShape="0">
        <a:prstClr val="black">
          <a:alpha val="40000"/>
        </a:prstClr>
      </a:outerShdw>
    </a:effectLst>
  </dgm:bg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9EFA2A-7929-44EF-8EE0-5FE1A0E03FBB}">
      <dsp:nvSpPr>
        <dsp:cNvPr id="0" name=""/>
        <dsp:cNvSpPr/>
      </dsp:nvSpPr>
      <dsp:spPr>
        <a:xfrm>
          <a:off x="1192887" y="201385"/>
          <a:ext cx="1073454" cy="535563"/>
        </a:xfrm>
        <a:prstGeom prst="rightArrow">
          <a:avLst>
            <a:gd name="adj1" fmla="val 70000"/>
            <a:gd name="adj2" fmla="val 50000"/>
          </a:avLst>
        </a:prstGeom>
        <a:solidFill>
          <a:schemeClr val="accent4">
            <a:lumMod val="60000"/>
            <a:lumOff val="40000"/>
            <a:alpha val="9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569D41A-5CBA-4CEA-AF69-FCAF5C01C3FC}">
      <dsp:nvSpPr>
        <dsp:cNvPr id="0" name=""/>
        <dsp:cNvSpPr/>
      </dsp:nvSpPr>
      <dsp:spPr>
        <a:xfrm>
          <a:off x="924524" y="200803"/>
          <a:ext cx="536727" cy="536727"/>
        </a:xfrm>
        <a:prstGeom prst="ellipse">
          <a:avLst/>
        </a:prstGeom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200" b="1" kern="12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单核</a:t>
          </a:r>
          <a:endParaRPr lang="zh-CN" altLang="en-US" sz="1200" b="1" kern="1200" dirty="0">
            <a:solidFill>
              <a:schemeClr val="tx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1003126" y="279405"/>
        <a:ext cx="379523" cy="379523"/>
      </dsp:txXfrm>
    </dsp:sp>
    <dsp:sp modelId="{34DFD334-10B5-4A85-A502-6B51C85D02CC}">
      <dsp:nvSpPr>
        <dsp:cNvPr id="0" name=""/>
        <dsp:cNvSpPr/>
      </dsp:nvSpPr>
      <dsp:spPr>
        <a:xfrm>
          <a:off x="2624815" y="201385"/>
          <a:ext cx="1073454" cy="535563"/>
        </a:xfrm>
        <a:prstGeom prst="rightArrow">
          <a:avLst>
            <a:gd name="adj1" fmla="val 70000"/>
            <a:gd name="adj2" fmla="val 50000"/>
          </a:avLst>
        </a:prstGeom>
        <a:solidFill>
          <a:schemeClr val="accent4">
            <a:lumMod val="60000"/>
            <a:lumOff val="40000"/>
            <a:alpha val="9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FE55DBE-7854-4E44-9DC1-5A7B9894873B}">
      <dsp:nvSpPr>
        <dsp:cNvPr id="0" name=""/>
        <dsp:cNvSpPr/>
      </dsp:nvSpPr>
      <dsp:spPr>
        <a:xfrm>
          <a:off x="2356452" y="200803"/>
          <a:ext cx="536727" cy="536727"/>
        </a:xfrm>
        <a:prstGeom prst="ellipse">
          <a:avLst/>
        </a:prstGeom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200" b="1" kern="12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多核</a:t>
          </a:r>
          <a:endParaRPr lang="zh-CN" altLang="en-US" sz="1200" b="1" kern="1200" dirty="0">
            <a:solidFill>
              <a:schemeClr val="tx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2435054" y="279405"/>
        <a:ext cx="379523" cy="379523"/>
      </dsp:txXfrm>
    </dsp:sp>
    <dsp:sp modelId="{DDF35A31-6B26-433A-A0FD-EB841683D51B}">
      <dsp:nvSpPr>
        <dsp:cNvPr id="0" name=""/>
        <dsp:cNvSpPr/>
      </dsp:nvSpPr>
      <dsp:spPr>
        <a:xfrm>
          <a:off x="4056743" y="201385"/>
          <a:ext cx="1073454" cy="535563"/>
        </a:xfrm>
        <a:prstGeom prst="rightArrow">
          <a:avLst>
            <a:gd name="adj1" fmla="val 70000"/>
            <a:gd name="adj2" fmla="val 50000"/>
          </a:avLst>
        </a:prstGeom>
        <a:solidFill>
          <a:schemeClr val="accent4">
            <a:lumMod val="60000"/>
            <a:lumOff val="40000"/>
            <a:alpha val="9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78EC99-B8F8-4B1F-8FCE-BE43F2D88513}">
      <dsp:nvSpPr>
        <dsp:cNvPr id="0" name=""/>
        <dsp:cNvSpPr/>
      </dsp:nvSpPr>
      <dsp:spPr>
        <a:xfrm>
          <a:off x="3788380" y="200803"/>
          <a:ext cx="536727" cy="536727"/>
        </a:xfrm>
        <a:prstGeom prst="ellipse">
          <a:avLst/>
        </a:prstGeom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200" b="1" kern="120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众核</a:t>
          </a:r>
          <a:endParaRPr lang="zh-CN" altLang="en-US" sz="1200" b="1" kern="1200" dirty="0">
            <a:solidFill>
              <a:schemeClr val="tx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3866982" y="279405"/>
        <a:ext cx="379523" cy="379523"/>
      </dsp:txXfrm>
    </dsp:sp>
    <dsp:sp modelId="{CB753EFF-AE6D-402E-8969-532C8C475F5B}">
      <dsp:nvSpPr>
        <dsp:cNvPr id="0" name=""/>
        <dsp:cNvSpPr/>
      </dsp:nvSpPr>
      <dsp:spPr>
        <a:xfrm>
          <a:off x="5488671" y="201385"/>
          <a:ext cx="1073454" cy="535563"/>
        </a:xfrm>
        <a:prstGeom prst="rightArrow">
          <a:avLst>
            <a:gd name="adj1" fmla="val 70000"/>
            <a:gd name="adj2" fmla="val 50000"/>
          </a:avLst>
        </a:prstGeom>
        <a:solidFill>
          <a:schemeClr val="accent4">
            <a:lumMod val="60000"/>
            <a:lumOff val="40000"/>
            <a:alpha val="9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18C6B2-4E15-4960-A521-09CAF84E3BA5}">
      <dsp:nvSpPr>
        <dsp:cNvPr id="0" name=""/>
        <dsp:cNvSpPr/>
      </dsp:nvSpPr>
      <dsp:spPr>
        <a:xfrm>
          <a:off x="5220308" y="200803"/>
          <a:ext cx="536727" cy="536727"/>
        </a:xfrm>
        <a:prstGeom prst="ellipse">
          <a:avLst/>
        </a:prstGeom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200" b="1" kern="12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人工</a:t>
          </a:r>
          <a:endParaRPr lang="en-US" altLang="zh-CN" sz="1200" b="1" kern="1200" dirty="0" smtClean="0">
            <a:solidFill>
              <a:schemeClr val="tx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200" b="1" kern="12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智能</a:t>
          </a:r>
          <a:endParaRPr lang="zh-CN" altLang="en-US" sz="1200" b="1" kern="1200" dirty="0">
            <a:solidFill>
              <a:schemeClr val="tx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5298910" y="279405"/>
        <a:ext cx="379523" cy="37952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9EFA2A-7929-44EF-8EE0-5FE1A0E03FBB}">
      <dsp:nvSpPr>
        <dsp:cNvPr id="0" name=""/>
        <dsp:cNvSpPr/>
      </dsp:nvSpPr>
      <dsp:spPr>
        <a:xfrm>
          <a:off x="1054985" y="256253"/>
          <a:ext cx="1365921" cy="681480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569D41A-5CBA-4CEA-AF69-FCAF5C01C3FC}">
      <dsp:nvSpPr>
        <dsp:cNvPr id="0" name=""/>
        <dsp:cNvSpPr/>
      </dsp:nvSpPr>
      <dsp:spPr>
        <a:xfrm>
          <a:off x="713505" y="255513"/>
          <a:ext cx="682960" cy="682960"/>
        </a:xfrm>
        <a:prstGeom prst="ellipse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400" b="1" kern="12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单核</a:t>
          </a:r>
          <a:endParaRPr lang="zh-CN" altLang="en-US" sz="1400" b="1" kern="1200" dirty="0">
            <a:solidFill>
              <a:schemeClr val="tx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813522" y="355530"/>
        <a:ext cx="482926" cy="482926"/>
      </dsp:txXfrm>
    </dsp:sp>
    <dsp:sp modelId="{34DFD334-10B5-4A85-A502-6B51C85D02CC}">
      <dsp:nvSpPr>
        <dsp:cNvPr id="0" name=""/>
        <dsp:cNvSpPr/>
      </dsp:nvSpPr>
      <dsp:spPr>
        <a:xfrm>
          <a:off x="2865487" y="256253"/>
          <a:ext cx="1365921" cy="681480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FE55DBE-7854-4E44-9DC1-5A7B9894873B}">
      <dsp:nvSpPr>
        <dsp:cNvPr id="0" name=""/>
        <dsp:cNvSpPr/>
      </dsp:nvSpPr>
      <dsp:spPr>
        <a:xfrm>
          <a:off x="2524007" y="255513"/>
          <a:ext cx="682960" cy="682960"/>
        </a:xfrm>
        <a:prstGeom prst="ellipse">
          <a:avLst/>
        </a:prstGeom>
        <a:solidFill>
          <a:schemeClr val="accent4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400" b="1" kern="12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多核</a:t>
          </a:r>
          <a:endParaRPr lang="zh-CN" altLang="en-US" sz="1400" b="1" kern="1200" dirty="0">
            <a:solidFill>
              <a:schemeClr val="tx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2624024" y="355530"/>
        <a:ext cx="482926" cy="482926"/>
      </dsp:txXfrm>
    </dsp:sp>
    <dsp:sp modelId="{DDF35A31-6B26-433A-A0FD-EB841683D51B}">
      <dsp:nvSpPr>
        <dsp:cNvPr id="0" name=""/>
        <dsp:cNvSpPr/>
      </dsp:nvSpPr>
      <dsp:spPr>
        <a:xfrm>
          <a:off x="4675989" y="256253"/>
          <a:ext cx="1365921" cy="681480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78EC99-B8F8-4B1F-8FCE-BE43F2D88513}">
      <dsp:nvSpPr>
        <dsp:cNvPr id="0" name=""/>
        <dsp:cNvSpPr/>
      </dsp:nvSpPr>
      <dsp:spPr>
        <a:xfrm>
          <a:off x="4334509" y="255513"/>
          <a:ext cx="682960" cy="682960"/>
        </a:xfrm>
        <a:prstGeom prst="ellipse">
          <a:avLst/>
        </a:prstGeom>
        <a:solidFill>
          <a:schemeClr val="accent5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400" b="1" kern="12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众核</a:t>
          </a:r>
          <a:endParaRPr lang="zh-CN" altLang="en-US" sz="1400" b="1" kern="1200" dirty="0">
            <a:solidFill>
              <a:schemeClr val="tx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4434526" y="355530"/>
        <a:ext cx="482926" cy="482926"/>
      </dsp:txXfrm>
    </dsp:sp>
    <dsp:sp modelId="{CB753EFF-AE6D-402E-8969-532C8C475F5B}">
      <dsp:nvSpPr>
        <dsp:cNvPr id="0" name=""/>
        <dsp:cNvSpPr/>
      </dsp:nvSpPr>
      <dsp:spPr>
        <a:xfrm>
          <a:off x="6486491" y="256253"/>
          <a:ext cx="1365921" cy="681480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18C6B2-4E15-4960-A521-09CAF84E3BA5}">
      <dsp:nvSpPr>
        <dsp:cNvPr id="0" name=""/>
        <dsp:cNvSpPr/>
      </dsp:nvSpPr>
      <dsp:spPr>
        <a:xfrm>
          <a:off x="6145011" y="255513"/>
          <a:ext cx="682960" cy="682960"/>
        </a:xfrm>
        <a:prstGeom prst="ellipse">
          <a:avLst/>
        </a:prstGeom>
        <a:solidFill>
          <a:schemeClr val="tx2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400" b="1" kern="12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人工</a:t>
          </a:r>
          <a:endParaRPr lang="en-US" altLang="zh-CN" sz="1400" b="1" kern="1200" dirty="0" smtClean="0">
            <a:solidFill>
              <a:schemeClr val="tx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400" b="1" kern="12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智能</a:t>
          </a:r>
          <a:endParaRPr lang="zh-CN" altLang="en-US" sz="1400" b="1" kern="1200" dirty="0">
            <a:solidFill>
              <a:schemeClr val="tx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6245028" y="355530"/>
        <a:ext cx="482926" cy="48292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4339C2-8BBD-F041-A4B4-9C64D7B4ED8D}" type="datetimeFigureOut">
              <a:rPr kumimoji="1" lang="zh-CN" altLang="en-US" smtClean="0"/>
              <a:t>2017/9/24</a:t>
            </a:fld>
            <a:endParaRPr kumimoji="1"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035990-77D3-9F41-8864-4B3F9FE1EE3C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2239465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E2F11C-815C-497A-8D68-7EC1CD821BB9}" type="datetimeFigureOut">
              <a:rPr lang="zh-CN" altLang="en-US" smtClean="0"/>
              <a:t>2017/9/24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74C689-3797-4C37-9277-B02CECBE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64170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74C689-3797-4C37-9277-B02CECBE7FC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48431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74C689-3797-4C37-9277-B02CECBE7FC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4348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74C689-3797-4C37-9277-B02CECBE7FC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52881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74C689-3797-4C37-9277-B02CECBE7FC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72378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74C689-3797-4C37-9277-B02CECBE7FC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88684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74C689-3797-4C37-9277-B02CECBE7FC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65845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74C689-3797-4C37-9277-B02CECBE7FC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36802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74C689-3797-4C37-9277-B02CECBE7FC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0950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74C689-3797-4C37-9277-B02CECBE7FC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60755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74C689-3797-4C37-9277-B02CECBE7FC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15330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74C689-3797-4C37-9277-B02CECBE7FC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85332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74C689-3797-4C37-9277-B02CECBE7FC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34654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74C689-3797-4C37-9277-B02CECBE7FC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54081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74C689-3797-4C37-9277-B02CECBE7FC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34882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74C689-3797-4C37-9277-B02CECBE7FC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851906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74C689-3797-4C37-9277-B02CECBE7FC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625211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74C689-3797-4C37-9277-B02CECBE7FC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767993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74C689-3797-4C37-9277-B02CECBE7FC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51412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2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4851B-2EB1-4782-B982-D3A51D436F42}" type="slidenum">
              <a:rPr lang="zh-CN" altLang="en-US" smtClean="0">
                <a:solidFill>
                  <a:prstClr val="black"/>
                </a:solidFill>
              </a:rPr>
              <a:pPr/>
              <a:t>20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193068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74C689-3797-4C37-9277-B02CECBE7FC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944600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74C689-3797-4C37-9277-B02CECBE7FC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299279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baseline="0" dirty="0" smtClean="0"/>
              <a:t> </a:t>
            </a:r>
            <a:endParaRPr lang="en-US" altLang="zh-CN" dirty="0" smtClean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74C689-3797-4C37-9277-B02CECBE7FC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57981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96795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26270-BC09-4122-835B-561AB6F941A0}" type="datetime1">
              <a:rPr kumimoji="1" lang="zh-CN" altLang="en-US" smtClean="0"/>
              <a:t>2017/9/24</a:t>
            </a:fld>
            <a:endParaRPr kumimoji="1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8B1DA-075B-4F40-8E8C-A67C4BBD69AF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5792341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12826-50ED-4B18-ADB0-3DE9E672834C}" type="datetime1">
              <a:rPr kumimoji="1" lang="zh-CN" altLang="en-US" smtClean="0"/>
              <a:t>2017/9/24</a:t>
            </a:fld>
            <a:endParaRPr kumimoji="1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8B1DA-075B-4F40-8E8C-A67C4BBD69AF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86199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B6F14-1081-4293-B1EA-E78307E53705}" type="datetime1">
              <a:rPr kumimoji="1" lang="zh-CN" altLang="en-US" smtClean="0"/>
              <a:t>2017/9/24</a:t>
            </a:fld>
            <a:endParaRPr kumimoji="1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8B1DA-075B-4F40-8E8C-A67C4BBD69AF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7892488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C6311-6E2B-4E15-9E69-D18D977AE768}" type="datetime1">
              <a:rPr kumimoji="1" lang="zh-CN" altLang="en-US" smtClean="0"/>
              <a:t>2017/9/24</a:t>
            </a:fld>
            <a:endParaRPr kumimoji="1"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541852" y="6414226"/>
            <a:ext cx="2573197" cy="365125"/>
          </a:xfrm>
          <a:prstGeom prst="rect">
            <a:avLst/>
          </a:prstGeom>
        </p:spPr>
        <p:txBody>
          <a:bodyPr/>
          <a:lstStyle/>
          <a:p>
            <a:r>
              <a:rPr kumimoji="1" lang="zh-CN" altLang="en-US" dirty="0" smtClean="0"/>
              <a:t>面向性能和可靠性的程序优化技术</a:t>
            </a: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8B1DA-075B-4F40-8E8C-A67C4BBD69AF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5568370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3C28A-DFDE-440A-9609-31A6E3537ABA}" type="datetime1">
              <a:rPr kumimoji="1" lang="zh-CN" altLang="en-US" smtClean="0"/>
              <a:t>2017/9/24</a:t>
            </a:fld>
            <a:endParaRPr kumimoji="1"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8B1DA-075B-4F40-8E8C-A67C4BBD69AF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2862383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DE6E4-163A-4974-A270-61BC9B5D1B50}" type="datetime1">
              <a:rPr kumimoji="1" lang="zh-CN" altLang="en-US" smtClean="0"/>
              <a:t>2017/9/24</a:t>
            </a:fld>
            <a:endParaRPr kumimoji="1"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8B1DA-075B-4F40-8E8C-A67C4BBD69AF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8641746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228CA-3F3D-4314-922E-6300B59C602B}" type="datetime1">
              <a:rPr kumimoji="1" lang="zh-CN" altLang="en-US" smtClean="0"/>
              <a:t>2017/9/24</a:t>
            </a:fld>
            <a:endParaRPr kumimoji="1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8B1DA-075B-4F40-8E8C-A67C4BBD69AF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960392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8E9FD-8957-49AA-BC5A-2065587D8222}" type="datetime1">
              <a:rPr kumimoji="1" lang="zh-CN" altLang="en-US" smtClean="0"/>
              <a:t>2017/9/24</a:t>
            </a:fld>
            <a:endParaRPr kumimoji="1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8B1DA-075B-4F40-8E8C-A67C4BBD69AF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2284000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300"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EE17B-81BA-41E9-95B3-5F9FF9836825}" type="datetime1">
              <a:rPr kumimoji="1" lang="zh-CN" altLang="en-US" smtClean="0"/>
              <a:t>2017/9/24</a:t>
            </a:fld>
            <a:endParaRPr kumimoji="1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8B1DA-075B-4F40-8E8C-A67C4BBD69AF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8707097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6CEEB-8102-4EEE-B645-D7C3199AE506}" type="datetime1">
              <a:rPr kumimoji="1" lang="zh-CN" altLang="en-US" smtClean="0"/>
              <a:t>2017/9/24</a:t>
            </a:fld>
            <a:endParaRPr kumimoji="1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8B1DA-075B-4F40-8E8C-A67C4BBD69AF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207674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F7E2B3-55C7-4E90-974E-3AF50A50655A}" type="datetime1">
              <a:rPr kumimoji="1" lang="zh-CN" altLang="en-US" smtClean="0"/>
              <a:t>2017/9/24</a:t>
            </a:fld>
            <a:endParaRPr kumimoji="1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41422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7F8793-A807-4A1B-BAF6-7986BF602E6D}" type="slidenum">
              <a:rPr kumimoji="1" lang="zh-CN" altLang="en-US" smtClean="0"/>
              <a:pPr/>
              <a:t>‹#›</a:t>
            </a:fld>
            <a:endParaRPr kumimoji="1" lang="zh-CN" altLang="en-US" dirty="0"/>
          </a:p>
        </p:txBody>
      </p:sp>
      <p:pic>
        <p:nvPicPr>
          <p:cNvPr id="7" name="Picture 2" descr="D:\Documents\My Pictures\logo\logo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6076" y="6395591"/>
            <a:ext cx="2781300" cy="295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8204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hf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microsoft.com/office/2007/relationships/diagramDrawing" Target="../diagrams/drawing2.xml"/><Relationship Id="rId3" Type="http://schemas.openxmlformats.org/officeDocument/2006/relationships/notesSlide" Target="../notesSlides/notesSlide3.xml"/><Relationship Id="rId7" Type="http://schemas.openxmlformats.org/officeDocument/2006/relationships/diagramColors" Target="../diagrams/colors1.xml"/><Relationship Id="rId12" Type="http://schemas.openxmlformats.org/officeDocument/2006/relationships/diagramColors" Target="../diagrams/colors2.xml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1.xml"/><Relationship Id="rId6" Type="http://schemas.openxmlformats.org/officeDocument/2006/relationships/diagramQuickStyle" Target="../diagrams/quickStyle1.xml"/><Relationship Id="rId11" Type="http://schemas.openxmlformats.org/officeDocument/2006/relationships/diagramQuickStyle" Target="../diagrams/quickStyle2.xml"/><Relationship Id="rId5" Type="http://schemas.openxmlformats.org/officeDocument/2006/relationships/diagramLayout" Target="../diagrams/layout1.xml"/><Relationship Id="rId10" Type="http://schemas.openxmlformats.org/officeDocument/2006/relationships/diagramLayout" Target="../diagrams/layout2.xml"/><Relationship Id="rId4" Type="http://schemas.openxmlformats.org/officeDocument/2006/relationships/diagramData" Target="../diagrams/data1.xml"/><Relationship Id="rId9" Type="http://schemas.openxmlformats.org/officeDocument/2006/relationships/diagramData" Target="../diagrams/data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13" Type="http://schemas.openxmlformats.org/officeDocument/2006/relationships/image" Target="../media/image12.png"/><Relationship Id="rId3" Type="http://schemas.openxmlformats.org/officeDocument/2006/relationships/image" Target="../media/image4.png"/><Relationship Id="rId7" Type="http://schemas.openxmlformats.org/officeDocument/2006/relationships/image" Target="../media/image7.jpg"/><Relationship Id="rId12" Type="http://schemas.microsoft.com/office/2007/relationships/hdphoto" Target="../media/hdphoto2.wdp"/><Relationship Id="rId2" Type="http://schemas.openxmlformats.org/officeDocument/2006/relationships/notesSlide" Target="../notesSlides/notesSlide5.xml"/><Relationship Id="rId16" Type="http://schemas.microsoft.com/office/2007/relationships/hdphoto" Target="../media/hdphoto4.wdp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jpg"/><Relationship Id="rId11" Type="http://schemas.openxmlformats.org/officeDocument/2006/relationships/image" Target="../media/image11.png"/><Relationship Id="rId5" Type="http://schemas.openxmlformats.org/officeDocument/2006/relationships/image" Target="../media/image5.jpg"/><Relationship Id="rId15" Type="http://schemas.openxmlformats.org/officeDocument/2006/relationships/image" Target="../media/image13.png"/><Relationship Id="rId10" Type="http://schemas.openxmlformats.org/officeDocument/2006/relationships/image" Target="../media/image10.jpg"/><Relationship Id="rId4" Type="http://schemas.microsoft.com/office/2007/relationships/hdphoto" Target="../media/hdphoto1.wdp"/><Relationship Id="rId9" Type="http://schemas.openxmlformats.org/officeDocument/2006/relationships/image" Target="../media/image9.jpg"/><Relationship Id="rId1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7.jp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7.png"/><Relationship Id="rId5" Type="http://schemas.openxmlformats.org/officeDocument/2006/relationships/image" Target="../media/image16.emf"/><Relationship Id="rId4" Type="http://schemas.openxmlformats.org/officeDocument/2006/relationships/oleObject" Target="../embeddings/oleObject1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tif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tif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1.jpg"/><Relationship Id="rId4" Type="http://schemas.openxmlformats.org/officeDocument/2006/relationships/image" Target="../media/image40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2232424"/>
            <a:ext cx="9144000" cy="1944216"/>
          </a:xfrm>
          <a:prstGeom prst="rect">
            <a:avLst/>
          </a:prstGeom>
          <a:solidFill>
            <a:srgbClr val="0070C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/>
            <a:endParaRPr lang="zh-CN" altLang="en-US" ker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1" name="图片 10" descr="logo-vert-whitebg.png"/>
          <p:cNvPicPr>
            <a:picLocks noChangeAspect="1"/>
          </p:cNvPicPr>
          <p:nvPr/>
        </p:nvPicPr>
        <p:blipFill rotWithShape="1">
          <a:blip r:embed="rId3" cstate="print"/>
          <a:srcRect l="15417" t="12975" r="15792" b="47454"/>
          <a:stretch/>
        </p:blipFill>
        <p:spPr>
          <a:xfrm>
            <a:off x="3728255" y="824621"/>
            <a:ext cx="1595147" cy="1089754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73646" y="2244456"/>
            <a:ext cx="8325854" cy="1572852"/>
          </a:xfrm>
        </p:spPr>
        <p:txBody>
          <a:bodyPr>
            <a:normAutofit/>
          </a:bodyPr>
          <a:lstStyle/>
          <a:p>
            <a:r>
              <a:rPr kumimoji="1" lang="zh-CN" altLang="en-US" sz="6000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  <a:cs typeface="Heiti SC Light" charset="-122"/>
              </a:rPr>
              <a:t>编译之路</a:t>
            </a:r>
            <a:r>
              <a:rPr kumimoji="1" lang="en-US" altLang="zh-CN" sz="6000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  <a:cs typeface="Heiti SC Light" charset="-122"/>
              </a:rPr>
              <a:t>——</a:t>
            </a:r>
            <a:r>
              <a:rPr kumimoji="1" lang="zh-CN" altLang="en-US" sz="6000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  <a:cs typeface="Heiti SC Light" charset="-122"/>
              </a:rPr>
              <a:t>雕</a:t>
            </a:r>
            <a:r>
              <a:rPr kumimoji="1" lang="en-US" altLang="zh-CN" sz="6000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  <a:cs typeface="Heiti SC Light" charset="-122"/>
              </a:rPr>
              <a:t>+</a:t>
            </a:r>
            <a:r>
              <a:rPr kumimoji="1" lang="zh-CN" altLang="en-US" sz="6000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  <a:cs typeface="Heiti SC Light" charset="-122"/>
              </a:rPr>
              <a:t>琢</a:t>
            </a:r>
            <a:endParaRPr kumimoji="1" lang="zh-CN" altLang="en-US" sz="6000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anose="02010800040101010101" pitchFamily="2" charset="-122"/>
              <a:ea typeface="华文隶书" panose="02010800040101010101" pitchFamily="2" charset="-122"/>
              <a:cs typeface="Heiti SC Light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73646" y="4503196"/>
            <a:ext cx="7861300" cy="1653674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kumimoji="1" lang="zh-CN" altLang="en-US" sz="2800" b="1" dirty="0" smtClean="0">
                <a:latin typeface="微软雅黑" pitchFamily="34" charset="-122"/>
                <a:ea typeface="微软雅黑" pitchFamily="34" charset="-122"/>
                <a:cs typeface="Heiti SC Light" charset="-122"/>
              </a:rPr>
              <a:t>         </a:t>
            </a:r>
            <a:endParaRPr kumimoji="1" lang="en-US" altLang="zh-CN" sz="2800" b="1" dirty="0" smtClean="0">
              <a:latin typeface="微软雅黑" pitchFamily="34" charset="-122"/>
              <a:ea typeface="微软雅黑" pitchFamily="34" charset="-122"/>
              <a:cs typeface="Heiti SC Light" charset="-122"/>
            </a:endParaRPr>
          </a:p>
          <a:p>
            <a:r>
              <a:rPr kumimoji="1" lang="zh-CN" altLang="en-US" sz="3200" b="1" dirty="0" smtClean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  <a:cs typeface="Heiti SC Light" charset="-122"/>
              </a:rPr>
              <a:t>芯片编译     吕  方</a:t>
            </a:r>
            <a:endParaRPr kumimoji="1" lang="en-US" altLang="zh-CN" sz="3200" b="1" dirty="0" smtClean="0">
              <a:solidFill>
                <a:srgbClr val="0000FF"/>
              </a:solidFill>
              <a:latin typeface="微软雅黑" pitchFamily="34" charset="-122"/>
              <a:ea typeface="微软雅黑" pitchFamily="34" charset="-122"/>
              <a:cs typeface="Heiti SC Light" charset="-122"/>
            </a:endParaRPr>
          </a:p>
          <a:p>
            <a:pPr algn="l"/>
            <a:r>
              <a:rPr kumimoji="1" lang="en-US" altLang="zh-CN" sz="2800" dirty="0" smtClean="0">
                <a:latin typeface="微软雅黑" pitchFamily="34" charset="-122"/>
                <a:ea typeface="微软雅黑" pitchFamily="34" charset="-122"/>
                <a:cs typeface="Heiti SC Light" charset="-122"/>
              </a:rPr>
              <a:t>             </a:t>
            </a:r>
          </a:p>
          <a:p>
            <a:r>
              <a:rPr kumimoji="1" lang="en-US" altLang="zh-CN" sz="2700" dirty="0" smtClean="0">
                <a:latin typeface="微软雅黑" pitchFamily="34" charset="-122"/>
                <a:ea typeface="微软雅黑" pitchFamily="34" charset="-122"/>
                <a:cs typeface="Heiti SC Light" charset="-122"/>
              </a:rPr>
              <a:t>  2017</a:t>
            </a:r>
            <a:r>
              <a:rPr kumimoji="1" lang="zh-CN" altLang="en-US" sz="2700" dirty="0" smtClean="0">
                <a:latin typeface="微软雅黑" pitchFamily="34" charset="-122"/>
                <a:ea typeface="微软雅黑" pitchFamily="34" charset="-122"/>
                <a:cs typeface="Heiti SC Light" charset="-122"/>
              </a:rPr>
              <a:t>年</a:t>
            </a:r>
            <a:r>
              <a:rPr kumimoji="1" lang="en-US" altLang="zh-CN" sz="2700" dirty="0" smtClean="0">
                <a:latin typeface="微软雅黑" pitchFamily="34" charset="-122"/>
                <a:ea typeface="微软雅黑" pitchFamily="34" charset="-122"/>
                <a:cs typeface="Heiti SC Light" charset="-122"/>
              </a:rPr>
              <a:t>9</a:t>
            </a:r>
            <a:r>
              <a:rPr kumimoji="1" lang="zh-CN" altLang="en-US" sz="2700" dirty="0" smtClean="0">
                <a:latin typeface="微软雅黑" pitchFamily="34" charset="-122"/>
                <a:ea typeface="微软雅黑" pitchFamily="34" charset="-122"/>
                <a:cs typeface="Heiti SC Light" charset="-122"/>
              </a:rPr>
              <a:t>月</a:t>
            </a:r>
            <a:r>
              <a:rPr kumimoji="1" lang="en-US" altLang="zh-CN" sz="2700" dirty="0" smtClean="0">
                <a:latin typeface="微软雅黑" pitchFamily="34" charset="-122"/>
                <a:ea typeface="微软雅黑" pitchFamily="34" charset="-122"/>
                <a:cs typeface="Heiti SC Light" charset="-122"/>
              </a:rPr>
              <a:t>24</a:t>
            </a:r>
            <a:r>
              <a:rPr kumimoji="1" lang="zh-CN" altLang="en-US" sz="2700" dirty="0" smtClean="0">
                <a:latin typeface="微软雅黑" pitchFamily="34" charset="-122"/>
                <a:ea typeface="微软雅黑" pitchFamily="34" charset="-122"/>
                <a:cs typeface="Heiti SC Light" charset="-122"/>
              </a:rPr>
              <a:t>日</a:t>
            </a:r>
            <a:endParaRPr kumimoji="1" lang="zh-CN" altLang="en-US" sz="2700" dirty="0">
              <a:latin typeface="微软雅黑" pitchFamily="34" charset="-122"/>
              <a:ea typeface="微软雅黑" pitchFamily="34" charset="-122"/>
              <a:cs typeface="Heiti SC Light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267775" y="6396335"/>
            <a:ext cx="5722220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kumimoji="1" lang="zh-CN" altLang="en-US" sz="13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Heiti SC Light" charset="-122"/>
              </a:rPr>
              <a:t>中科院计算所   计算机体系结构国家重点实验室</a:t>
            </a:r>
            <a:endParaRPr kumimoji="1" lang="en-US" altLang="zh-CN" sz="13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Heiti SC Light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78347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93372" y="1099705"/>
            <a:ext cx="7480607" cy="4595242"/>
          </a:xfrm>
        </p:spPr>
        <p:txBody>
          <a:bodyPr>
            <a:normAutofit/>
          </a:bodyPr>
          <a:lstStyle/>
          <a:p>
            <a:pPr marL="342900" lvl="1" indent="-34290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>
                <a:schemeClr val="bg1">
                  <a:lumMod val="75000"/>
                </a:schemeClr>
              </a:buClr>
              <a:buFont typeface="Wingdings" panose="05000000000000000000" pitchFamily="2" charset="2"/>
              <a:buChar char="n"/>
              <a:defRPr/>
            </a:pPr>
            <a:r>
              <a:rPr lang="zh-CN" altLang="en-US" sz="2400" kern="100" dirty="0" smtClean="0"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芯片  </a:t>
            </a:r>
            <a:r>
              <a:rPr lang="en-US" altLang="zh-CN" sz="2400" kern="100" dirty="0"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vs </a:t>
            </a:r>
            <a:r>
              <a:rPr lang="en-US" altLang="zh-CN" sz="2400" kern="100" dirty="0" smtClean="0"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 </a:t>
            </a:r>
            <a:r>
              <a:rPr lang="zh-CN" altLang="en-US" sz="2400" b="1" kern="100" dirty="0" smtClean="0">
                <a:solidFill>
                  <a:srgbClr val="C00000"/>
                </a:solidFill>
                <a:latin typeface="篆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编译</a:t>
            </a:r>
            <a:r>
              <a:rPr lang="zh-CN" altLang="en-US" sz="2400" kern="100" dirty="0" smtClean="0"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  </a:t>
            </a:r>
            <a:endParaRPr lang="en-US" altLang="zh-CN" sz="2400" kern="100" dirty="0"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  <a:p>
            <a:pPr marL="0" lvl="1" indent="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endParaRPr lang="en-US" altLang="zh-CN" sz="2400" b="1" kern="100" dirty="0"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  <a:p>
            <a:pPr marL="342900" lvl="1" indent="-34290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>
                <a:schemeClr val="bg1">
                  <a:lumMod val="75000"/>
                </a:schemeClr>
              </a:buClr>
              <a:buFont typeface="Wingdings" panose="05000000000000000000" pitchFamily="2" charset="2"/>
              <a:buChar char="n"/>
              <a:defRPr/>
            </a:pPr>
            <a:r>
              <a:rPr lang="zh-CN" altLang="en-US" sz="2400" kern="100" dirty="0" smtClean="0"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编译之路：</a:t>
            </a:r>
            <a:r>
              <a:rPr lang="zh-CN" altLang="en-US" sz="2400" b="1" kern="1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雕</a:t>
            </a:r>
            <a:r>
              <a:rPr lang="en-US" altLang="zh-CN" sz="2400" b="1" kern="1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+</a:t>
            </a:r>
            <a:r>
              <a:rPr lang="zh-CN" altLang="en-US" sz="2400" b="1" kern="1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琢</a:t>
            </a:r>
            <a:endParaRPr lang="en-US" altLang="zh-CN" sz="2400" b="1" kern="10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  <a:p>
            <a:pPr marL="742950" lvl="2" indent="-34290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>
                <a:schemeClr val="bg1">
                  <a:lumMod val="75000"/>
                </a:schemeClr>
              </a:buClr>
              <a:buFont typeface="Wingdings" panose="05000000000000000000" pitchFamily="2" charset="2"/>
              <a:buChar char="n"/>
              <a:defRPr/>
            </a:pPr>
            <a:r>
              <a:rPr lang="zh-CN" altLang="en-US" kern="100" dirty="0" smtClean="0"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传统编译技术的深度挖掘</a:t>
            </a:r>
            <a:endParaRPr lang="en-US" altLang="zh-CN" kern="100" dirty="0" smtClean="0"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  <a:p>
            <a:pPr marL="742950" lvl="2" indent="-34290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>
                <a:schemeClr val="bg1">
                  <a:lumMod val="75000"/>
                </a:schemeClr>
              </a:buClr>
              <a:buFont typeface="Wingdings" panose="05000000000000000000" pitchFamily="2" charset="2"/>
              <a:buChar char="n"/>
              <a:defRPr/>
            </a:pPr>
            <a:r>
              <a:rPr lang="zh-CN" altLang="en-US" kern="100" dirty="0" smtClean="0"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新型结构上的摸索</a:t>
            </a:r>
            <a:endParaRPr lang="en-US" altLang="zh-CN" kern="100" dirty="0" smtClean="0"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  <a:p>
            <a:pPr marL="742950" lvl="2" indent="-34290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>
                <a:schemeClr val="bg1">
                  <a:lumMod val="75000"/>
                </a:schemeClr>
              </a:buClr>
              <a:buFont typeface="Wingdings" panose="05000000000000000000" pitchFamily="2" charset="2"/>
              <a:buChar char="n"/>
              <a:defRPr/>
            </a:pPr>
            <a:r>
              <a:rPr lang="zh-CN" altLang="en-US" kern="100" dirty="0" smtClean="0"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编译方法学的延伸</a:t>
            </a:r>
            <a:endParaRPr lang="en-US" altLang="zh-CN" kern="100" dirty="0" smtClean="0"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  <a:p>
            <a:pPr marL="742950" lvl="2" indent="-34290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>
                <a:schemeClr val="bg1">
                  <a:lumMod val="75000"/>
                </a:schemeClr>
              </a:buClr>
              <a:buFont typeface="Wingdings" panose="05000000000000000000" pitchFamily="2" charset="2"/>
              <a:buChar char="n"/>
              <a:defRPr/>
            </a:pPr>
            <a:endParaRPr lang="en-US" altLang="zh-CN" kern="100" dirty="0"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  <a:p>
            <a:pPr marL="342900" lvl="1" indent="-34290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>
                <a:schemeClr val="bg1">
                  <a:lumMod val="75000"/>
                </a:schemeClr>
              </a:buClr>
              <a:buFont typeface="Wingdings" panose="05000000000000000000" pitchFamily="2" charset="2"/>
              <a:buChar char="n"/>
              <a:defRPr/>
            </a:pPr>
            <a:r>
              <a:rPr lang="zh-CN" altLang="en-US" sz="2400" kern="100" dirty="0" smtClean="0"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既有成果</a:t>
            </a:r>
            <a:endParaRPr lang="en-US" altLang="zh-CN" sz="2400" kern="100" dirty="0" smtClean="0"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  <a:p>
            <a:pPr marL="742950" lvl="2" indent="-34290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>
                <a:schemeClr val="bg1">
                  <a:lumMod val="75000"/>
                </a:schemeClr>
              </a:buClr>
              <a:buFont typeface="Wingdings" panose="05000000000000000000" pitchFamily="2" charset="2"/>
              <a:buChar char="n"/>
              <a:defRPr/>
            </a:pPr>
            <a:r>
              <a:rPr lang="zh-CN" altLang="en-US" kern="100" dirty="0"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与</a:t>
            </a:r>
            <a:r>
              <a:rPr lang="zh-CN" altLang="en-US" kern="100" dirty="0" smtClean="0"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应用的对接</a:t>
            </a:r>
            <a:endParaRPr lang="en-US" altLang="zh-CN" kern="100" dirty="0" smtClean="0"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  <a:p>
            <a:pPr marL="400050" lvl="2" indent="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>
                <a:schemeClr val="bg1">
                  <a:lumMod val="75000"/>
                </a:schemeClr>
              </a:buClr>
              <a:buNone/>
              <a:defRPr/>
            </a:pPr>
            <a:endParaRPr lang="en-US" altLang="zh-CN" kern="100" dirty="0" smtClean="0"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  <a:p>
            <a:pPr marL="342900" lvl="1" indent="-34290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>
                <a:schemeClr val="bg1">
                  <a:lumMod val="75000"/>
                </a:schemeClr>
              </a:buClr>
              <a:buFont typeface="Wingdings" panose="05000000000000000000" pitchFamily="2" charset="2"/>
              <a:buChar char="n"/>
              <a:defRPr/>
            </a:pPr>
            <a:r>
              <a:rPr lang="zh-CN" altLang="en-US" sz="2400" kern="100" dirty="0"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对</a:t>
            </a:r>
            <a:r>
              <a:rPr lang="zh-CN" altLang="en-US" sz="2400" kern="100" dirty="0" smtClean="0"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未来的思索</a:t>
            </a:r>
            <a:endParaRPr lang="en-US" altLang="zh-CN" sz="2400" kern="100" dirty="0" smtClean="0"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8B1DA-075B-4F40-8E8C-A67C4BBD69AF}" type="slidenum">
              <a:rPr kumimoji="1" lang="zh-CN" altLang="en-US" smtClean="0"/>
              <a:t>2</a:t>
            </a:fld>
            <a:endParaRPr kumimoji="1"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307112" y="206000"/>
            <a:ext cx="8547234" cy="641350"/>
            <a:chOff x="0" y="408232"/>
            <a:chExt cx="9152718" cy="641350"/>
          </a:xfrm>
        </p:grpSpPr>
        <p:sp>
          <p:nvSpPr>
            <p:cNvPr id="6" name="Text Box 75"/>
            <p:cNvSpPr txBox="1">
              <a:spLocks noChangeArrowheads="1"/>
            </p:cNvSpPr>
            <p:nvPr/>
          </p:nvSpPr>
          <p:spPr bwMode="auto">
            <a:xfrm>
              <a:off x="0" y="408232"/>
              <a:ext cx="9144000" cy="641350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/>
            <a:lstStyle/>
            <a:p>
              <a:pPr marL="0" lvl="1" algn="ctr">
                <a:lnSpc>
                  <a:spcPct val="90000"/>
                </a:lnSpc>
              </a:pPr>
              <a:r>
                <a:rPr lang="zh-CN" altLang="en-US" sz="3500" b="1" dirty="0" smtClean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编译之路</a:t>
              </a:r>
              <a:endParaRPr lang="zh-CN" altLang="en-US" sz="35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7" name="直接连接符 6"/>
            <p:cNvCxnSpPr/>
            <p:nvPr/>
          </p:nvCxnSpPr>
          <p:spPr>
            <a:xfrm>
              <a:off x="0" y="719180"/>
              <a:ext cx="119063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>
              <a:off x="8993648" y="715276"/>
              <a:ext cx="159070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圆角矩形 8"/>
          <p:cNvSpPr/>
          <p:nvPr/>
        </p:nvSpPr>
        <p:spPr>
          <a:xfrm>
            <a:off x="769832" y="962527"/>
            <a:ext cx="7886700" cy="4869598"/>
          </a:xfrm>
          <a:prstGeom prst="roundRect">
            <a:avLst>
              <a:gd name="adj" fmla="val 6660"/>
            </a:avLst>
          </a:prstGeom>
          <a:noFill/>
          <a:ln w="6350" cap="flat" cmpd="sng" algn="ctr">
            <a:solidFill>
              <a:sysClr val="window" lastClr="FFFFFF">
                <a:lumMod val="50000"/>
              </a:sysClr>
            </a:solidFill>
            <a:prstDash val="solid"/>
          </a:ln>
          <a:effectLst/>
        </p:spPr>
        <p:txBody>
          <a:bodyPr anchor="ctr"/>
          <a:lstStyle/>
          <a:p>
            <a:pPr>
              <a:defRPr/>
            </a:pPr>
            <a:endParaRPr lang="zh-CN" altLang="en-US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83686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图表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72246059"/>
              </p:ext>
            </p:extLst>
          </p:nvPr>
        </p:nvGraphicFramePr>
        <p:xfrm>
          <a:off x="1260599" y="2793202"/>
          <a:ext cx="6853191" cy="30234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8B1DA-075B-4F40-8E8C-A67C4BBD69AF}" type="slidenum">
              <a:rPr kumimoji="1" lang="zh-CN" altLang="en-US" smtClean="0"/>
              <a:t>3</a:t>
            </a:fld>
            <a:endParaRPr kumimoji="1" lang="zh-CN" altLang="en-US"/>
          </a:p>
        </p:txBody>
      </p:sp>
      <p:sp>
        <p:nvSpPr>
          <p:cNvPr id="5" name="文本占位符 3"/>
          <p:cNvSpPr txBox="1">
            <a:spLocks noGrp="1"/>
          </p:cNvSpPr>
          <p:nvPr>
            <p:ph type="title"/>
          </p:nvPr>
        </p:nvSpPr>
        <p:spPr>
          <a:xfrm>
            <a:off x="472239" y="1576137"/>
            <a:ext cx="8419098" cy="1468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0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3000" dirty="0" smtClean="0">
                <a:solidFill>
                  <a:srgbClr val="0000FF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        </a:t>
            </a:r>
            <a:r>
              <a:rPr lang="zh-CN" altLang="en-US" sz="3000" dirty="0" smtClean="0">
                <a:latin typeface="华文隶书" panose="02010800040101010101" pitchFamily="2" charset="-122"/>
                <a:ea typeface="华文隶书" panose="02010800040101010101" pitchFamily="2" charset="-122"/>
              </a:rPr>
              <a:t>任何新型体系结构技术都是“璞玉”，需要编译技术的</a:t>
            </a:r>
            <a:r>
              <a:rPr lang="zh-CN" altLang="en-US" sz="3000" u="sng" dirty="0" smtClean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精雕细琢</a:t>
            </a:r>
            <a:r>
              <a:rPr lang="zh-CN" altLang="en-US" sz="3000" dirty="0" smtClean="0">
                <a:latin typeface="华文隶书" panose="02010800040101010101" pitchFamily="2" charset="-122"/>
                <a:ea typeface="华文隶书" panose="02010800040101010101" pitchFamily="2" charset="-122"/>
              </a:rPr>
              <a:t>。 </a:t>
            </a:r>
            <a:endParaRPr lang="en-US" altLang="zh-CN" sz="3000" dirty="0" smtClean="0"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12032"/>
            <a:ext cx="9144000" cy="1479884"/>
          </a:xfrm>
          <a:prstGeom prst="rect">
            <a:avLst/>
          </a:prstGeom>
          <a:solidFill>
            <a:srgbClr val="0070C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/>
            <a:endParaRPr lang="zh-CN" altLang="en-US" ker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标题 1"/>
          <p:cNvSpPr txBox="1">
            <a:spLocks/>
          </p:cNvSpPr>
          <p:nvPr/>
        </p:nvSpPr>
        <p:spPr>
          <a:xfrm>
            <a:off x="338219" y="12032"/>
            <a:ext cx="8325854" cy="12753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kumimoji="1" lang="zh-CN" altLang="en-US" sz="6000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  <a:cs typeface="Heiti SC Light" charset="-122"/>
              </a:rPr>
              <a:t>编译之路</a:t>
            </a:r>
            <a:r>
              <a:rPr kumimoji="1" lang="en-US" altLang="zh-CN" sz="6000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  <a:cs typeface="Heiti SC Light" charset="-122"/>
              </a:rPr>
              <a:t>——</a:t>
            </a:r>
            <a:r>
              <a:rPr kumimoji="1" lang="zh-CN" altLang="en-US" sz="6000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  <a:cs typeface="Heiti SC Light" charset="-122"/>
              </a:rPr>
              <a:t>雕</a:t>
            </a:r>
            <a:r>
              <a:rPr kumimoji="1" lang="en-US" altLang="zh-CN" sz="6000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  <a:cs typeface="Heiti SC Light" charset="-122"/>
              </a:rPr>
              <a:t>+</a:t>
            </a:r>
            <a:r>
              <a:rPr kumimoji="1" lang="zh-CN" altLang="en-US" sz="6000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  <a:cs typeface="Heiti SC Light" charset="-122"/>
              </a:rPr>
              <a:t>琢</a:t>
            </a:r>
            <a:endParaRPr kumimoji="1" lang="zh-CN" altLang="en-US" sz="6000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anose="02010800040101010101" pitchFamily="2" charset="-122"/>
              <a:ea typeface="华文隶书" panose="02010800040101010101" pitchFamily="2" charset="-122"/>
              <a:cs typeface="Heiti SC Light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577704" y="3815857"/>
            <a:ext cx="1313632" cy="1107996"/>
            <a:chOff x="7577704" y="3815857"/>
            <a:chExt cx="1313632" cy="1107996"/>
          </a:xfrm>
        </p:grpSpPr>
        <p:cxnSp>
          <p:nvCxnSpPr>
            <p:cNvPr id="22" name="直接箭头连接符 21"/>
            <p:cNvCxnSpPr/>
            <p:nvPr/>
          </p:nvCxnSpPr>
          <p:spPr>
            <a:xfrm>
              <a:off x="7732889" y="4038553"/>
              <a:ext cx="380901" cy="0"/>
            </a:xfrm>
            <a:prstGeom prst="straightConnector1">
              <a:avLst/>
            </a:prstGeom>
            <a:ln w="12700">
              <a:gradFill>
                <a:gsLst>
                  <a:gs pos="0">
                    <a:srgbClr val="000000"/>
                  </a:gs>
                  <a:gs pos="20000">
                    <a:srgbClr val="000040"/>
                  </a:gs>
                  <a:gs pos="50000">
                    <a:srgbClr val="400040"/>
                  </a:gs>
                  <a:gs pos="75000">
                    <a:srgbClr val="8F0040"/>
                  </a:gs>
                  <a:gs pos="89999">
                    <a:srgbClr val="F27300"/>
                  </a:gs>
                  <a:gs pos="100000">
                    <a:srgbClr val="FFBF00"/>
                  </a:gs>
                </a:gsLst>
                <a:lin ang="5400000" scaled="0"/>
              </a:gra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Box 23"/>
            <p:cNvSpPr txBox="1"/>
            <p:nvPr/>
          </p:nvSpPr>
          <p:spPr>
            <a:xfrm>
              <a:off x="8113789" y="3815857"/>
              <a:ext cx="77754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err="1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phicc</a:t>
              </a:r>
              <a:endParaRPr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25" name="直接箭头连接符 24"/>
            <p:cNvCxnSpPr/>
            <p:nvPr/>
          </p:nvCxnSpPr>
          <p:spPr>
            <a:xfrm>
              <a:off x="7615817" y="4424392"/>
              <a:ext cx="497973" cy="0"/>
            </a:xfrm>
            <a:prstGeom prst="straightConnector1">
              <a:avLst/>
            </a:prstGeom>
            <a:ln w="12700">
              <a:gradFill>
                <a:gsLst>
                  <a:gs pos="0">
                    <a:srgbClr val="000000"/>
                  </a:gs>
                  <a:gs pos="20000">
                    <a:srgbClr val="000040"/>
                  </a:gs>
                  <a:gs pos="50000">
                    <a:srgbClr val="400040"/>
                  </a:gs>
                  <a:gs pos="75000">
                    <a:srgbClr val="8F0040"/>
                  </a:gs>
                  <a:gs pos="89999">
                    <a:srgbClr val="F27300"/>
                  </a:gs>
                  <a:gs pos="100000">
                    <a:srgbClr val="FFBF00"/>
                  </a:gs>
                </a:gsLst>
                <a:lin ang="5400000" scaled="0"/>
              </a:gra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25"/>
            <p:cNvSpPr txBox="1"/>
            <p:nvPr/>
          </p:nvSpPr>
          <p:spPr>
            <a:xfrm>
              <a:off x="8075739" y="4185189"/>
              <a:ext cx="77754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clang</a:t>
              </a:r>
              <a:endParaRPr lang="zh-CN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29" name="直接箭头连接符 28"/>
            <p:cNvCxnSpPr/>
            <p:nvPr/>
          </p:nvCxnSpPr>
          <p:spPr>
            <a:xfrm>
              <a:off x="7577704" y="4793724"/>
              <a:ext cx="536086" cy="0"/>
            </a:xfrm>
            <a:prstGeom prst="straightConnector1">
              <a:avLst/>
            </a:prstGeom>
            <a:ln w="12700">
              <a:gradFill>
                <a:gsLst>
                  <a:gs pos="0">
                    <a:srgbClr val="000000"/>
                  </a:gs>
                  <a:gs pos="20000">
                    <a:srgbClr val="000040"/>
                  </a:gs>
                  <a:gs pos="50000">
                    <a:srgbClr val="400040"/>
                  </a:gs>
                  <a:gs pos="75000">
                    <a:srgbClr val="8F0040"/>
                  </a:gs>
                  <a:gs pos="89999">
                    <a:srgbClr val="F27300"/>
                  </a:gs>
                  <a:gs pos="100000">
                    <a:srgbClr val="FFBF00"/>
                  </a:gs>
                </a:gsLst>
                <a:lin ang="5400000" scaled="0"/>
              </a:gra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Box 29"/>
            <p:cNvSpPr txBox="1"/>
            <p:nvPr/>
          </p:nvSpPr>
          <p:spPr>
            <a:xfrm>
              <a:off x="8082782" y="4554521"/>
              <a:ext cx="77754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gcc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cxnSp>
        <p:nvCxnSpPr>
          <p:cNvPr id="33" name="直接箭头连接符 32"/>
          <p:cNvCxnSpPr/>
          <p:nvPr/>
        </p:nvCxnSpPr>
        <p:spPr>
          <a:xfrm flipH="1">
            <a:off x="3543376" y="3460656"/>
            <a:ext cx="634924" cy="469405"/>
          </a:xfrm>
          <a:prstGeom prst="straightConnector1">
            <a:avLst/>
          </a:prstGeom>
          <a:ln w="12700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3814972" y="3174813"/>
            <a:ext cx="11137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再提升</a:t>
            </a:r>
            <a:r>
              <a:rPr lang="en-US" altLang="zh-CN" sz="1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30%</a:t>
            </a:r>
            <a:endParaRPr lang="zh-CN" altLang="en-US" sz="1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367895" y="3387581"/>
            <a:ext cx="159454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与</a:t>
            </a:r>
            <a:r>
              <a:rPr lang="en-US" altLang="zh-CN" sz="1400" b="1" dirty="0" err="1" smtClean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gcc</a:t>
            </a:r>
            <a:r>
              <a:rPr lang="zh-CN" altLang="en-US" sz="1400" b="1" dirty="0" smtClean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相差</a:t>
            </a:r>
            <a:r>
              <a:rPr lang="en-US" altLang="zh-CN" sz="1400" b="1" dirty="0" smtClean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20%</a:t>
            </a:r>
            <a:endParaRPr lang="zh-CN" altLang="en-US" sz="1400" b="1" dirty="0">
              <a:solidFill>
                <a:schemeClr val="accent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8" name="直接箭头连接符 37"/>
          <p:cNvCxnSpPr/>
          <p:nvPr/>
        </p:nvCxnSpPr>
        <p:spPr>
          <a:xfrm>
            <a:off x="3289300" y="3541469"/>
            <a:ext cx="145047" cy="683376"/>
          </a:xfrm>
          <a:prstGeom prst="straightConnector1">
            <a:avLst/>
          </a:prstGeom>
          <a:ln w="12700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5752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  <p:bldP spid="5" grpId="0"/>
      <p:bldP spid="34" grpId="0"/>
      <p:bldP spid="3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8B1DA-075B-4F40-8E8C-A67C4BBD69AF}" type="slidenum">
              <a:rPr kumimoji="1" lang="zh-CN" altLang="en-US" smtClean="0"/>
              <a:t>4</a:t>
            </a:fld>
            <a:endParaRPr kumimoji="1" lang="zh-CN" altLang="en-US"/>
          </a:p>
        </p:txBody>
      </p:sp>
      <p:sp>
        <p:nvSpPr>
          <p:cNvPr id="26" name="任意多边形 25"/>
          <p:cNvSpPr/>
          <p:nvPr/>
        </p:nvSpPr>
        <p:spPr>
          <a:xfrm>
            <a:off x="2136607" y="5157343"/>
            <a:ext cx="2428055" cy="366633"/>
          </a:xfrm>
          <a:custGeom>
            <a:avLst/>
            <a:gdLst>
              <a:gd name="connsiteX0" fmla="*/ 0 w 1435082"/>
              <a:gd name="connsiteY0" fmla="*/ 120016 h 720080"/>
              <a:gd name="connsiteX1" fmla="*/ 120016 w 1435082"/>
              <a:gd name="connsiteY1" fmla="*/ 0 h 720080"/>
              <a:gd name="connsiteX2" fmla="*/ 1315066 w 1435082"/>
              <a:gd name="connsiteY2" fmla="*/ 0 h 720080"/>
              <a:gd name="connsiteX3" fmla="*/ 1435082 w 1435082"/>
              <a:gd name="connsiteY3" fmla="*/ 120016 h 720080"/>
              <a:gd name="connsiteX4" fmla="*/ 1435082 w 1435082"/>
              <a:gd name="connsiteY4" fmla="*/ 600064 h 720080"/>
              <a:gd name="connsiteX5" fmla="*/ 1315066 w 1435082"/>
              <a:gd name="connsiteY5" fmla="*/ 720080 h 720080"/>
              <a:gd name="connsiteX6" fmla="*/ 120016 w 1435082"/>
              <a:gd name="connsiteY6" fmla="*/ 720080 h 720080"/>
              <a:gd name="connsiteX7" fmla="*/ 0 w 1435082"/>
              <a:gd name="connsiteY7" fmla="*/ 600064 h 720080"/>
              <a:gd name="connsiteX8" fmla="*/ 0 w 1435082"/>
              <a:gd name="connsiteY8" fmla="*/ 120016 h 720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35082" h="720080">
                <a:moveTo>
                  <a:pt x="0" y="120016"/>
                </a:moveTo>
                <a:cubicBezTo>
                  <a:pt x="0" y="53733"/>
                  <a:pt x="53733" y="0"/>
                  <a:pt x="120016" y="0"/>
                </a:cubicBezTo>
                <a:lnTo>
                  <a:pt x="1315066" y="0"/>
                </a:lnTo>
                <a:cubicBezTo>
                  <a:pt x="1381349" y="0"/>
                  <a:pt x="1435082" y="53733"/>
                  <a:pt x="1435082" y="120016"/>
                </a:cubicBezTo>
                <a:lnTo>
                  <a:pt x="1435082" y="600064"/>
                </a:lnTo>
                <a:cubicBezTo>
                  <a:pt x="1435082" y="666347"/>
                  <a:pt x="1381349" y="720080"/>
                  <a:pt x="1315066" y="720080"/>
                </a:cubicBezTo>
                <a:lnTo>
                  <a:pt x="120016" y="720080"/>
                </a:lnTo>
                <a:cubicBezTo>
                  <a:pt x="53733" y="720080"/>
                  <a:pt x="0" y="666347"/>
                  <a:pt x="0" y="600064"/>
                </a:cubicBezTo>
                <a:lnTo>
                  <a:pt x="0" y="120016"/>
                </a:lnTo>
                <a:close/>
              </a:path>
            </a:pathLst>
          </a:cu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23000">
                <a:srgbClr val="4BACC6">
                  <a:hueOff val="-5960326"/>
                  <a:satOff val="23887"/>
                  <a:lumOff val="5177"/>
                  <a:alphaOff val="0"/>
                  <a:tint val="37000"/>
                  <a:satMod val="300000"/>
                </a:srgbClr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rgbClr r="0" g="0" b="0"/>
          </a:lnRef>
          <a:fillRef idx="2">
            <a:scrgbClr r="0" g="0" b="0"/>
          </a:fillRef>
          <a:effectRef idx="1">
            <a:scrgbClr r="0" g="0" b="0"/>
          </a:effectRef>
          <a:fontRef idx="minor">
            <a:schemeClr val="dk1"/>
          </a:fontRef>
        </p:style>
        <p:txBody>
          <a:bodyPr spcFirstLastPara="0" vert="horz" wrap="square" lIns="103731" tIns="103731" rIns="103731" bIns="103731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b="1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飞腾系列</a:t>
            </a:r>
            <a:endParaRPr lang="en-US" altLang="zh-CN" b="1" dirty="0" smtClean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2120818" y="4339992"/>
            <a:ext cx="2436397" cy="360040"/>
          </a:xfrm>
          <a:custGeom>
            <a:avLst/>
            <a:gdLst>
              <a:gd name="connsiteX0" fmla="*/ 0 w 1435082"/>
              <a:gd name="connsiteY0" fmla="*/ 120016 h 720080"/>
              <a:gd name="connsiteX1" fmla="*/ 120016 w 1435082"/>
              <a:gd name="connsiteY1" fmla="*/ 0 h 720080"/>
              <a:gd name="connsiteX2" fmla="*/ 1315066 w 1435082"/>
              <a:gd name="connsiteY2" fmla="*/ 0 h 720080"/>
              <a:gd name="connsiteX3" fmla="*/ 1435082 w 1435082"/>
              <a:gd name="connsiteY3" fmla="*/ 120016 h 720080"/>
              <a:gd name="connsiteX4" fmla="*/ 1435082 w 1435082"/>
              <a:gd name="connsiteY4" fmla="*/ 600064 h 720080"/>
              <a:gd name="connsiteX5" fmla="*/ 1315066 w 1435082"/>
              <a:gd name="connsiteY5" fmla="*/ 720080 h 720080"/>
              <a:gd name="connsiteX6" fmla="*/ 120016 w 1435082"/>
              <a:gd name="connsiteY6" fmla="*/ 720080 h 720080"/>
              <a:gd name="connsiteX7" fmla="*/ 0 w 1435082"/>
              <a:gd name="connsiteY7" fmla="*/ 600064 h 720080"/>
              <a:gd name="connsiteX8" fmla="*/ 0 w 1435082"/>
              <a:gd name="connsiteY8" fmla="*/ 120016 h 720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35082" h="720080">
                <a:moveTo>
                  <a:pt x="0" y="120016"/>
                </a:moveTo>
                <a:cubicBezTo>
                  <a:pt x="0" y="53733"/>
                  <a:pt x="53733" y="0"/>
                  <a:pt x="120016" y="0"/>
                </a:cubicBezTo>
                <a:lnTo>
                  <a:pt x="1315066" y="0"/>
                </a:lnTo>
                <a:cubicBezTo>
                  <a:pt x="1381349" y="0"/>
                  <a:pt x="1435082" y="53733"/>
                  <a:pt x="1435082" y="120016"/>
                </a:cubicBezTo>
                <a:lnTo>
                  <a:pt x="1435082" y="600064"/>
                </a:lnTo>
                <a:cubicBezTo>
                  <a:pt x="1435082" y="666347"/>
                  <a:pt x="1381349" y="720080"/>
                  <a:pt x="1315066" y="720080"/>
                </a:cubicBezTo>
                <a:lnTo>
                  <a:pt x="120016" y="720080"/>
                </a:lnTo>
                <a:cubicBezTo>
                  <a:pt x="53733" y="720080"/>
                  <a:pt x="0" y="666347"/>
                  <a:pt x="0" y="600064"/>
                </a:cubicBezTo>
                <a:lnTo>
                  <a:pt x="0" y="120016"/>
                </a:lnTo>
                <a:close/>
              </a:path>
            </a:pathLst>
          </a:custGeom>
          <a:gradFill rotWithShape="0">
            <a:gsLst>
              <a:gs pos="0">
                <a:srgbClr val="4BACC6">
                  <a:hueOff val="-1986775"/>
                  <a:satOff val="7962"/>
                  <a:lumOff val="1726"/>
                  <a:alphaOff val="0"/>
                  <a:tint val="50000"/>
                  <a:satMod val="300000"/>
                </a:srgbClr>
              </a:gs>
              <a:gs pos="35000">
                <a:srgbClr val="4BACC6">
                  <a:hueOff val="-1986775"/>
                  <a:satOff val="7962"/>
                  <a:lumOff val="1726"/>
                  <a:alphaOff val="0"/>
                  <a:tint val="37000"/>
                  <a:satMod val="300000"/>
                </a:srgbClr>
              </a:gs>
              <a:gs pos="100000">
                <a:srgbClr val="4BACC6">
                  <a:hueOff val="-1986775"/>
                  <a:satOff val="7962"/>
                  <a:lumOff val="1726"/>
                  <a:alphaOff val="0"/>
                  <a:tint val="15000"/>
                  <a:satMod val="350000"/>
                </a:srgbClr>
              </a:gs>
            </a:gsLst>
            <a:lin ang="16200000" scaled="1"/>
          </a:gradFill>
          <a:ln>
            <a:noFill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rgbClr r="0" g="0" b="0"/>
          </a:lnRef>
          <a:fillRef idx="2">
            <a:scrgbClr r="0" g="0" b="0"/>
          </a:fillRef>
          <a:effectRef idx="1">
            <a:scrgbClr r="0" g="0" b="0"/>
          </a:effectRef>
          <a:fontRef idx="minor">
            <a:schemeClr val="dk1"/>
          </a:fontRef>
        </p:style>
        <p:txBody>
          <a:bodyPr spcFirstLastPara="0" vert="horz" wrap="square" lIns="103731" tIns="103731" rIns="103731" bIns="103731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</a:pPr>
            <a:r>
              <a:rPr lang="zh-CN" altLang="en-US" b="1" kern="120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龙芯系列</a:t>
            </a:r>
            <a:endParaRPr lang="zh-CN" altLang="en-US" b="1" kern="120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2141369" y="4782570"/>
            <a:ext cx="4103458" cy="300447"/>
          </a:xfrm>
          <a:custGeom>
            <a:avLst/>
            <a:gdLst>
              <a:gd name="connsiteX0" fmla="*/ 0 w 1435082"/>
              <a:gd name="connsiteY0" fmla="*/ 120016 h 720080"/>
              <a:gd name="connsiteX1" fmla="*/ 120016 w 1435082"/>
              <a:gd name="connsiteY1" fmla="*/ 0 h 720080"/>
              <a:gd name="connsiteX2" fmla="*/ 1315066 w 1435082"/>
              <a:gd name="connsiteY2" fmla="*/ 0 h 720080"/>
              <a:gd name="connsiteX3" fmla="*/ 1435082 w 1435082"/>
              <a:gd name="connsiteY3" fmla="*/ 120016 h 720080"/>
              <a:gd name="connsiteX4" fmla="*/ 1435082 w 1435082"/>
              <a:gd name="connsiteY4" fmla="*/ 600064 h 720080"/>
              <a:gd name="connsiteX5" fmla="*/ 1315066 w 1435082"/>
              <a:gd name="connsiteY5" fmla="*/ 720080 h 720080"/>
              <a:gd name="connsiteX6" fmla="*/ 120016 w 1435082"/>
              <a:gd name="connsiteY6" fmla="*/ 720080 h 720080"/>
              <a:gd name="connsiteX7" fmla="*/ 0 w 1435082"/>
              <a:gd name="connsiteY7" fmla="*/ 600064 h 720080"/>
              <a:gd name="connsiteX8" fmla="*/ 0 w 1435082"/>
              <a:gd name="connsiteY8" fmla="*/ 120016 h 720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35082" h="720080">
                <a:moveTo>
                  <a:pt x="0" y="120016"/>
                </a:moveTo>
                <a:cubicBezTo>
                  <a:pt x="0" y="53733"/>
                  <a:pt x="53733" y="0"/>
                  <a:pt x="120016" y="0"/>
                </a:cubicBezTo>
                <a:lnTo>
                  <a:pt x="1315066" y="0"/>
                </a:lnTo>
                <a:cubicBezTo>
                  <a:pt x="1381349" y="0"/>
                  <a:pt x="1435082" y="53733"/>
                  <a:pt x="1435082" y="120016"/>
                </a:cubicBezTo>
                <a:lnTo>
                  <a:pt x="1435082" y="600064"/>
                </a:lnTo>
                <a:cubicBezTo>
                  <a:pt x="1435082" y="666347"/>
                  <a:pt x="1381349" y="720080"/>
                  <a:pt x="1315066" y="720080"/>
                </a:cubicBezTo>
                <a:lnTo>
                  <a:pt x="120016" y="720080"/>
                </a:lnTo>
                <a:cubicBezTo>
                  <a:pt x="53733" y="720080"/>
                  <a:pt x="0" y="666347"/>
                  <a:pt x="0" y="600064"/>
                </a:cubicBezTo>
                <a:lnTo>
                  <a:pt x="0" y="120016"/>
                </a:lnTo>
                <a:close/>
              </a:path>
            </a:pathLst>
          </a:custGeom>
          <a:gradFill rotWithShape="0">
            <a:gsLst>
              <a:gs pos="0">
                <a:srgbClr val="4BACC6">
                  <a:hueOff val="-3973551"/>
                  <a:satOff val="15924"/>
                  <a:lumOff val="3451"/>
                  <a:alphaOff val="0"/>
                  <a:tint val="50000"/>
                  <a:satMod val="300000"/>
                </a:srgbClr>
              </a:gs>
              <a:gs pos="35000">
                <a:srgbClr val="4BACC6">
                  <a:hueOff val="-3973551"/>
                  <a:satOff val="15924"/>
                  <a:lumOff val="3451"/>
                  <a:alphaOff val="0"/>
                  <a:tint val="37000"/>
                  <a:satMod val="300000"/>
                </a:srgbClr>
              </a:gs>
              <a:gs pos="100000">
                <a:srgbClr val="4BACC6">
                  <a:hueOff val="-3973551"/>
                  <a:satOff val="15924"/>
                  <a:lumOff val="3451"/>
                  <a:alphaOff val="0"/>
                  <a:tint val="15000"/>
                  <a:satMod val="350000"/>
                </a:srgbClr>
              </a:gs>
            </a:gsLst>
            <a:lin ang="16200000" scaled="1"/>
          </a:gradFill>
          <a:ln>
            <a:noFill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rgbClr r="0" g="0" b="0"/>
          </a:lnRef>
          <a:fillRef idx="2">
            <a:scrgbClr r="0" g="0" b="0"/>
          </a:fillRef>
          <a:effectRef idx="1">
            <a:scrgbClr r="0" g="0" b="0"/>
          </a:effectRef>
          <a:fontRef idx="minor">
            <a:schemeClr val="dk1"/>
          </a:fontRef>
        </p:style>
        <p:txBody>
          <a:bodyPr spcFirstLastPara="0" vert="horz" wrap="square" lIns="103731" tIns="103731" rIns="103731" bIns="103731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</a:pPr>
            <a:r>
              <a:rPr lang="zh-CN" altLang="en-US" b="1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申</a:t>
            </a:r>
            <a:r>
              <a:rPr lang="zh-CN" altLang="en-US" b="1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威系列</a:t>
            </a:r>
            <a:endParaRPr lang="zh-CN" altLang="en-US" b="1" kern="120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986522" y="1348691"/>
            <a:ext cx="1393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altLang="zh-CN" sz="1600" dirty="0" smtClean="0">
                <a:solidFill>
                  <a:srgbClr val="C0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2005</a:t>
            </a:r>
            <a:endParaRPr lang="zh-CN" altLang="en-US" sz="1600" dirty="0">
              <a:solidFill>
                <a:srgbClr val="C00000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661697" y="1351496"/>
            <a:ext cx="10311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altLang="zh-CN" sz="1600" dirty="0" smtClean="0">
                <a:solidFill>
                  <a:srgbClr val="C0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~ 2001</a:t>
            </a:r>
            <a:endParaRPr lang="zh-CN" altLang="en-US" sz="1600" dirty="0">
              <a:solidFill>
                <a:srgbClr val="C00000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cxnSp>
        <p:nvCxnSpPr>
          <p:cNvPr id="20" name="直接箭头连接符 19"/>
          <p:cNvCxnSpPr/>
          <p:nvPr/>
        </p:nvCxnSpPr>
        <p:spPr>
          <a:xfrm>
            <a:off x="2193574" y="1664012"/>
            <a:ext cx="6883751" cy="0"/>
          </a:xfrm>
          <a:prstGeom prst="straightConnector1">
            <a:avLst/>
          </a:prstGeom>
          <a:ln w="25400">
            <a:gradFill>
              <a:gsLst>
                <a:gs pos="0">
                  <a:srgbClr val="000000"/>
                </a:gs>
                <a:gs pos="39999">
                  <a:srgbClr val="0A128C"/>
                </a:gs>
                <a:gs pos="70000">
                  <a:srgbClr val="181CC7"/>
                </a:gs>
                <a:gs pos="88000">
                  <a:srgbClr val="7005D4"/>
                </a:gs>
                <a:gs pos="100000">
                  <a:srgbClr val="8C3D91"/>
                </a:gs>
              </a:gsLst>
              <a:lin ang="5400000" scaled="0"/>
            </a:gradFill>
            <a:tailEnd type="arrow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6572147" y="1321877"/>
            <a:ext cx="19272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altLang="zh-CN" sz="1600" dirty="0" smtClean="0">
                <a:solidFill>
                  <a:srgbClr val="C0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2015   ~ 2017        </a:t>
            </a:r>
            <a:endParaRPr lang="zh-CN" altLang="en-US" sz="1600" dirty="0">
              <a:solidFill>
                <a:srgbClr val="C00000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cxnSp>
        <p:nvCxnSpPr>
          <p:cNvPr id="39" name="直接连接符 38"/>
          <p:cNvCxnSpPr/>
          <p:nvPr/>
        </p:nvCxnSpPr>
        <p:spPr>
          <a:xfrm>
            <a:off x="1950333" y="1038150"/>
            <a:ext cx="0" cy="4740740"/>
          </a:xfrm>
          <a:prstGeom prst="line">
            <a:avLst/>
          </a:prstGeom>
          <a:ln w="38100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1" name="图示 30"/>
          <p:cNvGraphicFramePr/>
          <p:nvPr>
            <p:extLst>
              <p:ext uri="{D42A27DB-BD31-4B8C-83A1-F6EECF244321}">
                <p14:modId xmlns:p14="http://schemas.microsoft.com/office/powerpoint/2010/main" val="752812804"/>
              </p:ext>
            </p:extLst>
          </p:nvPr>
        </p:nvGraphicFramePr>
        <p:xfrm>
          <a:off x="1089686" y="3555925"/>
          <a:ext cx="7486650" cy="9383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2" name="任意多边形 31"/>
          <p:cNvSpPr/>
          <p:nvPr/>
        </p:nvSpPr>
        <p:spPr>
          <a:xfrm>
            <a:off x="4683250" y="4344014"/>
            <a:ext cx="1561577" cy="360040"/>
          </a:xfrm>
          <a:custGeom>
            <a:avLst/>
            <a:gdLst>
              <a:gd name="connsiteX0" fmla="*/ 0 w 1435082"/>
              <a:gd name="connsiteY0" fmla="*/ 120016 h 720080"/>
              <a:gd name="connsiteX1" fmla="*/ 120016 w 1435082"/>
              <a:gd name="connsiteY1" fmla="*/ 0 h 720080"/>
              <a:gd name="connsiteX2" fmla="*/ 1315066 w 1435082"/>
              <a:gd name="connsiteY2" fmla="*/ 0 h 720080"/>
              <a:gd name="connsiteX3" fmla="*/ 1435082 w 1435082"/>
              <a:gd name="connsiteY3" fmla="*/ 120016 h 720080"/>
              <a:gd name="connsiteX4" fmla="*/ 1435082 w 1435082"/>
              <a:gd name="connsiteY4" fmla="*/ 600064 h 720080"/>
              <a:gd name="connsiteX5" fmla="*/ 1315066 w 1435082"/>
              <a:gd name="connsiteY5" fmla="*/ 720080 h 720080"/>
              <a:gd name="connsiteX6" fmla="*/ 120016 w 1435082"/>
              <a:gd name="connsiteY6" fmla="*/ 720080 h 720080"/>
              <a:gd name="connsiteX7" fmla="*/ 0 w 1435082"/>
              <a:gd name="connsiteY7" fmla="*/ 600064 h 720080"/>
              <a:gd name="connsiteX8" fmla="*/ 0 w 1435082"/>
              <a:gd name="connsiteY8" fmla="*/ 120016 h 720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35082" h="720080">
                <a:moveTo>
                  <a:pt x="0" y="120016"/>
                </a:moveTo>
                <a:cubicBezTo>
                  <a:pt x="0" y="53733"/>
                  <a:pt x="53733" y="0"/>
                  <a:pt x="120016" y="0"/>
                </a:cubicBezTo>
                <a:lnTo>
                  <a:pt x="1315066" y="0"/>
                </a:lnTo>
                <a:cubicBezTo>
                  <a:pt x="1381349" y="0"/>
                  <a:pt x="1435082" y="53733"/>
                  <a:pt x="1435082" y="120016"/>
                </a:cubicBezTo>
                <a:lnTo>
                  <a:pt x="1435082" y="600064"/>
                </a:lnTo>
                <a:cubicBezTo>
                  <a:pt x="1435082" y="666347"/>
                  <a:pt x="1381349" y="720080"/>
                  <a:pt x="1315066" y="720080"/>
                </a:cubicBezTo>
                <a:lnTo>
                  <a:pt x="120016" y="720080"/>
                </a:lnTo>
                <a:cubicBezTo>
                  <a:pt x="53733" y="720080"/>
                  <a:pt x="0" y="666347"/>
                  <a:pt x="0" y="600064"/>
                </a:cubicBezTo>
                <a:lnTo>
                  <a:pt x="0" y="120016"/>
                </a:lnTo>
                <a:close/>
              </a:path>
            </a:pathLst>
          </a:custGeom>
          <a:gradFill rotWithShape="0">
            <a:gsLst>
              <a:gs pos="0">
                <a:srgbClr val="4BACC6">
                  <a:hueOff val="-1986775"/>
                  <a:satOff val="7962"/>
                  <a:lumOff val="1726"/>
                  <a:alphaOff val="0"/>
                  <a:tint val="50000"/>
                  <a:satMod val="300000"/>
                </a:srgbClr>
              </a:gs>
              <a:gs pos="35000">
                <a:srgbClr val="4BACC6">
                  <a:hueOff val="-1986775"/>
                  <a:satOff val="7962"/>
                  <a:lumOff val="1726"/>
                  <a:alphaOff val="0"/>
                  <a:tint val="37000"/>
                  <a:satMod val="300000"/>
                </a:srgbClr>
              </a:gs>
              <a:gs pos="100000">
                <a:srgbClr val="4BACC6">
                  <a:hueOff val="-1986775"/>
                  <a:satOff val="7962"/>
                  <a:lumOff val="1726"/>
                  <a:alphaOff val="0"/>
                  <a:tint val="15000"/>
                  <a:satMod val="350000"/>
                </a:srgbClr>
              </a:gs>
            </a:gsLst>
            <a:lin ang="16200000" scaled="1"/>
          </a:gradFill>
          <a:ln>
            <a:noFill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rgbClr r="0" g="0" b="0"/>
          </a:lnRef>
          <a:fillRef idx="2">
            <a:scrgbClr r="0" g="0" b="0"/>
          </a:fillRef>
          <a:effectRef idx="1">
            <a:scrgbClr r="0" g="0" b="0"/>
          </a:effectRef>
          <a:fontRef idx="minor">
            <a:schemeClr val="dk1"/>
          </a:fontRef>
        </p:style>
        <p:txBody>
          <a:bodyPr spcFirstLastPara="0" vert="horz" wrap="square" lIns="103731" tIns="103731" rIns="103731" bIns="103731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</a:pPr>
            <a:r>
              <a:rPr lang="en-US" altLang="zh-CN" b="1" kern="120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Godson-T</a:t>
            </a:r>
            <a:endParaRPr lang="zh-CN" altLang="en-US" b="1" kern="120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任意多边形 37"/>
          <p:cNvSpPr/>
          <p:nvPr/>
        </p:nvSpPr>
        <p:spPr>
          <a:xfrm>
            <a:off x="6409608" y="4344014"/>
            <a:ext cx="1561577" cy="351545"/>
          </a:xfrm>
          <a:custGeom>
            <a:avLst/>
            <a:gdLst>
              <a:gd name="connsiteX0" fmla="*/ 0 w 1435082"/>
              <a:gd name="connsiteY0" fmla="*/ 120016 h 720080"/>
              <a:gd name="connsiteX1" fmla="*/ 120016 w 1435082"/>
              <a:gd name="connsiteY1" fmla="*/ 0 h 720080"/>
              <a:gd name="connsiteX2" fmla="*/ 1315066 w 1435082"/>
              <a:gd name="connsiteY2" fmla="*/ 0 h 720080"/>
              <a:gd name="connsiteX3" fmla="*/ 1435082 w 1435082"/>
              <a:gd name="connsiteY3" fmla="*/ 120016 h 720080"/>
              <a:gd name="connsiteX4" fmla="*/ 1435082 w 1435082"/>
              <a:gd name="connsiteY4" fmla="*/ 600064 h 720080"/>
              <a:gd name="connsiteX5" fmla="*/ 1315066 w 1435082"/>
              <a:gd name="connsiteY5" fmla="*/ 720080 h 720080"/>
              <a:gd name="connsiteX6" fmla="*/ 120016 w 1435082"/>
              <a:gd name="connsiteY6" fmla="*/ 720080 h 720080"/>
              <a:gd name="connsiteX7" fmla="*/ 0 w 1435082"/>
              <a:gd name="connsiteY7" fmla="*/ 600064 h 720080"/>
              <a:gd name="connsiteX8" fmla="*/ 0 w 1435082"/>
              <a:gd name="connsiteY8" fmla="*/ 120016 h 720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35082" h="720080">
                <a:moveTo>
                  <a:pt x="0" y="120016"/>
                </a:moveTo>
                <a:cubicBezTo>
                  <a:pt x="0" y="53733"/>
                  <a:pt x="53733" y="0"/>
                  <a:pt x="120016" y="0"/>
                </a:cubicBezTo>
                <a:lnTo>
                  <a:pt x="1315066" y="0"/>
                </a:lnTo>
                <a:cubicBezTo>
                  <a:pt x="1381349" y="0"/>
                  <a:pt x="1435082" y="53733"/>
                  <a:pt x="1435082" y="120016"/>
                </a:cubicBezTo>
                <a:lnTo>
                  <a:pt x="1435082" y="600064"/>
                </a:lnTo>
                <a:cubicBezTo>
                  <a:pt x="1435082" y="666347"/>
                  <a:pt x="1381349" y="720080"/>
                  <a:pt x="1315066" y="720080"/>
                </a:cubicBezTo>
                <a:lnTo>
                  <a:pt x="120016" y="720080"/>
                </a:lnTo>
                <a:cubicBezTo>
                  <a:pt x="53733" y="720080"/>
                  <a:pt x="0" y="666347"/>
                  <a:pt x="0" y="600064"/>
                </a:cubicBezTo>
                <a:lnTo>
                  <a:pt x="0" y="120016"/>
                </a:lnTo>
                <a:close/>
              </a:path>
            </a:pathLst>
          </a:custGeom>
          <a:gradFill rotWithShape="0">
            <a:gsLst>
              <a:gs pos="0">
                <a:srgbClr val="4BACC6">
                  <a:hueOff val="-1986775"/>
                  <a:satOff val="7962"/>
                  <a:lumOff val="1726"/>
                  <a:alphaOff val="0"/>
                  <a:tint val="50000"/>
                  <a:satMod val="300000"/>
                </a:srgbClr>
              </a:gs>
              <a:gs pos="35000">
                <a:srgbClr val="4BACC6">
                  <a:hueOff val="-1986775"/>
                  <a:satOff val="7962"/>
                  <a:lumOff val="1726"/>
                  <a:alphaOff val="0"/>
                  <a:tint val="37000"/>
                  <a:satMod val="300000"/>
                </a:srgbClr>
              </a:gs>
              <a:gs pos="100000">
                <a:srgbClr val="4BACC6">
                  <a:hueOff val="-1986775"/>
                  <a:satOff val="7962"/>
                  <a:lumOff val="1726"/>
                  <a:alphaOff val="0"/>
                  <a:tint val="15000"/>
                  <a:satMod val="350000"/>
                </a:srgbClr>
              </a:gs>
            </a:gsLst>
            <a:lin ang="16200000" scaled="1"/>
          </a:gradFill>
          <a:ln>
            <a:noFill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rgbClr r="0" g="0" b="0"/>
          </a:lnRef>
          <a:fillRef idx="2">
            <a:scrgbClr r="0" g="0" b="0"/>
          </a:fillRef>
          <a:effectRef idx="1">
            <a:scrgbClr r="0" g="0" b="0"/>
          </a:effectRef>
          <a:fontRef idx="minor">
            <a:schemeClr val="dk1"/>
          </a:fontRef>
        </p:style>
        <p:txBody>
          <a:bodyPr spcFirstLastPara="0" vert="horz" wrap="square" lIns="103731" tIns="103731" rIns="103731" bIns="103731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</a:pPr>
            <a:r>
              <a:rPr lang="zh-CN" altLang="en-US" b="1" kern="120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华     为</a:t>
            </a:r>
            <a:endParaRPr lang="zh-CN" altLang="en-US" b="1" kern="120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任意多边形 39"/>
          <p:cNvSpPr/>
          <p:nvPr/>
        </p:nvSpPr>
        <p:spPr>
          <a:xfrm>
            <a:off x="6399256" y="4753880"/>
            <a:ext cx="1561577" cy="324664"/>
          </a:xfrm>
          <a:custGeom>
            <a:avLst/>
            <a:gdLst>
              <a:gd name="connsiteX0" fmla="*/ 0 w 1435082"/>
              <a:gd name="connsiteY0" fmla="*/ 120016 h 720080"/>
              <a:gd name="connsiteX1" fmla="*/ 120016 w 1435082"/>
              <a:gd name="connsiteY1" fmla="*/ 0 h 720080"/>
              <a:gd name="connsiteX2" fmla="*/ 1315066 w 1435082"/>
              <a:gd name="connsiteY2" fmla="*/ 0 h 720080"/>
              <a:gd name="connsiteX3" fmla="*/ 1435082 w 1435082"/>
              <a:gd name="connsiteY3" fmla="*/ 120016 h 720080"/>
              <a:gd name="connsiteX4" fmla="*/ 1435082 w 1435082"/>
              <a:gd name="connsiteY4" fmla="*/ 600064 h 720080"/>
              <a:gd name="connsiteX5" fmla="*/ 1315066 w 1435082"/>
              <a:gd name="connsiteY5" fmla="*/ 720080 h 720080"/>
              <a:gd name="connsiteX6" fmla="*/ 120016 w 1435082"/>
              <a:gd name="connsiteY6" fmla="*/ 720080 h 720080"/>
              <a:gd name="connsiteX7" fmla="*/ 0 w 1435082"/>
              <a:gd name="connsiteY7" fmla="*/ 600064 h 720080"/>
              <a:gd name="connsiteX8" fmla="*/ 0 w 1435082"/>
              <a:gd name="connsiteY8" fmla="*/ 120016 h 720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35082" h="720080">
                <a:moveTo>
                  <a:pt x="0" y="120016"/>
                </a:moveTo>
                <a:cubicBezTo>
                  <a:pt x="0" y="53733"/>
                  <a:pt x="53733" y="0"/>
                  <a:pt x="120016" y="0"/>
                </a:cubicBezTo>
                <a:lnTo>
                  <a:pt x="1315066" y="0"/>
                </a:lnTo>
                <a:cubicBezTo>
                  <a:pt x="1381349" y="0"/>
                  <a:pt x="1435082" y="53733"/>
                  <a:pt x="1435082" y="120016"/>
                </a:cubicBezTo>
                <a:lnTo>
                  <a:pt x="1435082" y="600064"/>
                </a:lnTo>
                <a:cubicBezTo>
                  <a:pt x="1435082" y="666347"/>
                  <a:pt x="1381349" y="720080"/>
                  <a:pt x="1315066" y="720080"/>
                </a:cubicBezTo>
                <a:lnTo>
                  <a:pt x="120016" y="720080"/>
                </a:lnTo>
                <a:cubicBezTo>
                  <a:pt x="53733" y="720080"/>
                  <a:pt x="0" y="666347"/>
                  <a:pt x="0" y="600064"/>
                </a:cubicBezTo>
                <a:lnTo>
                  <a:pt x="0" y="120016"/>
                </a:lnTo>
                <a:close/>
              </a:path>
            </a:pathLst>
          </a:custGeom>
          <a:gradFill rotWithShape="0">
            <a:gsLst>
              <a:gs pos="0">
                <a:srgbClr val="4BACC6">
                  <a:hueOff val="-3973551"/>
                  <a:satOff val="15924"/>
                  <a:lumOff val="3451"/>
                  <a:alphaOff val="0"/>
                  <a:tint val="50000"/>
                  <a:satMod val="300000"/>
                </a:srgbClr>
              </a:gs>
              <a:gs pos="35000">
                <a:srgbClr val="4BACC6">
                  <a:hueOff val="-3973551"/>
                  <a:satOff val="15924"/>
                  <a:lumOff val="3451"/>
                  <a:alphaOff val="0"/>
                  <a:tint val="37000"/>
                  <a:satMod val="300000"/>
                </a:srgbClr>
              </a:gs>
              <a:gs pos="100000">
                <a:srgbClr val="4BACC6">
                  <a:hueOff val="-3973551"/>
                  <a:satOff val="15924"/>
                  <a:lumOff val="3451"/>
                  <a:alphaOff val="0"/>
                  <a:tint val="15000"/>
                  <a:satMod val="350000"/>
                </a:srgbClr>
              </a:gs>
            </a:gsLst>
            <a:lin ang="16200000" scaled="1"/>
          </a:gradFill>
          <a:ln>
            <a:noFill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rgbClr r="0" g="0" b="0"/>
          </a:lnRef>
          <a:fillRef idx="2">
            <a:scrgbClr r="0" g="0" b="0"/>
          </a:fillRef>
          <a:effectRef idx="1">
            <a:scrgbClr r="0" g="0" b="0"/>
          </a:effectRef>
          <a:fontRef idx="minor">
            <a:schemeClr val="dk1"/>
          </a:fontRef>
        </p:style>
        <p:txBody>
          <a:bodyPr spcFirstLastPara="0" vert="horz" wrap="square" lIns="103731" tIns="103731" rIns="103731" bIns="103731" numCol="1" spcCol="1270" anchor="ctr" anchorCtr="0">
            <a:noAutofit/>
          </a:bodyPr>
          <a:lstStyle/>
          <a:p>
            <a:pPr algn="ctr" defTabSz="800100">
              <a:lnSpc>
                <a:spcPct val="90000"/>
              </a:lnSpc>
              <a:spcBef>
                <a:spcPct val="0"/>
              </a:spcBef>
            </a:pPr>
            <a:r>
              <a:rPr lang="zh-CN" altLang="en-US" b="1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寒武纪</a:t>
            </a:r>
          </a:p>
        </p:txBody>
      </p:sp>
      <p:sp>
        <p:nvSpPr>
          <p:cNvPr id="45" name="任意多边形 44"/>
          <p:cNvSpPr/>
          <p:nvPr/>
        </p:nvSpPr>
        <p:spPr>
          <a:xfrm>
            <a:off x="6399255" y="5158821"/>
            <a:ext cx="1561577" cy="360040"/>
          </a:xfrm>
          <a:custGeom>
            <a:avLst/>
            <a:gdLst>
              <a:gd name="connsiteX0" fmla="*/ 0 w 1435082"/>
              <a:gd name="connsiteY0" fmla="*/ 120016 h 720080"/>
              <a:gd name="connsiteX1" fmla="*/ 120016 w 1435082"/>
              <a:gd name="connsiteY1" fmla="*/ 0 h 720080"/>
              <a:gd name="connsiteX2" fmla="*/ 1315066 w 1435082"/>
              <a:gd name="connsiteY2" fmla="*/ 0 h 720080"/>
              <a:gd name="connsiteX3" fmla="*/ 1435082 w 1435082"/>
              <a:gd name="connsiteY3" fmla="*/ 120016 h 720080"/>
              <a:gd name="connsiteX4" fmla="*/ 1435082 w 1435082"/>
              <a:gd name="connsiteY4" fmla="*/ 600064 h 720080"/>
              <a:gd name="connsiteX5" fmla="*/ 1315066 w 1435082"/>
              <a:gd name="connsiteY5" fmla="*/ 720080 h 720080"/>
              <a:gd name="connsiteX6" fmla="*/ 120016 w 1435082"/>
              <a:gd name="connsiteY6" fmla="*/ 720080 h 720080"/>
              <a:gd name="connsiteX7" fmla="*/ 0 w 1435082"/>
              <a:gd name="connsiteY7" fmla="*/ 600064 h 720080"/>
              <a:gd name="connsiteX8" fmla="*/ 0 w 1435082"/>
              <a:gd name="connsiteY8" fmla="*/ 120016 h 720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35082" h="720080">
                <a:moveTo>
                  <a:pt x="0" y="120016"/>
                </a:moveTo>
                <a:cubicBezTo>
                  <a:pt x="0" y="53733"/>
                  <a:pt x="53733" y="0"/>
                  <a:pt x="120016" y="0"/>
                </a:cubicBezTo>
                <a:lnTo>
                  <a:pt x="1315066" y="0"/>
                </a:lnTo>
                <a:cubicBezTo>
                  <a:pt x="1381349" y="0"/>
                  <a:pt x="1435082" y="53733"/>
                  <a:pt x="1435082" y="120016"/>
                </a:cubicBezTo>
                <a:lnTo>
                  <a:pt x="1435082" y="600064"/>
                </a:lnTo>
                <a:cubicBezTo>
                  <a:pt x="1435082" y="666347"/>
                  <a:pt x="1381349" y="720080"/>
                  <a:pt x="1315066" y="720080"/>
                </a:cubicBezTo>
                <a:lnTo>
                  <a:pt x="120016" y="720080"/>
                </a:lnTo>
                <a:cubicBezTo>
                  <a:pt x="53733" y="720080"/>
                  <a:pt x="0" y="666347"/>
                  <a:pt x="0" y="600064"/>
                </a:cubicBezTo>
                <a:lnTo>
                  <a:pt x="0" y="120016"/>
                </a:lnTo>
                <a:close/>
              </a:path>
            </a:pathLst>
          </a:cu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23000">
                <a:srgbClr val="4BACC6">
                  <a:hueOff val="-5960326"/>
                  <a:satOff val="23887"/>
                  <a:lumOff val="5177"/>
                  <a:alphaOff val="0"/>
                  <a:tint val="37000"/>
                  <a:satMod val="300000"/>
                </a:srgbClr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rgbClr r="0" g="0" b="0"/>
          </a:lnRef>
          <a:fillRef idx="2">
            <a:scrgbClr r="0" g="0" b="0"/>
          </a:fillRef>
          <a:effectRef idx="1">
            <a:scrgbClr r="0" g="0" b="0"/>
          </a:effectRef>
          <a:fontRef idx="minor">
            <a:schemeClr val="dk1"/>
          </a:fontRef>
        </p:style>
        <p:txBody>
          <a:bodyPr spcFirstLastPara="0" vert="horz" wrap="square" lIns="103731" tIns="103731" rIns="103731" bIns="103731" numCol="1" spcCol="1270" anchor="ctr" anchorCtr="0">
            <a:noAutofit/>
          </a:bodyPr>
          <a:lstStyle/>
          <a:p>
            <a:pPr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b="1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中星微</a:t>
            </a:r>
            <a:endParaRPr lang="zh-CN" altLang="en-US" b="1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46350" y="971568"/>
            <a:ext cx="103113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buNone/>
              <a:defRPr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200" dirty="0" smtClean="0">
                <a:effectLst/>
              </a:rPr>
              <a:t>国  际</a:t>
            </a:r>
            <a:endParaRPr lang="zh-CN" altLang="en-US" sz="2200" dirty="0">
              <a:effectLst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89686" y="3349267"/>
            <a:ext cx="103113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zh-CN" altLang="en-US" sz="2200" b="1" dirty="0" smtClean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  国</a:t>
            </a:r>
            <a:endParaRPr lang="zh-CN" altLang="en-US" sz="22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750048" y="1351112"/>
            <a:ext cx="16070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altLang="zh-CN" sz="1600" dirty="0" smtClean="0">
                <a:solidFill>
                  <a:srgbClr val="C0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2010</a:t>
            </a:r>
            <a:endParaRPr lang="zh-CN" altLang="en-US" sz="1600" dirty="0">
              <a:solidFill>
                <a:srgbClr val="C00000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 rot="2153422">
            <a:off x="8013322" y="2549154"/>
            <a:ext cx="4933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zh-CN" altLang="en-US" b="1" dirty="0" smtClean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弯道超车</a:t>
            </a:r>
            <a:endParaRPr lang="zh-CN" altLang="en-US" b="1" dirty="0">
              <a:solidFill>
                <a:schemeClr val="accent6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标题 1"/>
          <p:cNvSpPr txBox="1">
            <a:spLocks/>
          </p:cNvSpPr>
          <p:nvPr/>
        </p:nvSpPr>
        <p:spPr>
          <a:xfrm>
            <a:off x="132093" y="216268"/>
            <a:ext cx="4028786" cy="56548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600" dirty="0">
                <a:latin typeface="微软雅黑" pitchFamily="34" charset="-122"/>
                <a:ea typeface="微软雅黑" pitchFamily="34" charset="-122"/>
              </a:rPr>
              <a:t>芯片之</a:t>
            </a:r>
            <a:r>
              <a:rPr lang="zh-CN" altLang="en-US" sz="3600" dirty="0" smtClean="0">
                <a:latin typeface="微软雅黑" pitchFamily="34" charset="-122"/>
                <a:ea typeface="微软雅黑" pitchFamily="34" charset="-122"/>
              </a:rPr>
              <a:t>路</a:t>
            </a:r>
            <a:r>
              <a:rPr lang="en-US" altLang="zh-CN" sz="3600" dirty="0" smtClean="0"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3600" dirty="0" smtClean="0">
                <a:latin typeface="微软雅黑" pitchFamily="34" charset="-122"/>
                <a:ea typeface="微软雅黑" pitchFamily="34" charset="-122"/>
              </a:rPr>
              <a:t>我国</a:t>
            </a:r>
            <a:endParaRPr lang="zh-CN" altLang="en-US" sz="3600" dirty="0">
              <a:latin typeface="微软雅黑" pitchFamily="34" charset="-122"/>
              <a:ea typeface="微软雅黑" pitchFamily="34" charset="-122"/>
            </a:endParaRPr>
          </a:p>
        </p:txBody>
      </p:sp>
      <p:graphicFrame>
        <p:nvGraphicFramePr>
          <p:cNvPr id="25" name="图示 24"/>
          <p:cNvGraphicFramePr/>
          <p:nvPr>
            <p:extLst>
              <p:ext uri="{D42A27DB-BD31-4B8C-83A1-F6EECF244321}">
                <p14:modId xmlns:p14="http://schemas.microsoft.com/office/powerpoint/2010/main" val="17036274"/>
              </p:ext>
            </p:extLst>
          </p:nvPr>
        </p:nvGraphicFramePr>
        <p:xfrm>
          <a:off x="396098" y="1494832"/>
          <a:ext cx="8565918" cy="11939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grpSp>
        <p:nvGrpSpPr>
          <p:cNvPr id="2" name="组合 1"/>
          <p:cNvGrpSpPr/>
          <p:nvPr/>
        </p:nvGrpSpPr>
        <p:grpSpPr>
          <a:xfrm>
            <a:off x="4851212" y="2441974"/>
            <a:ext cx="962566" cy="506901"/>
            <a:chOff x="4851212" y="2441974"/>
            <a:chExt cx="962566" cy="506901"/>
          </a:xfrm>
        </p:grpSpPr>
        <p:sp>
          <p:nvSpPr>
            <p:cNvPr id="42" name="圆角矩形 41"/>
            <p:cNvSpPr/>
            <p:nvPr/>
          </p:nvSpPr>
          <p:spPr>
            <a:xfrm>
              <a:off x="4851212" y="2441974"/>
              <a:ext cx="962566" cy="246845"/>
            </a:xfrm>
            <a:prstGeom prst="round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r>
                <a:rPr lang="en-US" altLang="zh-CN" sz="12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AMD</a:t>
              </a:r>
              <a:endParaRPr lang="zh-CN" altLang="en-US" sz="1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圆角矩形 48"/>
            <p:cNvSpPr/>
            <p:nvPr/>
          </p:nvSpPr>
          <p:spPr>
            <a:xfrm>
              <a:off x="4851212" y="2698436"/>
              <a:ext cx="958262" cy="250439"/>
            </a:xfrm>
            <a:prstGeom prst="round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r>
                <a:rPr lang="en-US" altLang="zh-CN" sz="12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Intel</a:t>
              </a:r>
              <a:endParaRPr lang="zh-CN" altLang="en-US" sz="1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5" name="圆角矩形 54"/>
          <p:cNvSpPr/>
          <p:nvPr/>
        </p:nvSpPr>
        <p:spPr>
          <a:xfrm>
            <a:off x="1138400" y="2541987"/>
            <a:ext cx="857090" cy="248025"/>
          </a:xfrm>
          <a:prstGeom prst="roundRect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r>
              <a:rPr lang="en-US" altLang="zh-CN" sz="1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Intel</a:t>
            </a:r>
            <a:endParaRPr lang="zh-CN" altLang="en-US" sz="1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圆角矩形 55"/>
          <p:cNvSpPr/>
          <p:nvPr/>
        </p:nvSpPr>
        <p:spPr>
          <a:xfrm>
            <a:off x="1138400" y="2790013"/>
            <a:ext cx="857089" cy="205336"/>
          </a:xfrm>
          <a:prstGeom prst="roundRect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r>
              <a:rPr lang="en-US" altLang="zh-CN" sz="1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AMD</a:t>
            </a:r>
            <a:endParaRPr lang="zh-CN" altLang="en-US" sz="1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圆角矩形 57"/>
          <p:cNvSpPr/>
          <p:nvPr/>
        </p:nvSpPr>
        <p:spPr>
          <a:xfrm>
            <a:off x="3069125" y="2516023"/>
            <a:ext cx="981269" cy="273989"/>
          </a:xfrm>
          <a:prstGeom prst="roundRect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r>
              <a:rPr lang="en-US" altLang="zh-CN" sz="1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Intel</a:t>
            </a:r>
            <a:endParaRPr lang="zh-CN" altLang="en-US" sz="1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圆角矩形 58"/>
          <p:cNvSpPr/>
          <p:nvPr/>
        </p:nvSpPr>
        <p:spPr>
          <a:xfrm>
            <a:off x="3069124" y="2790012"/>
            <a:ext cx="981269" cy="268730"/>
          </a:xfrm>
          <a:prstGeom prst="roundRect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r>
              <a:rPr lang="en-US" altLang="zh-CN" sz="1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AMD</a:t>
            </a:r>
            <a:endParaRPr lang="zh-CN" altLang="en-US" sz="1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圆角矩形 64"/>
          <p:cNvSpPr/>
          <p:nvPr/>
        </p:nvSpPr>
        <p:spPr>
          <a:xfrm>
            <a:off x="6396349" y="2430705"/>
            <a:ext cx="1177790" cy="359307"/>
          </a:xfrm>
          <a:prstGeom prst="roundRect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r>
              <a:rPr lang="en-US" altLang="zh-CN" sz="1200" b="1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Qualtomm</a:t>
            </a:r>
            <a:endParaRPr lang="zh-CN" altLang="en-US" sz="1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圆角矩形 4"/>
          <p:cNvSpPr/>
          <p:nvPr/>
        </p:nvSpPr>
        <p:spPr>
          <a:xfrm>
            <a:off x="6390823" y="2943363"/>
            <a:ext cx="1122083" cy="324226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2390" tIns="72390" rIns="72390" bIns="72390" numCol="1" spcCol="1270" anchor="ctr" anchorCtr="0">
            <a:noAutofit/>
          </a:bodyPr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200" b="1" kern="1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" name="圆角矩形 68"/>
          <p:cNvSpPr/>
          <p:nvPr/>
        </p:nvSpPr>
        <p:spPr>
          <a:xfrm>
            <a:off x="6396349" y="2731503"/>
            <a:ext cx="1177789" cy="352313"/>
          </a:xfrm>
          <a:prstGeom prst="roundRect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r>
              <a:rPr lang="en-US" altLang="zh-CN" sz="1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IBM</a:t>
            </a:r>
            <a:endParaRPr lang="zh-CN" altLang="en-US" sz="1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圆角矩形 69"/>
          <p:cNvSpPr/>
          <p:nvPr/>
        </p:nvSpPr>
        <p:spPr>
          <a:xfrm>
            <a:off x="6396349" y="2989626"/>
            <a:ext cx="1169375" cy="359307"/>
          </a:xfrm>
          <a:prstGeom prst="roundRect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r>
              <a:rPr lang="en-US" altLang="zh-CN" sz="1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Google</a:t>
            </a:r>
            <a:endParaRPr lang="zh-CN" altLang="en-US" sz="1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圆角矩形 71"/>
          <p:cNvSpPr/>
          <p:nvPr/>
        </p:nvSpPr>
        <p:spPr>
          <a:xfrm>
            <a:off x="7090182" y="2699451"/>
            <a:ext cx="806909" cy="359307"/>
          </a:xfrm>
          <a:prstGeom prst="roundRect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r>
              <a:rPr lang="en-US" altLang="zh-CN" sz="1200" b="1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Nvidia</a:t>
            </a:r>
            <a:endParaRPr lang="zh-CN" altLang="en-US" sz="1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圆角矩形 72"/>
          <p:cNvSpPr/>
          <p:nvPr/>
        </p:nvSpPr>
        <p:spPr>
          <a:xfrm>
            <a:off x="7090183" y="3009798"/>
            <a:ext cx="806908" cy="339469"/>
          </a:xfrm>
          <a:prstGeom prst="roundRect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r>
              <a:rPr lang="en-US" altLang="zh-CN" sz="1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Intel</a:t>
            </a:r>
            <a:endParaRPr lang="zh-CN" altLang="en-US" sz="1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圆角矩形 51"/>
          <p:cNvSpPr/>
          <p:nvPr/>
        </p:nvSpPr>
        <p:spPr>
          <a:xfrm>
            <a:off x="4851212" y="2948876"/>
            <a:ext cx="949036" cy="242754"/>
          </a:xfrm>
          <a:prstGeom prst="roundRect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r>
              <a:rPr lang="en-US" altLang="zh-CN" sz="1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TILERA</a:t>
            </a:r>
            <a:endParaRPr lang="zh-CN" altLang="en-US" sz="1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圆角矩形 49"/>
          <p:cNvSpPr/>
          <p:nvPr/>
        </p:nvSpPr>
        <p:spPr>
          <a:xfrm>
            <a:off x="4851212" y="3191629"/>
            <a:ext cx="949036" cy="298435"/>
          </a:xfrm>
          <a:prstGeom prst="roundRect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r>
              <a:rPr lang="en-US" altLang="zh-CN" sz="1200" b="1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Nvidia</a:t>
            </a:r>
            <a:endParaRPr lang="zh-CN" altLang="en-US" sz="1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上弧形箭头 16"/>
          <p:cNvSpPr/>
          <p:nvPr/>
        </p:nvSpPr>
        <p:spPr>
          <a:xfrm rot="17657772" flipV="1">
            <a:off x="6692436" y="3040463"/>
            <a:ext cx="2232680" cy="217709"/>
          </a:xfrm>
          <a:prstGeom prst="curvedDownArrow">
            <a:avLst>
              <a:gd name="adj1" fmla="val 25000"/>
              <a:gd name="adj2" fmla="val 74679"/>
              <a:gd name="adj3" fmla="val 10250"/>
            </a:avLst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tx1">
                <a:lumMod val="65000"/>
                <a:lumOff val="35000"/>
              </a:schemeClr>
            </a:solidFill>
            <a:headEnd type="none" w="lg" len="lg"/>
            <a:tailEnd type="non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1566944" y="5778890"/>
            <a:ext cx="5793598" cy="635336"/>
          </a:xfrm>
          <a:prstGeom prst="roundRect">
            <a:avLst/>
          </a:prstGeom>
          <a:solidFill>
            <a:srgbClr val="00FFFF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编译如何改变？</a:t>
            </a:r>
            <a:endParaRPr lang="zh-CN" altLang="en-US" sz="3200" dirty="0">
              <a:solidFill>
                <a:srgbClr val="FF0000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41" name="任意多边形 40"/>
          <p:cNvSpPr/>
          <p:nvPr/>
        </p:nvSpPr>
        <p:spPr>
          <a:xfrm>
            <a:off x="6412089" y="5645860"/>
            <a:ext cx="1561577" cy="360040"/>
          </a:xfrm>
          <a:custGeom>
            <a:avLst/>
            <a:gdLst>
              <a:gd name="connsiteX0" fmla="*/ 0 w 1435082"/>
              <a:gd name="connsiteY0" fmla="*/ 120016 h 720080"/>
              <a:gd name="connsiteX1" fmla="*/ 120016 w 1435082"/>
              <a:gd name="connsiteY1" fmla="*/ 0 h 720080"/>
              <a:gd name="connsiteX2" fmla="*/ 1315066 w 1435082"/>
              <a:gd name="connsiteY2" fmla="*/ 0 h 720080"/>
              <a:gd name="connsiteX3" fmla="*/ 1435082 w 1435082"/>
              <a:gd name="connsiteY3" fmla="*/ 120016 h 720080"/>
              <a:gd name="connsiteX4" fmla="*/ 1435082 w 1435082"/>
              <a:gd name="connsiteY4" fmla="*/ 600064 h 720080"/>
              <a:gd name="connsiteX5" fmla="*/ 1315066 w 1435082"/>
              <a:gd name="connsiteY5" fmla="*/ 720080 h 720080"/>
              <a:gd name="connsiteX6" fmla="*/ 120016 w 1435082"/>
              <a:gd name="connsiteY6" fmla="*/ 720080 h 720080"/>
              <a:gd name="connsiteX7" fmla="*/ 0 w 1435082"/>
              <a:gd name="connsiteY7" fmla="*/ 600064 h 720080"/>
              <a:gd name="connsiteX8" fmla="*/ 0 w 1435082"/>
              <a:gd name="connsiteY8" fmla="*/ 120016 h 720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35082" h="720080">
                <a:moveTo>
                  <a:pt x="0" y="120016"/>
                </a:moveTo>
                <a:cubicBezTo>
                  <a:pt x="0" y="53733"/>
                  <a:pt x="53733" y="0"/>
                  <a:pt x="120016" y="0"/>
                </a:cubicBezTo>
                <a:lnTo>
                  <a:pt x="1315066" y="0"/>
                </a:lnTo>
                <a:cubicBezTo>
                  <a:pt x="1381349" y="0"/>
                  <a:pt x="1435082" y="53733"/>
                  <a:pt x="1435082" y="120016"/>
                </a:cubicBezTo>
                <a:lnTo>
                  <a:pt x="1435082" y="600064"/>
                </a:lnTo>
                <a:cubicBezTo>
                  <a:pt x="1435082" y="666347"/>
                  <a:pt x="1381349" y="720080"/>
                  <a:pt x="1315066" y="720080"/>
                </a:cubicBezTo>
                <a:lnTo>
                  <a:pt x="120016" y="720080"/>
                </a:lnTo>
                <a:cubicBezTo>
                  <a:pt x="53733" y="720080"/>
                  <a:pt x="0" y="666347"/>
                  <a:pt x="0" y="600064"/>
                </a:cubicBezTo>
                <a:lnTo>
                  <a:pt x="0" y="120016"/>
                </a:lnTo>
                <a:close/>
              </a:path>
            </a:pathLst>
          </a:cu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23000">
                <a:srgbClr val="4BACC6">
                  <a:hueOff val="-5960326"/>
                  <a:satOff val="23887"/>
                  <a:lumOff val="5177"/>
                  <a:alphaOff val="0"/>
                  <a:tint val="37000"/>
                  <a:satMod val="300000"/>
                </a:srgbClr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rgbClr r="0" g="0" b="0"/>
          </a:lnRef>
          <a:fillRef idx="2">
            <a:scrgbClr r="0" g="0" b="0"/>
          </a:fillRef>
          <a:effectRef idx="1">
            <a:scrgbClr r="0" g="0" b="0"/>
          </a:effectRef>
          <a:fontRef idx="minor">
            <a:schemeClr val="dk1"/>
          </a:fontRef>
        </p:style>
        <p:txBody>
          <a:bodyPr spcFirstLastPara="0" vert="horz" wrap="square" lIns="103731" tIns="103731" rIns="103731" bIns="103731" numCol="1" spcCol="1270" anchor="ctr" anchorCtr="0">
            <a:noAutofit/>
          </a:bodyPr>
          <a:lstStyle/>
          <a:p>
            <a:pPr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b="1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百度</a:t>
            </a:r>
            <a:endParaRPr lang="zh-CN" altLang="en-US" b="1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46621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620" y="804944"/>
            <a:ext cx="5226518" cy="2983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8B1DA-075B-4F40-8E8C-A67C4BBD69AF}" type="slidenum">
              <a:rPr kumimoji="1" lang="zh-CN" altLang="en-US" smtClean="0"/>
              <a:t>5</a:t>
            </a:fld>
            <a:endParaRPr kumimoji="1" lang="zh-CN" altLang="en-US"/>
          </a:p>
        </p:txBody>
      </p:sp>
      <p:sp>
        <p:nvSpPr>
          <p:cNvPr id="10" name="标题 1"/>
          <p:cNvSpPr txBox="1">
            <a:spLocks/>
          </p:cNvSpPr>
          <p:nvPr/>
        </p:nvSpPr>
        <p:spPr>
          <a:xfrm>
            <a:off x="292956" y="216268"/>
            <a:ext cx="4413797" cy="56548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600" dirty="0">
                <a:latin typeface="微软雅黑" pitchFamily="34" charset="-122"/>
                <a:ea typeface="微软雅黑" pitchFamily="34" charset="-122"/>
              </a:rPr>
              <a:t>编译</a:t>
            </a:r>
            <a:r>
              <a:rPr lang="zh-CN" altLang="en-US" sz="3600" dirty="0" smtClean="0">
                <a:latin typeface="微软雅黑" pitchFamily="34" charset="-122"/>
                <a:ea typeface="微软雅黑" pitchFamily="34" charset="-122"/>
              </a:rPr>
              <a:t>之路</a:t>
            </a:r>
            <a:r>
              <a:rPr lang="en-US" altLang="zh-CN" sz="3600" dirty="0" smtClean="0"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36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雕</a:t>
            </a:r>
            <a:r>
              <a:rPr lang="en-US" altLang="zh-CN" sz="36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+</a:t>
            </a:r>
            <a:r>
              <a:rPr lang="zh-CN" altLang="en-US" sz="36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琢</a:t>
            </a:r>
            <a:endParaRPr lang="zh-CN" altLang="en-US" sz="360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537398" y="3788775"/>
            <a:ext cx="8062963" cy="750373"/>
          </a:xfrm>
          <a:prstGeom prst="roundRect">
            <a:avLst>
              <a:gd name="adj" fmla="val 6660"/>
            </a:avLst>
          </a:prstGeom>
          <a:noFill/>
          <a:ln w="6350" cap="flat" cmpd="sng" algn="ctr">
            <a:solidFill>
              <a:sysClr val="window" lastClr="FFFFFF">
                <a:lumMod val="50000"/>
              </a:sysClr>
            </a:solidFill>
            <a:prstDash val="solid"/>
          </a:ln>
          <a:effectLst/>
        </p:spPr>
        <p:txBody>
          <a:bodyPr anchor="t" anchorCtr="0"/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编译的核心角色</a:t>
            </a:r>
            <a:r>
              <a:rPr lang="zh-CN" altLang="en-US" sz="16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不变</a:t>
            </a: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系统</a:t>
            </a: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核心软件</a:t>
            </a:r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高级语言与底层系统的</a:t>
            </a: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纽带</a:t>
            </a:r>
            <a:endParaRPr lang="en-US" altLang="zh-CN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537397" y="5754503"/>
            <a:ext cx="8062963" cy="659723"/>
          </a:xfrm>
          <a:prstGeom prst="roundRect">
            <a:avLst>
              <a:gd name="adj" fmla="val 6660"/>
            </a:avLst>
          </a:prstGeom>
          <a:noFill/>
          <a:ln w="6350" cap="flat" cmpd="sng" algn="ctr">
            <a:solidFill>
              <a:sysClr val="window" lastClr="FFFFFF">
                <a:lumMod val="50000"/>
              </a:sysClr>
            </a:solidFill>
            <a:prstDash val="solid"/>
          </a:ln>
          <a:effectLst/>
        </p:spPr>
        <p:txBody>
          <a:bodyPr anchor="t" anchorCtr="0"/>
          <a:lstStyle/>
          <a:p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编译</a:t>
            </a: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核心手段没变： </a:t>
            </a:r>
            <a:r>
              <a:rPr lang="zh-CN" alt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雕</a:t>
            </a:r>
            <a:r>
              <a:rPr lang="en-US" altLang="zh-CN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+</a:t>
            </a:r>
            <a:r>
              <a:rPr lang="zh-CN" alt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琢</a:t>
            </a:r>
            <a:endParaRPr lang="en-US" altLang="zh-CN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1600" b="1" dirty="0" smtClean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领域协同的编译 </a:t>
            </a:r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= </a:t>
            </a:r>
            <a:r>
              <a:rPr lang="zh-CN" altLang="en-US" sz="1600" b="1" dirty="0" smtClean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编译领域专家经验</a:t>
            </a:r>
            <a:r>
              <a:rPr lang="en-US" altLang="zh-CN" sz="1600" b="1" dirty="0" smtClean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</a:t>
            </a:r>
            <a:r>
              <a:rPr lang="zh-CN" altLang="en-US" sz="16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体系结构领域专家经验</a:t>
            </a:r>
            <a:r>
              <a:rPr lang="en-US" altLang="zh-CN" sz="16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</a:t>
            </a:r>
            <a:r>
              <a:rPr lang="zh-CN" altLang="en-US" sz="16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应用</a:t>
            </a:r>
            <a:r>
              <a:rPr lang="zh-CN" altLang="en-US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领域</a:t>
            </a:r>
            <a:r>
              <a:rPr lang="zh-CN" altLang="en-US" sz="16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专家经验</a:t>
            </a:r>
            <a:endParaRPr lang="en-US" altLang="zh-CN" sz="16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endParaRPr lang="zh-CN" altLang="en-US" sz="1600" b="1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1783458" y="2350235"/>
            <a:ext cx="1428278" cy="929514"/>
          </a:xfrm>
          <a:prstGeom prst="ellipse">
            <a:avLst/>
          </a:prstGeom>
          <a:noFill/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圆角矩形 7"/>
          <p:cNvSpPr/>
          <p:nvPr/>
        </p:nvSpPr>
        <p:spPr>
          <a:xfrm>
            <a:off x="559360" y="4693199"/>
            <a:ext cx="8062963" cy="909111"/>
          </a:xfrm>
          <a:prstGeom prst="roundRect">
            <a:avLst>
              <a:gd name="adj" fmla="val 6660"/>
            </a:avLst>
          </a:prstGeom>
          <a:noFill/>
          <a:ln w="6350" cap="flat" cmpd="sng" algn="ctr">
            <a:solidFill>
              <a:sysClr val="window" lastClr="FFFFFF">
                <a:lumMod val="50000"/>
              </a:sysClr>
            </a:solidFill>
            <a:prstDash val="solid"/>
          </a:ln>
          <a:effectLst/>
        </p:spPr>
        <p:txBody>
          <a:bodyPr anchor="t" anchorCtr="0"/>
          <a:lstStyle/>
          <a:p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编译的核心任务</a:t>
            </a:r>
            <a:r>
              <a:rPr lang="zh-CN" altLang="en-US" sz="16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变了</a:t>
            </a: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lang="en-US" altLang="zh-CN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高级语言抽象度增加 </a:t>
            </a:r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 </a:t>
            </a: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系统复杂度增加 </a:t>
            </a:r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= </a:t>
            </a: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编译优化难</a:t>
            </a:r>
            <a:endParaRPr lang="zh-CN" altLang="en-US" sz="1600" b="1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62824" y="4647537"/>
            <a:ext cx="33951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新型应用 </a:t>
            </a:r>
            <a:r>
              <a:rPr lang="en-US" altLang="zh-CN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</a:t>
            </a:r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新型体系结构 </a:t>
            </a:r>
            <a:endParaRPr lang="zh-CN" altLang="en-US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52861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25312E-6 L 0.18733 3.25312E-6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5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733 3.33333E-6 L 0.39497 0.0618 " pathEditMode="relative" rAng="0" ptsTypes="AA">
                                      <p:cBhvr>
                                        <p:cTn id="26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82" y="30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6" grpId="0" animBg="1"/>
      <p:bldP spid="2" grpId="0" animBg="1"/>
      <p:bldP spid="2" grpId="1" animBg="1"/>
      <p:bldP spid="2" grpId="2" animBg="1"/>
      <p:bldP spid="8" grpId="0" animBg="1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图片 12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765" b="97059" l="0" r="100000">
                        <a14:foregroundMark x1="9635" y1="37059" x2="9635" y2="37059"/>
                        <a14:foregroundMark x1="14583" y1="21176" x2="14583" y2="21176"/>
                        <a14:foregroundMark x1="14063" y1="11765" x2="14063" y2="11765"/>
                        <a14:foregroundMark x1="9375" y1="15882" x2="9375" y2="15882"/>
                        <a14:foregroundMark x1="5208" y1="23529" x2="5208" y2="23529"/>
                        <a14:foregroundMark x1="2604" y1="32941" x2="2604" y2="32941"/>
                        <a14:foregroundMark x1="27604" y1="28235" x2="27604" y2="28235"/>
                        <a14:foregroundMark x1="26042" y1="21176" x2="26042" y2="21176"/>
                        <a14:foregroundMark x1="28125" y1="35882" x2="28125" y2="35882"/>
                        <a14:foregroundMark x1="27083" y1="26471" x2="27083" y2="26471"/>
                        <a14:foregroundMark x1="28385" y1="40588" x2="28385" y2="40588"/>
                        <a14:foregroundMark x1="41146" y1="17059" x2="41146" y2="17059"/>
                        <a14:foregroundMark x1="38542" y1="14706" x2="38542" y2="14706"/>
                        <a14:foregroundMark x1="39063" y1="22941" x2="39063" y2="22941"/>
                        <a14:foregroundMark x1="37500" y1="30000" x2="37500" y2="30000"/>
                        <a14:foregroundMark x1="38542" y1="35882" x2="38542" y2="35882"/>
                        <a14:foregroundMark x1="82552" y1="14706" x2="82552" y2="14706"/>
                        <a14:foregroundMark x1="76042" y1="12353" x2="76042" y2="12353"/>
                        <a14:foregroundMark x1="82813" y1="10000" x2="82813" y2="10000"/>
                        <a14:foregroundMark x1="88542" y1="16471" x2="88542" y2="16471"/>
                        <a14:foregroundMark x1="93750" y1="26471" x2="93750" y2="26471"/>
                        <a14:foregroundMark x1="94792" y1="42941" x2="94792" y2="42941"/>
                        <a14:foregroundMark x1="93229" y1="56471" x2="93229" y2="56471"/>
                        <a14:foregroundMark x1="76042" y1="91765" x2="76042" y2="91765"/>
                        <a14:foregroundMark x1="71354" y1="89412" x2="71354" y2="89412"/>
                        <a14:foregroundMark x1="66927" y1="85294" x2="66927" y2="85294"/>
                        <a14:foregroundMark x1="39583" y1="81765" x2="39583" y2="81765"/>
                        <a14:foregroundMark x1="36458" y1="82941" x2="36458" y2="82941"/>
                        <a14:foregroundMark x1="34635" y1="84118" x2="34635" y2="84118"/>
                        <a14:foregroundMark x1="92188" y1="82353" x2="92188" y2="82353"/>
                        <a14:foregroundMark x1="89063" y1="82941" x2="89063" y2="82941"/>
                        <a14:foregroundMark x1="86979" y1="84706" x2="86979" y2="84706"/>
                        <a14:foregroundMark x1="94010" y1="51176" x2="94010" y2="51176"/>
                        <a14:foregroundMark x1="93750" y1="63529" x2="93750" y2="63529"/>
                        <a14:foregroundMark x1="91667" y1="28235" x2="91667" y2="28235"/>
                        <a14:foregroundMark x1="92969" y1="40000" x2="92969" y2="40000"/>
                        <a14:foregroundMark x1="74219" y1="28824" x2="74219" y2="28824"/>
                        <a14:foregroundMark x1="72135" y1="37647" x2="72135" y2="37647"/>
                        <a14:foregroundMark x1="74479" y1="48824" x2="74479" y2="48824"/>
                        <a14:foregroundMark x1="73177" y1="46471" x2="73177" y2="46471"/>
                        <a14:foregroundMark x1="73438" y1="39412" x2="73438" y2="39412"/>
                        <a14:foregroundMark x1="75000" y1="24118" x2="75000" y2="24118"/>
                        <a14:foregroundMark x1="55729" y1="12353" x2="55729" y2="12353"/>
                        <a14:foregroundMark x1="58333" y1="25294" x2="58333" y2="25294"/>
                        <a14:foregroundMark x1="59375" y1="41765" x2="59375" y2="41765"/>
                        <a14:foregroundMark x1="59375" y1="48824" x2="59375" y2="48824"/>
                        <a14:foregroundMark x1="86979" y1="44118" x2="86979" y2="44118"/>
                        <a14:foregroundMark x1="87500" y1="51765" x2="87500" y2="51765"/>
                        <a14:foregroundMark x1="90104" y1="75882" x2="90104" y2="75882"/>
                        <a14:foregroundMark x1="95833" y1="80000" x2="95833" y2="80000"/>
                        <a14:foregroundMark x1="92969" y1="84118" x2="92969" y2="84118"/>
                        <a14:foregroundMark x1="91667" y1="87059" x2="91667" y2="87059"/>
                        <a14:foregroundMark x1="11979" y1="81765" x2="11979" y2="81765"/>
                        <a14:foregroundMark x1="8594" y1="84118" x2="8594" y2="84118"/>
                        <a14:foregroundMark x1="2865" y1="86471" x2="2865" y2="86471"/>
                        <a14:foregroundMark x1="52865" y1="82941" x2="52865" y2="82941"/>
                        <a14:foregroundMark x1="59635" y1="18824" x2="59635" y2="18824"/>
                        <a14:foregroundMark x1="61719" y1="30000" x2="61719" y2="30000"/>
                        <a14:foregroundMark x1="61198" y1="42353" x2="61198" y2="42353"/>
                        <a14:foregroundMark x1="61198" y1="51176" x2="61198" y2="51176"/>
                        <a14:foregroundMark x1="63021" y1="39412" x2="63021" y2="39412"/>
                        <a14:foregroundMark x1="59115" y1="20588" x2="59115" y2="20588"/>
                        <a14:foregroundMark x1="57813" y1="15882" x2="57813" y2="15882"/>
                        <a14:foregroundMark x1="77865" y1="61176" x2="77865" y2="61176"/>
                        <a14:foregroundMark x1="79688" y1="72941" x2="79688" y2="72941"/>
                        <a14:foregroundMark x1="88802" y1="82353" x2="88802" y2="82353"/>
                        <a14:foregroundMark x1="82031" y1="87059" x2="82031" y2="87059"/>
                        <a14:foregroundMark x1="92448" y1="90000" x2="92448" y2="90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1825" y="5556652"/>
            <a:ext cx="2677025" cy="1159648"/>
          </a:xfrm>
          <a:prstGeom prst="rect">
            <a:avLst/>
          </a:prstGeom>
        </p:spPr>
      </p:pic>
      <p:sp>
        <p:nvSpPr>
          <p:cNvPr id="8" name="文本占位符 3"/>
          <p:cNvSpPr>
            <a:spLocks noGrp="1"/>
          </p:cNvSpPr>
          <p:nvPr>
            <p:ph type="body" sz="half" idx="2"/>
          </p:nvPr>
        </p:nvSpPr>
        <p:spPr>
          <a:xfrm>
            <a:off x="168710" y="687592"/>
            <a:ext cx="4460440" cy="1311952"/>
          </a:xfrm>
          <a:solidFill>
            <a:schemeClr val="bg1">
              <a:lumMod val="85000"/>
            </a:schemeClr>
          </a:solidFill>
          <a:ln>
            <a:solidFill>
              <a:srgbClr val="FF0000"/>
            </a:solidFill>
          </a:ln>
        </p:spPr>
        <p:txBody>
          <a:bodyPr>
            <a:normAutofit lnSpcReduction="10000"/>
          </a:bodyPr>
          <a:lstStyle/>
          <a:p>
            <a:pPr marL="285750" indent="-285750">
              <a:buFont typeface="Wingdings" panose="05000000000000000000" pitchFamily="2" charset="2"/>
              <a:buChar char="u"/>
            </a:pPr>
            <a:r>
              <a:rPr lang="zh-CN" altLang="en-US" sz="1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编译器 </a:t>
            </a:r>
            <a:r>
              <a:rPr lang="en-US" altLang="zh-CN" sz="1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-〉</a:t>
            </a:r>
            <a:r>
              <a:rPr lang="zh-CN" altLang="en-US" sz="1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通用处理器</a:t>
            </a:r>
            <a:endParaRPr lang="en-US" altLang="zh-CN" sz="18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628650" lvl="1" indent="-285750">
              <a:buFont typeface="Wingdings" panose="05000000000000000000" pitchFamily="2" charset="2"/>
              <a:buChar char="l"/>
            </a:pPr>
            <a:r>
              <a:rPr lang="zh-CN" altLang="en-US" sz="16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通用应用 </a:t>
            </a:r>
            <a:r>
              <a:rPr lang="en-US" altLang="zh-CN" sz="16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+ </a:t>
            </a:r>
            <a:r>
              <a:rPr lang="zh-CN" altLang="en-US" sz="16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通用服务器、台式、移动</a:t>
            </a:r>
            <a:endParaRPr lang="en-US" altLang="zh-CN" sz="165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971550" lvl="2" indent="-285750">
              <a:buFont typeface="Wingdings" panose="05000000000000000000" pitchFamily="2" charset="2"/>
              <a:buChar char="Ø"/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编译领域专家经验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971550" lvl="2" indent="-285750">
              <a:buFont typeface="Wingdings" panose="05000000000000000000" pitchFamily="2" charset="2"/>
              <a:buChar char="Ø"/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自动生成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971550" lvl="2" indent="-285750">
              <a:buFont typeface="Wingdings" panose="05000000000000000000" pitchFamily="2" charset="2"/>
              <a:buChar char="Ø"/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目标平台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传播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6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500" dirty="0" smtClean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1500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8B1DA-075B-4F40-8E8C-A67C4BBD69AF}" type="slidenum">
              <a:rPr kumimoji="1" lang="zh-CN" altLang="en-US" smtClean="0"/>
              <a:t>6</a:t>
            </a:fld>
            <a:endParaRPr kumimoji="1"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6457950" y="1968608"/>
            <a:ext cx="187959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20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领域专家协同的</a:t>
            </a:r>
            <a:r>
              <a:rPr lang="zh-CN" altLang="en-US" sz="2000" b="1" spc="50" dirty="0" smtClean="0">
                <a:ln w="11430"/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编译之路</a:t>
            </a:r>
            <a:endParaRPr lang="zh-CN" altLang="en-US" sz="2000" b="1" spc="50" dirty="0">
              <a:ln w="11430"/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3932341" y="4428739"/>
            <a:ext cx="539639" cy="400884"/>
            <a:chOff x="3932341" y="4428739"/>
            <a:chExt cx="539639" cy="400884"/>
          </a:xfrm>
        </p:grpSpPr>
        <p:sp>
          <p:nvSpPr>
            <p:cNvPr id="29" name="椭圆 28"/>
            <p:cNvSpPr/>
            <p:nvPr/>
          </p:nvSpPr>
          <p:spPr>
            <a:xfrm rot="5400000">
              <a:off x="3932341" y="4617684"/>
              <a:ext cx="57864" cy="57864"/>
            </a:xfrm>
            <a:prstGeom prst="ellipse">
              <a:avLst/>
            </a:prstGeom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0" name="椭圆 29"/>
            <p:cNvSpPr/>
            <p:nvPr/>
          </p:nvSpPr>
          <p:spPr>
            <a:xfrm rot="5400000">
              <a:off x="4276351" y="4428739"/>
              <a:ext cx="57864" cy="57864"/>
            </a:xfrm>
            <a:prstGeom prst="ellipse">
              <a:avLst/>
            </a:prstGeom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1" name="椭圆 30"/>
            <p:cNvSpPr/>
            <p:nvPr/>
          </p:nvSpPr>
          <p:spPr>
            <a:xfrm rot="5400000">
              <a:off x="4345233" y="4514378"/>
              <a:ext cx="57864" cy="57864"/>
            </a:xfrm>
            <a:prstGeom prst="ellipse">
              <a:avLst/>
            </a:prstGeom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2" name="椭圆 31"/>
            <p:cNvSpPr/>
            <p:nvPr/>
          </p:nvSpPr>
          <p:spPr>
            <a:xfrm rot="5400000">
              <a:off x="4414116" y="4600480"/>
              <a:ext cx="57864" cy="57864"/>
            </a:xfrm>
            <a:prstGeom prst="ellipse">
              <a:avLst/>
            </a:prstGeom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椭圆 32"/>
            <p:cNvSpPr/>
            <p:nvPr/>
          </p:nvSpPr>
          <p:spPr>
            <a:xfrm rot="5400000">
              <a:off x="4345233" y="4686120"/>
              <a:ext cx="57864" cy="57864"/>
            </a:xfrm>
            <a:prstGeom prst="ellipse">
              <a:avLst/>
            </a:prstGeom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4" name="椭圆 33"/>
            <p:cNvSpPr/>
            <p:nvPr/>
          </p:nvSpPr>
          <p:spPr>
            <a:xfrm rot="5400000">
              <a:off x="4276351" y="4771759"/>
              <a:ext cx="57864" cy="57864"/>
            </a:xfrm>
            <a:prstGeom prst="ellipse">
              <a:avLst/>
            </a:prstGeom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5" name="椭圆 34"/>
            <p:cNvSpPr/>
            <p:nvPr/>
          </p:nvSpPr>
          <p:spPr>
            <a:xfrm rot="5400000">
              <a:off x="4268926" y="4600480"/>
              <a:ext cx="57864" cy="57864"/>
            </a:xfrm>
            <a:prstGeom prst="ellipse">
              <a:avLst/>
            </a:prstGeom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6" name="椭圆 35"/>
            <p:cNvSpPr/>
            <p:nvPr/>
          </p:nvSpPr>
          <p:spPr>
            <a:xfrm rot="5400000">
              <a:off x="4123737" y="4600480"/>
              <a:ext cx="57864" cy="57864"/>
            </a:xfrm>
            <a:prstGeom prst="ellipse">
              <a:avLst/>
            </a:prstGeom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grpSp>
        <p:nvGrpSpPr>
          <p:cNvPr id="2" name="组合 1"/>
          <p:cNvGrpSpPr/>
          <p:nvPr/>
        </p:nvGrpSpPr>
        <p:grpSpPr>
          <a:xfrm>
            <a:off x="496096" y="2345054"/>
            <a:ext cx="3901870" cy="4338647"/>
            <a:chOff x="462138" y="2261944"/>
            <a:chExt cx="3901870" cy="4338647"/>
          </a:xfrm>
        </p:grpSpPr>
        <p:sp>
          <p:nvSpPr>
            <p:cNvPr id="25" name="任意多边形 24"/>
            <p:cNvSpPr/>
            <p:nvPr/>
          </p:nvSpPr>
          <p:spPr>
            <a:xfrm>
              <a:off x="3115990" y="6236130"/>
              <a:ext cx="1248018" cy="334513"/>
            </a:xfrm>
            <a:custGeom>
              <a:avLst/>
              <a:gdLst>
                <a:gd name="connsiteX0" fmla="*/ 0 w 1248018"/>
                <a:gd name="connsiteY0" fmla="*/ 55753 h 334513"/>
                <a:gd name="connsiteX1" fmla="*/ 55753 w 1248018"/>
                <a:gd name="connsiteY1" fmla="*/ 0 h 334513"/>
                <a:gd name="connsiteX2" fmla="*/ 1192265 w 1248018"/>
                <a:gd name="connsiteY2" fmla="*/ 0 h 334513"/>
                <a:gd name="connsiteX3" fmla="*/ 1248018 w 1248018"/>
                <a:gd name="connsiteY3" fmla="*/ 55753 h 334513"/>
                <a:gd name="connsiteX4" fmla="*/ 1248018 w 1248018"/>
                <a:gd name="connsiteY4" fmla="*/ 278760 h 334513"/>
                <a:gd name="connsiteX5" fmla="*/ 1192265 w 1248018"/>
                <a:gd name="connsiteY5" fmla="*/ 334513 h 334513"/>
                <a:gd name="connsiteX6" fmla="*/ 55753 w 1248018"/>
                <a:gd name="connsiteY6" fmla="*/ 334513 h 334513"/>
                <a:gd name="connsiteX7" fmla="*/ 0 w 1248018"/>
                <a:gd name="connsiteY7" fmla="*/ 278760 h 334513"/>
                <a:gd name="connsiteX8" fmla="*/ 0 w 1248018"/>
                <a:gd name="connsiteY8" fmla="*/ 55753 h 3345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8018" h="334513">
                  <a:moveTo>
                    <a:pt x="0" y="55753"/>
                  </a:moveTo>
                  <a:cubicBezTo>
                    <a:pt x="0" y="24961"/>
                    <a:pt x="24961" y="0"/>
                    <a:pt x="55753" y="0"/>
                  </a:cubicBezTo>
                  <a:lnTo>
                    <a:pt x="1192265" y="0"/>
                  </a:lnTo>
                  <a:cubicBezTo>
                    <a:pt x="1223057" y="0"/>
                    <a:pt x="1248018" y="24961"/>
                    <a:pt x="1248018" y="55753"/>
                  </a:cubicBezTo>
                  <a:lnTo>
                    <a:pt x="1248018" y="278760"/>
                  </a:lnTo>
                  <a:cubicBezTo>
                    <a:pt x="1248018" y="309552"/>
                    <a:pt x="1223057" y="334513"/>
                    <a:pt x="1192265" y="334513"/>
                  </a:cubicBezTo>
                  <a:lnTo>
                    <a:pt x="55753" y="334513"/>
                  </a:lnTo>
                  <a:cubicBezTo>
                    <a:pt x="24961" y="334513"/>
                    <a:pt x="0" y="309552"/>
                    <a:pt x="0" y="278760"/>
                  </a:cubicBezTo>
                  <a:lnTo>
                    <a:pt x="0" y="5575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80494" tIns="65860" rIns="65860" bIns="65860" numCol="1" spcCol="1270" anchor="ctr" anchorCtr="0">
              <a:noAutofit/>
            </a:bodyPr>
            <a:lstStyle/>
            <a:p>
              <a:pPr lvl="0" algn="l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1300" b="1" kern="1200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手工代码</a:t>
              </a:r>
              <a:endParaRPr lang="zh-CN" altLang="en-US" sz="1300" b="1" kern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>
              <a:off x="2792547" y="6021896"/>
              <a:ext cx="578643" cy="578695"/>
            </a:xfrm>
            <a:prstGeom prst="ellipse">
              <a:avLst/>
            </a:prstGeom>
            <a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39000" r="-39000"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7" name="任意多边形 26"/>
            <p:cNvSpPr/>
            <p:nvPr/>
          </p:nvSpPr>
          <p:spPr>
            <a:xfrm>
              <a:off x="2091417" y="5291886"/>
              <a:ext cx="1248018" cy="334513"/>
            </a:xfrm>
            <a:custGeom>
              <a:avLst/>
              <a:gdLst>
                <a:gd name="connsiteX0" fmla="*/ 0 w 1248018"/>
                <a:gd name="connsiteY0" fmla="*/ 55753 h 334513"/>
                <a:gd name="connsiteX1" fmla="*/ 55753 w 1248018"/>
                <a:gd name="connsiteY1" fmla="*/ 0 h 334513"/>
                <a:gd name="connsiteX2" fmla="*/ 1192265 w 1248018"/>
                <a:gd name="connsiteY2" fmla="*/ 0 h 334513"/>
                <a:gd name="connsiteX3" fmla="*/ 1248018 w 1248018"/>
                <a:gd name="connsiteY3" fmla="*/ 55753 h 334513"/>
                <a:gd name="connsiteX4" fmla="*/ 1248018 w 1248018"/>
                <a:gd name="connsiteY4" fmla="*/ 278760 h 334513"/>
                <a:gd name="connsiteX5" fmla="*/ 1192265 w 1248018"/>
                <a:gd name="connsiteY5" fmla="*/ 334513 h 334513"/>
                <a:gd name="connsiteX6" fmla="*/ 55753 w 1248018"/>
                <a:gd name="connsiteY6" fmla="*/ 334513 h 334513"/>
                <a:gd name="connsiteX7" fmla="*/ 0 w 1248018"/>
                <a:gd name="connsiteY7" fmla="*/ 278760 h 334513"/>
                <a:gd name="connsiteX8" fmla="*/ 0 w 1248018"/>
                <a:gd name="connsiteY8" fmla="*/ 55753 h 3345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8018" h="334513">
                  <a:moveTo>
                    <a:pt x="0" y="55753"/>
                  </a:moveTo>
                  <a:cubicBezTo>
                    <a:pt x="0" y="24961"/>
                    <a:pt x="24961" y="0"/>
                    <a:pt x="55753" y="0"/>
                  </a:cubicBezTo>
                  <a:lnTo>
                    <a:pt x="1192265" y="0"/>
                  </a:lnTo>
                  <a:cubicBezTo>
                    <a:pt x="1223057" y="0"/>
                    <a:pt x="1248018" y="24961"/>
                    <a:pt x="1248018" y="55753"/>
                  </a:cubicBezTo>
                  <a:lnTo>
                    <a:pt x="1248018" y="278760"/>
                  </a:lnTo>
                  <a:cubicBezTo>
                    <a:pt x="1248018" y="309552"/>
                    <a:pt x="1223057" y="334513"/>
                    <a:pt x="1192265" y="334513"/>
                  </a:cubicBezTo>
                  <a:lnTo>
                    <a:pt x="55753" y="334513"/>
                  </a:lnTo>
                  <a:cubicBezTo>
                    <a:pt x="24961" y="334513"/>
                    <a:pt x="0" y="309552"/>
                    <a:pt x="0" y="278760"/>
                  </a:cubicBezTo>
                  <a:lnTo>
                    <a:pt x="0" y="5575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80494" tIns="65860" rIns="65860" bIns="65860" numCol="1" spcCol="1270" anchor="ctr" anchorCtr="0">
              <a:noAutofit/>
            </a:bodyPr>
            <a:lstStyle/>
            <a:p>
              <a:pPr lvl="0" algn="l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1300" b="1" kern="1200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定制代码</a:t>
              </a:r>
              <a:endParaRPr lang="zh-CN" altLang="en-US" sz="1300" b="1" kern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>
              <a:off x="1542537" y="5238657"/>
              <a:ext cx="578643" cy="578695"/>
            </a:xfrm>
            <a:prstGeom prst="ellipse">
              <a:avLst/>
            </a:prstGeom>
            <a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14000" r="-14000"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8" name="椭圆 37"/>
            <p:cNvSpPr/>
            <p:nvPr/>
          </p:nvSpPr>
          <p:spPr>
            <a:xfrm rot="18402295">
              <a:off x="1000651" y="2379669"/>
              <a:ext cx="57864" cy="57864"/>
            </a:xfrm>
            <a:prstGeom prst="ellipse">
              <a:avLst/>
            </a:prstGeom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grpSp>
          <p:nvGrpSpPr>
            <p:cNvPr id="39" name="组合 38"/>
            <p:cNvGrpSpPr/>
            <p:nvPr/>
          </p:nvGrpSpPr>
          <p:grpSpPr>
            <a:xfrm rot="6334431">
              <a:off x="1257790" y="4895667"/>
              <a:ext cx="413930" cy="366565"/>
              <a:chOff x="6216679" y="4130503"/>
              <a:chExt cx="413930" cy="366565"/>
            </a:xfrm>
          </p:grpSpPr>
          <p:grpSp>
            <p:nvGrpSpPr>
              <p:cNvPr id="40" name="组合 39"/>
              <p:cNvGrpSpPr/>
              <p:nvPr/>
            </p:nvGrpSpPr>
            <p:grpSpPr>
              <a:xfrm>
                <a:off x="6469978" y="4130503"/>
                <a:ext cx="160631" cy="156032"/>
                <a:chOff x="5901931" y="4366495"/>
                <a:chExt cx="160631" cy="156032"/>
              </a:xfrm>
              <a:gradFill>
                <a:gsLst>
                  <a:gs pos="0">
                    <a:srgbClr val="000000"/>
                  </a:gs>
                  <a:gs pos="20000">
                    <a:srgbClr val="000040"/>
                  </a:gs>
                  <a:gs pos="50000">
                    <a:srgbClr val="400040"/>
                  </a:gs>
                  <a:gs pos="75000">
                    <a:srgbClr val="8F0040"/>
                  </a:gs>
                  <a:gs pos="89999">
                    <a:srgbClr val="F27300"/>
                  </a:gs>
                  <a:gs pos="100000">
                    <a:srgbClr val="FFBF00"/>
                  </a:gs>
                </a:gsLst>
                <a:lin ang="5400000" scaled="0"/>
              </a:gradFill>
            </p:grpSpPr>
            <p:sp>
              <p:nvSpPr>
                <p:cNvPr id="43" name="椭圆 42"/>
                <p:cNvSpPr/>
                <p:nvPr/>
              </p:nvSpPr>
              <p:spPr>
                <a:xfrm>
                  <a:off x="6004698" y="4366495"/>
                  <a:ext cx="57864" cy="57864"/>
                </a:xfrm>
                <a:prstGeom prst="ellipse">
                  <a:avLst/>
                </a:prstGeom>
                <a:grpFill/>
              </p:spPr>
              <p:style>
                <a:lnRef idx="2">
                  <a:schemeClr val="accen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sp>
              <p:nvSpPr>
                <p:cNvPr id="44" name="椭圆 43"/>
                <p:cNvSpPr/>
                <p:nvPr/>
              </p:nvSpPr>
              <p:spPr>
                <a:xfrm>
                  <a:off x="5901931" y="4464663"/>
                  <a:ext cx="57864" cy="57864"/>
                </a:xfrm>
                <a:prstGeom prst="ellipse">
                  <a:avLst/>
                </a:prstGeom>
                <a:grpFill/>
              </p:spPr>
              <p:style>
                <a:lnRef idx="2">
                  <a:schemeClr val="accen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</p:sp>
          </p:grpSp>
          <p:sp>
            <p:nvSpPr>
              <p:cNvPr id="41" name="椭圆 40"/>
              <p:cNvSpPr/>
              <p:nvPr/>
            </p:nvSpPr>
            <p:spPr>
              <a:xfrm>
                <a:off x="6216679" y="4439204"/>
                <a:ext cx="57864" cy="57864"/>
              </a:xfrm>
              <a:prstGeom prst="ellipse">
                <a:avLst/>
              </a:prstGeom>
              <a:gradFill>
                <a:gsLst>
                  <a:gs pos="0">
                    <a:srgbClr val="000000"/>
                  </a:gs>
                  <a:gs pos="20000">
                    <a:srgbClr val="000040"/>
                  </a:gs>
                  <a:gs pos="50000">
                    <a:srgbClr val="400040"/>
                  </a:gs>
                  <a:gs pos="75000">
                    <a:srgbClr val="8F0040"/>
                  </a:gs>
                  <a:gs pos="89999">
                    <a:srgbClr val="F27300"/>
                  </a:gs>
                  <a:gs pos="100000">
                    <a:srgbClr val="FFBF00"/>
                  </a:gs>
                </a:gsLst>
                <a:lin ang="5400000" scaled="0"/>
              </a:gradFill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42" name="椭圆 41"/>
              <p:cNvSpPr/>
              <p:nvPr/>
            </p:nvSpPr>
            <p:spPr>
              <a:xfrm rot="18402295">
                <a:off x="6357148" y="4352044"/>
                <a:ext cx="57864" cy="57864"/>
              </a:xfrm>
              <a:prstGeom prst="ellipse">
                <a:avLst/>
              </a:prstGeom>
              <a:gradFill>
                <a:gsLst>
                  <a:gs pos="0">
                    <a:srgbClr val="000000"/>
                  </a:gs>
                  <a:gs pos="20000">
                    <a:srgbClr val="000040"/>
                  </a:gs>
                  <a:gs pos="50000">
                    <a:srgbClr val="400040"/>
                  </a:gs>
                  <a:gs pos="75000">
                    <a:srgbClr val="8F0040"/>
                  </a:gs>
                  <a:gs pos="89999">
                    <a:srgbClr val="F27300"/>
                  </a:gs>
                  <a:gs pos="100000">
                    <a:srgbClr val="FFBF00"/>
                  </a:gs>
                </a:gsLst>
                <a:lin ang="5400000" scaled="0"/>
              </a:gradFill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</p:grpSp>
        <p:grpSp>
          <p:nvGrpSpPr>
            <p:cNvPr id="45" name="组合 44"/>
            <p:cNvGrpSpPr/>
            <p:nvPr/>
          </p:nvGrpSpPr>
          <p:grpSpPr>
            <a:xfrm rot="3483093">
              <a:off x="2095620" y="5833625"/>
              <a:ext cx="832366" cy="398678"/>
              <a:chOff x="4801119" y="4837640"/>
              <a:chExt cx="832366" cy="398678"/>
            </a:xfrm>
          </p:grpSpPr>
          <p:grpSp>
            <p:nvGrpSpPr>
              <p:cNvPr id="46" name="组合 45"/>
              <p:cNvGrpSpPr/>
              <p:nvPr/>
            </p:nvGrpSpPr>
            <p:grpSpPr>
              <a:xfrm>
                <a:off x="4801119" y="5015528"/>
                <a:ext cx="562441" cy="220790"/>
                <a:chOff x="4801119" y="4861046"/>
                <a:chExt cx="562441" cy="220790"/>
              </a:xfrm>
            </p:grpSpPr>
            <p:sp>
              <p:nvSpPr>
                <p:cNvPr id="50" name="椭圆 49"/>
                <p:cNvSpPr/>
                <p:nvPr/>
              </p:nvSpPr>
              <p:spPr>
                <a:xfrm>
                  <a:off x="5305696" y="4861046"/>
                  <a:ext cx="57864" cy="57864"/>
                </a:xfrm>
                <a:prstGeom prst="ellipse">
                  <a:avLst/>
                </a:prstGeom>
                <a:gradFill>
                  <a:gsLst>
                    <a:gs pos="0">
                      <a:srgbClr val="000000"/>
                    </a:gs>
                    <a:gs pos="20000">
                      <a:srgbClr val="000040"/>
                    </a:gs>
                    <a:gs pos="50000">
                      <a:srgbClr val="400040"/>
                    </a:gs>
                    <a:gs pos="75000">
                      <a:srgbClr val="8F0040"/>
                    </a:gs>
                    <a:gs pos="89999">
                      <a:srgbClr val="F27300"/>
                    </a:gs>
                    <a:gs pos="100000">
                      <a:srgbClr val="FFBF00"/>
                    </a:gs>
                  </a:gsLst>
                  <a:lin ang="5400000" scaled="0"/>
                </a:gradFill>
              </p:spPr>
              <p:style>
                <a:lnRef idx="2">
                  <a:schemeClr val="accen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sp>
              <p:nvSpPr>
                <p:cNvPr id="51" name="椭圆 50"/>
                <p:cNvSpPr/>
                <p:nvPr/>
              </p:nvSpPr>
              <p:spPr>
                <a:xfrm>
                  <a:off x="5182561" y="4913842"/>
                  <a:ext cx="57864" cy="57864"/>
                </a:xfrm>
                <a:prstGeom prst="ellipse">
                  <a:avLst/>
                </a:prstGeom>
                <a:gradFill>
                  <a:gsLst>
                    <a:gs pos="0">
                      <a:srgbClr val="000000"/>
                    </a:gs>
                    <a:gs pos="20000">
                      <a:srgbClr val="000040"/>
                    </a:gs>
                    <a:gs pos="50000">
                      <a:srgbClr val="400040"/>
                    </a:gs>
                    <a:gs pos="75000">
                      <a:srgbClr val="8F0040"/>
                    </a:gs>
                    <a:gs pos="89999">
                      <a:srgbClr val="F27300"/>
                    </a:gs>
                    <a:gs pos="100000">
                      <a:srgbClr val="FFBF00"/>
                    </a:gs>
                  </a:gsLst>
                  <a:lin ang="5400000" scaled="0"/>
                </a:gradFill>
              </p:spPr>
              <p:style>
                <a:lnRef idx="2">
                  <a:schemeClr val="accen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sp>
              <p:nvSpPr>
                <p:cNvPr id="52" name="椭圆 51"/>
                <p:cNvSpPr/>
                <p:nvPr/>
              </p:nvSpPr>
              <p:spPr>
                <a:xfrm>
                  <a:off x="5057111" y="4958802"/>
                  <a:ext cx="57864" cy="57864"/>
                </a:xfrm>
                <a:prstGeom prst="ellipse">
                  <a:avLst/>
                </a:prstGeom>
                <a:gradFill>
                  <a:gsLst>
                    <a:gs pos="0">
                      <a:srgbClr val="000000"/>
                    </a:gs>
                    <a:gs pos="20000">
                      <a:srgbClr val="000040"/>
                    </a:gs>
                    <a:gs pos="50000">
                      <a:srgbClr val="400040"/>
                    </a:gs>
                    <a:gs pos="75000">
                      <a:srgbClr val="8F0040"/>
                    </a:gs>
                    <a:gs pos="89999">
                      <a:srgbClr val="F27300"/>
                    </a:gs>
                    <a:gs pos="100000">
                      <a:srgbClr val="FFBF00"/>
                    </a:gs>
                  </a:gsLst>
                  <a:lin ang="5400000" scaled="0"/>
                </a:gradFill>
              </p:spPr>
              <p:style>
                <a:lnRef idx="2">
                  <a:schemeClr val="accen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sp>
              <p:nvSpPr>
                <p:cNvPr id="53" name="椭圆 52"/>
                <p:cNvSpPr/>
                <p:nvPr/>
              </p:nvSpPr>
              <p:spPr>
                <a:xfrm>
                  <a:off x="4929809" y="4995512"/>
                  <a:ext cx="57864" cy="57864"/>
                </a:xfrm>
                <a:prstGeom prst="ellipse">
                  <a:avLst/>
                </a:prstGeom>
                <a:gradFill>
                  <a:gsLst>
                    <a:gs pos="0">
                      <a:srgbClr val="000000"/>
                    </a:gs>
                    <a:gs pos="20000">
                      <a:srgbClr val="000040"/>
                    </a:gs>
                    <a:gs pos="50000">
                      <a:srgbClr val="400040"/>
                    </a:gs>
                    <a:gs pos="75000">
                      <a:srgbClr val="8F0040"/>
                    </a:gs>
                    <a:gs pos="89999">
                      <a:srgbClr val="F27300"/>
                    </a:gs>
                    <a:gs pos="100000">
                      <a:srgbClr val="FFBF00"/>
                    </a:gs>
                  </a:gsLst>
                  <a:lin ang="5400000" scaled="0"/>
                </a:gradFill>
              </p:spPr>
              <p:style>
                <a:lnRef idx="2">
                  <a:schemeClr val="accen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sp>
              <p:nvSpPr>
                <p:cNvPr id="54" name="椭圆 53"/>
                <p:cNvSpPr/>
                <p:nvPr/>
              </p:nvSpPr>
              <p:spPr>
                <a:xfrm>
                  <a:off x="4801119" y="5023972"/>
                  <a:ext cx="57864" cy="57864"/>
                </a:xfrm>
                <a:prstGeom prst="ellipse">
                  <a:avLst/>
                </a:prstGeom>
                <a:gradFill>
                  <a:gsLst>
                    <a:gs pos="0">
                      <a:srgbClr val="000000"/>
                    </a:gs>
                    <a:gs pos="20000">
                      <a:srgbClr val="000040"/>
                    </a:gs>
                    <a:gs pos="50000">
                      <a:srgbClr val="400040"/>
                    </a:gs>
                    <a:gs pos="75000">
                      <a:srgbClr val="8F0040"/>
                    </a:gs>
                    <a:gs pos="89999">
                      <a:srgbClr val="F27300"/>
                    </a:gs>
                    <a:gs pos="100000">
                      <a:srgbClr val="FFBF00"/>
                    </a:gs>
                  </a:gsLst>
                  <a:lin ang="5400000" scaled="0"/>
                </a:gradFill>
              </p:spPr>
              <p:style>
                <a:lnRef idx="2">
                  <a:schemeClr val="accen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</p:sp>
          </p:grpSp>
          <p:grpSp>
            <p:nvGrpSpPr>
              <p:cNvPr id="47" name="组合 46"/>
              <p:cNvGrpSpPr/>
              <p:nvPr/>
            </p:nvGrpSpPr>
            <p:grpSpPr>
              <a:xfrm>
                <a:off x="5472854" y="4837640"/>
                <a:ext cx="160631" cy="156032"/>
                <a:chOff x="5901931" y="4366495"/>
                <a:chExt cx="160631" cy="156032"/>
              </a:xfrm>
              <a:gradFill>
                <a:gsLst>
                  <a:gs pos="0">
                    <a:srgbClr val="000000"/>
                  </a:gs>
                  <a:gs pos="20000">
                    <a:srgbClr val="000040"/>
                  </a:gs>
                  <a:gs pos="50000">
                    <a:srgbClr val="400040"/>
                  </a:gs>
                  <a:gs pos="75000">
                    <a:srgbClr val="8F0040"/>
                  </a:gs>
                  <a:gs pos="89999">
                    <a:srgbClr val="F27300"/>
                  </a:gs>
                  <a:gs pos="100000">
                    <a:srgbClr val="FFBF00"/>
                  </a:gs>
                </a:gsLst>
                <a:lin ang="5400000" scaled="0"/>
              </a:gradFill>
            </p:grpSpPr>
            <p:sp>
              <p:nvSpPr>
                <p:cNvPr id="48" name="椭圆 47"/>
                <p:cNvSpPr/>
                <p:nvPr/>
              </p:nvSpPr>
              <p:spPr>
                <a:xfrm>
                  <a:off x="6004698" y="4366495"/>
                  <a:ext cx="57864" cy="57864"/>
                </a:xfrm>
                <a:prstGeom prst="ellipse">
                  <a:avLst/>
                </a:prstGeom>
                <a:grpFill/>
              </p:spPr>
              <p:style>
                <a:lnRef idx="2">
                  <a:schemeClr val="accen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sp>
              <p:nvSpPr>
                <p:cNvPr id="49" name="椭圆 48"/>
                <p:cNvSpPr/>
                <p:nvPr/>
              </p:nvSpPr>
              <p:spPr>
                <a:xfrm>
                  <a:off x="5901931" y="4464663"/>
                  <a:ext cx="57864" cy="57864"/>
                </a:xfrm>
                <a:prstGeom prst="ellipse">
                  <a:avLst/>
                </a:prstGeom>
                <a:grpFill/>
              </p:spPr>
              <p:style>
                <a:lnRef idx="2">
                  <a:schemeClr val="accen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</p:sp>
          </p:grpSp>
        </p:grpSp>
        <p:grpSp>
          <p:nvGrpSpPr>
            <p:cNvPr id="55" name="组合 54"/>
            <p:cNvGrpSpPr/>
            <p:nvPr/>
          </p:nvGrpSpPr>
          <p:grpSpPr>
            <a:xfrm>
              <a:off x="564463" y="3467138"/>
              <a:ext cx="2680799" cy="1363238"/>
              <a:chOff x="6013307" y="2737373"/>
              <a:chExt cx="2680799" cy="1363238"/>
            </a:xfrm>
          </p:grpSpPr>
          <p:sp>
            <p:nvSpPr>
              <p:cNvPr id="56" name="任意多边形 55"/>
              <p:cNvSpPr/>
              <p:nvPr/>
            </p:nvSpPr>
            <p:spPr>
              <a:xfrm>
                <a:off x="7245899" y="2896450"/>
                <a:ext cx="1448207" cy="1016899"/>
              </a:xfrm>
              <a:custGeom>
                <a:avLst/>
                <a:gdLst>
                  <a:gd name="connsiteX0" fmla="*/ 0 w 1248018"/>
                  <a:gd name="connsiteY0" fmla="*/ 55753 h 334513"/>
                  <a:gd name="connsiteX1" fmla="*/ 55753 w 1248018"/>
                  <a:gd name="connsiteY1" fmla="*/ 0 h 334513"/>
                  <a:gd name="connsiteX2" fmla="*/ 1192265 w 1248018"/>
                  <a:gd name="connsiteY2" fmla="*/ 0 h 334513"/>
                  <a:gd name="connsiteX3" fmla="*/ 1248018 w 1248018"/>
                  <a:gd name="connsiteY3" fmla="*/ 55753 h 334513"/>
                  <a:gd name="connsiteX4" fmla="*/ 1248018 w 1248018"/>
                  <a:gd name="connsiteY4" fmla="*/ 278760 h 334513"/>
                  <a:gd name="connsiteX5" fmla="*/ 1192265 w 1248018"/>
                  <a:gd name="connsiteY5" fmla="*/ 334513 h 334513"/>
                  <a:gd name="connsiteX6" fmla="*/ 55753 w 1248018"/>
                  <a:gd name="connsiteY6" fmla="*/ 334513 h 334513"/>
                  <a:gd name="connsiteX7" fmla="*/ 0 w 1248018"/>
                  <a:gd name="connsiteY7" fmla="*/ 278760 h 334513"/>
                  <a:gd name="connsiteX8" fmla="*/ 0 w 1248018"/>
                  <a:gd name="connsiteY8" fmla="*/ 55753 h 3345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48018" h="334513">
                    <a:moveTo>
                      <a:pt x="0" y="55753"/>
                    </a:moveTo>
                    <a:cubicBezTo>
                      <a:pt x="0" y="24961"/>
                      <a:pt x="24961" y="0"/>
                      <a:pt x="55753" y="0"/>
                    </a:cubicBezTo>
                    <a:lnTo>
                      <a:pt x="1192265" y="0"/>
                    </a:lnTo>
                    <a:cubicBezTo>
                      <a:pt x="1223057" y="0"/>
                      <a:pt x="1248018" y="24961"/>
                      <a:pt x="1248018" y="55753"/>
                    </a:cubicBezTo>
                    <a:lnTo>
                      <a:pt x="1248018" y="278760"/>
                    </a:lnTo>
                    <a:cubicBezTo>
                      <a:pt x="1248018" y="309552"/>
                      <a:pt x="1223057" y="334513"/>
                      <a:pt x="1192265" y="334513"/>
                    </a:cubicBezTo>
                    <a:lnTo>
                      <a:pt x="55753" y="334513"/>
                    </a:lnTo>
                    <a:cubicBezTo>
                      <a:pt x="24961" y="334513"/>
                      <a:pt x="0" y="309552"/>
                      <a:pt x="0" y="278760"/>
                    </a:cubicBezTo>
                    <a:lnTo>
                      <a:pt x="0" y="55753"/>
                    </a:lnTo>
                    <a:close/>
                  </a:path>
                </a:pathLst>
              </a:custGeom>
              <a:gradFill>
                <a:gsLst>
                  <a:gs pos="0">
                    <a:srgbClr val="03D4A8"/>
                  </a:gs>
                  <a:gs pos="25000">
                    <a:srgbClr val="21D6E0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5400000" scaled="0"/>
              </a:gra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0494" tIns="65860" rIns="65860" bIns="65860" numCol="1" spcCol="1270" anchor="t" anchorCtr="0">
                <a:noAutofit/>
              </a:bodyPr>
              <a:lstStyle/>
              <a:p>
                <a:pPr lvl="0" defTabSz="5778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zh-CN" altLang="en-US" sz="1300" b="1" kern="1200" dirty="0" smtClean="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高性能编译器</a:t>
                </a:r>
                <a:endParaRPr lang="zh-CN" altLang="en-US" sz="1300" b="1" kern="120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7" name="椭圆 56"/>
              <p:cNvSpPr/>
              <p:nvPr/>
            </p:nvSpPr>
            <p:spPr>
              <a:xfrm>
                <a:off x="6899744" y="3499790"/>
                <a:ext cx="57864" cy="57864"/>
              </a:xfrm>
              <a:prstGeom prst="ellipse">
                <a:avLst/>
              </a:prstGeom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58" name="任意多边形 57"/>
              <p:cNvSpPr/>
              <p:nvPr/>
            </p:nvSpPr>
            <p:spPr>
              <a:xfrm>
                <a:off x="7357131" y="3214848"/>
                <a:ext cx="1248018" cy="334513"/>
              </a:xfrm>
              <a:custGeom>
                <a:avLst/>
                <a:gdLst>
                  <a:gd name="connsiteX0" fmla="*/ 0 w 1248018"/>
                  <a:gd name="connsiteY0" fmla="*/ 55753 h 334513"/>
                  <a:gd name="connsiteX1" fmla="*/ 55753 w 1248018"/>
                  <a:gd name="connsiteY1" fmla="*/ 0 h 334513"/>
                  <a:gd name="connsiteX2" fmla="*/ 1192265 w 1248018"/>
                  <a:gd name="connsiteY2" fmla="*/ 0 h 334513"/>
                  <a:gd name="connsiteX3" fmla="*/ 1248018 w 1248018"/>
                  <a:gd name="connsiteY3" fmla="*/ 55753 h 334513"/>
                  <a:gd name="connsiteX4" fmla="*/ 1248018 w 1248018"/>
                  <a:gd name="connsiteY4" fmla="*/ 278760 h 334513"/>
                  <a:gd name="connsiteX5" fmla="*/ 1192265 w 1248018"/>
                  <a:gd name="connsiteY5" fmla="*/ 334513 h 334513"/>
                  <a:gd name="connsiteX6" fmla="*/ 55753 w 1248018"/>
                  <a:gd name="connsiteY6" fmla="*/ 334513 h 334513"/>
                  <a:gd name="connsiteX7" fmla="*/ 0 w 1248018"/>
                  <a:gd name="connsiteY7" fmla="*/ 278760 h 334513"/>
                  <a:gd name="connsiteX8" fmla="*/ 0 w 1248018"/>
                  <a:gd name="connsiteY8" fmla="*/ 55753 h 3345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48018" h="334513">
                    <a:moveTo>
                      <a:pt x="0" y="55753"/>
                    </a:moveTo>
                    <a:cubicBezTo>
                      <a:pt x="0" y="24961"/>
                      <a:pt x="24961" y="0"/>
                      <a:pt x="55753" y="0"/>
                    </a:cubicBezTo>
                    <a:lnTo>
                      <a:pt x="1192265" y="0"/>
                    </a:lnTo>
                    <a:cubicBezTo>
                      <a:pt x="1223057" y="0"/>
                      <a:pt x="1248018" y="24961"/>
                      <a:pt x="1248018" y="55753"/>
                    </a:cubicBezTo>
                    <a:lnTo>
                      <a:pt x="1248018" y="278760"/>
                    </a:lnTo>
                    <a:cubicBezTo>
                      <a:pt x="1248018" y="309552"/>
                      <a:pt x="1223057" y="334513"/>
                      <a:pt x="1192265" y="334513"/>
                    </a:cubicBezTo>
                    <a:lnTo>
                      <a:pt x="55753" y="334513"/>
                    </a:lnTo>
                    <a:cubicBezTo>
                      <a:pt x="24961" y="334513"/>
                      <a:pt x="0" y="309552"/>
                      <a:pt x="0" y="278760"/>
                    </a:cubicBezTo>
                    <a:lnTo>
                      <a:pt x="0" y="55753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0494" tIns="65860" rIns="65860" bIns="65860" numCol="1" spcCol="1270" anchor="ctr" anchorCtr="0">
                <a:noAutofit/>
              </a:bodyPr>
              <a:lstStyle/>
              <a:p>
                <a:pPr lvl="0" algn="l" defTabSz="5778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zh-CN" altLang="en-US" sz="1300" b="1" dirty="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编程环境</a:t>
                </a:r>
                <a:endParaRPr lang="zh-CN" altLang="en-US" sz="1300" b="1" kern="120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9" name="椭圆 58"/>
              <p:cNvSpPr/>
              <p:nvPr/>
            </p:nvSpPr>
            <p:spPr>
              <a:xfrm>
                <a:off x="6392158" y="3521916"/>
                <a:ext cx="578643" cy="578695"/>
              </a:xfrm>
              <a:prstGeom prst="ellipse">
                <a:avLst/>
              </a:prstGeom>
              <a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tint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60" name="椭圆 59"/>
              <p:cNvSpPr/>
              <p:nvPr/>
            </p:nvSpPr>
            <p:spPr>
              <a:xfrm>
                <a:off x="6421996" y="2737373"/>
                <a:ext cx="578643" cy="578695"/>
              </a:xfrm>
              <a:prstGeom prst="ellipse">
                <a:avLst/>
              </a:prstGeom>
              <a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 l="-55000" r="-55000"/>
                </a:stretch>
              </a:blip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tint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61" name="椭圆 60"/>
              <p:cNvSpPr/>
              <p:nvPr/>
            </p:nvSpPr>
            <p:spPr>
              <a:xfrm>
                <a:off x="6787244" y="3014265"/>
                <a:ext cx="578643" cy="578695"/>
              </a:xfrm>
              <a:prstGeom prst="ellipse">
                <a:avLst/>
              </a:prstGeom>
              <a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 l="-25000" r="-25000"/>
                </a:stretch>
              </a:blip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tint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62" name="椭圆 61"/>
              <p:cNvSpPr/>
              <p:nvPr/>
            </p:nvSpPr>
            <p:spPr>
              <a:xfrm>
                <a:off x="6013307" y="3115553"/>
                <a:ext cx="578643" cy="578695"/>
              </a:xfrm>
              <a:prstGeom prst="ellipse">
                <a:avLst/>
              </a:prstGeom>
              <a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 l="-17000" r="-17000"/>
                </a:stretch>
              </a:blip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tint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63" name="任意多边形 62"/>
              <p:cNvSpPr/>
              <p:nvPr/>
            </p:nvSpPr>
            <p:spPr>
              <a:xfrm>
                <a:off x="7357131" y="3549361"/>
                <a:ext cx="1248018" cy="334513"/>
              </a:xfrm>
              <a:custGeom>
                <a:avLst/>
                <a:gdLst>
                  <a:gd name="connsiteX0" fmla="*/ 0 w 1248018"/>
                  <a:gd name="connsiteY0" fmla="*/ 55753 h 334513"/>
                  <a:gd name="connsiteX1" fmla="*/ 55753 w 1248018"/>
                  <a:gd name="connsiteY1" fmla="*/ 0 h 334513"/>
                  <a:gd name="connsiteX2" fmla="*/ 1192265 w 1248018"/>
                  <a:gd name="connsiteY2" fmla="*/ 0 h 334513"/>
                  <a:gd name="connsiteX3" fmla="*/ 1248018 w 1248018"/>
                  <a:gd name="connsiteY3" fmla="*/ 55753 h 334513"/>
                  <a:gd name="connsiteX4" fmla="*/ 1248018 w 1248018"/>
                  <a:gd name="connsiteY4" fmla="*/ 278760 h 334513"/>
                  <a:gd name="connsiteX5" fmla="*/ 1192265 w 1248018"/>
                  <a:gd name="connsiteY5" fmla="*/ 334513 h 334513"/>
                  <a:gd name="connsiteX6" fmla="*/ 55753 w 1248018"/>
                  <a:gd name="connsiteY6" fmla="*/ 334513 h 334513"/>
                  <a:gd name="connsiteX7" fmla="*/ 0 w 1248018"/>
                  <a:gd name="connsiteY7" fmla="*/ 278760 h 334513"/>
                  <a:gd name="connsiteX8" fmla="*/ 0 w 1248018"/>
                  <a:gd name="connsiteY8" fmla="*/ 55753 h 3345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48018" h="334513">
                    <a:moveTo>
                      <a:pt x="0" y="55753"/>
                    </a:moveTo>
                    <a:cubicBezTo>
                      <a:pt x="0" y="24961"/>
                      <a:pt x="24961" y="0"/>
                      <a:pt x="55753" y="0"/>
                    </a:cubicBezTo>
                    <a:lnTo>
                      <a:pt x="1192265" y="0"/>
                    </a:lnTo>
                    <a:cubicBezTo>
                      <a:pt x="1223057" y="0"/>
                      <a:pt x="1248018" y="24961"/>
                      <a:pt x="1248018" y="55753"/>
                    </a:cubicBezTo>
                    <a:lnTo>
                      <a:pt x="1248018" y="278760"/>
                    </a:lnTo>
                    <a:cubicBezTo>
                      <a:pt x="1248018" y="309552"/>
                      <a:pt x="1223057" y="334513"/>
                      <a:pt x="1192265" y="334513"/>
                    </a:cubicBezTo>
                    <a:lnTo>
                      <a:pt x="55753" y="334513"/>
                    </a:lnTo>
                    <a:cubicBezTo>
                      <a:pt x="24961" y="334513"/>
                      <a:pt x="0" y="309552"/>
                      <a:pt x="0" y="278760"/>
                    </a:cubicBezTo>
                    <a:lnTo>
                      <a:pt x="0" y="55753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0494" tIns="65860" rIns="65860" bIns="65860" numCol="1" spcCol="1270" anchor="ctr" anchorCtr="0">
                <a:noAutofit/>
              </a:bodyPr>
              <a:lstStyle/>
              <a:p>
                <a:pPr lvl="0" algn="l" defTabSz="5778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zh-CN" altLang="en-US" sz="1300" b="1" dirty="0" smtClean="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编译环境</a:t>
                </a:r>
                <a:endParaRPr lang="zh-CN" altLang="en-US" sz="1300" b="1" kern="120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64" name="任意多边形 63"/>
            <p:cNvSpPr/>
            <p:nvPr/>
          </p:nvSpPr>
          <p:spPr>
            <a:xfrm>
              <a:off x="1407636" y="2774693"/>
              <a:ext cx="1248018" cy="334513"/>
            </a:xfrm>
            <a:custGeom>
              <a:avLst/>
              <a:gdLst>
                <a:gd name="connsiteX0" fmla="*/ 0 w 1248018"/>
                <a:gd name="connsiteY0" fmla="*/ 55753 h 334513"/>
                <a:gd name="connsiteX1" fmla="*/ 55753 w 1248018"/>
                <a:gd name="connsiteY1" fmla="*/ 0 h 334513"/>
                <a:gd name="connsiteX2" fmla="*/ 1192265 w 1248018"/>
                <a:gd name="connsiteY2" fmla="*/ 0 h 334513"/>
                <a:gd name="connsiteX3" fmla="*/ 1248018 w 1248018"/>
                <a:gd name="connsiteY3" fmla="*/ 55753 h 334513"/>
                <a:gd name="connsiteX4" fmla="*/ 1248018 w 1248018"/>
                <a:gd name="connsiteY4" fmla="*/ 278760 h 334513"/>
                <a:gd name="connsiteX5" fmla="*/ 1192265 w 1248018"/>
                <a:gd name="connsiteY5" fmla="*/ 334513 h 334513"/>
                <a:gd name="connsiteX6" fmla="*/ 55753 w 1248018"/>
                <a:gd name="connsiteY6" fmla="*/ 334513 h 334513"/>
                <a:gd name="connsiteX7" fmla="*/ 0 w 1248018"/>
                <a:gd name="connsiteY7" fmla="*/ 278760 h 334513"/>
                <a:gd name="connsiteX8" fmla="*/ 0 w 1248018"/>
                <a:gd name="connsiteY8" fmla="*/ 55753 h 3345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8018" h="334513">
                  <a:moveTo>
                    <a:pt x="0" y="55753"/>
                  </a:moveTo>
                  <a:cubicBezTo>
                    <a:pt x="0" y="24961"/>
                    <a:pt x="24961" y="0"/>
                    <a:pt x="55753" y="0"/>
                  </a:cubicBezTo>
                  <a:lnTo>
                    <a:pt x="1192265" y="0"/>
                  </a:lnTo>
                  <a:cubicBezTo>
                    <a:pt x="1223057" y="0"/>
                    <a:pt x="1248018" y="24961"/>
                    <a:pt x="1248018" y="55753"/>
                  </a:cubicBezTo>
                  <a:lnTo>
                    <a:pt x="1248018" y="278760"/>
                  </a:lnTo>
                  <a:cubicBezTo>
                    <a:pt x="1248018" y="309552"/>
                    <a:pt x="1223057" y="334513"/>
                    <a:pt x="1192265" y="334513"/>
                  </a:cubicBezTo>
                  <a:lnTo>
                    <a:pt x="55753" y="334513"/>
                  </a:lnTo>
                  <a:cubicBezTo>
                    <a:pt x="24961" y="334513"/>
                    <a:pt x="0" y="309552"/>
                    <a:pt x="0" y="278760"/>
                  </a:cubicBezTo>
                  <a:lnTo>
                    <a:pt x="0" y="5575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80494" tIns="65860" rIns="65860" bIns="65860" numCol="1" spcCol="1270" anchor="ctr" anchorCtr="0">
              <a:noAutofit/>
            </a:bodyPr>
            <a:lstStyle/>
            <a:p>
              <a:pPr lvl="0" algn="l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1300" b="1" kern="1200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通用编译器</a:t>
              </a:r>
              <a:endParaRPr lang="zh-CN" altLang="en-US" sz="1300" b="1" kern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椭圆 64"/>
            <p:cNvSpPr/>
            <p:nvPr/>
          </p:nvSpPr>
          <p:spPr>
            <a:xfrm>
              <a:off x="462138" y="2261944"/>
              <a:ext cx="968278" cy="983417"/>
            </a:xfrm>
            <a:prstGeom prst="ellipse">
              <a:avLst/>
            </a:prstGeom>
            <a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14000" r="-14000"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66" name="组合 65"/>
            <p:cNvGrpSpPr/>
            <p:nvPr/>
          </p:nvGrpSpPr>
          <p:grpSpPr>
            <a:xfrm>
              <a:off x="946277" y="3255342"/>
              <a:ext cx="104322" cy="203657"/>
              <a:chOff x="5976123" y="4261720"/>
              <a:chExt cx="104322" cy="203657"/>
            </a:xfrm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</p:grpSpPr>
          <p:sp>
            <p:nvSpPr>
              <p:cNvPr id="67" name="椭圆 66"/>
              <p:cNvSpPr/>
              <p:nvPr/>
            </p:nvSpPr>
            <p:spPr>
              <a:xfrm>
                <a:off x="5976123" y="4261720"/>
                <a:ext cx="57864" cy="57864"/>
              </a:xfrm>
              <a:prstGeom prst="ellipse">
                <a:avLst/>
              </a:prstGeom>
              <a:grpFill/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68" name="椭圆 67"/>
              <p:cNvSpPr/>
              <p:nvPr/>
            </p:nvSpPr>
            <p:spPr>
              <a:xfrm>
                <a:off x="6022581" y="4407513"/>
                <a:ext cx="57864" cy="57864"/>
              </a:xfrm>
              <a:prstGeom prst="ellipse">
                <a:avLst/>
              </a:prstGeom>
              <a:grpFill/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</p:grpSp>
      </p:grpSp>
      <p:pic>
        <p:nvPicPr>
          <p:cNvPr id="73" name="图片 72"/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677" b="97514" l="25385" r="7138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1270" y="4048723"/>
            <a:ext cx="1254080" cy="1137921"/>
          </a:xfrm>
          <a:prstGeom prst="rect">
            <a:avLst/>
          </a:prstGeom>
          <a:effectLst>
            <a:glow rad="127000">
              <a:schemeClr val="accent1">
                <a:alpha val="0"/>
              </a:schemeClr>
            </a:glow>
          </a:effectLst>
        </p:spPr>
      </p:pic>
      <p:pic>
        <p:nvPicPr>
          <p:cNvPr id="122" name="图片 121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658" b="99178" l="0" r="98848">
                        <a14:foregroundMark x1="67742" y1="33553" x2="67742" y2="335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2858" y="3898742"/>
            <a:ext cx="897479" cy="1355052"/>
          </a:xfrm>
          <a:prstGeom prst="rect">
            <a:avLst/>
          </a:prstGeom>
        </p:spPr>
      </p:pic>
      <p:sp>
        <p:nvSpPr>
          <p:cNvPr id="124" name="文本占位符 3"/>
          <p:cNvSpPr txBox="1">
            <a:spLocks/>
          </p:cNvSpPr>
          <p:nvPr/>
        </p:nvSpPr>
        <p:spPr>
          <a:xfrm>
            <a:off x="4737100" y="687592"/>
            <a:ext cx="4267200" cy="131195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85750" indent="-285750" defTabSz="685800">
              <a:lnSpc>
                <a:spcPct val="90000"/>
              </a:lnSpc>
              <a:spcBef>
                <a:spcPts val="750"/>
              </a:spcBef>
              <a:buFont typeface="Wingdings" panose="05000000000000000000" pitchFamily="2" charset="2"/>
              <a:buChar char="u"/>
              <a:defRPr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628650" lvl="1" indent="-285750" defTabSz="685800">
              <a:lnSpc>
                <a:spcPct val="90000"/>
              </a:lnSpc>
              <a:spcBef>
                <a:spcPts val="375"/>
              </a:spcBef>
              <a:buFont typeface="Wingdings" panose="05000000000000000000" pitchFamily="2" charset="2"/>
              <a:buChar char="l"/>
              <a:defRPr sz="1650"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971550" lvl="2" indent="-285750" defTabSz="685800">
              <a:lnSpc>
                <a:spcPct val="90000"/>
              </a:lnSpc>
              <a:spcBef>
                <a:spcPts val="375"/>
              </a:spcBef>
              <a:buFont typeface="Wingdings" panose="05000000000000000000" pitchFamily="2" charset="2"/>
              <a:buChar char="Ø"/>
              <a:defRPr sz="1400"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028700" indent="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750"/>
            </a:lvl4pPr>
            <a:lvl5pPr marL="1371600" indent="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750"/>
            </a:lvl5pPr>
            <a:lvl6pPr marL="1714500" indent="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750"/>
            </a:lvl6pPr>
            <a:lvl7pPr marL="2057400" indent="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750"/>
            </a:lvl7pPr>
            <a:lvl8pPr marL="2400300" indent="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750"/>
            </a:lvl8pPr>
            <a:lvl9pPr marL="2743200" indent="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750"/>
            </a:lvl9pPr>
          </a:lstStyle>
          <a:p>
            <a:r>
              <a:rPr lang="zh-CN" altLang="en-US" dirty="0"/>
              <a:t>高性能编译器</a:t>
            </a:r>
            <a:endParaRPr lang="en-US" altLang="zh-CN" dirty="0"/>
          </a:p>
          <a:p>
            <a:pPr lvl="1"/>
            <a:r>
              <a:rPr lang="en-US" altLang="zh-CN" dirty="0"/>
              <a:t>   </a:t>
            </a:r>
            <a:r>
              <a:rPr lang="zh-CN" altLang="en-US" dirty="0"/>
              <a:t>挖掘硬件特性 “雕”</a:t>
            </a:r>
            <a:endParaRPr lang="en-US" altLang="zh-CN" dirty="0"/>
          </a:p>
          <a:p>
            <a:pPr lvl="1"/>
            <a:r>
              <a:rPr lang="zh-CN" altLang="en-US" dirty="0"/>
              <a:t>   </a:t>
            </a:r>
            <a:r>
              <a:rPr lang="zh-CN" altLang="en-US" dirty="0" smtClean="0"/>
              <a:t>致力于尖端优化 </a:t>
            </a:r>
            <a:r>
              <a:rPr lang="zh-CN" altLang="en-US" dirty="0"/>
              <a:t>“琢”</a:t>
            </a:r>
          </a:p>
        </p:txBody>
      </p:sp>
      <p:sp>
        <p:nvSpPr>
          <p:cNvPr id="125" name="标题 1"/>
          <p:cNvSpPr txBox="1">
            <a:spLocks/>
          </p:cNvSpPr>
          <p:nvPr/>
        </p:nvSpPr>
        <p:spPr>
          <a:xfrm>
            <a:off x="314259" y="122108"/>
            <a:ext cx="4413797" cy="56548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600" dirty="0">
                <a:latin typeface="微软雅黑" pitchFamily="34" charset="-122"/>
                <a:ea typeface="微软雅黑" pitchFamily="34" charset="-122"/>
              </a:rPr>
              <a:t>编译</a:t>
            </a:r>
            <a:r>
              <a:rPr lang="zh-CN" altLang="en-US" sz="3600" dirty="0" smtClean="0">
                <a:latin typeface="微软雅黑" pitchFamily="34" charset="-122"/>
                <a:ea typeface="微软雅黑" pitchFamily="34" charset="-122"/>
              </a:rPr>
              <a:t>之路</a:t>
            </a:r>
            <a:r>
              <a:rPr lang="en-US" altLang="zh-CN" sz="3600" dirty="0" smtClean="0"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36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雕</a:t>
            </a:r>
            <a:r>
              <a:rPr lang="en-US" altLang="zh-CN" sz="36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+</a:t>
            </a:r>
            <a:r>
              <a:rPr lang="zh-CN" altLang="en-US" sz="36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琢</a:t>
            </a:r>
            <a:endParaRPr lang="zh-CN" altLang="en-US" sz="360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27" name="直接连接符 126"/>
          <p:cNvCxnSpPr/>
          <p:nvPr/>
        </p:nvCxnSpPr>
        <p:spPr>
          <a:xfrm>
            <a:off x="5613400" y="3934285"/>
            <a:ext cx="3580573" cy="0"/>
          </a:xfrm>
          <a:prstGeom prst="line">
            <a:avLst/>
          </a:prstGeom>
          <a:ln w="25400"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直接连接符 128"/>
          <p:cNvCxnSpPr/>
          <p:nvPr/>
        </p:nvCxnSpPr>
        <p:spPr>
          <a:xfrm>
            <a:off x="5645150" y="5161938"/>
            <a:ext cx="3580573" cy="0"/>
          </a:xfrm>
          <a:prstGeom prst="line">
            <a:avLst/>
          </a:prstGeom>
          <a:ln w="25400"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0" name="矩形 129"/>
          <p:cNvSpPr/>
          <p:nvPr/>
        </p:nvSpPr>
        <p:spPr>
          <a:xfrm>
            <a:off x="4440367" y="4232481"/>
            <a:ext cx="16516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编译领域</a:t>
            </a:r>
            <a:r>
              <a:rPr lang="zh-CN" altLang="en-US" b="1" dirty="0" smtClean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专家</a:t>
            </a:r>
            <a:endParaRPr lang="en-US" altLang="zh-CN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1" name="矩形 130"/>
          <p:cNvSpPr/>
          <p:nvPr/>
        </p:nvSpPr>
        <p:spPr>
          <a:xfrm>
            <a:off x="4397966" y="5563152"/>
            <a:ext cx="21088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 smtClean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体系结构领域专家</a:t>
            </a:r>
            <a:endParaRPr lang="en-US" altLang="zh-CN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2" name="矩形 131"/>
          <p:cNvSpPr/>
          <p:nvPr/>
        </p:nvSpPr>
        <p:spPr>
          <a:xfrm>
            <a:off x="4432283" y="3063809"/>
            <a:ext cx="163831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应用领域</a:t>
            </a:r>
            <a:r>
              <a:rPr lang="zh-CN" altLang="en-US" b="1" dirty="0" smtClean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专家</a:t>
            </a:r>
            <a:endParaRPr lang="en-US" altLang="zh-CN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855" b="100000" l="1166" r="100000">
                        <a14:foregroundMark x1="5361" y1="18376" x2="5361" y2="18376"/>
                        <a14:foregroundMark x1="21911" y1="8974" x2="20513" y2="8974"/>
                        <a14:foregroundMark x1="21212" y1="26068" x2="21212" y2="26068"/>
                        <a14:foregroundMark x1="31935" y1="16667" x2="31935" y2="16667"/>
                        <a14:foregroundMark x1="31935" y1="34188" x2="31935" y2="34188"/>
                        <a14:foregroundMark x1="46620" y1="53419" x2="46620" y2="53419"/>
                        <a14:foregroundMark x1="66900" y1="41453" x2="66900" y2="41453"/>
                        <a14:foregroundMark x1="65501" y1="47863" x2="65501" y2="47863"/>
                        <a14:foregroundMark x1="15618" y1="40598" x2="15618" y2="40598"/>
                        <a14:foregroundMark x1="10256" y1="42735" x2="10256" y2="42735"/>
                        <a14:foregroundMark x1="96503" y1="63675" x2="96503" y2="63675"/>
                        <a14:foregroundMark x1="94639" y1="56410" x2="94639" y2="56410"/>
                        <a14:foregroundMark x1="92541" y1="54701" x2="92541" y2="54701"/>
                        <a14:foregroundMark x1="90210" y1="45726" x2="90210" y2="45726"/>
                        <a14:foregroundMark x1="87646" y1="50855" x2="87646" y2="508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9892" y="2547046"/>
            <a:ext cx="2855713" cy="15384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3373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 animBg="1"/>
      <p:bldP spid="5" grpId="0"/>
      <p:bldP spid="7" grpId="0"/>
      <p:bldP spid="124" grpId="0" animBg="1"/>
      <p:bldP spid="130" grpId="0"/>
      <p:bldP spid="131" grpId="0"/>
      <p:bldP spid="13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8B1DA-075B-4F40-8E8C-A67C4BBD69AF}" type="slidenum">
              <a:rPr kumimoji="1" lang="zh-CN" altLang="en-US" smtClean="0"/>
              <a:t>7</a:t>
            </a:fld>
            <a:endParaRPr kumimoji="1" lang="zh-CN" altLang="en-US"/>
          </a:p>
        </p:txBody>
      </p:sp>
      <p:grpSp>
        <p:nvGrpSpPr>
          <p:cNvPr id="36" name="组合 35"/>
          <p:cNvGrpSpPr/>
          <p:nvPr/>
        </p:nvGrpSpPr>
        <p:grpSpPr>
          <a:xfrm>
            <a:off x="2766271" y="654379"/>
            <a:ext cx="2680799" cy="1363238"/>
            <a:chOff x="6013307" y="2737373"/>
            <a:chExt cx="2680799" cy="1363238"/>
          </a:xfrm>
        </p:grpSpPr>
        <p:sp>
          <p:nvSpPr>
            <p:cNvPr id="37" name="任意多边形 36"/>
            <p:cNvSpPr/>
            <p:nvPr/>
          </p:nvSpPr>
          <p:spPr>
            <a:xfrm>
              <a:off x="7245899" y="2896450"/>
              <a:ext cx="1448207" cy="1016899"/>
            </a:xfrm>
            <a:custGeom>
              <a:avLst/>
              <a:gdLst>
                <a:gd name="connsiteX0" fmla="*/ 0 w 1248018"/>
                <a:gd name="connsiteY0" fmla="*/ 55753 h 334513"/>
                <a:gd name="connsiteX1" fmla="*/ 55753 w 1248018"/>
                <a:gd name="connsiteY1" fmla="*/ 0 h 334513"/>
                <a:gd name="connsiteX2" fmla="*/ 1192265 w 1248018"/>
                <a:gd name="connsiteY2" fmla="*/ 0 h 334513"/>
                <a:gd name="connsiteX3" fmla="*/ 1248018 w 1248018"/>
                <a:gd name="connsiteY3" fmla="*/ 55753 h 334513"/>
                <a:gd name="connsiteX4" fmla="*/ 1248018 w 1248018"/>
                <a:gd name="connsiteY4" fmla="*/ 278760 h 334513"/>
                <a:gd name="connsiteX5" fmla="*/ 1192265 w 1248018"/>
                <a:gd name="connsiteY5" fmla="*/ 334513 h 334513"/>
                <a:gd name="connsiteX6" fmla="*/ 55753 w 1248018"/>
                <a:gd name="connsiteY6" fmla="*/ 334513 h 334513"/>
                <a:gd name="connsiteX7" fmla="*/ 0 w 1248018"/>
                <a:gd name="connsiteY7" fmla="*/ 278760 h 334513"/>
                <a:gd name="connsiteX8" fmla="*/ 0 w 1248018"/>
                <a:gd name="connsiteY8" fmla="*/ 55753 h 3345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8018" h="334513">
                  <a:moveTo>
                    <a:pt x="0" y="55753"/>
                  </a:moveTo>
                  <a:cubicBezTo>
                    <a:pt x="0" y="24961"/>
                    <a:pt x="24961" y="0"/>
                    <a:pt x="55753" y="0"/>
                  </a:cubicBezTo>
                  <a:lnTo>
                    <a:pt x="1192265" y="0"/>
                  </a:lnTo>
                  <a:cubicBezTo>
                    <a:pt x="1223057" y="0"/>
                    <a:pt x="1248018" y="24961"/>
                    <a:pt x="1248018" y="55753"/>
                  </a:cubicBezTo>
                  <a:lnTo>
                    <a:pt x="1248018" y="278760"/>
                  </a:lnTo>
                  <a:cubicBezTo>
                    <a:pt x="1248018" y="309552"/>
                    <a:pt x="1223057" y="334513"/>
                    <a:pt x="1192265" y="334513"/>
                  </a:cubicBezTo>
                  <a:lnTo>
                    <a:pt x="55753" y="334513"/>
                  </a:lnTo>
                  <a:cubicBezTo>
                    <a:pt x="24961" y="334513"/>
                    <a:pt x="0" y="309552"/>
                    <a:pt x="0" y="278760"/>
                  </a:cubicBezTo>
                  <a:lnTo>
                    <a:pt x="0" y="55753"/>
                  </a:lnTo>
                  <a:close/>
                </a:path>
              </a:pathLst>
            </a:custGeom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80494" tIns="65860" rIns="65860" bIns="65860" numCol="1" spcCol="1270" anchor="t" anchorCtr="0">
              <a:noAutofit/>
            </a:bodyPr>
            <a:lstStyle/>
            <a:p>
              <a:pPr lvl="0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1300" b="1" kern="1200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高性能编译器</a:t>
              </a:r>
              <a:endParaRPr lang="zh-CN" altLang="en-US" sz="1300" b="1" kern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椭圆 37"/>
            <p:cNvSpPr/>
            <p:nvPr/>
          </p:nvSpPr>
          <p:spPr>
            <a:xfrm>
              <a:off x="6899744" y="3499790"/>
              <a:ext cx="57864" cy="57864"/>
            </a:xfrm>
            <a:prstGeom prst="ellipse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9" name="任意多边形 38"/>
            <p:cNvSpPr/>
            <p:nvPr/>
          </p:nvSpPr>
          <p:spPr>
            <a:xfrm>
              <a:off x="7357131" y="3214848"/>
              <a:ext cx="1248018" cy="334513"/>
            </a:xfrm>
            <a:custGeom>
              <a:avLst/>
              <a:gdLst>
                <a:gd name="connsiteX0" fmla="*/ 0 w 1248018"/>
                <a:gd name="connsiteY0" fmla="*/ 55753 h 334513"/>
                <a:gd name="connsiteX1" fmla="*/ 55753 w 1248018"/>
                <a:gd name="connsiteY1" fmla="*/ 0 h 334513"/>
                <a:gd name="connsiteX2" fmla="*/ 1192265 w 1248018"/>
                <a:gd name="connsiteY2" fmla="*/ 0 h 334513"/>
                <a:gd name="connsiteX3" fmla="*/ 1248018 w 1248018"/>
                <a:gd name="connsiteY3" fmla="*/ 55753 h 334513"/>
                <a:gd name="connsiteX4" fmla="*/ 1248018 w 1248018"/>
                <a:gd name="connsiteY4" fmla="*/ 278760 h 334513"/>
                <a:gd name="connsiteX5" fmla="*/ 1192265 w 1248018"/>
                <a:gd name="connsiteY5" fmla="*/ 334513 h 334513"/>
                <a:gd name="connsiteX6" fmla="*/ 55753 w 1248018"/>
                <a:gd name="connsiteY6" fmla="*/ 334513 h 334513"/>
                <a:gd name="connsiteX7" fmla="*/ 0 w 1248018"/>
                <a:gd name="connsiteY7" fmla="*/ 278760 h 334513"/>
                <a:gd name="connsiteX8" fmla="*/ 0 w 1248018"/>
                <a:gd name="connsiteY8" fmla="*/ 55753 h 3345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8018" h="334513">
                  <a:moveTo>
                    <a:pt x="0" y="55753"/>
                  </a:moveTo>
                  <a:cubicBezTo>
                    <a:pt x="0" y="24961"/>
                    <a:pt x="24961" y="0"/>
                    <a:pt x="55753" y="0"/>
                  </a:cubicBezTo>
                  <a:lnTo>
                    <a:pt x="1192265" y="0"/>
                  </a:lnTo>
                  <a:cubicBezTo>
                    <a:pt x="1223057" y="0"/>
                    <a:pt x="1248018" y="24961"/>
                    <a:pt x="1248018" y="55753"/>
                  </a:cubicBezTo>
                  <a:lnTo>
                    <a:pt x="1248018" y="278760"/>
                  </a:lnTo>
                  <a:cubicBezTo>
                    <a:pt x="1248018" y="309552"/>
                    <a:pt x="1223057" y="334513"/>
                    <a:pt x="1192265" y="334513"/>
                  </a:cubicBezTo>
                  <a:lnTo>
                    <a:pt x="55753" y="334513"/>
                  </a:lnTo>
                  <a:cubicBezTo>
                    <a:pt x="24961" y="334513"/>
                    <a:pt x="0" y="309552"/>
                    <a:pt x="0" y="278760"/>
                  </a:cubicBezTo>
                  <a:lnTo>
                    <a:pt x="0" y="5575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80494" tIns="65860" rIns="65860" bIns="65860" numCol="1" spcCol="1270" anchor="ctr" anchorCtr="0">
              <a:noAutofit/>
            </a:bodyPr>
            <a:lstStyle/>
            <a:p>
              <a:pPr lvl="0" algn="l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13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编程环境</a:t>
              </a:r>
              <a:endParaRPr lang="zh-CN" altLang="en-US" sz="1300" b="1" kern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椭圆 39"/>
            <p:cNvSpPr/>
            <p:nvPr/>
          </p:nvSpPr>
          <p:spPr>
            <a:xfrm>
              <a:off x="6392158" y="3521916"/>
              <a:ext cx="578643" cy="578695"/>
            </a:xfrm>
            <a:prstGeom prst="ellipse">
              <a:avLst/>
            </a:prstGeom>
            <a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1" name="椭圆 40"/>
            <p:cNvSpPr/>
            <p:nvPr/>
          </p:nvSpPr>
          <p:spPr>
            <a:xfrm>
              <a:off x="6421996" y="2737373"/>
              <a:ext cx="578643" cy="578695"/>
            </a:xfrm>
            <a:prstGeom prst="ellipse">
              <a:avLst/>
            </a:prstGeom>
            <a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55000" r="-55000"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2" name="椭圆 41"/>
            <p:cNvSpPr/>
            <p:nvPr/>
          </p:nvSpPr>
          <p:spPr>
            <a:xfrm>
              <a:off x="6787244" y="3014265"/>
              <a:ext cx="578643" cy="578695"/>
            </a:xfrm>
            <a:prstGeom prst="ellipse">
              <a:avLst/>
            </a:prstGeom>
            <a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25000" r="-25000"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3" name="椭圆 42"/>
            <p:cNvSpPr/>
            <p:nvPr/>
          </p:nvSpPr>
          <p:spPr>
            <a:xfrm>
              <a:off x="6013307" y="3115553"/>
              <a:ext cx="578643" cy="578695"/>
            </a:xfrm>
            <a:prstGeom prst="ellipse">
              <a:avLst/>
            </a:prstGeom>
            <a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17000" r="-17000"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4" name="任意多边形 43"/>
            <p:cNvSpPr/>
            <p:nvPr/>
          </p:nvSpPr>
          <p:spPr>
            <a:xfrm>
              <a:off x="7357131" y="3549361"/>
              <a:ext cx="1248018" cy="334513"/>
            </a:xfrm>
            <a:custGeom>
              <a:avLst/>
              <a:gdLst>
                <a:gd name="connsiteX0" fmla="*/ 0 w 1248018"/>
                <a:gd name="connsiteY0" fmla="*/ 55753 h 334513"/>
                <a:gd name="connsiteX1" fmla="*/ 55753 w 1248018"/>
                <a:gd name="connsiteY1" fmla="*/ 0 h 334513"/>
                <a:gd name="connsiteX2" fmla="*/ 1192265 w 1248018"/>
                <a:gd name="connsiteY2" fmla="*/ 0 h 334513"/>
                <a:gd name="connsiteX3" fmla="*/ 1248018 w 1248018"/>
                <a:gd name="connsiteY3" fmla="*/ 55753 h 334513"/>
                <a:gd name="connsiteX4" fmla="*/ 1248018 w 1248018"/>
                <a:gd name="connsiteY4" fmla="*/ 278760 h 334513"/>
                <a:gd name="connsiteX5" fmla="*/ 1192265 w 1248018"/>
                <a:gd name="connsiteY5" fmla="*/ 334513 h 334513"/>
                <a:gd name="connsiteX6" fmla="*/ 55753 w 1248018"/>
                <a:gd name="connsiteY6" fmla="*/ 334513 h 334513"/>
                <a:gd name="connsiteX7" fmla="*/ 0 w 1248018"/>
                <a:gd name="connsiteY7" fmla="*/ 278760 h 334513"/>
                <a:gd name="connsiteX8" fmla="*/ 0 w 1248018"/>
                <a:gd name="connsiteY8" fmla="*/ 55753 h 3345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8018" h="334513">
                  <a:moveTo>
                    <a:pt x="0" y="55753"/>
                  </a:moveTo>
                  <a:cubicBezTo>
                    <a:pt x="0" y="24961"/>
                    <a:pt x="24961" y="0"/>
                    <a:pt x="55753" y="0"/>
                  </a:cubicBezTo>
                  <a:lnTo>
                    <a:pt x="1192265" y="0"/>
                  </a:lnTo>
                  <a:cubicBezTo>
                    <a:pt x="1223057" y="0"/>
                    <a:pt x="1248018" y="24961"/>
                    <a:pt x="1248018" y="55753"/>
                  </a:cubicBezTo>
                  <a:lnTo>
                    <a:pt x="1248018" y="278760"/>
                  </a:lnTo>
                  <a:cubicBezTo>
                    <a:pt x="1248018" y="309552"/>
                    <a:pt x="1223057" y="334513"/>
                    <a:pt x="1192265" y="334513"/>
                  </a:cubicBezTo>
                  <a:lnTo>
                    <a:pt x="55753" y="334513"/>
                  </a:lnTo>
                  <a:cubicBezTo>
                    <a:pt x="24961" y="334513"/>
                    <a:pt x="0" y="309552"/>
                    <a:pt x="0" y="278760"/>
                  </a:cubicBezTo>
                  <a:lnTo>
                    <a:pt x="0" y="5575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80494" tIns="65860" rIns="65860" bIns="65860" numCol="1" spcCol="1270" anchor="ctr" anchorCtr="0">
              <a:noAutofit/>
            </a:bodyPr>
            <a:lstStyle/>
            <a:p>
              <a:pPr lvl="0" algn="l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1300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编译环境</a:t>
              </a:r>
              <a:endParaRPr lang="zh-CN" altLang="en-US" sz="1300" b="1" kern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46" name="直接连接符 45"/>
          <p:cNvCxnSpPr/>
          <p:nvPr/>
        </p:nvCxnSpPr>
        <p:spPr>
          <a:xfrm>
            <a:off x="203200" y="2342417"/>
            <a:ext cx="8572500" cy="0"/>
          </a:xfrm>
          <a:prstGeom prst="line">
            <a:avLst/>
          </a:prstGeom>
          <a:ln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3627750" y="2173140"/>
            <a:ext cx="0" cy="4606211"/>
          </a:xfrm>
          <a:prstGeom prst="line">
            <a:avLst/>
          </a:prstGeom>
          <a:ln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925209" y="2003863"/>
            <a:ext cx="9636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altLang="zh-CN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~ 2010    </a:t>
            </a:r>
            <a:endParaRPr lang="zh-CN" altLang="en-U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157351" y="1949697"/>
            <a:ext cx="9636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altLang="zh-CN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2010 ~  </a:t>
            </a:r>
            <a:endParaRPr lang="zh-CN" altLang="en-U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57" name="Group 103"/>
          <p:cNvGrpSpPr>
            <a:grpSpLocks/>
          </p:cNvGrpSpPr>
          <p:nvPr/>
        </p:nvGrpSpPr>
        <p:grpSpPr bwMode="auto">
          <a:xfrm>
            <a:off x="-3799682" y="3798700"/>
            <a:ext cx="3179519" cy="730707"/>
            <a:chOff x="196" y="2531"/>
            <a:chExt cx="3515" cy="621"/>
          </a:xfrm>
        </p:grpSpPr>
        <p:sp>
          <p:nvSpPr>
            <p:cNvPr id="58" name="Freeform 64"/>
            <p:cNvSpPr>
              <a:spLocks/>
            </p:cNvSpPr>
            <p:nvPr/>
          </p:nvSpPr>
          <p:spPr bwMode="gray">
            <a:xfrm>
              <a:off x="196" y="2531"/>
              <a:ext cx="554" cy="539"/>
            </a:xfrm>
            <a:custGeom>
              <a:avLst/>
              <a:gdLst>
                <a:gd name="T0" fmla="*/ 118 w 596"/>
                <a:gd name="T1" fmla="*/ 0 h 598"/>
                <a:gd name="T2" fmla="*/ 0 w 596"/>
                <a:gd name="T3" fmla="*/ 118 h 598"/>
                <a:gd name="T4" fmla="*/ 0 w 596"/>
                <a:gd name="T5" fmla="*/ 589 h 598"/>
                <a:gd name="T6" fmla="*/ 161 w 596"/>
                <a:gd name="T7" fmla="*/ 174 h 598"/>
                <a:gd name="T8" fmla="*/ 589 w 596"/>
                <a:gd name="T9" fmla="*/ 0 h 598"/>
                <a:gd name="T10" fmla="*/ 118 w 596"/>
                <a:gd name="T11" fmla="*/ 0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rgbClr val="99CC00">
                    <a:alpha val="0"/>
                  </a:srgbClr>
                </a:gs>
                <a:gs pos="100000">
                  <a:srgbClr val="99CC00">
                    <a:gamma/>
                    <a:tint val="0"/>
                    <a:invGamma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9" name="Freeform 79"/>
            <p:cNvSpPr>
              <a:spLocks/>
            </p:cNvSpPr>
            <p:nvPr/>
          </p:nvSpPr>
          <p:spPr bwMode="gray">
            <a:xfrm>
              <a:off x="3157" y="2613"/>
              <a:ext cx="554" cy="539"/>
            </a:xfrm>
            <a:custGeom>
              <a:avLst/>
              <a:gdLst>
                <a:gd name="T0" fmla="*/ 118 w 596"/>
                <a:gd name="T1" fmla="*/ 0 h 598"/>
                <a:gd name="T2" fmla="*/ 0 w 596"/>
                <a:gd name="T3" fmla="*/ 118 h 598"/>
                <a:gd name="T4" fmla="*/ 0 w 596"/>
                <a:gd name="T5" fmla="*/ 589 h 598"/>
                <a:gd name="T6" fmla="*/ 161 w 596"/>
                <a:gd name="T7" fmla="*/ 174 h 598"/>
                <a:gd name="T8" fmla="*/ 589 w 596"/>
                <a:gd name="T9" fmla="*/ 0 h 598"/>
                <a:gd name="T10" fmla="*/ 118 w 596"/>
                <a:gd name="T11" fmla="*/ 0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rgbClr val="99CC00">
                    <a:alpha val="0"/>
                  </a:srgbClr>
                </a:gs>
                <a:gs pos="100000">
                  <a:srgbClr val="99CC00">
                    <a:gamma/>
                    <a:tint val="0"/>
                    <a:invGamma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60033" y="2540000"/>
            <a:ext cx="3540208" cy="2662896"/>
            <a:chOff x="60033" y="2540000"/>
            <a:chExt cx="3540208" cy="2662896"/>
          </a:xfrm>
        </p:grpSpPr>
        <p:pic>
          <p:nvPicPr>
            <p:cNvPr id="12290" name="Picture 2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33" y="3221696"/>
              <a:ext cx="3540208" cy="1981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9" name="TextBox 68"/>
            <p:cNvSpPr txBox="1"/>
            <p:nvPr/>
          </p:nvSpPr>
          <p:spPr>
            <a:xfrm>
              <a:off x="873997" y="2540000"/>
              <a:ext cx="20296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以单核结构为主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753602" y="2540000"/>
            <a:ext cx="5022097" cy="3606800"/>
            <a:chOff x="3753602" y="2540000"/>
            <a:chExt cx="5022097" cy="3606800"/>
          </a:xfrm>
        </p:grpSpPr>
        <p:pic>
          <p:nvPicPr>
            <p:cNvPr id="6" name="Picture 3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3602" y="3187700"/>
              <a:ext cx="5022097" cy="29591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1" name="TextBox 70"/>
            <p:cNvSpPr txBox="1"/>
            <p:nvPr/>
          </p:nvSpPr>
          <p:spPr>
            <a:xfrm>
              <a:off x="4199706" y="2540000"/>
              <a:ext cx="45164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协同：上层应用</a:t>
              </a:r>
              <a:r>
                <a:rPr lang="en-US" altLang="zh-CN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+</a:t>
              </a:r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编译</a:t>
              </a:r>
              <a:r>
                <a:rPr lang="en-US" altLang="zh-CN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+</a:t>
              </a:r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体系结构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3" name="标题 1"/>
          <p:cNvSpPr txBox="1">
            <a:spLocks/>
          </p:cNvSpPr>
          <p:nvPr/>
        </p:nvSpPr>
        <p:spPr>
          <a:xfrm>
            <a:off x="314259" y="122108"/>
            <a:ext cx="4413797" cy="56548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600" dirty="0">
                <a:latin typeface="微软雅黑" pitchFamily="34" charset="-122"/>
                <a:ea typeface="微软雅黑" pitchFamily="34" charset="-122"/>
              </a:rPr>
              <a:t>编译</a:t>
            </a:r>
            <a:r>
              <a:rPr lang="zh-CN" altLang="en-US" sz="3600" dirty="0" smtClean="0">
                <a:latin typeface="微软雅黑" pitchFamily="34" charset="-122"/>
                <a:ea typeface="微软雅黑" pitchFamily="34" charset="-122"/>
              </a:rPr>
              <a:t>之路</a:t>
            </a:r>
            <a:r>
              <a:rPr lang="en-US" altLang="zh-CN" sz="3600" dirty="0" smtClean="0"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36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雕</a:t>
            </a:r>
            <a:r>
              <a:rPr lang="en-US" altLang="zh-CN" sz="36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+</a:t>
            </a:r>
            <a:r>
              <a:rPr lang="zh-CN" altLang="en-US" sz="36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琢</a:t>
            </a:r>
            <a:endParaRPr lang="zh-CN" altLang="en-US" sz="360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80622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93372" y="1099705"/>
            <a:ext cx="7480607" cy="4595242"/>
          </a:xfrm>
        </p:spPr>
        <p:txBody>
          <a:bodyPr>
            <a:normAutofit/>
          </a:bodyPr>
          <a:lstStyle/>
          <a:p>
            <a:pPr marL="342900" lvl="1" indent="-34290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>
                <a:schemeClr val="bg1">
                  <a:lumMod val="75000"/>
                </a:schemeClr>
              </a:buClr>
              <a:buFont typeface="Wingdings" panose="05000000000000000000" pitchFamily="2" charset="2"/>
              <a:buChar char="n"/>
              <a:defRPr/>
            </a:pPr>
            <a:r>
              <a:rPr lang="zh-CN" altLang="en-US" sz="2400" kern="100" dirty="0">
                <a:solidFill>
                  <a:schemeClr val="bg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芯片  </a:t>
            </a:r>
            <a:r>
              <a:rPr lang="en-US" altLang="zh-CN" sz="2400" kern="100" dirty="0">
                <a:solidFill>
                  <a:schemeClr val="bg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vs </a:t>
            </a:r>
            <a:r>
              <a:rPr lang="en-US" altLang="zh-CN" sz="2400" kern="100" dirty="0" smtClean="0">
                <a:solidFill>
                  <a:schemeClr val="bg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 </a:t>
            </a:r>
            <a:r>
              <a:rPr lang="zh-CN" altLang="en-US" sz="2400" kern="100" dirty="0" smtClean="0">
                <a:solidFill>
                  <a:schemeClr val="bg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编译  </a:t>
            </a:r>
            <a:endParaRPr lang="en-US" altLang="zh-CN" sz="2400" kern="100" dirty="0">
              <a:solidFill>
                <a:schemeClr val="bg1">
                  <a:lumMod val="75000"/>
                </a:schemeClr>
              </a:solidFill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  <a:p>
            <a:pPr marL="0" lvl="1" indent="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endParaRPr lang="en-US" altLang="zh-CN" sz="2400" b="1" kern="100" dirty="0"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  <a:p>
            <a:pPr marL="342900" lvl="1" indent="-34290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>
                <a:schemeClr val="bg1">
                  <a:lumMod val="75000"/>
                </a:schemeClr>
              </a:buClr>
              <a:buFont typeface="Wingdings" panose="05000000000000000000" pitchFamily="2" charset="2"/>
              <a:buChar char="n"/>
              <a:defRPr/>
            </a:pPr>
            <a:r>
              <a:rPr lang="zh-CN" altLang="en-US" sz="2400" kern="100" dirty="0" smtClean="0"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编译之路：</a:t>
            </a:r>
            <a:r>
              <a:rPr lang="zh-CN" altLang="en-US" sz="2400" b="1" kern="1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雕</a:t>
            </a:r>
            <a:r>
              <a:rPr lang="en-US" altLang="zh-CN" sz="2400" b="1" kern="1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+</a:t>
            </a:r>
            <a:r>
              <a:rPr lang="zh-CN" altLang="en-US" sz="2400" b="1" kern="1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琢</a:t>
            </a:r>
            <a:endParaRPr lang="en-US" altLang="zh-CN" sz="2400" b="1" kern="10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  <a:p>
            <a:pPr marL="742950" lvl="2" indent="-34290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>
                <a:schemeClr val="bg1">
                  <a:lumMod val="75000"/>
                </a:schemeClr>
              </a:buClr>
              <a:buFont typeface="Wingdings" panose="05000000000000000000" pitchFamily="2" charset="2"/>
              <a:buChar char="n"/>
              <a:defRPr/>
            </a:pPr>
            <a:r>
              <a:rPr lang="zh-CN" altLang="en-US" kern="100" dirty="0" smtClean="0"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传统编译技术的深度挖掘（龙芯）</a:t>
            </a:r>
            <a:endParaRPr lang="en-US" altLang="zh-CN" kern="100" dirty="0" smtClean="0"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  <a:p>
            <a:pPr marL="742950" lvl="2" indent="-34290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>
                <a:schemeClr val="bg1">
                  <a:lumMod val="75000"/>
                </a:schemeClr>
              </a:buClr>
              <a:buFont typeface="Wingdings" panose="05000000000000000000" pitchFamily="2" charset="2"/>
              <a:buChar char="n"/>
              <a:defRPr/>
            </a:pPr>
            <a:r>
              <a:rPr lang="zh-CN" altLang="en-US" kern="100" dirty="0" smtClean="0"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新型结构上的摸索</a:t>
            </a:r>
            <a:endParaRPr lang="en-US" altLang="zh-CN" kern="100" dirty="0" smtClean="0"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  <a:p>
            <a:pPr marL="742950" lvl="2" indent="-34290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>
                <a:schemeClr val="bg1">
                  <a:lumMod val="75000"/>
                </a:schemeClr>
              </a:buClr>
              <a:buFont typeface="Wingdings" panose="05000000000000000000" pitchFamily="2" charset="2"/>
              <a:buChar char="n"/>
              <a:defRPr/>
            </a:pPr>
            <a:r>
              <a:rPr lang="zh-CN" altLang="en-US" kern="100" dirty="0" smtClean="0"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编译方法学的延伸</a:t>
            </a:r>
            <a:endParaRPr lang="en-US" altLang="zh-CN" kern="100" dirty="0" smtClean="0"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  <a:p>
            <a:pPr marL="742950" lvl="2" indent="-34290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>
                <a:schemeClr val="bg1">
                  <a:lumMod val="75000"/>
                </a:schemeClr>
              </a:buClr>
              <a:buFont typeface="Wingdings" panose="05000000000000000000" pitchFamily="2" charset="2"/>
              <a:buChar char="n"/>
              <a:defRPr/>
            </a:pPr>
            <a:endParaRPr lang="en-US" altLang="zh-CN" kern="100" dirty="0"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  <a:p>
            <a:pPr marL="342900" lvl="1" indent="-34290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>
                <a:schemeClr val="bg1">
                  <a:lumMod val="75000"/>
                </a:schemeClr>
              </a:buClr>
              <a:buFont typeface="Wingdings" panose="05000000000000000000" pitchFamily="2" charset="2"/>
              <a:buChar char="n"/>
              <a:defRPr/>
            </a:pPr>
            <a:r>
              <a:rPr lang="zh-CN" altLang="en-US" sz="2400" kern="100" dirty="0" smtClean="0">
                <a:solidFill>
                  <a:schemeClr val="bg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既有成果</a:t>
            </a:r>
            <a:endParaRPr lang="en-US" altLang="zh-CN" sz="2400" kern="100" dirty="0" smtClean="0">
              <a:solidFill>
                <a:schemeClr val="bg1">
                  <a:lumMod val="75000"/>
                </a:schemeClr>
              </a:solidFill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  <a:p>
            <a:pPr marL="742950" lvl="2" indent="-34290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>
                <a:schemeClr val="bg1">
                  <a:lumMod val="75000"/>
                </a:schemeClr>
              </a:buClr>
              <a:buFont typeface="Wingdings" panose="05000000000000000000" pitchFamily="2" charset="2"/>
              <a:buChar char="n"/>
              <a:defRPr/>
            </a:pPr>
            <a:r>
              <a:rPr lang="zh-CN" altLang="en-US" kern="100" dirty="0">
                <a:solidFill>
                  <a:schemeClr val="bg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与</a:t>
            </a:r>
            <a:r>
              <a:rPr lang="zh-CN" altLang="en-US" kern="100" dirty="0" smtClean="0">
                <a:solidFill>
                  <a:schemeClr val="bg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应用的对接</a:t>
            </a:r>
            <a:endParaRPr lang="en-US" altLang="zh-CN" kern="100" dirty="0" smtClean="0">
              <a:solidFill>
                <a:schemeClr val="bg1">
                  <a:lumMod val="75000"/>
                </a:schemeClr>
              </a:solidFill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  <a:p>
            <a:pPr marL="400050" lvl="2" indent="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>
                <a:schemeClr val="bg1">
                  <a:lumMod val="75000"/>
                </a:schemeClr>
              </a:buClr>
              <a:buNone/>
              <a:defRPr/>
            </a:pPr>
            <a:endParaRPr lang="en-US" altLang="zh-CN" kern="100" dirty="0" smtClean="0">
              <a:solidFill>
                <a:schemeClr val="bg1">
                  <a:lumMod val="75000"/>
                </a:schemeClr>
              </a:solidFill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  <a:p>
            <a:pPr marL="342900" lvl="1" indent="-34290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>
                <a:schemeClr val="bg1">
                  <a:lumMod val="75000"/>
                </a:schemeClr>
              </a:buClr>
              <a:buFont typeface="Wingdings" panose="05000000000000000000" pitchFamily="2" charset="2"/>
              <a:buChar char="n"/>
              <a:defRPr/>
            </a:pPr>
            <a:r>
              <a:rPr lang="zh-CN" altLang="en-US" sz="2400" kern="100" dirty="0">
                <a:solidFill>
                  <a:schemeClr val="bg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对</a:t>
            </a:r>
            <a:r>
              <a:rPr lang="zh-CN" altLang="en-US" sz="2400" kern="100" dirty="0" smtClean="0">
                <a:solidFill>
                  <a:schemeClr val="bg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未来的思索</a:t>
            </a:r>
            <a:endParaRPr lang="en-US" altLang="zh-CN" sz="2400" kern="100" dirty="0" smtClean="0">
              <a:solidFill>
                <a:schemeClr val="bg1">
                  <a:lumMod val="75000"/>
                </a:schemeClr>
              </a:solidFill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8B1DA-075B-4F40-8E8C-A67C4BBD69AF}" type="slidenum">
              <a:rPr kumimoji="1" lang="zh-CN" altLang="en-US" smtClean="0"/>
              <a:t>8</a:t>
            </a:fld>
            <a:endParaRPr kumimoji="1"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307112" y="206000"/>
            <a:ext cx="8547234" cy="641350"/>
            <a:chOff x="0" y="408232"/>
            <a:chExt cx="9152718" cy="641350"/>
          </a:xfrm>
        </p:grpSpPr>
        <p:sp>
          <p:nvSpPr>
            <p:cNvPr id="6" name="Text Box 75"/>
            <p:cNvSpPr txBox="1">
              <a:spLocks noChangeArrowheads="1"/>
            </p:cNvSpPr>
            <p:nvPr/>
          </p:nvSpPr>
          <p:spPr bwMode="auto">
            <a:xfrm>
              <a:off x="0" y="408232"/>
              <a:ext cx="9144000" cy="641350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/>
            <a:lstStyle/>
            <a:p>
              <a:pPr marL="0" lvl="1" algn="ctr">
                <a:lnSpc>
                  <a:spcPct val="90000"/>
                </a:lnSpc>
              </a:pPr>
              <a:r>
                <a:rPr lang="zh-CN" altLang="en-US" sz="3500" b="1" dirty="0" smtClean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编译之路</a:t>
              </a:r>
              <a:endParaRPr lang="zh-CN" altLang="en-US" sz="35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7" name="直接连接符 6"/>
            <p:cNvCxnSpPr/>
            <p:nvPr/>
          </p:nvCxnSpPr>
          <p:spPr>
            <a:xfrm>
              <a:off x="0" y="719180"/>
              <a:ext cx="119063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>
              <a:off x="8993648" y="715276"/>
              <a:ext cx="159070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圆角矩形 8"/>
          <p:cNvSpPr/>
          <p:nvPr/>
        </p:nvSpPr>
        <p:spPr>
          <a:xfrm>
            <a:off x="769832" y="962527"/>
            <a:ext cx="7886700" cy="4869598"/>
          </a:xfrm>
          <a:prstGeom prst="roundRect">
            <a:avLst>
              <a:gd name="adj" fmla="val 6660"/>
            </a:avLst>
          </a:prstGeom>
          <a:noFill/>
          <a:ln w="6350" cap="flat" cmpd="sng" algn="ctr">
            <a:solidFill>
              <a:sysClr val="window" lastClr="FFFFFF">
                <a:lumMod val="50000"/>
              </a:sysClr>
            </a:solidFill>
            <a:prstDash val="solid"/>
          </a:ln>
          <a:effectLst/>
        </p:spPr>
        <p:txBody>
          <a:bodyPr anchor="ctr"/>
          <a:lstStyle/>
          <a:p>
            <a:pPr>
              <a:defRPr/>
            </a:pPr>
            <a:endParaRPr lang="zh-CN" altLang="en-US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66575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8B1DA-075B-4F40-8E8C-A67C4BBD69AF}" type="slidenum">
              <a:rPr kumimoji="1" lang="zh-CN" altLang="en-US" smtClean="0"/>
              <a:t>9</a:t>
            </a:fld>
            <a:endParaRPr kumimoji="1" lang="zh-CN" altLang="en-US"/>
          </a:p>
        </p:txBody>
      </p:sp>
      <p:graphicFrame>
        <p:nvGraphicFramePr>
          <p:cNvPr id="6" name="Object 3"/>
          <p:cNvGraphicFramePr>
            <a:graphicFrameLocks noGrp="1" noChangeAspect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947859941"/>
              </p:ext>
            </p:extLst>
          </p:nvPr>
        </p:nvGraphicFramePr>
        <p:xfrm>
          <a:off x="371542" y="1775876"/>
          <a:ext cx="4395191" cy="19261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55" name="Visio" r:id="rId4" imgW="5305958" imgH="2985516" progId="Visio.Drawing.11">
                  <p:embed/>
                </p:oleObj>
              </mc:Choice>
              <mc:Fallback>
                <p:oleObj name="Visio" r:id="rId4" imgW="5305958" imgH="2985516" progId="Visio.Drawing.1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1542" y="1775876"/>
                        <a:ext cx="4395191" cy="192619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Group 1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13637299"/>
              </p:ext>
            </p:extLst>
          </p:nvPr>
        </p:nvGraphicFramePr>
        <p:xfrm>
          <a:off x="1022382" y="4310751"/>
          <a:ext cx="7390608" cy="1234638"/>
        </p:xfrm>
        <a:graphic>
          <a:graphicData uri="http://schemas.openxmlformats.org/drawingml/2006/table">
            <a:tbl>
              <a:tblPr/>
              <a:tblGrid>
                <a:gridCol w="1596127"/>
                <a:gridCol w="700739"/>
                <a:gridCol w="753219"/>
                <a:gridCol w="1019078"/>
                <a:gridCol w="758537"/>
                <a:gridCol w="1163782"/>
                <a:gridCol w="1399126"/>
              </a:tblGrid>
              <a:tr h="274570"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zh-CN" altLang="en-US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L-2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ALPHA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SPARC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P-III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P-IV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Opteron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</a:tr>
              <a:tr h="286235"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ISA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RISC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RISC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RISC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CISC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CISC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CISC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444"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Available Number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8,8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8,16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958"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Idle register class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FP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FP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Double FP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MMX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MMX,XMM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MMX,XMM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6" name="Rectangle 15"/>
          <p:cNvSpPr txBox="1">
            <a:spLocks noChangeArrowheads="1"/>
          </p:cNvSpPr>
          <p:nvPr/>
        </p:nvSpPr>
        <p:spPr>
          <a:xfrm>
            <a:off x="133349" y="13494"/>
            <a:ext cx="8279641" cy="563563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b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传统优化的深度挖掘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kern="1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❶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浮点寄存器复用</a:t>
            </a:r>
            <a:r>
              <a:rPr lang="en-US" altLang="zh-CN" sz="1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(ICS’08</a:t>
            </a:r>
            <a:r>
              <a:rPr lang="en-US" altLang="zh-CN" sz="1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endParaRPr lang="zh-CN" altLang="en-US" sz="1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2851076" y="2019299"/>
            <a:ext cx="1380067" cy="681905"/>
          </a:xfrm>
          <a:prstGeom prst="roundRect">
            <a:avLst/>
          </a:prstGeom>
          <a:solidFill>
            <a:srgbClr val="FF0000">
              <a:alpha val="8000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>
              <a:solidFill>
                <a:schemeClr val="tx1"/>
              </a:solidFill>
            </a:endParaRPr>
          </a:p>
        </p:txBody>
      </p:sp>
      <p:sp>
        <p:nvSpPr>
          <p:cNvPr id="16" name="圆角矩形 15"/>
          <p:cNvSpPr/>
          <p:nvPr/>
        </p:nvSpPr>
        <p:spPr>
          <a:xfrm>
            <a:off x="2851076" y="2846746"/>
            <a:ext cx="1380067" cy="681905"/>
          </a:xfrm>
          <a:prstGeom prst="roundRect">
            <a:avLst/>
          </a:prstGeom>
          <a:solidFill>
            <a:schemeClr val="accent6">
              <a:lumMod val="75000"/>
              <a:alpha val="27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弧形 10"/>
          <p:cNvSpPr/>
          <p:nvPr/>
        </p:nvSpPr>
        <p:spPr>
          <a:xfrm rot="3326778">
            <a:off x="2233990" y="1944389"/>
            <a:ext cx="1554619" cy="1891630"/>
          </a:xfrm>
          <a:prstGeom prst="arc">
            <a:avLst>
              <a:gd name="adj1" fmla="val 15607181"/>
              <a:gd name="adj2" fmla="val 19893023"/>
            </a:avLst>
          </a:prstGeom>
          <a:noFill/>
          <a:ln w="38100">
            <a:solidFill>
              <a:srgbClr val="FF0000"/>
            </a:solidFill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3626145" y="657880"/>
            <a:ext cx="51751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体系结构</a:t>
            </a:r>
            <a:r>
              <a:rPr lang="zh-CN" altLang="en-US" dirty="0" smtClean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 </a:t>
            </a:r>
            <a:endParaRPr lang="en-US" altLang="zh-CN" dirty="0" smtClean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zh-CN" altLang="en-US" dirty="0" smtClean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定点部件和浮点部件相分离</a:t>
            </a:r>
            <a:endParaRPr lang="en-US" altLang="zh-CN" dirty="0" smtClean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zh-CN" altLang="en-US" dirty="0" smtClean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过度繁忙引发流水线停滞</a:t>
            </a:r>
            <a:r>
              <a:rPr lang="zh-CN" altLang="en-US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　</a:t>
            </a:r>
            <a:endParaRPr lang="en-US" altLang="zh-CN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022382" y="3882172"/>
            <a:ext cx="51751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直</a:t>
            </a:r>
            <a:r>
              <a:rPr lang="zh-CN" altLang="en-US" dirty="0" smtClean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连通道</a:t>
            </a:r>
            <a:endParaRPr lang="en-US" altLang="zh-CN" dirty="0" smtClean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991" name="Picture 84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6933" y="1628114"/>
            <a:ext cx="3932767" cy="1980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圆角矩形 12"/>
          <p:cNvSpPr/>
          <p:nvPr/>
        </p:nvSpPr>
        <p:spPr>
          <a:xfrm>
            <a:off x="5155068" y="2776534"/>
            <a:ext cx="2117270" cy="681905"/>
          </a:xfrm>
          <a:prstGeom prst="roundRect">
            <a:avLst/>
          </a:prstGeom>
          <a:solidFill>
            <a:srgbClr val="FF0000">
              <a:alpha val="8000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>
              <a:solidFill>
                <a:schemeClr val="tx1"/>
              </a:solidFill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7331531" y="2776533"/>
            <a:ext cx="988558" cy="681905"/>
          </a:xfrm>
          <a:prstGeom prst="roundRect">
            <a:avLst/>
          </a:prstGeom>
          <a:solidFill>
            <a:schemeClr val="accent6">
              <a:lumMod val="75000"/>
              <a:alpha val="27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弧形 17"/>
          <p:cNvSpPr/>
          <p:nvPr/>
        </p:nvSpPr>
        <p:spPr>
          <a:xfrm rot="19596464">
            <a:off x="6571642" y="2582837"/>
            <a:ext cx="1554619" cy="1891630"/>
          </a:xfrm>
          <a:prstGeom prst="arc">
            <a:avLst>
              <a:gd name="adj1" fmla="val 15607181"/>
              <a:gd name="adj2" fmla="val 19893023"/>
            </a:avLst>
          </a:prstGeom>
          <a:noFill/>
          <a:ln w="38100">
            <a:solidFill>
              <a:srgbClr val="FF0000"/>
            </a:solidFill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263519" y="763646"/>
            <a:ext cx="27898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应用：　单一计算密集</a:t>
            </a:r>
            <a:endParaRPr lang="en-US" altLang="zh-CN" dirty="0" smtClean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14004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3644" y="1712890"/>
            <a:ext cx="6156325" cy="267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8B1DA-075B-4F40-8E8C-A67C4BBD69AF}" type="slidenum">
              <a:rPr kumimoji="1" lang="zh-CN" altLang="en-US" smtClean="0"/>
              <a:t>10</a:t>
            </a:fld>
            <a:endParaRPr kumimoji="1" lang="zh-CN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900113" y="2173772"/>
            <a:ext cx="1792287" cy="1757164"/>
          </a:xfrm>
          <a:noFill/>
          <a:ln/>
        </p:spPr>
        <p:txBody>
          <a:bodyPr/>
          <a:lstStyle/>
          <a:p>
            <a:r>
              <a:rPr lang="en-US" altLang="zh-CN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bzip2 (</a:t>
            </a:r>
            <a:r>
              <a:rPr lang="en-US" altLang="zh-CN" sz="1400" b="1" u="sng" dirty="0">
                <a:solidFill>
                  <a:srgbClr val="FF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2%</a:t>
            </a:r>
            <a:r>
              <a:rPr lang="en-US" altLang="zh-CN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</a:p>
          <a:p>
            <a:r>
              <a:rPr lang="en-US" altLang="zh-CN" sz="1400" b="1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gzip</a:t>
            </a:r>
            <a:r>
              <a:rPr lang="en-US" altLang="zh-CN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(</a:t>
            </a:r>
            <a:r>
              <a:rPr lang="en-US" altLang="zh-CN" sz="1400" b="1" u="sng" dirty="0">
                <a:solidFill>
                  <a:srgbClr val="FF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8%</a:t>
            </a:r>
            <a:r>
              <a:rPr lang="en-US" altLang="zh-CN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</a:p>
          <a:p>
            <a:r>
              <a:rPr lang="en-US" altLang="zh-CN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crafty (</a:t>
            </a:r>
            <a:r>
              <a:rPr lang="en-US" altLang="zh-CN" sz="1400" b="1" u="sng" dirty="0">
                <a:solidFill>
                  <a:srgbClr val="FF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5.7%</a:t>
            </a:r>
            <a:r>
              <a:rPr lang="en-US" altLang="zh-CN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</a:p>
          <a:p>
            <a:r>
              <a:rPr lang="en-US" altLang="zh-CN" sz="1400" b="1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twolf</a:t>
            </a:r>
            <a:r>
              <a:rPr lang="en-US" altLang="zh-CN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(</a:t>
            </a:r>
            <a:r>
              <a:rPr lang="en-US" altLang="zh-CN" sz="1400" b="1" u="sng" dirty="0">
                <a:solidFill>
                  <a:srgbClr val="FF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10%</a:t>
            </a:r>
            <a:r>
              <a:rPr lang="en-US" altLang="zh-CN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</a:p>
        </p:txBody>
      </p:sp>
      <p:graphicFrame>
        <p:nvGraphicFramePr>
          <p:cNvPr id="14" name="Group 8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01457731"/>
              </p:ext>
            </p:extLst>
          </p:nvPr>
        </p:nvGraphicFramePr>
        <p:xfrm>
          <a:off x="2987675" y="5078181"/>
          <a:ext cx="5803900" cy="945644"/>
        </p:xfrm>
        <a:graphic>
          <a:graphicData uri="http://schemas.openxmlformats.org/drawingml/2006/table">
            <a:tbl>
              <a:tblPr/>
              <a:tblGrid>
                <a:gridCol w="784225"/>
                <a:gridCol w="752475"/>
                <a:gridCol w="800100"/>
                <a:gridCol w="809625"/>
                <a:gridCol w="800100"/>
                <a:gridCol w="647700"/>
                <a:gridCol w="1209675"/>
              </a:tblGrid>
              <a:tr h="384812"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2"/>
                          <a:ea typeface="Arial Unicode MS" panose="020B0604020202020204" pitchFamily="34" charset="-122"/>
                          <a:cs typeface="Arial Unicode MS" panose="020B0604020202020204" pitchFamily="34" charset="-122"/>
                        </a:rPr>
                        <a:t>opteron</a:t>
                      </a:r>
                      <a:endParaRPr kumimoji="0" lang="en-US" altLang="zh-CN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2"/>
                        <a:ea typeface="Arial Unicode MS" panose="020B0604020202020204" pitchFamily="34" charset="-122"/>
                        <a:cs typeface="Arial Unicode MS" panose="020B0604020202020204" pitchFamily="34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2"/>
                          <a:ea typeface="Arial Unicode MS" panose="020B0604020202020204" pitchFamily="34" charset="-122"/>
                          <a:cs typeface="Arial Unicode MS" panose="020B0604020202020204" pitchFamily="34" charset="-122"/>
                        </a:rPr>
                        <a:t>bzip2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2"/>
                          <a:ea typeface="Arial Unicode MS" panose="020B0604020202020204" pitchFamily="34" charset="-122"/>
                          <a:cs typeface="Arial Unicode MS" panose="020B0604020202020204" pitchFamily="34" charset="-122"/>
                        </a:rPr>
                        <a:t>crafty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2"/>
                          <a:ea typeface="Arial Unicode MS" panose="020B0604020202020204" pitchFamily="34" charset="-122"/>
                          <a:cs typeface="Arial Unicode MS" panose="020B0604020202020204" pitchFamily="34" charset="-122"/>
                        </a:rPr>
                        <a:t>parser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2"/>
                          <a:ea typeface="Arial Unicode MS" panose="020B0604020202020204" pitchFamily="34" charset="-122"/>
                          <a:cs typeface="Arial Unicode MS" panose="020B0604020202020204" pitchFamily="34" charset="-122"/>
                        </a:rPr>
                        <a:t>vortex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2"/>
                          <a:ea typeface="Arial Unicode MS" panose="020B0604020202020204" pitchFamily="34" charset="-122"/>
                          <a:cs typeface="Arial Unicode MS" panose="020B0604020202020204" pitchFamily="34" charset="-122"/>
                        </a:rPr>
                        <a:t>eon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2"/>
                          <a:ea typeface="Arial Unicode MS" panose="020B0604020202020204" pitchFamily="34" charset="-122"/>
                          <a:cs typeface="Arial Unicode MS" panose="020B0604020202020204" pitchFamily="34" charset="-122"/>
                        </a:rPr>
                        <a:t>perlbmk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1297"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2"/>
                          <a:ea typeface="Arial Unicode MS" panose="020B0604020202020204" pitchFamily="34" charset="-122"/>
                          <a:cs typeface="Arial Unicode MS" panose="020B0604020202020204" pitchFamily="34" charset="-122"/>
                        </a:rPr>
                        <a:t>%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2"/>
                          <a:ea typeface="Arial Unicode MS" panose="020B0604020202020204" pitchFamily="34" charset="-122"/>
                          <a:cs typeface="Arial Unicode MS" panose="020B0604020202020204" pitchFamily="34" charset="-122"/>
                        </a:rPr>
                        <a:t>-2.80%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zh-CN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2"/>
                        <a:ea typeface="Arial Unicode MS" panose="020B0604020202020204" pitchFamily="34" charset="-122"/>
                        <a:cs typeface="Arial Unicode MS" panose="020B0604020202020204" pitchFamily="34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F76F"/>
                    </a:solidFill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2"/>
                          <a:ea typeface="Arial Unicode MS" panose="020B0604020202020204" pitchFamily="34" charset="-122"/>
                          <a:cs typeface="Arial Unicode MS" panose="020B0604020202020204" pitchFamily="34" charset="-122"/>
                        </a:rPr>
                        <a:t>-3.37%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F76F"/>
                    </a:solidFill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2"/>
                          <a:ea typeface="Arial Unicode MS" panose="020B0604020202020204" pitchFamily="34" charset="-122"/>
                          <a:cs typeface="Arial Unicode MS" panose="020B0604020202020204" pitchFamily="34" charset="-122"/>
                        </a:rPr>
                        <a:t>0.81%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2"/>
                          <a:ea typeface="Arial Unicode MS" panose="020B0604020202020204" pitchFamily="34" charset="-122"/>
                          <a:cs typeface="Arial Unicode MS" panose="020B0604020202020204" pitchFamily="34" charset="-122"/>
                        </a:rPr>
                        <a:t>-0.37%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F76F"/>
                    </a:solidFill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2"/>
                          <a:ea typeface="Arial Unicode MS" panose="020B0604020202020204" pitchFamily="34" charset="-122"/>
                          <a:cs typeface="Arial Unicode MS" panose="020B0604020202020204" pitchFamily="34" charset="-122"/>
                        </a:rPr>
                        <a:t>-5.9%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F76F"/>
                    </a:solidFill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2"/>
                          <a:ea typeface="Arial Unicode MS" panose="020B0604020202020204" pitchFamily="34" charset="-122"/>
                          <a:cs typeface="Arial Unicode MS" panose="020B0604020202020204" pitchFamily="34" charset="-122"/>
                        </a:rPr>
                        <a:t>-1.69%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F76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5" name="Group 7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06792467"/>
              </p:ext>
            </p:extLst>
          </p:nvPr>
        </p:nvGraphicFramePr>
        <p:xfrm>
          <a:off x="267567" y="5114388"/>
          <a:ext cx="2501899" cy="919163"/>
        </p:xfrm>
        <a:graphic>
          <a:graphicData uri="http://schemas.openxmlformats.org/drawingml/2006/table">
            <a:tbl>
              <a:tblPr/>
              <a:tblGrid>
                <a:gridCol w="609599"/>
                <a:gridCol w="857250"/>
                <a:gridCol w="1035050"/>
              </a:tblGrid>
              <a:tr h="460375"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2"/>
                          <a:ea typeface="Arial Unicode MS" panose="020B0604020202020204" pitchFamily="34" charset="-122"/>
                          <a:cs typeface="Arial Unicode MS" panose="020B0604020202020204" pitchFamily="34" charset="-122"/>
                        </a:rPr>
                        <a:t>P-III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2"/>
                          <a:ea typeface="Arial Unicode MS" panose="020B0604020202020204" pitchFamily="34" charset="-122"/>
                          <a:cs typeface="Arial Unicode MS" panose="020B0604020202020204" pitchFamily="34" charset="-122"/>
                        </a:rPr>
                        <a:t>bzip2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2"/>
                          <a:ea typeface="Arial Unicode MS" panose="020B0604020202020204" pitchFamily="34" charset="-122"/>
                          <a:cs typeface="Arial Unicode MS" panose="020B0604020202020204" pitchFamily="34" charset="-122"/>
                        </a:rPr>
                        <a:t>gzip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8788"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2"/>
                          <a:ea typeface="Arial Unicode MS" panose="020B0604020202020204" pitchFamily="34" charset="-122"/>
                          <a:cs typeface="Arial Unicode MS" panose="020B0604020202020204" pitchFamily="34" charset="-122"/>
                        </a:rPr>
                        <a:t>%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2"/>
                          <a:ea typeface="Arial Unicode MS" panose="020B0604020202020204" pitchFamily="34" charset="-122"/>
                          <a:cs typeface="Arial Unicode MS" panose="020B0604020202020204" pitchFamily="34" charset="-122"/>
                        </a:rPr>
                        <a:t>2.1%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2"/>
                          <a:ea typeface="Arial Unicode MS" panose="020B0604020202020204" pitchFamily="34" charset="-122"/>
                          <a:cs typeface="Arial Unicode MS" panose="020B0604020202020204" pitchFamily="34" charset="-122"/>
                        </a:rPr>
                        <a:t>2.7%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33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6" name="Group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042816"/>
              </p:ext>
            </p:extLst>
          </p:nvPr>
        </p:nvGraphicFramePr>
        <p:xfrm>
          <a:off x="2692400" y="4550496"/>
          <a:ext cx="2517773" cy="413385"/>
        </p:xfrm>
        <a:graphic>
          <a:graphicData uri="http://schemas.openxmlformats.org/drawingml/2006/table">
            <a:tbl>
              <a:tblPr/>
              <a:tblGrid>
                <a:gridCol w="1330323"/>
                <a:gridCol w="1187450"/>
              </a:tblGrid>
              <a:tr h="413385"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2"/>
                          <a:ea typeface="Arial Unicode MS" panose="020B0604020202020204" pitchFamily="34" charset="-122"/>
                          <a:cs typeface="Arial Unicode MS" panose="020B0604020202020204" pitchFamily="34" charset="-122"/>
                        </a:rPr>
                        <a:t>increase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>
                        <a:buClr>
                          <a:schemeClr val="accent1"/>
                        </a:buClr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buClr>
                          <a:schemeClr val="tx1"/>
                        </a:buClr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2"/>
                          <a:ea typeface="Arial Unicode MS" panose="020B0604020202020204" pitchFamily="34" charset="-122"/>
                          <a:cs typeface="Arial Unicode MS" panose="020B0604020202020204" pitchFamily="34" charset="-122"/>
                        </a:rPr>
                        <a:t>degrade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</a:tr>
            </a:tbl>
          </a:graphicData>
        </a:graphic>
      </p:graphicFrame>
      <p:sp>
        <p:nvSpPr>
          <p:cNvPr id="19" name="Rectangle 15"/>
          <p:cNvSpPr txBox="1">
            <a:spLocks noChangeArrowheads="1"/>
          </p:cNvSpPr>
          <p:nvPr/>
        </p:nvSpPr>
        <p:spPr>
          <a:xfrm>
            <a:off x="133349" y="13494"/>
            <a:ext cx="8279641" cy="563563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b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传统优化的深度挖掘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kern="1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❶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浮点寄存器复用</a:t>
            </a:r>
            <a:r>
              <a:rPr lang="en-US" altLang="zh-CN" sz="1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(ICS’08</a:t>
            </a:r>
            <a:r>
              <a:rPr lang="en-US" altLang="zh-CN" sz="1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endParaRPr lang="zh-CN" altLang="en-US" sz="1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5879834"/>
              </p:ext>
            </p:extLst>
          </p:nvPr>
        </p:nvGraphicFramePr>
        <p:xfrm>
          <a:off x="951405" y="804929"/>
          <a:ext cx="6096000" cy="60530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032000"/>
                <a:gridCol w="2032000"/>
                <a:gridCol w="2032000"/>
              </a:tblGrid>
              <a:tr h="605307">
                <a:tc>
                  <a:txBody>
                    <a:bodyPr/>
                    <a:lstStyle/>
                    <a:p>
                      <a:r>
                        <a:rPr lang="en-US" altLang="zh-CN" sz="2000" dirty="0" smtClean="0"/>
                        <a:t>Loongson-2</a:t>
                      </a:r>
                      <a:endParaRPr lang="zh-CN" altLang="en-US" sz="2000" dirty="0">
                        <a:solidFill>
                          <a:schemeClr val="tx1"/>
                        </a:solidFill>
                        <a:latin typeface="Arial Unicode MS" panose="020B0604020202020204" pitchFamily="34" charset="-122"/>
                        <a:ea typeface="Arial Unicode MS" panose="020B0604020202020204" pitchFamily="34" charset="-122"/>
                        <a:cs typeface="Arial Unicode MS" panose="020B0604020202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000" dirty="0" smtClean="0"/>
                        <a:t>PIII</a:t>
                      </a:r>
                      <a:endParaRPr lang="zh-CN" altLang="en-US" sz="2000" dirty="0">
                        <a:solidFill>
                          <a:schemeClr val="tx1"/>
                        </a:solidFill>
                        <a:latin typeface="Arial Unicode MS" panose="020B0604020202020204" pitchFamily="34" charset="-122"/>
                        <a:ea typeface="Arial Unicode MS" panose="020B0604020202020204" pitchFamily="34" charset="-122"/>
                        <a:cs typeface="Arial Unicode MS" panose="020B0604020202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000" dirty="0" err="1" smtClean="0"/>
                        <a:t>opteron</a:t>
                      </a:r>
                      <a:endParaRPr lang="zh-CN" altLang="en-US" sz="2000" dirty="0">
                        <a:solidFill>
                          <a:schemeClr val="tx1"/>
                        </a:solidFill>
                        <a:latin typeface="Arial Unicode MS" panose="020B0604020202020204" pitchFamily="34" charset="-122"/>
                        <a:ea typeface="Arial Unicode MS" panose="020B0604020202020204" pitchFamily="34" charset="-122"/>
                        <a:cs typeface="Arial Unicode MS" panose="020B0604020202020204" pitchFamily="34" charset="-122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52071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196280" y="1514216"/>
            <a:ext cx="4607660" cy="2837603"/>
            <a:chOff x="16193" y="630131"/>
            <a:chExt cx="4607660" cy="2837603"/>
          </a:xfrm>
        </p:grpSpPr>
        <p:sp>
          <p:nvSpPr>
            <p:cNvPr id="42" name="矩形 41"/>
            <p:cNvSpPr/>
            <p:nvPr/>
          </p:nvSpPr>
          <p:spPr bwMode="auto">
            <a:xfrm>
              <a:off x="1232953" y="1404034"/>
              <a:ext cx="3390900" cy="175260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3175" cap="rnd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CN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黑体" pitchFamily="2" charset="-122"/>
              </a:endParaRPr>
            </a:p>
          </p:txBody>
        </p:sp>
        <p:sp>
          <p:nvSpPr>
            <p:cNvPr id="22" name="矩形 21"/>
            <p:cNvSpPr/>
            <p:nvPr/>
          </p:nvSpPr>
          <p:spPr bwMode="auto">
            <a:xfrm>
              <a:off x="2996663" y="1900928"/>
              <a:ext cx="642942" cy="107157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3175" cap="rnd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CN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黑体" pitchFamily="2" charset="-122"/>
              </a:endParaRPr>
            </a:p>
          </p:txBody>
        </p:sp>
        <p:sp>
          <p:nvSpPr>
            <p:cNvPr id="23" name="矩形 22"/>
            <p:cNvSpPr/>
            <p:nvPr/>
          </p:nvSpPr>
          <p:spPr bwMode="auto">
            <a:xfrm>
              <a:off x="2210845" y="1900928"/>
              <a:ext cx="642942" cy="107157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3175" cap="rnd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CN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黑体" pitchFamily="2" charset="-122"/>
              </a:endParaRPr>
            </a:p>
          </p:txBody>
        </p:sp>
        <p:sp>
          <p:nvSpPr>
            <p:cNvPr id="24" name="矩形 23"/>
            <p:cNvSpPr/>
            <p:nvPr/>
          </p:nvSpPr>
          <p:spPr bwMode="auto">
            <a:xfrm>
              <a:off x="3782481" y="1900928"/>
              <a:ext cx="642942" cy="107157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3175" cap="rnd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CN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黑体" pitchFamily="2" charset="-122"/>
              </a:endParaRPr>
            </a:p>
          </p:txBody>
        </p:sp>
        <p:sp>
          <p:nvSpPr>
            <p:cNvPr id="25" name="矩形 24"/>
            <p:cNvSpPr/>
            <p:nvPr/>
          </p:nvSpPr>
          <p:spPr bwMode="auto">
            <a:xfrm>
              <a:off x="1425027" y="1900928"/>
              <a:ext cx="642942" cy="107157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3175" cap="rnd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CN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黑体" pitchFamily="2" charset="-122"/>
              </a:endParaRPr>
            </a:p>
          </p:txBody>
        </p:sp>
        <p:sp>
          <p:nvSpPr>
            <p:cNvPr id="26" name="圆角矩形 25"/>
            <p:cNvSpPr/>
            <p:nvPr/>
          </p:nvSpPr>
          <p:spPr bwMode="auto">
            <a:xfrm>
              <a:off x="1425027" y="1543738"/>
              <a:ext cx="642942" cy="142876"/>
            </a:xfrm>
            <a:prstGeom prst="roundRect">
              <a:avLst/>
            </a:prstGeom>
            <a:solidFill>
              <a:schemeClr val="tx1">
                <a:lumMod val="95000"/>
                <a:lumOff val="5000"/>
              </a:schemeClr>
            </a:solidFill>
            <a:ln w="3175" cap="rnd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CN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黑体" pitchFamily="2" charset="-122"/>
              </a:endParaRPr>
            </a:p>
          </p:txBody>
        </p:sp>
        <p:sp>
          <p:nvSpPr>
            <p:cNvPr id="27" name="圆角矩形 26"/>
            <p:cNvSpPr/>
            <p:nvPr/>
          </p:nvSpPr>
          <p:spPr bwMode="auto">
            <a:xfrm>
              <a:off x="2210845" y="1543738"/>
              <a:ext cx="642942" cy="142876"/>
            </a:xfrm>
            <a:prstGeom prst="roundRect">
              <a:avLst/>
            </a:prstGeom>
            <a:solidFill>
              <a:srgbClr val="FF0000"/>
            </a:solidFill>
            <a:ln w="3175" cap="rnd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CN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黑体" pitchFamily="2" charset="-122"/>
              </a:endParaRPr>
            </a:p>
          </p:txBody>
        </p:sp>
        <p:sp>
          <p:nvSpPr>
            <p:cNvPr id="28" name="圆角矩形 27"/>
            <p:cNvSpPr/>
            <p:nvPr/>
          </p:nvSpPr>
          <p:spPr bwMode="auto">
            <a:xfrm>
              <a:off x="2996663" y="1543738"/>
              <a:ext cx="642942" cy="142876"/>
            </a:xfrm>
            <a:prstGeom prst="roundRect">
              <a:avLst/>
            </a:prstGeom>
            <a:solidFill>
              <a:srgbClr val="FFFF00"/>
            </a:solidFill>
            <a:ln w="3175" cap="rnd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CN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黑体" pitchFamily="2" charset="-122"/>
              </a:endParaRPr>
            </a:p>
          </p:txBody>
        </p:sp>
        <p:sp>
          <p:nvSpPr>
            <p:cNvPr id="29" name="圆角矩形 28"/>
            <p:cNvSpPr/>
            <p:nvPr/>
          </p:nvSpPr>
          <p:spPr bwMode="auto">
            <a:xfrm>
              <a:off x="3782481" y="1543738"/>
              <a:ext cx="642942" cy="142876"/>
            </a:xfrm>
            <a:prstGeom prst="roundRect">
              <a:avLst/>
            </a:prstGeom>
            <a:solidFill>
              <a:srgbClr val="92D050"/>
            </a:solidFill>
            <a:ln w="3175" cap="rnd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CN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黑体" pitchFamily="2" charset="-122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2246564" y="3098402"/>
              <a:ext cx="12144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>
                  <a:solidFill>
                    <a:srgbClr val="0000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/>
                <a:t>多个</a:t>
              </a:r>
              <a:r>
                <a:rPr lang="en-US" altLang="zh-CN" dirty="0"/>
                <a:t>bank</a:t>
              </a:r>
              <a:endParaRPr lang="zh-CN" altLang="en-US" dirty="0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177342" y="1404034"/>
              <a:ext cx="10001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solidFill>
                    <a:srgbClr val="0000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行缓存</a:t>
              </a:r>
              <a:endParaRPr lang="zh-CN" altLang="en-US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上下箭头 37"/>
            <p:cNvSpPr/>
            <p:nvPr/>
          </p:nvSpPr>
          <p:spPr bwMode="auto">
            <a:xfrm>
              <a:off x="2425159" y="1686614"/>
              <a:ext cx="142876" cy="216000"/>
            </a:xfrm>
            <a:prstGeom prst="upDownArrow">
              <a:avLst/>
            </a:prstGeom>
            <a:solidFill>
              <a:srgbClr val="00FFFF"/>
            </a:solidFill>
            <a:ln w="3175" cap="rnd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CN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黑体" pitchFamily="2" charset="-122"/>
              </a:endParaRPr>
            </a:p>
          </p:txBody>
        </p:sp>
        <p:sp>
          <p:nvSpPr>
            <p:cNvPr id="39" name="上下箭头 38"/>
            <p:cNvSpPr/>
            <p:nvPr/>
          </p:nvSpPr>
          <p:spPr bwMode="auto">
            <a:xfrm>
              <a:off x="3210977" y="1686614"/>
              <a:ext cx="142876" cy="216000"/>
            </a:xfrm>
            <a:prstGeom prst="upDownArrow">
              <a:avLst/>
            </a:prstGeom>
            <a:solidFill>
              <a:srgbClr val="00FFFF"/>
            </a:solidFill>
            <a:ln w="3175" cap="rnd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CN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黑体" pitchFamily="2" charset="-122"/>
              </a:endParaRPr>
            </a:p>
          </p:txBody>
        </p:sp>
        <p:sp>
          <p:nvSpPr>
            <p:cNvPr id="40" name="上下箭头 39"/>
            <p:cNvSpPr/>
            <p:nvPr/>
          </p:nvSpPr>
          <p:spPr bwMode="auto">
            <a:xfrm>
              <a:off x="4088235" y="1686614"/>
              <a:ext cx="142876" cy="216000"/>
            </a:xfrm>
            <a:prstGeom prst="upDownArrow">
              <a:avLst/>
            </a:prstGeom>
            <a:solidFill>
              <a:srgbClr val="00FFFF"/>
            </a:solidFill>
            <a:ln w="3175" cap="rnd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CN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黑体" pitchFamily="2" charset="-122"/>
              </a:endParaRPr>
            </a:p>
          </p:txBody>
        </p:sp>
        <p:sp>
          <p:nvSpPr>
            <p:cNvPr id="41" name="丁字箭头 40"/>
            <p:cNvSpPr/>
            <p:nvPr/>
          </p:nvSpPr>
          <p:spPr bwMode="auto">
            <a:xfrm>
              <a:off x="1710779" y="997634"/>
              <a:ext cx="2428892" cy="331790"/>
            </a:xfrm>
            <a:prstGeom prst="leftRightUpArrow">
              <a:avLst/>
            </a:prstGeom>
            <a:solidFill>
              <a:srgbClr val="00FFFF"/>
            </a:solidFill>
            <a:ln w="3175" cap="rnd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defTabSz="914400" fontAlgn="base">
                <a:spcBef>
                  <a:spcPct val="50000"/>
                </a:spcBef>
                <a:spcAft>
                  <a:spcPct val="0"/>
                </a:spcAft>
              </a:pPr>
              <a:endParaRPr kumimoji="1" lang="zh-CN" altLang="en-US" sz="2400">
                <a:solidFill>
                  <a:srgbClr val="000000"/>
                </a:solidFill>
                <a:latin typeface="Times New Roman" pitchFamily="18" charset="0"/>
                <a:ea typeface="黑体" pitchFamily="2" charset="-122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2058453" y="630131"/>
              <a:ext cx="17240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rgbClr val="0000FF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DRAM</a:t>
              </a:r>
              <a:endParaRPr lang="zh-CN" altLang="en-US" dirty="0">
                <a:solidFill>
                  <a:srgbClr val="0000FF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44" name="上下箭头 43"/>
            <p:cNvSpPr/>
            <p:nvPr/>
          </p:nvSpPr>
          <p:spPr bwMode="auto">
            <a:xfrm>
              <a:off x="2409919" y="1259894"/>
              <a:ext cx="142876" cy="288000"/>
            </a:xfrm>
            <a:prstGeom prst="upDownArrow">
              <a:avLst/>
            </a:prstGeom>
            <a:solidFill>
              <a:srgbClr val="00FFFF"/>
            </a:solidFill>
            <a:ln w="3175" cap="rnd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CN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黑体" pitchFamily="2" charset="-122"/>
              </a:endParaRPr>
            </a:p>
          </p:txBody>
        </p:sp>
        <p:sp>
          <p:nvSpPr>
            <p:cNvPr id="45" name="上下箭头 44"/>
            <p:cNvSpPr/>
            <p:nvPr/>
          </p:nvSpPr>
          <p:spPr bwMode="auto">
            <a:xfrm>
              <a:off x="3202399" y="1259894"/>
              <a:ext cx="142876" cy="288000"/>
            </a:xfrm>
            <a:prstGeom prst="upDownArrow">
              <a:avLst/>
            </a:prstGeom>
            <a:solidFill>
              <a:srgbClr val="00FFFF"/>
            </a:solidFill>
            <a:ln w="3175" cap="rnd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CN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黑体" pitchFamily="2" charset="-122"/>
              </a:endParaRPr>
            </a:p>
          </p:txBody>
        </p:sp>
        <p:sp>
          <p:nvSpPr>
            <p:cNvPr id="46" name="上下箭头 45"/>
            <p:cNvSpPr/>
            <p:nvPr/>
          </p:nvSpPr>
          <p:spPr bwMode="auto">
            <a:xfrm>
              <a:off x="4086319" y="1244654"/>
              <a:ext cx="142876" cy="288000"/>
            </a:xfrm>
            <a:prstGeom prst="upDownArrow">
              <a:avLst/>
            </a:prstGeom>
            <a:solidFill>
              <a:srgbClr val="00FFFF"/>
            </a:solidFill>
            <a:ln w="3175" cap="rnd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CN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黑体" pitchFamily="2" charset="-122"/>
              </a:endParaRPr>
            </a:p>
          </p:txBody>
        </p:sp>
        <p:sp>
          <p:nvSpPr>
            <p:cNvPr id="47" name="上下箭头 46"/>
            <p:cNvSpPr/>
            <p:nvPr/>
          </p:nvSpPr>
          <p:spPr bwMode="auto">
            <a:xfrm>
              <a:off x="1647919" y="1259894"/>
              <a:ext cx="142876" cy="288000"/>
            </a:xfrm>
            <a:prstGeom prst="upDownArrow">
              <a:avLst/>
            </a:prstGeom>
            <a:solidFill>
              <a:srgbClr val="00FFFF"/>
            </a:solidFill>
            <a:ln w="3175" cap="rnd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CN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黑体" pitchFamily="2" charset="-122"/>
              </a:endParaRPr>
            </a:p>
          </p:txBody>
        </p:sp>
        <p:sp>
          <p:nvSpPr>
            <p:cNvPr id="48" name="圆角矩形 47"/>
            <p:cNvSpPr/>
            <p:nvPr/>
          </p:nvSpPr>
          <p:spPr bwMode="auto">
            <a:xfrm>
              <a:off x="1433613" y="2130474"/>
              <a:ext cx="624840" cy="152400"/>
            </a:xfrm>
            <a:prstGeom prst="roundRect">
              <a:avLst/>
            </a:prstGeom>
            <a:solidFill>
              <a:srgbClr val="0070C0"/>
            </a:solidFill>
            <a:ln w="3175" cap="rnd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CN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黑体" pitchFamily="2" charset="-122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6193" y="2259166"/>
              <a:ext cx="156971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>
                  <a:solidFill>
                    <a:srgbClr val="0000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/>
                <a:t>DRAM page</a:t>
              </a:r>
            </a:p>
          </p:txBody>
        </p:sp>
        <p:sp>
          <p:nvSpPr>
            <p:cNvPr id="51" name="上下箭头 50"/>
            <p:cNvSpPr/>
            <p:nvPr/>
          </p:nvSpPr>
          <p:spPr bwMode="auto">
            <a:xfrm>
              <a:off x="1639341" y="1684928"/>
              <a:ext cx="142876" cy="216000"/>
            </a:xfrm>
            <a:prstGeom prst="upDownArrow">
              <a:avLst/>
            </a:prstGeom>
            <a:solidFill>
              <a:srgbClr val="00FFFF"/>
            </a:solidFill>
            <a:ln w="3175" cap="rnd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CN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黑体" pitchFamily="2" charset="-122"/>
              </a:endParaRPr>
            </a:p>
          </p:txBody>
        </p:sp>
      </p:grp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7029440" y="6455304"/>
            <a:ext cx="2057400" cy="365125"/>
          </a:xfrm>
        </p:spPr>
        <p:txBody>
          <a:bodyPr/>
          <a:lstStyle/>
          <a:p>
            <a:fld id="{8358B1DA-075B-4F40-8E8C-A67C4BBD69AF}" type="slidenum">
              <a:rPr kumimoji="1" lang="zh-CN" altLang="en-US" smtClean="0"/>
              <a:t>11</a:t>
            </a:fld>
            <a:endParaRPr kumimoji="1"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6150087" y="3267547"/>
            <a:ext cx="1320800" cy="270933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6150087" y="3775547"/>
            <a:ext cx="1320800" cy="12192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6150087" y="3800945"/>
            <a:ext cx="1320800" cy="270933"/>
          </a:xfrm>
          <a:prstGeom prst="rect">
            <a:avLst/>
          </a:prstGeom>
          <a:solidFill>
            <a:srgbClr val="FFC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0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6150087" y="4088811"/>
            <a:ext cx="1320800" cy="270933"/>
          </a:xfrm>
          <a:prstGeom prst="rect">
            <a:avLst/>
          </a:prstGeom>
          <a:solidFill>
            <a:schemeClr val="bg1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150087" y="4351276"/>
            <a:ext cx="1320800" cy="270933"/>
          </a:xfrm>
          <a:prstGeom prst="rect">
            <a:avLst/>
          </a:prstGeom>
          <a:solidFill>
            <a:schemeClr val="accent6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6150087" y="4647610"/>
            <a:ext cx="1320800" cy="270933"/>
          </a:xfrm>
          <a:prstGeom prst="rect">
            <a:avLst/>
          </a:prstGeom>
          <a:solidFill>
            <a:schemeClr val="bg1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6150087" y="2505547"/>
            <a:ext cx="1397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FFC000"/>
                </a:solidFill>
              </a:rPr>
              <a:t>Cache miss</a:t>
            </a:r>
            <a:endParaRPr lang="zh-CN" altLang="en-US" b="1" dirty="0">
              <a:solidFill>
                <a:srgbClr val="FFC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150087" y="2487095"/>
            <a:ext cx="1397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err="1" smtClean="0">
                <a:solidFill>
                  <a:schemeClr val="accent6">
                    <a:lumMod val="75000"/>
                  </a:schemeClr>
                </a:solidFill>
              </a:rPr>
              <a:t>Cachemiss</a:t>
            </a:r>
            <a:endParaRPr lang="zh-CN" altLang="en-US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150087" y="3784011"/>
            <a:ext cx="1320800" cy="270933"/>
          </a:xfrm>
          <a:prstGeom prst="rect">
            <a:avLst/>
          </a:prstGeom>
          <a:solidFill>
            <a:srgbClr val="FFC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00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150087" y="4351275"/>
            <a:ext cx="1320800" cy="270933"/>
          </a:xfrm>
          <a:prstGeom prst="rect">
            <a:avLst/>
          </a:prstGeom>
          <a:solidFill>
            <a:schemeClr val="accent6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爆炸形 1 20"/>
          <p:cNvSpPr/>
          <p:nvPr/>
        </p:nvSpPr>
        <p:spPr>
          <a:xfrm rot="19976759">
            <a:off x="6122165" y="2856915"/>
            <a:ext cx="1229204" cy="821264"/>
          </a:xfrm>
          <a:prstGeom prst="irregularSeal1">
            <a:avLst/>
          </a:prstGeom>
          <a:solidFill>
            <a:srgbClr val="FFFF00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3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行缓存冲突</a:t>
            </a:r>
            <a:endParaRPr lang="zh-CN" altLang="en-US" sz="13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8" name="组合 57"/>
          <p:cNvGrpSpPr/>
          <p:nvPr/>
        </p:nvGrpSpPr>
        <p:grpSpPr>
          <a:xfrm>
            <a:off x="4875650" y="1490612"/>
            <a:ext cx="3776668" cy="2540359"/>
            <a:chOff x="4635253" y="-337434"/>
            <a:chExt cx="3880377" cy="3431851"/>
          </a:xfrm>
        </p:grpSpPr>
        <p:grpSp>
          <p:nvGrpSpPr>
            <p:cNvPr id="53" name="Group 19"/>
            <p:cNvGrpSpPr>
              <a:grpSpLocks/>
            </p:cNvGrpSpPr>
            <p:nvPr/>
          </p:nvGrpSpPr>
          <p:grpSpPr bwMode="auto">
            <a:xfrm>
              <a:off x="4635253" y="-337434"/>
              <a:ext cx="3880377" cy="3431851"/>
              <a:chOff x="1641" y="1702"/>
              <a:chExt cx="3264" cy="742"/>
            </a:xfrm>
          </p:grpSpPr>
          <p:sp>
            <p:nvSpPr>
              <p:cNvPr id="54" name="AutoShape 20"/>
              <p:cNvSpPr>
                <a:spLocks noChangeArrowheads="1"/>
              </p:cNvSpPr>
              <p:nvPr/>
            </p:nvSpPr>
            <p:spPr bwMode="gray">
              <a:xfrm>
                <a:off x="1641" y="1702"/>
                <a:ext cx="3264" cy="742"/>
              </a:xfrm>
              <a:prstGeom prst="roundRect">
                <a:avLst>
                  <a:gd name="adj" fmla="val 10889"/>
                </a:avLst>
              </a:prstGeom>
              <a:noFill/>
              <a:ln w="6350" cap="flat" cmpd="sng" algn="ctr">
                <a:solidFill>
                  <a:sysClr val="window" lastClr="FFFFFF">
                    <a:lumMod val="50000"/>
                  </a:sysClr>
                </a:solidFill>
                <a:prstDash val="solid"/>
              </a:ln>
              <a:effectLst/>
            </p:spPr>
            <p:txBody>
              <a:bodyPr anchor="ctr"/>
              <a:lstStyle/>
              <a:p>
                <a:endParaRPr lang="zh-CN" altLang="en-US" ker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5" name="Freeform 21"/>
              <p:cNvSpPr>
                <a:spLocks/>
              </p:cNvSpPr>
              <p:nvPr/>
            </p:nvSpPr>
            <p:spPr bwMode="gray">
              <a:xfrm>
                <a:off x="1728" y="1756"/>
                <a:ext cx="431" cy="432"/>
              </a:xfrm>
              <a:custGeom>
                <a:avLst/>
                <a:gdLst/>
                <a:ahLst/>
                <a:cxnLst>
                  <a:cxn ang="0">
                    <a:pos x="118" y="0"/>
                  </a:cxn>
                  <a:cxn ang="0">
                    <a:pos x="0" y="118"/>
                  </a:cxn>
                  <a:cxn ang="0">
                    <a:pos x="0" y="589"/>
                  </a:cxn>
                  <a:cxn ang="0">
                    <a:pos x="161" y="174"/>
                  </a:cxn>
                  <a:cxn ang="0">
                    <a:pos x="589" y="0"/>
                  </a:cxn>
                  <a:cxn ang="0">
                    <a:pos x="118" y="0"/>
                  </a:cxn>
                </a:cxnLst>
                <a:rect l="0" t="0" r="r" b="b"/>
                <a:pathLst>
                  <a:path w="596" h="598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lnTo>
                      <a:pt x="0" y="589"/>
                    </a:lnTo>
                    <a:cubicBezTo>
                      <a:pt x="27" y="598"/>
                      <a:pt x="12" y="309"/>
                      <a:pt x="161" y="174"/>
                    </a:cubicBezTo>
                    <a:cubicBezTo>
                      <a:pt x="310" y="39"/>
                      <a:pt x="596" y="29"/>
                      <a:pt x="589" y="0"/>
                    </a:cubicBezTo>
                    <a:lnTo>
                      <a:pt x="118" y="0"/>
                    </a:lnTo>
                    <a:close/>
                  </a:path>
                </a:pathLst>
              </a:custGeom>
              <a:gradFill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5400000" scaled="0"/>
              </a:gradFill>
              <a:ln w="6350" cap="flat" cmpd="sng" algn="ctr">
                <a:solidFill>
                  <a:sysClr val="window" lastClr="FFFFFF">
                    <a:lumMod val="50000"/>
                  </a:sysClr>
                </a:solidFill>
                <a:prstDash val="solid"/>
              </a:ln>
              <a:effectLst/>
            </p:spPr>
            <p:txBody>
              <a:bodyPr anchor="ctr"/>
              <a:lstStyle/>
              <a:p>
                <a:endParaRPr lang="zh-CN" altLang="en-US" ker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56" name="矩形 55"/>
            <p:cNvSpPr/>
            <p:nvPr/>
          </p:nvSpPr>
          <p:spPr>
            <a:xfrm>
              <a:off x="4918126" y="293158"/>
              <a:ext cx="3553884" cy="27441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DRAM</a:t>
              </a:r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结构： </a:t>
              </a:r>
              <a:endPara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lvl="1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多体</a:t>
              </a:r>
              <a:r>
                <a:rPr lang="en-US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(bank)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结构</a:t>
              </a:r>
            </a:p>
            <a:p>
              <a:pPr lvl="1"/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每个</a:t>
              </a:r>
              <a:r>
                <a:rPr lang="en-US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bank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有一个行</a:t>
              </a:r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缓存</a:t>
              </a:r>
              <a:endPara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lvl="1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行缓存：用来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利用</a:t>
              </a:r>
              <a:r>
                <a:rPr lang="en-US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DRAM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访问的空间局部性</a:t>
              </a:r>
            </a:p>
            <a:p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9" name="Rectangle 15"/>
          <p:cNvSpPr txBox="1">
            <a:spLocks noChangeArrowheads="1"/>
          </p:cNvSpPr>
          <p:nvPr/>
        </p:nvSpPr>
        <p:spPr>
          <a:xfrm>
            <a:off x="133349" y="13494"/>
            <a:ext cx="8279641" cy="563563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b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传统优化的深度挖掘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kern="1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❷</a:t>
            </a:r>
            <a:r>
              <a:rPr lang="zh-CN" altLang="en-US" kern="1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行缓存冲突</a:t>
            </a:r>
            <a:endParaRPr lang="zh-CN" altLang="en-US" sz="1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263803" y="507366"/>
            <a:ext cx="4330827" cy="983246"/>
            <a:chOff x="6096000" y="1684928"/>
            <a:chExt cx="4330827" cy="983246"/>
          </a:xfrm>
        </p:grpSpPr>
        <p:sp>
          <p:nvSpPr>
            <p:cNvPr id="57" name="矩形 56"/>
            <p:cNvSpPr/>
            <p:nvPr/>
          </p:nvSpPr>
          <p:spPr>
            <a:xfrm>
              <a:off x="6872943" y="2021843"/>
              <a:ext cx="3553884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dirty="0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行</a:t>
              </a:r>
              <a:r>
                <a:rPr lang="zh-CN" altLang="en-US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缓存</a:t>
              </a:r>
              <a:r>
                <a:rPr lang="zh-CN" altLang="en-US" b="1" dirty="0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冲突问题：</a:t>
              </a:r>
              <a:endParaRPr lang="en-US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lvl="1"/>
              <a:r>
                <a:rPr lang="zh-CN" altLang="en-US" b="1" dirty="0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同</a:t>
              </a:r>
              <a:r>
                <a:rPr lang="en-US" altLang="zh-CN" b="1" dirty="0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bank</a:t>
              </a:r>
              <a:r>
                <a:rPr lang="zh-CN" altLang="en-US" b="1" dirty="0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，不同行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" name="爆炸形 2 1"/>
            <p:cNvSpPr/>
            <p:nvPr/>
          </p:nvSpPr>
          <p:spPr>
            <a:xfrm>
              <a:off x="6096000" y="1684928"/>
              <a:ext cx="933440" cy="445546"/>
            </a:xfrm>
            <a:prstGeom prst="irregularSeal2">
              <a:avLst/>
            </a:prstGeom>
            <a:solidFill>
              <a:srgbClr val="FFFF00">
                <a:alpha val="36000"/>
              </a:srgbClr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2" name="TextBox 51"/>
          <p:cNvSpPr txBox="1"/>
          <p:nvPr/>
        </p:nvSpPr>
        <p:spPr>
          <a:xfrm>
            <a:off x="6185806" y="5004367"/>
            <a:ext cx="1214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　</a:t>
            </a:r>
            <a:r>
              <a:rPr lang="en-US" altLang="zh-CN" dirty="0" smtClean="0"/>
              <a:t>bank</a:t>
            </a:r>
            <a:endParaRPr lang="zh-CN" altLang="en-US" dirty="0"/>
          </a:p>
        </p:txBody>
      </p:sp>
      <p:sp>
        <p:nvSpPr>
          <p:cNvPr id="13" name="矩形 12"/>
          <p:cNvSpPr/>
          <p:nvPr/>
        </p:nvSpPr>
        <p:spPr>
          <a:xfrm>
            <a:off x="271744" y="2321722"/>
            <a:ext cx="878499" cy="3603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行缓存</a:t>
            </a:r>
            <a:endParaRPr lang="zh-CN" altLang="en-US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248379" y="1199889"/>
            <a:ext cx="950827" cy="1851496"/>
            <a:chOff x="248379" y="1199889"/>
            <a:chExt cx="950827" cy="1851496"/>
          </a:xfrm>
        </p:grpSpPr>
        <p:grpSp>
          <p:nvGrpSpPr>
            <p:cNvPr id="16" name="组合 15"/>
            <p:cNvGrpSpPr/>
            <p:nvPr/>
          </p:nvGrpSpPr>
          <p:grpSpPr>
            <a:xfrm>
              <a:off x="248379" y="1199889"/>
              <a:ext cx="950827" cy="1851496"/>
              <a:chOff x="293661" y="832955"/>
              <a:chExt cx="950827" cy="1851496"/>
            </a:xfrm>
          </p:grpSpPr>
          <p:sp>
            <p:nvSpPr>
              <p:cNvPr id="12" name="TextBox 11"/>
              <p:cNvSpPr txBox="1"/>
              <p:nvPr/>
            </p:nvSpPr>
            <p:spPr>
              <a:xfrm>
                <a:off x="309093" y="832955"/>
                <a:ext cx="92746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b="1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寄存器</a:t>
                </a:r>
              </a:p>
            </p:txBody>
          </p:sp>
          <p:sp>
            <p:nvSpPr>
              <p:cNvPr id="59" name="TextBox 58"/>
              <p:cNvSpPr txBox="1"/>
              <p:nvPr/>
            </p:nvSpPr>
            <p:spPr>
              <a:xfrm>
                <a:off x="317026" y="1572678"/>
                <a:ext cx="92746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b="1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缓存</a:t>
                </a:r>
                <a:endPara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0" name="TextBox 59"/>
              <p:cNvSpPr txBox="1"/>
              <p:nvPr/>
            </p:nvSpPr>
            <p:spPr>
              <a:xfrm>
                <a:off x="293661" y="2315119"/>
                <a:ext cx="92746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b="1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内存</a:t>
                </a:r>
                <a:endPara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cxnSp>
          <p:nvCxnSpPr>
            <p:cNvPr id="15" name="直接箭头连接符 14"/>
            <p:cNvCxnSpPr/>
            <p:nvPr/>
          </p:nvCxnSpPr>
          <p:spPr>
            <a:xfrm>
              <a:off x="734187" y="1575778"/>
              <a:ext cx="7933" cy="370391"/>
            </a:xfrm>
            <a:prstGeom prst="straightConnector1">
              <a:avLst/>
            </a:prstGeom>
            <a:ln w="254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接箭头连接符 60"/>
            <p:cNvCxnSpPr/>
            <p:nvPr/>
          </p:nvCxnSpPr>
          <p:spPr>
            <a:xfrm>
              <a:off x="723793" y="2278550"/>
              <a:ext cx="7933" cy="370391"/>
            </a:xfrm>
            <a:prstGeom prst="straightConnector1">
              <a:avLst/>
            </a:prstGeom>
            <a:ln w="254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93048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59259E-6 L 4.16667E-6 0.18218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0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000"/>
                            </p:stCondLst>
                            <p:childTnLst>
                              <p:par>
                                <p:cTn id="78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17 0.00278 L 0.00417 -0.07708 " pathEditMode="relative" rAng="0" ptsTypes="AA">
                                      <p:cBhvr>
                                        <p:cTn id="7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0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000"/>
                            </p:stCondLst>
                            <p:childTnLst>
                              <p:par>
                                <p:cTn id="84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48148E-6 L -4.44444E-6 -0.15718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7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7" grpId="1"/>
      <p:bldP spid="17" grpId="2"/>
      <p:bldP spid="18" grpId="1"/>
      <p:bldP spid="18" grpId="2"/>
      <p:bldP spid="19" grpId="0" animBg="1"/>
      <p:bldP spid="19" grpId="1" animBg="1"/>
      <p:bldP spid="20" grpId="0" animBg="1"/>
      <p:bldP spid="20" grpId="1" animBg="1"/>
      <p:bldP spid="21" grpId="0" animBg="1"/>
      <p:bldP spid="52" grpId="0"/>
      <p:bldP spid="13" grpId="0"/>
      <p:bldP spid="13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8B1DA-075B-4F40-8E8C-A67C4BBD69AF}" type="slidenum">
              <a:rPr kumimoji="1" lang="zh-CN" altLang="en-US" smtClean="0"/>
              <a:t>12</a:t>
            </a:fld>
            <a:endParaRPr kumimoji="1" lang="zh-CN" altLang="en-US"/>
          </a:p>
        </p:txBody>
      </p:sp>
      <p:pic>
        <p:nvPicPr>
          <p:cNvPr id="6" name="内容占位符 3" descr="j7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8473" y="1256169"/>
            <a:ext cx="6176327" cy="2416671"/>
          </a:xfrm>
          <a:prstGeom prst="rect">
            <a:avLst/>
          </a:prstGeom>
        </p:spPr>
      </p:pic>
      <p:pic>
        <p:nvPicPr>
          <p:cNvPr id="7" name="Picture 4" descr="speedup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61161" y="3862070"/>
            <a:ext cx="6309359" cy="2752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8" descr="D:\毕业\我的论文\JCST图片\conflict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49600" y="1256400"/>
            <a:ext cx="6177600" cy="2570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 rot="16200000">
            <a:off x="334547" y="2451825"/>
            <a:ext cx="2845094" cy="369332"/>
          </a:xfrm>
          <a:prstGeom prst="rect">
            <a:avLst/>
          </a:prstGeom>
          <a:solidFill>
            <a:schemeClr val="lt1"/>
          </a:solidFill>
        </p:spPr>
        <p:txBody>
          <a:bodyPr wrap="square" rtlCol="0">
            <a:spAutoFit/>
          </a:bodyPr>
          <a:lstStyle/>
          <a:p>
            <a:r>
              <a:rPr lang="en-US" altLang="zh-CN" b="1" dirty="0" smtClean="0"/>
              <a:t>Row Buffer Miss Rate  (%)</a:t>
            </a:r>
            <a:endParaRPr lang="zh-CN" altLang="en-US" b="1" dirty="0"/>
          </a:p>
        </p:txBody>
      </p:sp>
      <p:sp>
        <p:nvSpPr>
          <p:cNvPr id="10" name="TextBox 9"/>
          <p:cNvSpPr txBox="1"/>
          <p:nvPr/>
        </p:nvSpPr>
        <p:spPr>
          <a:xfrm rot="16200000">
            <a:off x="1129404" y="4766729"/>
            <a:ext cx="1200225" cy="369332"/>
          </a:xfrm>
          <a:prstGeom prst="rect">
            <a:avLst/>
          </a:prstGeom>
          <a:solidFill>
            <a:schemeClr val="lt1"/>
          </a:solidFill>
        </p:spPr>
        <p:txBody>
          <a:bodyPr wrap="square" rtlCol="0">
            <a:spAutoFit/>
          </a:bodyPr>
          <a:lstStyle/>
          <a:p>
            <a:r>
              <a:rPr lang="en-US" altLang="zh-CN" b="1" dirty="0" smtClean="0"/>
              <a:t>Speedup</a:t>
            </a:r>
            <a:endParaRPr lang="zh-CN" altLang="en-US" b="1" dirty="0"/>
          </a:p>
        </p:txBody>
      </p:sp>
      <p:grpSp>
        <p:nvGrpSpPr>
          <p:cNvPr id="11" name="Group 2"/>
          <p:cNvGrpSpPr>
            <a:grpSpLocks/>
          </p:cNvGrpSpPr>
          <p:nvPr/>
        </p:nvGrpSpPr>
        <p:grpSpPr bwMode="auto">
          <a:xfrm>
            <a:off x="206599" y="3744808"/>
            <a:ext cx="3929971" cy="551421"/>
            <a:chOff x="384" y="1048"/>
            <a:chExt cx="4798" cy="2898"/>
          </a:xfrm>
        </p:grpSpPr>
        <p:sp>
          <p:nvSpPr>
            <p:cNvPr id="12" name="AutoShape 3"/>
            <p:cNvSpPr>
              <a:spLocks noChangeArrowheads="1"/>
            </p:cNvSpPr>
            <p:nvPr/>
          </p:nvSpPr>
          <p:spPr bwMode="gray">
            <a:xfrm>
              <a:off x="384" y="1114"/>
              <a:ext cx="4798" cy="283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CCECFF"/>
                </a:gs>
                <a:gs pos="50000">
                  <a:srgbClr val="CCECFF">
                    <a:gamma/>
                    <a:tint val="0"/>
                    <a:invGamma/>
                  </a:srgbClr>
                </a:gs>
                <a:gs pos="100000">
                  <a:srgbClr val="CCECFF"/>
                </a:gs>
              </a:gsLst>
              <a:lin ang="54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" name="Freeform 4"/>
            <p:cNvSpPr>
              <a:spLocks/>
            </p:cNvSpPr>
            <p:nvPr/>
          </p:nvSpPr>
          <p:spPr bwMode="gray">
            <a:xfrm>
              <a:off x="480" y="1048"/>
              <a:ext cx="685" cy="1368"/>
            </a:xfrm>
            <a:custGeom>
              <a:avLst/>
              <a:gdLst/>
              <a:ahLst/>
              <a:cxnLst>
                <a:cxn ang="0">
                  <a:pos x="118" y="0"/>
                </a:cxn>
                <a:cxn ang="0">
                  <a:pos x="0" y="118"/>
                </a:cxn>
                <a:cxn ang="0">
                  <a:pos x="0" y="589"/>
                </a:cxn>
                <a:cxn ang="0">
                  <a:pos x="161" y="174"/>
                </a:cxn>
                <a:cxn ang="0">
                  <a:pos x="589" y="0"/>
                </a:cxn>
                <a:cxn ang="0">
                  <a:pos x="118" y="0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4" name="椭圆 13"/>
          <p:cNvSpPr/>
          <p:nvPr/>
        </p:nvSpPr>
        <p:spPr bwMode="auto">
          <a:xfrm>
            <a:off x="5878286" y="4339771"/>
            <a:ext cx="551543" cy="522515"/>
          </a:xfrm>
          <a:prstGeom prst="ellipse">
            <a:avLst/>
          </a:prstGeom>
          <a:noFill/>
          <a:ln w="28575" cap="rnd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CN" altLang="en-US" sz="24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黑体" pitchFamily="2" charset="-122"/>
            </a:endParaRPr>
          </a:p>
        </p:txBody>
      </p:sp>
      <p:sp>
        <p:nvSpPr>
          <p:cNvPr id="15" name="椭圆 14"/>
          <p:cNvSpPr/>
          <p:nvPr/>
        </p:nvSpPr>
        <p:spPr bwMode="auto">
          <a:xfrm>
            <a:off x="7278915" y="5043713"/>
            <a:ext cx="551543" cy="504000"/>
          </a:xfrm>
          <a:prstGeom prst="ellipse">
            <a:avLst/>
          </a:prstGeom>
          <a:noFill/>
          <a:ln w="28575" cap="rnd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endParaRPr kumimoji="1" lang="zh-CN" altLang="en-US" sz="2400" smtClean="0">
              <a:solidFill>
                <a:srgbClr val="000000"/>
              </a:solidFill>
              <a:latin typeface="Times New Roman" pitchFamily="18" charset="0"/>
              <a:ea typeface="黑体" pitchFamily="2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04799" y="3886200"/>
            <a:ext cx="40640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70C0"/>
                </a:solidFill>
              </a:rPr>
              <a:t>获得的加速比最高</a:t>
            </a:r>
            <a:r>
              <a:rPr lang="en-US" altLang="zh-CN" sz="2000" b="1" dirty="0" smtClean="0">
                <a:solidFill>
                  <a:srgbClr val="0070C0"/>
                </a:solidFill>
              </a:rPr>
              <a:t>15%</a:t>
            </a:r>
            <a:r>
              <a:rPr lang="zh-CN" altLang="en-US" sz="2000" b="1" dirty="0" smtClean="0">
                <a:solidFill>
                  <a:srgbClr val="0070C0"/>
                </a:solidFill>
              </a:rPr>
              <a:t>，平均</a:t>
            </a:r>
            <a:r>
              <a:rPr lang="en-US" altLang="zh-CN" sz="2000" b="1" dirty="0" smtClean="0">
                <a:solidFill>
                  <a:srgbClr val="0070C0"/>
                </a:solidFill>
              </a:rPr>
              <a:t>5%</a:t>
            </a:r>
            <a:endParaRPr lang="zh-CN" altLang="en-US" sz="2000" b="1" dirty="0">
              <a:solidFill>
                <a:srgbClr val="0070C0"/>
              </a:solidFill>
            </a:endParaRPr>
          </a:p>
        </p:txBody>
      </p:sp>
      <p:sp>
        <p:nvSpPr>
          <p:cNvPr id="17" name="Rectangle 15"/>
          <p:cNvSpPr txBox="1">
            <a:spLocks noChangeArrowheads="1"/>
          </p:cNvSpPr>
          <p:nvPr/>
        </p:nvSpPr>
        <p:spPr>
          <a:xfrm>
            <a:off x="133349" y="13494"/>
            <a:ext cx="8279641" cy="563563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b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传统优化的深度挖掘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kern="1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❷</a:t>
            </a:r>
            <a:r>
              <a:rPr lang="zh-CN" altLang="en-US" kern="1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行缓存冲突</a:t>
            </a:r>
            <a:endParaRPr lang="zh-CN" altLang="en-US" sz="1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97798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4" grpId="0" animBg="1"/>
      <p:bldP spid="15" grpId="0" animBg="1"/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8B1DA-075B-4F40-8E8C-A67C4BBD69AF}" type="slidenum">
              <a:rPr kumimoji="1" lang="zh-CN" altLang="en-US" smtClean="0"/>
              <a:t>13</a:t>
            </a:fld>
            <a:endParaRPr kumimoji="1" lang="zh-CN" altLang="en-US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title"/>
          </p:nvPr>
        </p:nvSpPr>
        <p:spPr>
          <a:xfrm>
            <a:off x="542424" y="295275"/>
            <a:ext cx="8093576" cy="563563"/>
          </a:xfrm>
          <a:noFill/>
          <a:ln/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传统优化的深度挖掘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kern="100" dirty="0">
                <a:solidFill>
                  <a:srgbClr val="FF0000"/>
                </a:solidFill>
                <a:latin typeface="Calibri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❸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面向龙芯体系结构的优化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542424" y="1200007"/>
            <a:ext cx="3530600" cy="3587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000" dirty="0" smtClean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基本编译与新体系结构对接</a:t>
            </a:r>
          </a:p>
        </p:txBody>
      </p:sp>
      <p:sp>
        <p:nvSpPr>
          <p:cNvPr id="7" name="内容占位符 2"/>
          <p:cNvSpPr txBox="1">
            <a:spLocks/>
          </p:cNvSpPr>
          <p:nvPr/>
        </p:nvSpPr>
        <p:spPr>
          <a:xfrm>
            <a:off x="4254500" y="1012813"/>
            <a:ext cx="4495800" cy="3171577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8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龙芯基础编译系统的科学计算能力</a:t>
            </a:r>
            <a:endParaRPr lang="en-US" altLang="zh-CN" sz="1800" dirty="0" smtClean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/>
            <a:r>
              <a:rPr lang="en-US" altLang="zh-CN" sz="16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49</a:t>
            </a:r>
            <a:r>
              <a:rPr lang="zh-CN" altLang="en-US" sz="16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个有实际应用背景的科学计算程序，平均优于</a:t>
            </a:r>
            <a:r>
              <a:rPr lang="en-US" altLang="zh-CN" sz="1600" dirty="0" err="1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gcc</a:t>
            </a:r>
            <a:r>
              <a:rPr lang="en-US" altLang="zh-CN" sz="16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6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32.35%</a:t>
            </a:r>
          </a:p>
          <a:p>
            <a:pPr lvl="1"/>
            <a:endParaRPr lang="en-US" altLang="zh-CN" sz="1800" dirty="0" smtClean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2950" y="1830376"/>
            <a:ext cx="3810000" cy="2354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内容占位符 2"/>
          <p:cNvSpPr txBox="1">
            <a:spLocks/>
          </p:cNvSpPr>
          <p:nvPr/>
        </p:nvSpPr>
        <p:spPr>
          <a:xfrm>
            <a:off x="4254500" y="4445000"/>
            <a:ext cx="4495800" cy="1969226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  <p:txBody>
          <a:bodyPr vert="horz" lIns="91440" tIns="45720" rIns="91440" bIns="45720" rtlCol="0">
            <a:normAutofit/>
          </a:bodyPr>
          <a:lstStyle>
            <a:defPPr>
              <a:defRPr lang="zh-CN"/>
            </a:defPPr>
            <a:lvl1pPr marL="171450" indent="-171450"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514350" lvl="1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60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/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/>
            </a:lvl5pPr>
            <a:lvl6pPr marL="18859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/>
            </a:lvl6pPr>
            <a:lvl7pPr marL="22288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/>
            </a:lvl7pPr>
            <a:lvl8pPr marL="25717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/>
            </a:lvl8pPr>
            <a:lvl9pPr marL="29146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/>
            </a:lvl9pPr>
          </a:lstStyle>
          <a:p>
            <a:r>
              <a:rPr lang="zh-CN" altLang="en-US" sz="1600" dirty="0"/>
              <a:t>评估龙芯基础编译系统的科学计算能力</a:t>
            </a:r>
            <a:endParaRPr lang="en-US" altLang="zh-CN" sz="1600" dirty="0"/>
          </a:p>
          <a:p>
            <a:pPr lvl="1"/>
            <a:r>
              <a:rPr lang="zh-CN" altLang="en-US" dirty="0"/>
              <a:t>在行业实际应用中取得了好的效果</a:t>
            </a:r>
            <a:endParaRPr lang="en-US" altLang="zh-CN" dirty="0"/>
          </a:p>
          <a:p>
            <a:pPr lvl="2"/>
            <a:r>
              <a:rPr lang="zh-CN" altLang="en-US" sz="1600" dirty="0"/>
              <a:t>气象局    </a:t>
            </a:r>
            <a:r>
              <a:rPr lang="en-US" altLang="zh-CN" sz="1600" dirty="0"/>
              <a:t>--     </a:t>
            </a:r>
            <a:r>
              <a:rPr lang="zh-CN" altLang="en-US" sz="1600" dirty="0"/>
              <a:t>天气预报程序        优于</a:t>
            </a:r>
            <a:r>
              <a:rPr lang="en-US" altLang="zh-CN" sz="1600" dirty="0" err="1"/>
              <a:t>gcc</a:t>
            </a:r>
            <a:r>
              <a:rPr lang="zh-CN" altLang="en-US" sz="1600" dirty="0"/>
              <a:t>编译器</a:t>
            </a:r>
            <a:r>
              <a:rPr lang="en-US" altLang="zh-CN" sz="1600" dirty="0"/>
              <a:t>19.10%</a:t>
            </a:r>
          </a:p>
          <a:p>
            <a:pPr lvl="2"/>
            <a:r>
              <a:rPr lang="zh-CN" altLang="en-US" sz="1600" dirty="0"/>
              <a:t>工业        </a:t>
            </a:r>
            <a:r>
              <a:rPr lang="en-US" altLang="zh-CN" sz="1600" dirty="0"/>
              <a:t>--     </a:t>
            </a:r>
            <a:r>
              <a:rPr lang="zh-CN" altLang="en-US" sz="1600" dirty="0"/>
              <a:t>爆炸模拟程序        优于</a:t>
            </a:r>
            <a:r>
              <a:rPr lang="en-US" altLang="zh-CN" sz="1600" dirty="0" err="1"/>
              <a:t>gcc</a:t>
            </a:r>
            <a:r>
              <a:rPr lang="zh-CN" altLang="en-US" sz="1600" dirty="0"/>
              <a:t>编译器</a:t>
            </a:r>
            <a:r>
              <a:rPr lang="en-US" altLang="zh-CN" sz="1600" dirty="0"/>
              <a:t>17.64</a:t>
            </a:r>
            <a:r>
              <a:rPr lang="en-US" altLang="zh-CN" sz="1600" dirty="0" smtClean="0"/>
              <a:t>%</a:t>
            </a:r>
            <a:endParaRPr lang="en-US" altLang="zh-CN" sz="1600" dirty="0"/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8350437"/>
              </p:ext>
            </p:extLst>
          </p:nvPr>
        </p:nvGraphicFramePr>
        <p:xfrm>
          <a:off x="266700" y="1995920"/>
          <a:ext cx="3822700" cy="3520440"/>
        </p:xfrm>
        <a:graphic>
          <a:graphicData uri="http://schemas.openxmlformats.org/drawingml/2006/table">
            <a:tbl>
              <a:tblPr firstRow="1" bandRow="1">
                <a:tableStyleId>{74C1A8A3-306A-4EB7-A6B1-4F7E0EB9C5D6}</a:tableStyleId>
              </a:tblPr>
              <a:tblGrid>
                <a:gridCol w="1950244"/>
                <a:gridCol w="1872456"/>
              </a:tblGrid>
              <a:tr h="0"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zh-CN" altLang="en-US" sz="1200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目标机</a:t>
                      </a:r>
                      <a:endParaRPr lang="zh-CN" altLang="en-US" sz="1200" b="1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zh-CN" altLang="en-US" sz="1200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有效优化</a:t>
                      </a:r>
                      <a:endParaRPr lang="zh-CN" altLang="en-US" sz="1200" b="1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altLang="zh-CN" sz="1500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X86/</a:t>
                      </a:r>
                      <a:r>
                        <a:rPr lang="en-US" altLang="zh-CN" sz="1500" b="1" dirty="0" err="1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Loongson</a:t>
                      </a:r>
                      <a:endParaRPr lang="zh-CN" altLang="en-US" sz="1500" b="1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marL="342900" indent="-342900" eaLnBrk="1" hangingPunct="1">
                        <a:buFont typeface="+mj-ea"/>
                        <a:buAutoNum type="circleNumDbPlain"/>
                      </a:pPr>
                      <a:r>
                        <a:rPr lang="zh-CN" altLang="en-US" sz="15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数据预取</a:t>
                      </a:r>
                      <a:endParaRPr lang="en-US" altLang="zh-CN" sz="1500" dirty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marL="342900" indent="-342900" eaLnBrk="1" hangingPunct="1">
                        <a:buFont typeface="+mj-ea"/>
                        <a:buAutoNum type="circleNumDbPlain"/>
                      </a:pPr>
                      <a:endParaRPr lang="zh-CN" altLang="en-US" sz="1500" dirty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marL="342900" indent="-342900" eaLnBrk="1" hangingPunct="1">
                        <a:buFont typeface="+mj-ea"/>
                        <a:buAutoNum type="circleNumDbPlain"/>
                      </a:pPr>
                      <a:r>
                        <a:rPr lang="en-US" altLang="zh-CN" sz="15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128</a:t>
                      </a:r>
                      <a:r>
                        <a:rPr lang="zh-CN" altLang="en-US" sz="15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位访存</a:t>
                      </a:r>
                      <a:endParaRPr lang="en-US" altLang="zh-CN" sz="1500" dirty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marL="342900" indent="-342900" eaLnBrk="1" hangingPunct="1">
                        <a:buFont typeface="+mj-ea"/>
                        <a:buAutoNum type="circleNumDbPlain"/>
                      </a:pPr>
                      <a:endParaRPr lang="zh-CN" altLang="en-US" sz="1500" dirty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marL="342900" indent="-342900" eaLnBrk="1" hangingPunct="1">
                        <a:buFont typeface="+mj-ea"/>
                        <a:buAutoNum type="circleNumDbPlain"/>
                      </a:pPr>
                      <a:r>
                        <a:rPr lang="zh-CN" altLang="en-US" sz="15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条件赋值</a:t>
                      </a:r>
                      <a:endParaRPr lang="en-US" altLang="zh-CN" sz="1500" dirty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marL="342900" indent="-342900" eaLnBrk="1" hangingPunct="1">
                        <a:buFont typeface="+mj-ea"/>
                        <a:buAutoNum type="circleNumDbPlain"/>
                      </a:pPr>
                      <a:endParaRPr lang="zh-CN" altLang="en-US" sz="1500" dirty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marL="342900" indent="-342900" eaLnBrk="1" hangingPunct="1">
                        <a:buFont typeface="+mj-ea"/>
                        <a:buAutoNum type="circleNumDbPlain"/>
                      </a:pPr>
                      <a:r>
                        <a:rPr lang="zh-CN" altLang="en-US" sz="15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分支转</a:t>
                      </a:r>
                      <a:r>
                        <a:rPr lang="en-US" altLang="zh-CN" sz="15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trap</a:t>
                      </a:r>
                      <a:r>
                        <a:rPr lang="zh-CN" altLang="en-US" sz="15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指令</a:t>
                      </a:r>
                      <a:endParaRPr lang="en-US" altLang="zh-CN" sz="1500" dirty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marL="342900" indent="-342900" eaLnBrk="1" hangingPunct="1">
                        <a:buFont typeface="+mj-ea"/>
                        <a:buAutoNum type="circleNumDbPlain"/>
                      </a:pPr>
                      <a:endParaRPr lang="zh-CN" altLang="en-US" sz="1500" dirty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marL="342900" indent="-342900" eaLnBrk="1" hangingPunct="1">
                        <a:buFont typeface="+mj-ea"/>
                        <a:buAutoNum type="circleNumDbPlain"/>
                      </a:pPr>
                      <a:r>
                        <a:rPr lang="zh-CN" altLang="en-US" sz="15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静态存储池分配</a:t>
                      </a:r>
                      <a:endParaRPr lang="en-US" altLang="zh-CN" sz="1500" dirty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marL="342900" indent="-342900" eaLnBrk="1" hangingPunct="1">
                        <a:buFont typeface="+mj-ea"/>
                        <a:buAutoNum type="circleNumDbPlain"/>
                      </a:pPr>
                      <a:endParaRPr lang="zh-CN" altLang="en-US" sz="1500" dirty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marL="342900" indent="-342900" eaLnBrk="1" hangingPunct="1">
                        <a:buFont typeface="+mj-ea"/>
                        <a:buAutoNum type="circleNumDbPlain"/>
                      </a:pPr>
                      <a:r>
                        <a:rPr lang="zh-CN" altLang="en-US" sz="15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结构体数组内嵌</a:t>
                      </a:r>
                      <a:endParaRPr lang="en-US" altLang="zh-CN" sz="1500" dirty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marL="342900" indent="-342900" eaLnBrk="1" hangingPunct="1">
                        <a:buFont typeface="+mj-ea"/>
                        <a:buAutoNum type="circleNumDbPlain"/>
                      </a:pPr>
                      <a:endParaRPr lang="zh-CN" altLang="en-US" sz="1500" dirty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marL="342900" indent="-342900" eaLnBrk="1" hangingPunct="1">
                        <a:buFont typeface="+mj-ea"/>
                        <a:buAutoNum type="circleNumDbPlain"/>
                      </a:pPr>
                      <a:r>
                        <a:rPr lang="zh-CN" altLang="en-US" sz="15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乘加指令优化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zh-CN" altLang="en-US" sz="1200" b="1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altLang="zh-CN" sz="1500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Itanium/</a:t>
                      </a:r>
                      <a:r>
                        <a:rPr lang="en-US" altLang="zh-CN" sz="1500" b="1" dirty="0" err="1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Loongson</a:t>
                      </a:r>
                      <a:r>
                        <a:rPr lang="en-US" altLang="zh-CN" sz="1500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/ARM</a:t>
                      </a:r>
                      <a:endParaRPr lang="zh-CN" altLang="en-US" sz="1500" b="1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/>
                      <a:endParaRPr lang="zh-CN" altLang="en-US" sz="1200" b="1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altLang="zh-CN" sz="1500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Itanium/</a:t>
                      </a:r>
                      <a:r>
                        <a:rPr lang="en-US" altLang="zh-CN" sz="1500" b="1" dirty="0" err="1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Loongson</a:t>
                      </a:r>
                      <a:r>
                        <a:rPr lang="en-US" altLang="zh-CN" sz="1500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/ARM</a:t>
                      </a:r>
                      <a:endParaRPr lang="zh-CN" altLang="en-US" sz="1500" b="1" dirty="0" smtClean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CN" altLang="en-US" sz="1200" b="1" dirty="0" smtClean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altLang="zh-CN" sz="1500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Itanium/</a:t>
                      </a:r>
                      <a:r>
                        <a:rPr lang="en-US" altLang="zh-CN" sz="1500" b="1" dirty="0" err="1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Loongson</a:t>
                      </a:r>
                      <a:r>
                        <a:rPr lang="en-US" altLang="zh-CN" sz="1500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/ARM</a:t>
                      </a:r>
                      <a:endParaRPr lang="zh-CN" altLang="en-US" sz="1500" b="1" dirty="0" smtClean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CN" altLang="en-US" sz="1200" b="1" dirty="0" smtClean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altLang="zh-CN" sz="1500" b="1" dirty="0" err="1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Loongson</a:t>
                      </a:r>
                      <a:r>
                        <a:rPr lang="en-US" altLang="zh-CN" sz="1500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/ARM/</a:t>
                      </a:r>
                      <a:r>
                        <a:rPr lang="zh-CN" altLang="en-US" sz="1500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申威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CN" altLang="en-US" sz="1200" b="1" dirty="0" smtClean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altLang="zh-CN" sz="1500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Itanium/</a:t>
                      </a:r>
                      <a:r>
                        <a:rPr lang="en-US" altLang="zh-CN" sz="1500" b="1" dirty="0" err="1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Loongson</a:t>
                      </a:r>
                      <a:r>
                        <a:rPr lang="en-US" altLang="zh-CN" sz="1500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/ARM/</a:t>
                      </a:r>
                      <a:r>
                        <a:rPr lang="zh-CN" altLang="en-US" sz="1500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申威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CN" altLang="en-US" sz="1200" b="1" dirty="0" smtClean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43749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8B1DA-075B-4F40-8E8C-A67C4BBD69AF}" type="slidenum">
              <a:rPr kumimoji="1" lang="zh-CN" altLang="en-US" smtClean="0"/>
              <a:t>14</a:t>
            </a:fld>
            <a:endParaRPr kumimoji="1" lang="zh-CN" alt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55810"/>
            <a:ext cx="4478337" cy="2083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矩形 14"/>
          <p:cNvSpPr/>
          <p:nvPr/>
        </p:nvSpPr>
        <p:spPr>
          <a:xfrm>
            <a:off x="1148953" y="6058504"/>
            <a:ext cx="2988866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en-US" altLang="zh-CN" sz="1500" b="1" dirty="0" smtClean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EPOD </a:t>
            </a:r>
            <a:r>
              <a:rPr lang="zh-CN" altLang="en-US" sz="1500" b="1" dirty="0" smtClean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提供的优化编程接口</a:t>
            </a:r>
            <a:endParaRPr lang="zh-CN" altLang="en-US" sz="15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Rectangle 15"/>
          <p:cNvSpPr txBox="1">
            <a:spLocks noChangeArrowheads="1"/>
          </p:cNvSpPr>
          <p:nvPr/>
        </p:nvSpPr>
        <p:spPr>
          <a:xfrm>
            <a:off x="304800" y="0"/>
            <a:ext cx="8839200" cy="563563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b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新型体系结构的探索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kern="100" dirty="0">
                <a:solidFill>
                  <a:srgbClr val="FF0000"/>
                </a:solidFill>
                <a:latin typeface="Cambria Math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❶</a:t>
            </a:r>
            <a:r>
              <a:rPr lang="zh-CN" altLang="en-US" kern="1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面向众核结构的算法库</a:t>
            </a:r>
            <a:r>
              <a:rPr lang="en-US" altLang="zh-CN" sz="1600" kern="1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(CGO’11)</a:t>
            </a:r>
            <a:endParaRPr lang="zh-CN" altLang="en-US" sz="1600" kern="100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</p:txBody>
      </p:sp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3169" y="1351461"/>
            <a:ext cx="2849562" cy="437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椭圆 1"/>
          <p:cNvSpPr/>
          <p:nvPr/>
        </p:nvSpPr>
        <p:spPr>
          <a:xfrm>
            <a:off x="4724400" y="3103808"/>
            <a:ext cx="1547611" cy="121061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6074536" y="2159794"/>
            <a:ext cx="1547611" cy="121061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875" y="1513034"/>
            <a:ext cx="2847975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0035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8B1DA-075B-4F40-8E8C-A67C4BBD69AF}" type="slidenum">
              <a:rPr kumimoji="1" lang="zh-CN" altLang="en-US" smtClean="0"/>
              <a:t>15</a:t>
            </a:fld>
            <a:endParaRPr kumimoji="1" lang="zh-CN" altLang="en-US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777875"/>
            <a:ext cx="5395912" cy="187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1393" y="3406253"/>
            <a:ext cx="5495925" cy="20695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/>
        </p:nvSpPr>
        <p:spPr>
          <a:xfrm>
            <a:off x="50800" y="776265"/>
            <a:ext cx="32639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i="1" dirty="0">
                <a:solidFill>
                  <a:srgbClr val="00206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Speedups Over CUBLAS: </a:t>
            </a:r>
            <a:endParaRPr lang="en-US" altLang="zh-CN" sz="1600" i="1" dirty="0" smtClean="0">
              <a:solidFill>
                <a:srgbClr val="002060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altLang="zh-CN" sz="1600" dirty="0" smtClean="0">
                <a:solidFill>
                  <a:srgbClr val="00206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up </a:t>
            </a:r>
            <a:r>
              <a:rPr lang="en-US" altLang="zh-CN" sz="1600" dirty="0">
                <a:solidFill>
                  <a:srgbClr val="00206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to 2.8x speedups over the CUBLAS library </a:t>
            </a:r>
            <a:r>
              <a:rPr lang="en-US" altLang="zh-CN" sz="1600" dirty="0" smtClean="0">
                <a:solidFill>
                  <a:srgbClr val="00206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on </a:t>
            </a:r>
            <a:r>
              <a:rPr lang="en-US" altLang="zh-CN" sz="1600" dirty="0">
                <a:solidFill>
                  <a:srgbClr val="00206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GTX 285, </a:t>
            </a:r>
            <a:endParaRPr lang="en-US" altLang="zh-CN" sz="1600" dirty="0" smtClean="0">
              <a:solidFill>
                <a:srgbClr val="002060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altLang="zh-CN" sz="1600" dirty="0" smtClean="0">
                <a:solidFill>
                  <a:srgbClr val="00206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5.4x </a:t>
            </a:r>
            <a:r>
              <a:rPr lang="en-US" altLang="zh-CN" sz="1600" dirty="0">
                <a:solidFill>
                  <a:srgbClr val="00206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on GeForce </a:t>
            </a:r>
            <a:r>
              <a:rPr lang="en-US" altLang="zh-CN" sz="1600" dirty="0" smtClean="0">
                <a:solidFill>
                  <a:srgbClr val="00206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9800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altLang="zh-CN" sz="1600" dirty="0" smtClean="0">
                <a:solidFill>
                  <a:srgbClr val="00206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3.4x on Fermi </a:t>
            </a:r>
            <a:r>
              <a:rPr lang="en-US" altLang="zh-CN" sz="1600" dirty="0">
                <a:solidFill>
                  <a:srgbClr val="00206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Tesla C2050. </a:t>
            </a:r>
            <a:endParaRPr lang="zh-CN" altLang="en-US" sz="1600" dirty="0">
              <a:solidFill>
                <a:srgbClr val="002060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2" name="Rectangle 15"/>
          <p:cNvSpPr txBox="1">
            <a:spLocks noChangeArrowheads="1"/>
          </p:cNvSpPr>
          <p:nvPr/>
        </p:nvSpPr>
        <p:spPr>
          <a:xfrm>
            <a:off x="304800" y="0"/>
            <a:ext cx="8839200" cy="563563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b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新型体系结构的探索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kern="1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❷</a:t>
            </a:r>
            <a:r>
              <a:rPr lang="zh-CN" altLang="en-US" kern="1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面向众核结构的算法库</a:t>
            </a:r>
            <a:r>
              <a:rPr lang="en-US" altLang="zh-CN" sz="1600" kern="1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(IPDPS’11)</a:t>
            </a:r>
            <a:endParaRPr lang="zh-CN" altLang="en-US" sz="1600" kern="100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</p:txBody>
      </p:sp>
      <p:pic>
        <p:nvPicPr>
          <p:cNvPr id="14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33708"/>
            <a:ext cx="3409950" cy="2385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矩形 14"/>
          <p:cNvSpPr/>
          <p:nvPr/>
        </p:nvSpPr>
        <p:spPr>
          <a:xfrm>
            <a:off x="1056084" y="5314190"/>
            <a:ext cx="1682315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en-US" altLang="zh-CN" sz="15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Stencil on GPU</a:t>
            </a:r>
            <a:endParaRPr lang="zh-CN" altLang="en-US" sz="15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500523" y="2833708"/>
            <a:ext cx="39624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rgbClr val="0000FF"/>
                </a:solidFill>
              </a:rPr>
              <a:t>Performance of BLAS3 on GeForce 9800</a:t>
            </a:r>
            <a:endParaRPr lang="zh-CN" altLang="en-US" b="1" dirty="0">
              <a:solidFill>
                <a:srgbClr val="0000FF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500523" y="5637355"/>
            <a:ext cx="34528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rgbClr val="0000FF"/>
                </a:solidFill>
              </a:rPr>
              <a:t>Performance of BLAS3 on GTX 285</a:t>
            </a:r>
            <a:endParaRPr lang="zh-CN" altLang="en-US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5680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内容占位符 2"/>
          <p:cNvSpPr>
            <a:spLocks noGrp="1"/>
          </p:cNvSpPr>
          <p:nvPr>
            <p:ph idx="1"/>
          </p:nvPr>
        </p:nvSpPr>
        <p:spPr>
          <a:xfrm>
            <a:off x="268514" y="1179286"/>
            <a:ext cx="4767943" cy="2899228"/>
          </a:xfrm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prstDash val="solid"/>
          </a:ln>
        </p:spPr>
        <p:txBody>
          <a:bodyPr>
            <a:normAutofit fontScale="92500" lnSpcReduction="10000"/>
          </a:bodyPr>
          <a:lstStyle/>
          <a:p>
            <a:r>
              <a:rPr lang="zh-CN" altLang="en-US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内存计算的新问题 </a:t>
            </a:r>
            <a:endParaRPr lang="en-US" altLang="zh-CN" dirty="0" smtClean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/>
            <a:r>
              <a:rPr lang="zh-CN" altLang="en-US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工艺瓶颈 </a:t>
            </a:r>
            <a:endParaRPr lang="en-US" altLang="zh-CN" dirty="0" smtClean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2"/>
            <a:r>
              <a:rPr lang="en-US" altLang="zh-CN" sz="1400" b="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[O. </a:t>
            </a:r>
            <a:r>
              <a:rPr lang="en-US" altLang="zh-CN" sz="1400" b="0" dirty="0" err="1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Zilberberg</a:t>
            </a:r>
            <a:r>
              <a:rPr lang="en-US" altLang="zh-CN" sz="1400" b="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b="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ACM</a:t>
            </a:r>
            <a:r>
              <a:rPr lang="zh-CN" altLang="en-US" sz="1400" b="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Computer</a:t>
            </a:r>
            <a:r>
              <a:rPr lang="zh-CN" altLang="en-US" sz="1400" b="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Surverys,2013]</a:t>
            </a:r>
            <a:r>
              <a:rPr lang="zh-CN" altLang="en-US" sz="1400" b="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[</a:t>
            </a:r>
            <a:r>
              <a:rPr lang="en-US" altLang="zh-CN" sz="1400" b="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G. H. </a:t>
            </a:r>
            <a:r>
              <a:rPr lang="en-US" altLang="zh-CN" sz="1400" b="0" dirty="0" err="1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Loh</a:t>
            </a:r>
            <a:r>
              <a:rPr lang="en-US" altLang="zh-CN" sz="1400" b="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b="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ISCA,</a:t>
            </a:r>
            <a:r>
              <a:rPr lang="zh-CN" altLang="en-US" sz="1400" b="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2008]</a:t>
            </a:r>
          </a:p>
          <a:p>
            <a:pPr lvl="2"/>
            <a:endParaRPr lang="en-US" altLang="zh-CN" sz="1400" b="0" dirty="0" smtClean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/>
            <a:r>
              <a:rPr lang="zh-CN" altLang="en-US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密度瓶颈</a:t>
            </a:r>
            <a:endParaRPr lang="en-US" altLang="zh-CN" dirty="0" smtClean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2"/>
            <a:r>
              <a:rPr lang="en-US" altLang="zh-CN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100+</a:t>
            </a:r>
            <a:r>
              <a:rPr lang="zh-CN" altLang="en-US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GB</a:t>
            </a:r>
            <a:r>
              <a:rPr lang="zh-CN" altLang="en-US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per</a:t>
            </a:r>
            <a:r>
              <a:rPr lang="zh-CN" altLang="en-US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CPU</a:t>
            </a:r>
          </a:p>
          <a:p>
            <a:pPr lvl="2"/>
            <a:r>
              <a:rPr lang="en-US" altLang="zh-CN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TB</a:t>
            </a:r>
            <a:r>
              <a:rPr lang="zh-CN" altLang="en-US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per</a:t>
            </a:r>
            <a:r>
              <a:rPr lang="zh-CN" altLang="en-US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Server</a:t>
            </a:r>
          </a:p>
          <a:p>
            <a:pPr lvl="2"/>
            <a:endParaRPr lang="en-US" altLang="zh-CN" dirty="0" smtClean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/>
            <a:r>
              <a:rPr lang="zh-CN" altLang="en-US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功耗</a:t>
            </a:r>
            <a:r>
              <a:rPr lang="zh-CN" altLang="en-US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瓶颈</a:t>
            </a:r>
            <a:endParaRPr lang="en-US" altLang="zh-CN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2"/>
            <a:r>
              <a:rPr lang="zh-CN" altLang="en-US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占据了 </a:t>
            </a:r>
            <a:r>
              <a:rPr lang="en-US" altLang="zh-CN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40%</a:t>
            </a:r>
            <a:r>
              <a:rPr lang="zh-CN" altLang="en-US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以上的整机功耗开销</a:t>
            </a:r>
            <a:endParaRPr lang="en-US" altLang="zh-CN" sz="1400" b="0" dirty="0" smtClean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8B1DA-075B-4F40-8E8C-A67C4BBD69AF}" type="slidenum">
              <a:rPr kumimoji="1" lang="zh-CN" altLang="en-US" smtClean="0"/>
              <a:t>16</a:t>
            </a:fld>
            <a:endParaRPr kumimoji="1" lang="zh-CN" altLang="en-US"/>
          </a:p>
        </p:txBody>
      </p:sp>
      <p:sp>
        <p:nvSpPr>
          <p:cNvPr id="6" name="Rectangle 15"/>
          <p:cNvSpPr txBox="1">
            <a:spLocks noChangeArrowheads="1"/>
          </p:cNvSpPr>
          <p:nvPr/>
        </p:nvSpPr>
        <p:spPr>
          <a:xfrm>
            <a:off x="694824" y="378618"/>
            <a:ext cx="8040102" cy="563563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b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新型体系结构的探索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kern="1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❷</a:t>
            </a:r>
            <a:r>
              <a:rPr lang="zh-CN" altLang="en-US" kern="1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面向异构内存空间的编程环境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" name="Picture 3"/>
          <p:cNvPicPr/>
          <p:nvPr/>
        </p:nvPicPr>
        <p:blipFill>
          <a:blip r:embed="rId3"/>
          <a:stretch>
            <a:fillRect/>
          </a:stretch>
        </p:blipFill>
        <p:spPr>
          <a:xfrm>
            <a:off x="2065941" y="4819097"/>
            <a:ext cx="6192688" cy="1728192"/>
          </a:xfrm>
          <a:prstGeom prst="rect">
            <a:avLst/>
          </a:prstGeom>
        </p:spPr>
      </p:pic>
      <p:sp>
        <p:nvSpPr>
          <p:cNvPr id="9" name="右箭头 8"/>
          <p:cNvSpPr/>
          <p:nvPr/>
        </p:nvSpPr>
        <p:spPr>
          <a:xfrm>
            <a:off x="5057774" y="2431143"/>
            <a:ext cx="828221" cy="566057"/>
          </a:xfrm>
          <a:prstGeom prst="rightArrow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5885995" y="2431143"/>
            <a:ext cx="218394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5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高昂的开销</a:t>
            </a:r>
            <a:endParaRPr lang="zh-CN" altLang="en-US" sz="25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549698" y="4302872"/>
            <a:ext cx="493757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异质</a:t>
            </a:r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内存结构带来契机：</a:t>
            </a:r>
            <a:r>
              <a:rPr lang="en-US" altLang="zh-CN" sz="2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DRAM</a:t>
            </a:r>
            <a:r>
              <a:rPr lang="zh-CN" altLang="en-US" sz="2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</a:t>
            </a:r>
            <a:r>
              <a:rPr lang="zh-CN" altLang="en-US" sz="2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NVM</a:t>
            </a:r>
            <a:r>
              <a:rPr lang="zh-CN" altLang="en-US" sz="2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en-US" altLang="zh-CN" sz="20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63586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Rectangle 15"/>
          <p:cNvSpPr txBox="1">
            <a:spLocks noChangeArrowheads="1"/>
          </p:cNvSpPr>
          <p:nvPr/>
        </p:nvSpPr>
        <p:spPr>
          <a:xfrm>
            <a:off x="387352" y="222966"/>
            <a:ext cx="8509906" cy="563563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b">
            <a:normAutofit fontScale="925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新型体系结构的探索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kern="1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❷</a:t>
            </a:r>
            <a:r>
              <a:rPr lang="zh-CN" altLang="en-US" kern="1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面向异构内存空间的编程环境</a:t>
            </a:r>
            <a:r>
              <a:rPr lang="en-US" altLang="zh-CN" sz="17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(NPC’16</a:t>
            </a:r>
            <a:r>
              <a:rPr lang="en-US" altLang="zh-CN" sz="1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endParaRPr lang="zh-CN" altLang="en-US" sz="1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8B1DA-075B-4F40-8E8C-A67C4BBD69AF}" type="slidenum">
              <a:rPr kumimoji="1" lang="zh-CN" altLang="en-US" smtClean="0"/>
              <a:t>17</a:t>
            </a:fld>
            <a:endParaRPr kumimoji="1" lang="zh-CN" altLang="en-US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3838" y="821827"/>
            <a:ext cx="6867525" cy="2085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矩形 48"/>
          <p:cNvSpPr/>
          <p:nvPr/>
        </p:nvSpPr>
        <p:spPr>
          <a:xfrm>
            <a:off x="856038" y="982550"/>
            <a:ext cx="71942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粗粒度的数据管理</a:t>
            </a:r>
          </a:p>
        </p:txBody>
      </p:sp>
      <p:sp>
        <p:nvSpPr>
          <p:cNvPr id="53" name="Rectangle 44"/>
          <p:cNvSpPr/>
          <p:nvPr/>
        </p:nvSpPr>
        <p:spPr>
          <a:xfrm>
            <a:off x="4763496" y="7564284"/>
            <a:ext cx="1418772" cy="3600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mtClean="0">
                <a:solidFill>
                  <a:schemeClr val="tx1"/>
                </a:solidFill>
              </a:rPr>
              <a:t>NVM</a:t>
            </a:r>
            <a:endParaRPr lang="en-US">
              <a:solidFill>
                <a:schemeClr val="tx1"/>
              </a:solidFill>
            </a:endParaRP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3595612"/>
            <a:ext cx="2495550" cy="282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TextBox 53"/>
          <p:cNvSpPr txBox="1"/>
          <p:nvPr/>
        </p:nvSpPr>
        <p:spPr>
          <a:xfrm>
            <a:off x="5346474" y="3742992"/>
            <a:ext cx="493149" cy="193899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000" b="1" dirty="0"/>
              <a:t>数据信息</a:t>
            </a:r>
            <a:r>
              <a:rPr lang="zh-CN" altLang="en-US" sz="2000" b="1" dirty="0" smtClean="0"/>
              <a:t>传递</a:t>
            </a:r>
            <a:endParaRPr lang="en-US" sz="2000" b="1" dirty="0"/>
          </a:p>
        </p:txBody>
      </p:sp>
      <p:sp>
        <p:nvSpPr>
          <p:cNvPr id="50" name="矩形 49"/>
          <p:cNvSpPr/>
          <p:nvPr/>
        </p:nvSpPr>
        <p:spPr>
          <a:xfrm>
            <a:off x="226611" y="1803285"/>
            <a:ext cx="766651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60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一体化管理策略</a:t>
            </a:r>
          </a:p>
        </p:txBody>
      </p:sp>
      <p:pic>
        <p:nvPicPr>
          <p:cNvPr id="58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37585" y="3676230"/>
            <a:ext cx="3280015" cy="1960846"/>
          </a:xfrm>
          <a:prstGeom prst="rect">
            <a:avLst/>
          </a:prstGeom>
        </p:spPr>
      </p:pic>
      <p:sp>
        <p:nvSpPr>
          <p:cNvPr id="55" name="矩形 54"/>
          <p:cNvSpPr/>
          <p:nvPr/>
        </p:nvSpPr>
        <p:spPr>
          <a:xfrm>
            <a:off x="878776" y="3698084"/>
            <a:ext cx="94239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细粒度关键数据识别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1107650" y="5936343"/>
            <a:ext cx="4238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访问密度统计</a:t>
            </a:r>
            <a:r>
              <a:rPr lang="en-US" altLang="zh-CN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</a:t>
            </a:r>
            <a:r>
              <a:rPr lang="zh-CN" altLang="en-US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特定数据插桩</a:t>
            </a:r>
            <a:r>
              <a:rPr lang="en-US" altLang="zh-CN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</a:t>
            </a:r>
            <a:r>
              <a:rPr lang="zh-CN" altLang="en-US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人工分析 </a:t>
            </a:r>
            <a:endParaRPr lang="zh-CN" altLang="en-US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02240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8B1DA-075B-4F40-8E8C-A67C4BBD69AF}" type="slidenum">
              <a:rPr kumimoji="1" lang="zh-CN" altLang="en-US" smtClean="0"/>
              <a:t>18</a:t>
            </a:fld>
            <a:endParaRPr kumimoji="1" lang="zh-CN" altLang="en-US"/>
          </a:p>
        </p:txBody>
      </p:sp>
      <p:pic>
        <p:nvPicPr>
          <p:cNvPr id="7" name="Content Placeholder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38701" y="1176289"/>
            <a:ext cx="7797800" cy="2908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67601" y="4361296"/>
            <a:ext cx="789005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1600" dirty="0" err="1"/>
              <a:t>pmd</a:t>
            </a:r>
            <a:r>
              <a:rPr lang="en-US" sz="1600" dirty="0"/>
              <a:t> beneﬁts most</a:t>
            </a:r>
            <a:r>
              <a:rPr lang="zh-CN" altLang="en-US" sz="1600" dirty="0"/>
              <a:t> </a:t>
            </a:r>
            <a:r>
              <a:rPr lang="en-US" altLang="zh-CN" sz="1600" dirty="0"/>
              <a:t>:</a:t>
            </a:r>
            <a:r>
              <a:rPr lang="zh-CN" altLang="en-US" sz="1600" dirty="0"/>
              <a:t> </a:t>
            </a:r>
            <a:r>
              <a:rPr lang="en-US" sz="1600" dirty="0"/>
              <a:t>15% of </a:t>
            </a:r>
            <a:r>
              <a:rPr lang="zh-CN" altLang="en-US" sz="1600" dirty="0"/>
              <a:t> </a:t>
            </a:r>
            <a:r>
              <a:rPr lang="en-US" altLang="zh-CN" sz="1600" dirty="0"/>
              <a:t>Mature</a:t>
            </a:r>
            <a:r>
              <a:rPr lang="zh-CN" altLang="en-US" sz="1600" dirty="0"/>
              <a:t> </a:t>
            </a:r>
            <a:r>
              <a:rPr lang="en-US" altLang="zh-CN" sz="1600" dirty="0"/>
              <a:t>in</a:t>
            </a:r>
            <a:r>
              <a:rPr lang="zh-CN" altLang="en-US" sz="1600" dirty="0"/>
              <a:t> </a:t>
            </a:r>
            <a:r>
              <a:rPr lang="en-US" altLang="zh-CN" sz="1600" dirty="0"/>
              <a:t>Fast-Module</a:t>
            </a:r>
            <a:r>
              <a:rPr lang="zh-CN" altLang="en-US" sz="1600" dirty="0"/>
              <a:t> </a:t>
            </a:r>
            <a:r>
              <a:rPr lang="zh-CN" altLang="en-US" sz="1600" dirty="0">
                <a:sym typeface="Wingdings"/>
              </a:rPr>
              <a:t> </a:t>
            </a:r>
            <a:r>
              <a:rPr lang="en-US" sz="1600" dirty="0"/>
              <a:t> 50% memory</a:t>
            </a:r>
            <a:r>
              <a:rPr lang="zh-CN" altLang="en-US" sz="1600" dirty="0"/>
              <a:t> </a:t>
            </a:r>
            <a:r>
              <a:rPr lang="en-US" altLang="zh-CN" sz="1600" dirty="0"/>
              <a:t>accesses</a:t>
            </a:r>
            <a:r>
              <a:rPr lang="zh-CN" altLang="en-US" sz="1600" dirty="0"/>
              <a:t> </a:t>
            </a:r>
            <a:r>
              <a:rPr lang="en-US" altLang="zh-CN" sz="1600" dirty="0"/>
              <a:t>of</a:t>
            </a:r>
            <a:r>
              <a:rPr lang="zh-CN" altLang="en-US" sz="1600" dirty="0"/>
              <a:t> </a:t>
            </a:r>
            <a:r>
              <a:rPr lang="en-US" altLang="zh-CN" sz="1600" dirty="0"/>
              <a:t>Mature</a:t>
            </a:r>
          </a:p>
          <a:p>
            <a:pPr marL="285750" indent="-285750">
              <a:buFont typeface="Arial" charset="0"/>
              <a:buChar char="•"/>
            </a:pPr>
            <a:r>
              <a:rPr lang="en-US" sz="1600" dirty="0" err="1"/>
              <a:t>SPECjbb</a:t>
            </a:r>
            <a:r>
              <a:rPr lang="en-US" sz="1600" dirty="0"/>
              <a:t> </a:t>
            </a:r>
            <a:r>
              <a:rPr lang="en-US" altLang="zh-CN" sz="1600" dirty="0"/>
              <a:t>:</a:t>
            </a:r>
            <a:r>
              <a:rPr lang="zh-CN" altLang="en-US" sz="1600" dirty="0"/>
              <a:t> </a:t>
            </a:r>
            <a:r>
              <a:rPr lang="en-US" altLang="zh-CN" sz="1600" dirty="0"/>
              <a:t>6% of</a:t>
            </a:r>
            <a:r>
              <a:rPr lang="zh-CN" altLang="en-US" sz="1600" dirty="0"/>
              <a:t> </a:t>
            </a:r>
            <a:r>
              <a:rPr lang="en-US" altLang="zh-CN" sz="1600" dirty="0"/>
              <a:t>Mature</a:t>
            </a:r>
            <a:r>
              <a:rPr lang="zh-CN" altLang="en-US" sz="1600" dirty="0"/>
              <a:t> </a:t>
            </a:r>
            <a:r>
              <a:rPr lang="en-US" altLang="zh-CN" sz="1600" dirty="0"/>
              <a:t>in</a:t>
            </a:r>
            <a:r>
              <a:rPr lang="zh-CN" altLang="en-US" sz="1600" dirty="0"/>
              <a:t> </a:t>
            </a:r>
            <a:r>
              <a:rPr lang="en-US" altLang="zh-CN" sz="1600" dirty="0"/>
              <a:t>Fast-Module</a:t>
            </a:r>
            <a:r>
              <a:rPr lang="zh-CN" altLang="en-US" sz="1600" dirty="0"/>
              <a:t> </a:t>
            </a:r>
            <a:r>
              <a:rPr lang="zh-CN" altLang="en-US" sz="1600" dirty="0">
                <a:sym typeface="Wingdings"/>
              </a:rPr>
              <a:t> </a:t>
            </a:r>
            <a:r>
              <a:rPr lang="en-US" altLang="zh-CN" sz="1600" dirty="0">
                <a:sym typeface="Wingdings"/>
              </a:rPr>
              <a:t>31% memory</a:t>
            </a:r>
            <a:r>
              <a:rPr lang="zh-CN" altLang="en-US" sz="1600" dirty="0">
                <a:sym typeface="Wingdings"/>
              </a:rPr>
              <a:t> </a:t>
            </a:r>
            <a:r>
              <a:rPr lang="en-US" altLang="zh-CN" sz="1600" dirty="0">
                <a:sym typeface="Wingdings"/>
              </a:rPr>
              <a:t>accesses</a:t>
            </a:r>
            <a:r>
              <a:rPr lang="zh-CN" altLang="en-US" sz="1600" dirty="0">
                <a:sym typeface="Wingdings"/>
              </a:rPr>
              <a:t> </a:t>
            </a:r>
            <a:r>
              <a:rPr lang="en-US" altLang="zh-CN" sz="1600" dirty="0">
                <a:sym typeface="Wingdings"/>
              </a:rPr>
              <a:t>of</a:t>
            </a:r>
            <a:r>
              <a:rPr lang="zh-CN" altLang="en-US" sz="1600" dirty="0">
                <a:sym typeface="Wingdings"/>
              </a:rPr>
              <a:t> </a:t>
            </a:r>
            <a:r>
              <a:rPr lang="en-US" altLang="zh-CN" sz="1600" dirty="0">
                <a:sym typeface="Wingdings"/>
              </a:rPr>
              <a:t>Mature</a:t>
            </a:r>
          </a:p>
          <a:p>
            <a:pPr marL="285750" indent="-285750">
              <a:buFont typeface="Arial" charset="0"/>
              <a:buChar char="•"/>
            </a:pPr>
            <a:endParaRPr lang="en-US" altLang="zh-CN" sz="1600" dirty="0"/>
          </a:p>
          <a:p>
            <a:pPr marL="285750" indent="-285750">
              <a:buFont typeface="Arial" charset="0"/>
              <a:buChar char="•"/>
            </a:pPr>
            <a:r>
              <a:rPr lang="en-US" altLang="zh-CN" sz="1600" dirty="0"/>
              <a:t>Final results</a:t>
            </a:r>
          </a:p>
          <a:p>
            <a:pPr marL="285750" indent="-285750">
              <a:buFont typeface="Arial" charset="0"/>
              <a:buChar char="•"/>
            </a:pPr>
            <a:r>
              <a:rPr lang="en-US" sz="1600" dirty="0" err="1"/>
              <a:t>SPECjbb</a:t>
            </a:r>
            <a:r>
              <a:rPr lang="zh-CN" altLang="en-US" sz="1600" dirty="0"/>
              <a:t> </a:t>
            </a:r>
            <a:r>
              <a:rPr lang="en-US" altLang="zh-CN" sz="1600" dirty="0"/>
              <a:t>16% of heap</a:t>
            </a:r>
            <a:r>
              <a:rPr lang="zh-CN" altLang="en-US" sz="1600" dirty="0"/>
              <a:t> </a:t>
            </a:r>
            <a:r>
              <a:rPr lang="en-US" altLang="zh-CN" sz="1600" dirty="0"/>
              <a:t>in</a:t>
            </a:r>
            <a:r>
              <a:rPr lang="zh-CN" altLang="en-US" sz="1600" dirty="0"/>
              <a:t> </a:t>
            </a:r>
            <a:r>
              <a:rPr lang="en-US" altLang="zh-CN" sz="1600" dirty="0"/>
              <a:t>Fast-Module</a:t>
            </a:r>
            <a:r>
              <a:rPr lang="zh-CN" altLang="en-US" sz="1600" dirty="0"/>
              <a:t> </a:t>
            </a:r>
            <a:r>
              <a:rPr lang="zh-CN" altLang="en-US" sz="1600" dirty="0">
                <a:sym typeface="Wingdings"/>
              </a:rPr>
              <a:t> </a:t>
            </a:r>
            <a:r>
              <a:rPr lang="en-US" altLang="zh-CN" sz="1600" dirty="0">
                <a:sym typeface="Wingdings"/>
              </a:rPr>
              <a:t>23%</a:t>
            </a:r>
            <a:r>
              <a:rPr lang="zh-CN" altLang="en-US" sz="1600" dirty="0">
                <a:sym typeface="Wingdings"/>
              </a:rPr>
              <a:t> </a:t>
            </a:r>
            <a:r>
              <a:rPr lang="en-US" altLang="zh-CN" sz="1600" dirty="0">
                <a:sym typeface="Wingdings"/>
              </a:rPr>
              <a:t>Performance</a:t>
            </a:r>
            <a:r>
              <a:rPr lang="zh-CN" altLang="en-US" sz="1600" dirty="0">
                <a:sym typeface="Wingdings"/>
              </a:rPr>
              <a:t> </a:t>
            </a:r>
            <a:r>
              <a:rPr lang="en-US" altLang="zh-CN" sz="1600" dirty="0">
                <a:sym typeface="Wingdings"/>
              </a:rPr>
              <a:t>Gap,</a:t>
            </a:r>
            <a:r>
              <a:rPr lang="zh-CN" altLang="en-US" sz="1600" dirty="0">
                <a:sym typeface="Wingdings"/>
              </a:rPr>
              <a:t> </a:t>
            </a:r>
            <a:r>
              <a:rPr lang="en-US" altLang="zh-CN" sz="1600" dirty="0">
                <a:sym typeface="Wingdings"/>
              </a:rPr>
              <a:t>All</a:t>
            </a:r>
            <a:r>
              <a:rPr lang="zh-CN" altLang="en-US" sz="1600" dirty="0">
                <a:sym typeface="Wingdings"/>
              </a:rPr>
              <a:t> </a:t>
            </a:r>
            <a:r>
              <a:rPr lang="en-US" altLang="zh-CN" sz="1600" dirty="0">
                <a:sym typeface="Wingdings"/>
              </a:rPr>
              <a:t>in</a:t>
            </a:r>
            <a:r>
              <a:rPr lang="zh-CN" altLang="en-US" sz="1600" dirty="0">
                <a:sym typeface="Wingdings"/>
              </a:rPr>
              <a:t> </a:t>
            </a:r>
            <a:r>
              <a:rPr lang="en-US" altLang="zh-CN" sz="1600" dirty="0">
                <a:sym typeface="Wingdings"/>
              </a:rPr>
              <a:t>Fast-Module</a:t>
            </a:r>
          </a:p>
          <a:p>
            <a:pPr marL="285750" indent="-285750">
              <a:buFont typeface="Arial" charset="0"/>
              <a:buChar char="•"/>
            </a:pPr>
            <a:r>
              <a:rPr lang="en-US" altLang="zh-CN" sz="1600" dirty="0" err="1">
                <a:sym typeface="Wingdings"/>
              </a:rPr>
              <a:t>pmd</a:t>
            </a:r>
            <a:r>
              <a:rPr lang="zh-CN" altLang="en-US" sz="1600" dirty="0">
                <a:sym typeface="Wingdings"/>
              </a:rPr>
              <a:t>  </a:t>
            </a:r>
            <a:r>
              <a:rPr lang="en-US" altLang="zh-CN" sz="1600" dirty="0">
                <a:sym typeface="Wingdings"/>
              </a:rPr>
              <a:t>23%</a:t>
            </a:r>
            <a:r>
              <a:rPr lang="zh-CN" altLang="en-US" sz="1600" dirty="0">
                <a:sym typeface="Wingdings"/>
              </a:rPr>
              <a:t> </a:t>
            </a:r>
            <a:r>
              <a:rPr lang="en-US" altLang="zh-CN" sz="1600" dirty="0">
                <a:sym typeface="Wingdings"/>
              </a:rPr>
              <a:t>of heap in</a:t>
            </a:r>
            <a:r>
              <a:rPr lang="zh-CN" altLang="en-US" sz="1600" dirty="0">
                <a:sym typeface="Wingdings"/>
              </a:rPr>
              <a:t> </a:t>
            </a:r>
            <a:r>
              <a:rPr lang="en-US" altLang="zh-CN" sz="1600" dirty="0">
                <a:sym typeface="Wingdings"/>
              </a:rPr>
              <a:t>Fast-Module</a:t>
            </a:r>
            <a:r>
              <a:rPr lang="zh-CN" altLang="en-US" sz="1600" dirty="0">
                <a:sym typeface="Wingdings"/>
              </a:rPr>
              <a:t>  </a:t>
            </a:r>
            <a:r>
              <a:rPr lang="en-US" altLang="zh-CN" sz="1600" dirty="0">
                <a:sym typeface="Wingdings"/>
              </a:rPr>
              <a:t>12%</a:t>
            </a:r>
            <a:r>
              <a:rPr lang="zh-CN" altLang="en-US" sz="1600" dirty="0">
                <a:sym typeface="Wingdings"/>
              </a:rPr>
              <a:t> </a:t>
            </a:r>
            <a:r>
              <a:rPr lang="en-US" altLang="zh-CN" sz="1600" dirty="0">
                <a:sym typeface="Wingdings"/>
              </a:rPr>
              <a:t>Performance</a:t>
            </a:r>
            <a:r>
              <a:rPr lang="zh-CN" altLang="en-US" sz="1600" dirty="0">
                <a:sym typeface="Wingdings"/>
              </a:rPr>
              <a:t>  </a:t>
            </a:r>
            <a:r>
              <a:rPr lang="en-US" altLang="zh-CN" sz="1600" dirty="0">
                <a:sym typeface="Wingdings"/>
              </a:rPr>
              <a:t>Gap,</a:t>
            </a:r>
            <a:r>
              <a:rPr lang="zh-CN" altLang="en-US" sz="1600" dirty="0">
                <a:sym typeface="Wingdings"/>
              </a:rPr>
              <a:t> </a:t>
            </a:r>
            <a:r>
              <a:rPr lang="en-US" altLang="zh-CN" sz="1600" dirty="0">
                <a:sym typeface="Wingdings"/>
              </a:rPr>
              <a:t>All</a:t>
            </a:r>
            <a:r>
              <a:rPr lang="zh-CN" altLang="en-US" sz="1600" dirty="0">
                <a:sym typeface="Wingdings"/>
              </a:rPr>
              <a:t> </a:t>
            </a:r>
            <a:r>
              <a:rPr lang="en-US" altLang="zh-CN" sz="1600" dirty="0">
                <a:sym typeface="Wingdings"/>
              </a:rPr>
              <a:t>in</a:t>
            </a:r>
            <a:r>
              <a:rPr lang="zh-CN" altLang="en-US" sz="1600" dirty="0">
                <a:sym typeface="Wingdings"/>
              </a:rPr>
              <a:t> </a:t>
            </a:r>
            <a:r>
              <a:rPr lang="en-US" altLang="zh-CN" sz="1600" dirty="0">
                <a:sym typeface="Wingdings"/>
              </a:rPr>
              <a:t>Fast-Module</a:t>
            </a:r>
            <a:endParaRPr lang="en-US" altLang="zh-CN" sz="1600" dirty="0"/>
          </a:p>
        </p:txBody>
      </p:sp>
      <p:sp>
        <p:nvSpPr>
          <p:cNvPr id="11" name="Rectangle 15"/>
          <p:cNvSpPr txBox="1">
            <a:spLocks noChangeArrowheads="1"/>
          </p:cNvSpPr>
          <p:nvPr/>
        </p:nvSpPr>
        <p:spPr>
          <a:xfrm>
            <a:off x="387352" y="222966"/>
            <a:ext cx="8509906" cy="563563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b">
            <a:normAutofit fontScale="925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新型体系结构的探索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kern="1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❷</a:t>
            </a:r>
            <a:r>
              <a:rPr lang="zh-CN" altLang="en-US" kern="1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面向异构内存空间的编程环境</a:t>
            </a:r>
            <a:r>
              <a:rPr lang="en-US" altLang="zh-CN" sz="17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(NPC’16</a:t>
            </a:r>
            <a:r>
              <a:rPr lang="en-US" altLang="zh-CN" sz="1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endParaRPr lang="zh-CN" altLang="en-US" sz="1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02897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64457" y="756466"/>
            <a:ext cx="3530600" cy="1779588"/>
          </a:xfrm>
        </p:spPr>
        <p:txBody>
          <a:bodyPr>
            <a:normAutofit/>
          </a:bodyPr>
          <a:lstStyle/>
          <a:p>
            <a:r>
              <a:rPr lang="zh-CN" altLang="en-US" sz="16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冗余计算带来流水线阻塞</a:t>
            </a:r>
            <a:endParaRPr lang="en-US" altLang="zh-CN" sz="160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提出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一种冗余计算消除的介度中心算法，消除公共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DAG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子图带来的冗余，从而大幅度提高算法效率。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8B1DA-075B-4F40-8E8C-A67C4BBD69AF}" type="slidenum">
              <a:rPr kumimoji="1" lang="zh-CN" altLang="en-US" smtClean="0"/>
              <a:t>19</a:t>
            </a:fld>
            <a:endParaRPr kumimoji="1" lang="zh-CN" altLang="en-US"/>
          </a:p>
        </p:txBody>
      </p:sp>
      <p:pic>
        <p:nvPicPr>
          <p:cNvPr id="12" name="图片 1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2138" y="1039791"/>
            <a:ext cx="2480151" cy="210365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15"/>
          <p:cNvSpPr txBox="1">
            <a:spLocks noChangeArrowheads="1"/>
          </p:cNvSpPr>
          <p:nvPr/>
        </p:nvSpPr>
        <p:spPr>
          <a:xfrm>
            <a:off x="304800" y="0"/>
            <a:ext cx="7634514" cy="563563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b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编译方法学的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延伸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kern="100" dirty="0">
                <a:solidFill>
                  <a:srgbClr val="FF0000"/>
                </a:solidFill>
                <a:latin typeface="Cambria Math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❶</a:t>
            </a:r>
            <a:r>
              <a:rPr lang="zh-CN" altLang="en-US" dirty="0" smtClean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</a:t>
            </a:r>
            <a:r>
              <a:rPr lang="zh-CN" altLang="en-US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算法优化</a:t>
            </a:r>
            <a:r>
              <a:rPr lang="zh-CN" altLang="en-US" sz="1600" dirty="0" smtClean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1600" dirty="0" smtClean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PPoPP’16</a:t>
            </a:r>
            <a:r>
              <a:rPr lang="en-US" altLang="zh-CN" sz="160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endParaRPr lang="zh-CN" altLang="en-US" sz="1600" kern="100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</p:txBody>
      </p:sp>
      <p:pic>
        <p:nvPicPr>
          <p:cNvPr id="11352" name="Picture 8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57" y="2091619"/>
            <a:ext cx="5421789" cy="35609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内容占位符 2"/>
          <p:cNvSpPr>
            <a:spLocks noGrp="1"/>
          </p:cNvSpPr>
          <p:nvPr>
            <p:ph idx="1"/>
          </p:nvPr>
        </p:nvSpPr>
        <p:spPr>
          <a:xfrm>
            <a:off x="6042138" y="3349449"/>
            <a:ext cx="3048000" cy="2303109"/>
          </a:xfrm>
        </p:spPr>
        <p:txBody>
          <a:bodyPr>
            <a:normAutofit/>
          </a:bodyPr>
          <a:lstStyle/>
          <a:p>
            <a:r>
              <a:rPr lang="en-US" altLang="zh-CN" sz="1600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average </a:t>
            </a:r>
            <a:r>
              <a:rPr lang="en-US" altLang="zh-CN" sz="16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speedup of </a:t>
            </a:r>
            <a:r>
              <a:rPr lang="en-US" altLang="zh-CN" sz="1600" b="1" dirty="0" smtClean="0">
                <a:solidFill>
                  <a:srgbClr val="0000FF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4.6x</a:t>
            </a:r>
            <a:r>
              <a:rPr lang="en-US" altLang="zh-CN" sz="1600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compared to the state-of-the-art parallel algorithm</a:t>
            </a:r>
          </a:p>
          <a:p>
            <a:pPr marL="0" indent="0">
              <a:buNone/>
            </a:pPr>
            <a:endParaRPr lang="en-US" altLang="zh-CN" sz="1600" dirty="0" smtClean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  <a:p>
            <a:r>
              <a:rPr lang="en-US" altLang="zh-CN" sz="1600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average speedup of </a:t>
            </a:r>
            <a:r>
              <a:rPr lang="en-US" altLang="zh-CN" sz="1600" b="1" dirty="0" smtClean="0">
                <a:solidFill>
                  <a:srgbClr val="0000FF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8.9x</a:t>
            </a:r>
            <a:r>
              <a:rPr lang="en-US" altLang="zh-CN" sz="1600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compared to the serial algorithm </a:t>
            </a:r>
            <a:endParaRPr lang="zh-CN" altLang="en-US" sz="160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85144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5"/>
          <p:cNvSpPr>
            <a:spLocks noChangeArrowheads="1"/>
          </p:cNvSpPr>
          <p:nvPr/>
        </p:nvSpPr>
        <p:spPr bwMode="auto">
          <a:xfrm>
            <a:off x="1124744" y="1637978"/>
            <a:ext cx="5319487" cy="81047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342900" lvl="1" indent="-342900" eaLnBrk="1" fontAlgn="base" hangingPunct="1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n"/>
              <a:defRPr/>
            </a:pPr>
            <a:r>
              <a:rPr lang="zh-CN" altLang="en-US" sz="2000" b="1" kern="1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页着色技术：</a:t>
            </a:r>
            <a:endParaRPr lang="en-US" altLang="zh-CN" sz="2000" b="1" kern="10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  <a:p>
            <a:pPr marL="742950" lvl="2" indent="-342900" eaLnBrk="1" fontAlgn="base" hangingPunct="1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n"/>
              <a:defRPr/>
            </a:pPr>
            <a:r>
              <a:rPr lang="zh-CN" altLang="en-US" sz="2000" kern="1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消除多道程序</a:t>
            </a:r>
            <a:r>
              <a:rPr lang="en-US" altLang="zh-CN" sz="2000" kern="1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DRAM bank</a:t>
            </a:r>
            <a:r>
              <a:rPr lang="zh-CN" altLang="en-US" sz="2000" kern="1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间访存干扰</a:t>
            </a:r>
            <a:r>
              <a:rPr lang="en-US" altLang="zh-CN" sz="2000" kern="1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 </a:t>
            </a:r>
            <a:endParaRPr lang="zh-CN" altLang="en-US" sz="2000" kern="10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</p:txBody>
      </p:sp>
      <p:pic>
        <p:nvPicPr>
          <p:cNvPr id="11" name="图片 10" descr="未命名.tiff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144"/>
          <a:stretch/>
        </p:blipFill>
        <p:spPr>
          <a:xfrm>
            <a:off x="1159876" y="2807311"/>
            <a:ext cx="3593605" cy="1050677"/>
          </a:xfrm>
          <a:prstGeom prst="rect">
            <a:avLst/>
          </a:prstGeom>
        </p:spPr>
      </p:pic>
      <p:sp>
        <p:nvSpPr>
          <p:cNvPr id="13" name="灯片编号占位符 4"/>
          <p:cNvSpPr txBox="1">
            <a:spLocks noGrp="1"/>
          </p:cNvSpPr>
          <p:nvPr/>
        </p:nvSpPr>
        <p:spPr bwMode="auto">
          <a:xfrm>
            <a:off x="8708128" y="6400824"/>
            <a:ext cx="435904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A58D6744-91FD-4755-B49B-1BC8281F9538}" type="slidenum">
              <a:rPr lang="en-US" altLang="zh-CN" sz="1200" b="0">
                <a:solidFill>
                  <a:srgbClr val="46C8AF"/>
                </a:solidFill>
                <a:latin typeface="Arial Black" pitchFamily="34" charset="0"/>
              </a:rPr>
              <a:pPr algn="r"/>
              <a:t>20</a:t>
            </a:fld>
            <a:endParaRPr lang="en-US" altLang="zh-CN" sz="1200" b="0" dirty="0">
              <a:solidFill>
                <a:srgbClr val="46C8AF"/>
              </a:solidFill>
              <a:latin typeface="Arial Black" pitchFamily="34" charset="0"/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479636" y="1028701"/>
            <a:ext cx="8169064" cy="5372124"/>
          </a:xfrm>
          <a:prstGeom prst="roundRect">
            <a:avLst>
              <a:gd name="adj" fmla="val 6660"/>
            </a:avLst>
          </a:prstGeom>
          <a:noFill/>
          <a:ln w="6350" cap="flat" cmpd="sng" algn="ctr">
            <a:solidFill>
              <a:sysClr val="window" lastClr="FFFFFF">
                <a:lumMod val="50000"/>
              </a:sysClr>
            </a:solidFill>
            <a:prstDash val="solid"/>
          </a:ln>
          <a:effectLst/>
        </p:spPr>
        <p:txBody>
          <a:bodyPr anchor="ctr"/>
          <a:lstStyle/>
          <a:p>
            <a:pPr>
              <a:defRPr/>
            </a:pPr>
            <a:endParaRPr lang="zh-CN" altLang="en-US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570613" y="851976"/>
            <a:ext cx="6206083" cy="3915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000" b="1" dirty="0" smtClean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内存</a:t>
            </a:r>
            <a:r>
              <a:rPr lang="zh-CN" altLang="en-US" sz="3000" b="1" dirty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系统的跨层优化技术</a:t>
            </a:r>
          </a:p>
        </p:txBody>
      </p:sp>
      <p:pic>
        <p:nvPicPr>
          <p:cNvPr id="16" name="图片 17" descr="Macintosh HD:Users:liulei:Desktop:未命名.tiff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481" y="4097144"/>
            <a:ext cx="2634007" cy="1895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图片 9" descr="Macintosh HD:Users:liulei:Desktop:未命名1.tiff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033299"/>
            <a:ext cx="2623124" cy="1929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右箭头 18"/>
          <p:cNvSpPr/>
          <p:nvPr/>
        </p:nvSpPr>
        <p:spPr>
          <a:xfrm>
            <a:off x="4139952" y="4807045"/>
            <a:ext cx="582916" cy="406987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TextBox 16"/>
          <p:cNvSpPr>
            <a:spLocks noChangeArrowheads="1"/>
          </p:cNvSpPr>
          <p:nvPr/>
        </p:nvSpPr>
        <p:spPr bwMode="auto">
          <a:xfrm>
            <a:off x="5047080" y="3118184"/>
            <a:ext cx="3526766" cy="5027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lvl="1" indent="0" algn="ctr" eaLnBrk="1" fontAlgn="base" hangingPunct="1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 kern="100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PACT2012/TACO2014</a:t>
            </a:r>
          </a:p>
        </p:txBody>
      </p:sp>
      <p:sp>
        <p:nvSpPr>
          <p:cNvPr id="20" name="Rectangle 15"/>
          <p:cNvSpPr txBox="1">
            <a:spLocks noChangeArrowheads="1"/>
          </p:cNvSpPr>
          <p:nvPr/>
        </p:nvSpPr>
        <p:spPr>
          <a:xfrm>
            <a:off x="304800" y="0"/>
            <a:ext cx="8839200" cy="563563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b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编译方法学的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延伸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kern="1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❷内存系统的跨层优化技术</a:t>
            </a:r>
            <a:endParaRPr lang="zh-CN" altLang="en-US" kern="100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1662323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93372" y="1099705"/>
            <a:ext cx="7480607" cy="4595242"/>
          </a:xfrm>
        </p:spPr>
        <p:txBody>
          <a:bodyPr>
            <a:normAutofit/>
          </a:bodyPr>
          <a:lstStyle/>
          <a:p>
            <a:pPr marL="342900" lvl="1" indent="-34290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>
                <a:schemeClr val="bg1">
                  <a:lumMod val="75000"/>
                </a:schemeClr>
              </a:buClr>
              <a:buFont typeface="Wingdings" panose="05000000000000000000" pitchFamily="2" charset="2"/>
              <a:buChar char="n"/>
              <a:defRPr/>
            </a:pPr>
            <a:r>
              <a:rPr lang="zh-CN" altLang="en-US" sz="2400" kern="100" dirty="0" smtClean="0">
                <a:solidFill>
                  <a:schemeClr val="bg1">
                    <a:lumMod val="85000"/>
                  </a:schemeClr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芯片  </a:t>
            </a:r>
            <a:r>
              <a:rPr lang="en-US" altLang="zh-CN" sz="2400" kern="100" dirty="0">
                <a:solidFill>
                  <a:schemeClr val="bg1">
                    <a:lumMod val="85000"/>
                  </a:schemeClr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vs </a:t>
            </a:r>
            <a:r>
              <a:rPr lang="en-US" altLang="zh-CN" sz="2400" kern="100" dirty="0" smtClean="0">
                <a:solidFill>
                  <a:schemeClr val="bg1">
                    <a:lumMod val="85000"/>
                  </a:schemeClr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 </a:t>
            </a:r>
            <a:r>
              <a:rPr lang="zh-CN" altLang="en-US" sz="2400" kern="100" dirty="0" smtClean="0">
                <a:solidFill>
                  <a:schemeClr val="bg1">
                    <a:lumMod val="85000"/>
                  </a:schemeClr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编译  </a:t>
            </a:r>
            <a:endParaRPr lang="en-US" altLang="zh-CN" sz="2400" kern="100" dirty="0">
              <a:solidFill>
                <a:schemeClr val="bg1">
                  <a:lumMod val="85000"/>
                </a:schemeClr>
              </a:solidFill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  <a:p>
            <a:pPr marL="0" lvl="1" indent="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endParaRPr lang="en-US" altLang="zh-CN" sz="2400" b="1" kern="100" dirty="0">
              <a:solidFill>
                <a:schemeClr val="bg1">
                  <a:lumMod val="85000"/>
                </a:schemeClr>
              </a:solidFill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  <a:p>
            <a:pPr marL="342900" lvl="1" indent="-34290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>
                <a:schemeClr val="bg1">
                  <a:lumMod val="75000"/>
                </a:schemeClr>
              </a:buClr>
              <a:buFont typeface="Wingdings" panose="05000000000000000000" pitchFamily="2" charset="2"/>
              <a:buChar char="n"/>
              <a:defRPr/>
            </a:pPr>
            <a:r>
              <a:rPr lang="zh-CN" altLang="en-US" sz="2400" kern="100" dirty="0" smtClean="0">
                <a:solidFill>
                  <a:schemeClr val="bg1">
                    <a:lumMod val="85000"/>
                  </a:schemeClr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编译之路：</a:t>
            </a:r>
            <a:r>
              <a:rPr lang="zh-CN" altLang="en-US" sz="2400" b="1" kern="100" dirty="0" smtClean="0">
                <a:solidFill>
                  <a:schemeClr val="bg1">
                    <a:lumMod val="85000"/>
                  </a:schemeClr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雕</a:t>
            </a:r>
            <a:r>
              <a:rPr lang="en-US" altLang="zh-CN" sz="2400" b="1" kern="100" dirty="0" smtClean="0">
                <a:solidFill>
                  <a:schemeClr val="bg1">
                    <a:lumMod val="85000"/>
                  </a:schemeClr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+</a:t>
            </a:r>
            <a:r>
              <a:rPr lang="zh-CN" altLang="en-US" sz="2400" b="1" kern="100" dirty="0" smtClean="0">
                <a:solidFill>
                  <a:schemeClr val="bg1">
                    <a:lumMod val="85000"/>
                  </a:schemeClr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琢</a:t>
            </a:r>
            <a:endParaRPr lang="en-US" altLang="zh-CN" sz="2400" b="1" kern="100" dirty="0">
              <a:solidFill>
                <a:schemeClr val="bg1">
                  <a:lumMod val="85000"/>
                </a:schemeClr>
              </a:solidFill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  <a:p>
            <a:pPr marL="742950" lvl="2" indent="-34290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>
                <a:schemeClr val="bg1">
                  <a:lumMod val="75000"/>
                </a:schemeClr>
              </a:buClr>
              <a:buFont typeface="Wingdings" panose="05000000000000000000" pitchFamily="2" charset="2"/>
              <a:buChar char="n"/>
              <a:defRPr/>
            </a:pPr>
            <a:r>
              <a:rPr lang="zh-CN" altLang="en-US" kern="100" dirty="0" smtClean="0">
                <a:solidFill>
                  <a:schemeClr val="bg1">
                    <a:lumMod val="85000"/>
                  </a:schemeClr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传统编译技术的深度挖掘</a:t>
            </a:r>
            <a:endParaRPr lang="en-US" altLang="zh-CN" kern="100" dirty="0" smtClean="0">
              <a:solidFill>
                <a:schemeClr val="bg1">
                  <a:lumMod val="85000"/>
                </a:schemeClr>
              </a:solidFill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  <a:p>
            <a:pPr marL="742950" lvl="2" indent="-34290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>
                <a:schemeClr val="bg1">
                  <a:lumMod val="75000"/>
                </a:schemeClr>
              </a:buClr>
              <a:buFont typeface="Wingdings" panose="05000000000000000000" pitchFamily="2" charset="2"/>
              <a:buChar char="n"/>
              <a:defRPr/>
            </a:pPr>
            <a:r>
              <a:rPr lang="zh-CN" altLang="en-US" kern="100" dirty="0" smtClean="0">
                <a:solidFill>
                  <a:schemeClr val="bg1">
                    <a:lumMod val="85000"/>
                  </a:schemeClr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新型结构上的摸索</a:t>
            </a:r>
            <a:endParaRPr lang="en-US" altLang="zh-CN" kern="100" dirty="0" smtClean="0">
              <a:solidFill>
                <a:schemeClr val="bg1">
                  <a:lumMod val="85000"/>
                </a:schemeClr>
              </a:solidFill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  <a:p>
            <a:pPr marL="742950" lvl="2" indent="-34290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>
                <a:schemeClr val="bg1">
                  <a:lumMod val="75000"/>
                </a:schemeClr>
              </a:buClr>
              <a:buFont typeface="Wingdings" panose="05000000000000000000" pitchFamily="2" charset="2"/>
              <a:buChar char="n"/>
              <a:defRPr/>
            </a:pPr>
            <a:r>
              <a:rPr lang="zh-CN" altLang="en-US" kern="100" dirty="0" smtClean="0">
                <a:solidFill>
                  <a:schemeClr val="bg1">
                    <a:lumMod val="85000"/>
                  </a:schemeClr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编译方法学的延伸</a:t>
            </a:r>
            <a:endParaRPr lang="en-US" altLang="zh-CN" kern="100" dirty="0" smtClean="0">
              <a:solidFill>
                <a:schemeClr val="bg1">
                  <a:lumMod val="85000"/>
                </a:schemeClr>
              </a:solidFill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  <a:p>
            <a:pPr marL="742950" lvl="2" indent="-34290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>
                <a:schemeClr val="bg1">
                  <a:lumMod val="75000"/>
                </a:schemeClr>
              </a:buClr>
              <a:buFont typeface="Wingdings" panose="05000000000000000000" pitchFamily="2" charset="2"/>
              <a:buChar char="n"/>
              <a:defRPr/>
            </a:pPr>
            <a:endParaRPr lang="en-US" altLang="zh-CN" kern="100" dirty="0"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  <a:p>
            <a:pPr marL="342900" lvl="1" indent="-34290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>
                <a:schemeClr val="bg1">
                  <a:lumMod val="75000"/>
                </a:schemeClr>
              </a:buClr>
              <a:buFont typeface="Wingdings" panose="05000000000000000000" pitchFamily="2" charset="2"/>
              <a:buChar char="n"/>
              <a:defRPr/>
            </a:pPr>
            <a:r>
              <a:rPr lang="zh-CN" altLang="en-US" sz="2400" kern="100" dirty="0" smtClean="0"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既有成果</a:t>
            </a:r>
            <a:endParaRPr lang="en-US" altLang="zh-CN" sz="2400" kern="100" dirty="0" smtClean="0"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  <a:p>
            <a:pPr marL="742950" lvl="2" indent="-34290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>
                <a:schemeClr val="bg1">
                  <a:lumMod val="75000"/>
                </a:schemeClr>
              </a:buClr>
              <a:buFont typeface="Wingdings" panose="05000000000000000000" pitchFamily="2" charset="2"/>
              <a:buChar char="n"/>
              <a:defRPr/>
            </a:pPr>
            <a:r>
              <a:rPr lang="zh-CN" altLang="en-US" kern="100" dirty="0"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与</a:t>
            </a:r>
            <a:r>
              <a:rPr lang="zh-CN" altLang="en-US" kern="100" dirty="0" smtClean="0"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应用的对接</a:t>
            </a:r>
            <a:endParaRPr lang="en-US" altLang="zh-CN" kern="100" dirty="0" smtClean="0"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  <a:p>
            <a:pPr marL="400050" lvl="2" indent="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>
                <a:schemeClr val="bg1">
                  <a:lumMod val="75000"/>
                </a:schemeClr>
              </a:buClr>
              <a:buNone/>
              <a:defRPr/>
            </a:pPr>
            <a:endParaRPr lang="en-US" altLang="zh-CN" kern="100" dirty="0" smtClean="0"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  <a:p>
            <a:pPr marL="342900" lvl="1" indent="-34290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>
                <a:schemeClr val="bg1">
                  <a:lumMod val="75000"/>
                </a:schemeClr>
              </a:buClr>
              <a:buFont typeface="Wingdings" panose="05000000000000000000" pitchFamily="2" charset="2"/>
              <a:buChar char="n"/>
              <a:defRPr/>
            </a:pPr>
            <a:r>
              <a:rPr lang="zh-CN" altLang="en-US" sz="2400" kern="100" dirty="0">
                <a:solidFill>
                  <a:schemeClr val="bg1">
                    <a:lumMod val="85000"/>
                  </a:schemeClr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对</a:t>
            </a:r>
            <a:r>
              <a:rPr lang="zh-CN" altLang="en-US" sz="2400" kern="100" dirty="0" smtClean="0">
                <a:solidFill>
                  <a:schemeClr val="bg1">
                    <a:lumMod val="85000"/>
                  </a:schemeClr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未来的思索</a:t>
            </a:r>
            <a:endParaRPr lang="en-US" altLang="zh-CN" sz="2400" kern="100" dirty="0" smtClean="0">
              <a:solidFill>
                <a:schemeClr val="bg1">
                  <a:lumMod val="85000"/>
                </a:schemeClr>
              </a:solidFill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8B1DA-075B-4F40-8E8C-A67C4BBD69AF}" type="slidenum">
              <a:rPr kumimoji="1" lang="zh-CN" altLang="en-US" smtClean="0"/>
              <a:t>21</a:t>
            </a:fld>
            <a:endParaRPr kumimoji="1"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307112" y="206000"/>
            <a:ext cx="8547234" cy="641350"/>
            <a:chOff x="0" y="408232"/>
            <a:chExt cx="9152718" cy="641350"/>
          </a:xfrm>
        </p:grpSpPr>
        <p:sp>
          <p:nvSpPr>
            <p:cNvPr id="6" name="Text Box 75"/>
            <p:cNvSpPr txBox="1">
              <a:spLocks noChangeArrowheads="1"/>
            </p:cNvSpPr>
            <p:nvPr/>
          </p:nvSpPr>
          <p:spPr bwMode="auto">
            <a:xfrm>
              <a:off x="0" y="408232"/>
              <a:ext cx="9144000" cy="641350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/>
            <a:lstStyle/>
            <a:p>
              <a:pPr marL="0" lvl="1" algn="ctr">
                <a:lnSpc>
                  <a:spcPct val="90000"/>
                </a:lnSpc>
              </a:pPr>
              <a:r>
                <a:rPr lang="zh-CN" altLang="en-US" sz="3500" b="1" dirty="0" smtClean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编译之路</a:t>
              </a:r>
              <a:endParaRPr lang="zh-CN" altLang="en-US" sz="35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7" name="直接连接符 6"/>
            <p:cNvCxnSpPr/>
            <p:nvPr/>
          </p:nvCxnSpPr>
          <p:spPr>
            <a:xfrm>
              <a:off x="0" y="719180"/>
              <a:ext cx="119063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>
              <a:off x="8993648" y="715276"/>
              <a:ext cx="159070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圆角矩形 8"/>
          <p:cNvSpPr/>
          <p:nvPr/>
        </p:nvSpPr>
        <p:spPr>
          <a:xfrm>
            <a:off x="769832" y="962527"/>
            <a:ext cx="7886700" cy="4869598"/>
          </a:xfrm>
          <a:prstGeom prst="roundRect">
            <a:avLst>
              <a:gd name="adj" fmla="val 6660"/>
            </a:avLst>
          </a:prstGeom>
          <a:noFill/>
          <a:ln w="6350" cap="flat" cmpd="sng" algn="ctr">
            <a:solidFill>
              <a:sysClr val="window" lastClr="FFFFFF">
                <a:lumMod val="50000"/>
              </a:sysClr>
            </a:solidFill>
            <a:prstDash val="solid"/>
          </a:ln>
          <a:effectLst/>
        </p:spPr>
        <p:txBody>
          <a:bodyPr anchor="ctr"/>
          <a:lstStyle/>
          <a:p>
            <a:pPr>
              <a:defRPr/>
            </a:pPr>
            <a:endParaRPr lang="zh-CN" altLang="en-US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79613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内容占位符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54022862"/>
              </p:ext>
            </p:extLst>
          </p:nvPr>
        </p:nvGraphicFramePr>
        <p:xfrm>
          <a:off x="1783218" y="1590225"/>
          <a:ext cx="5473926" cy="4033016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3137125"/>
                <a:gridCol w="2336801"/>
              </a:tblGrid>
              <a:tr h="399418">
                <a:tc>
                  <a:txBody>
                    <a:bodyPr/>
                    <a:lstStyle/>
                    <a:p>
                      <a:pPr marL="0" marR="0" lvl="1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000" b="0" kern="1200" baseline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编译器</a:t>
                      </a:r>
                      <a:endParaRPr lang="zh-CN" altLang="en-US" sz="2000" b="0" kern="1200" baseline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000" b="0" kern="1200" baseline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合作伙伴</a:t>
                      </a:r>
                    </a:p>
                  </a:txBody>
                  <a:tcPr/>
                </a:tc>
              </a:tr>
              <a:tr h="399418">
                <a:tc>
                  <a:txBody>
                    <a:bodyPr/>
                    <a:lstStyle/>
                    <a:p>
                      <a:pPr marL="0" marR="0" lvl="1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000" b="0" kern="1200" baseline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龙芯</a:t>
                      </a:r>
                      <a:r>
                        <a:rPr lang="en-US" altLang="zh-CN" sz="2000" b="0" kern="1200" baseline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3A-GS264E</a:t>
                      </a:r>
                      <a:r>
                        <a:rPr lang="zh-CN" altLang="en-US" sz="2000" b="0" kern="1200" baseline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编译器</a:t>
                      </a:r>
                      <a:endParaRPr lang="zh-CN" altLang="en-US" sz="2000" b="0" kern="1200" baseline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000" b="0" kern="1200" baseline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龙芯</a:t>
                      </a:r>
                      <a:endParaRPr lang="zh-CN" altLang="en-US" sz="2000" b="0" kern="1200" baseline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/>
                </a:tc>
              </a:tr>
              <a:tr h="399418">
                <a:tc>
                  <a:txBody>
                    <a:bodyPr/>
                    <a:lstStyle/>
                    <a:p>
                      <a:pPr marL="0" marR="0" lvl="1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000" b="0" kern="1200" baseline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ARM v7-v8</a:t>
                      </a:r>
                      <a:r>
                        <a:rPr lang="zh-CN" altLang="en-US" sz="2000" b="0" kern="1200" baseline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编译器</a:t>
                      </a:r>
                      <a:endParaRPr lang="zh-CN" altLang="en-US" sz="2000" b="0" baseline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000" b="0" baseline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华为</a:t>
                      </a:r>
                      <a:endParaRPr lang="zh-CN" altLang="en-US" sz="2000" b="0" baseline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404966">
                <a:tc>
                  <a:txBody>
                    <a:bodyPr/>
                    <a:lstStyle/>
                    <a:p>
                      <a:pPr marL="0" marR="0" lvl="1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000" b="0" kern="1200" baseline="0" dirty="0" smtClean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申威</a:t>
                      </a:r>
                      <a:r>
                        <a:rPr lang="en-US" altLang="zh-CN" sz="2000" b="0" kern="1200" baseline="0" dirty="0" smtClean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SIMD</a:t>
                      </a:r>
                      <a:r>
                        <a:rPr lang="zh-CN" altLang="en-US" sz="2000" b="0" kern="1200" baseline="0" dirty="0" smtClean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优化编译器</a:t>
                      </a:r>
                      <a:endParaRPr lang="zh-CN" altLang="en-US" sz="2000" b="0" baseline="0" dirty="0" smtClean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000" b="0" baseline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江南所</a:t>
                      </a:r>
                    </a:p>
                  </a:txBody>
                  <a:tcPr/>
                </a:tc>
              </a:tr>
              <a:tr h="404966">
                <a:tc>
                  <a:txBody>
                    <a:bodyPr/>
                    <a:lstStyle/>
                    <a:p>
                      <a:pPr marL="0" marR="0" lvl="1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000" b="0" baseline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龙芯</a:t>
                      </a:r>
                      <a:r>
                        <a:rPr lang="en-US" altLang="zh-CN" sz="2000" b="0" baseline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3A</a:t>
                      </a:r>
                      <a:r>
                        <a:rPr lang="zh-CN" altLang="en-US" sz="2000" b="0" baseline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编译器</a:t>
                      </a:r>
                      <a:endParaRPr lang="zh-CN" altLang="en-US" sz="2000" b="0" baseline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000" b="0" baseline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龙芯</a:t>
                      </a:r>
                      <a:endParaRPr lang="zh-CN" altLang="en-US" sz="2000" b="0" baseline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404966">
                <a:tc>
                  <a:txBody>
                    <a:bodyPr/>
                    <a:lstStyle/>
                    <a:p>
                      <a:pPr marL="0" marR="0" lvl="1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000" b="0" kern="1200" baseline="0" dirty="0" smtClean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龙芯</a:t>
                      </a:r>
                      <a:r>
                        <a:rPr lang="en-US" altLang="zh-CN" sz="2000" b="0" kern="1200" baseline="0" dirty="0" smtClean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1-2</a:t>
                      </a:r>
                      <a:r>
                        <a:rPr lang="zh-CN" altLang="en-US" sz="2000" b="0" kern="1200" baseline="0" dirty="0" smtClean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号编译器</a:t>
                      </a:r>
                      <a:endParaRPr lang="zh-CN" altLang="en-US" sz="2000" b="0" baseline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000" b="0" baseline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龙芯</a:t>
                      </a:r>
                      <a:endParaRPr lang="zh-CN" altLang="en-US" sz="2000" b="0" baseline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404966">
                <a:tc>
                  <a:txBody>
                    <a:bodyPr/>
                    <a:lstStyle/>
                    <a:p>
                      <a:pPr marL="0" marR="0" lvl="1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000" b="0" kern="1200" baseline="0" dirty="0" smtClean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安腾</a:t>
                      </a:r>
                      <a:r>
                        <a:rPr lang="en-US" altLang="zh-CN" sz="2000" b="0" kern="1200" baseline="0" dirty="0" smtClean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ORC</a:t>
                      </a:r>
                      <a:r>
                        <a:rPr lang="zh-CN" altLang="en-US" sz="2000" b="0" kern="1200" baseline="0" dirty="0" smtClean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编译器</a:t>
                      </a:r>
                      <a:endParaRPr lang="zh-CN" altLang="en-US" sz="2000" b="0" baseline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000" b="0" baseline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Intel </a:t>
                      </a:r>
                      <a:endParaRPr lang="zh-CN" altLang="en-US" sz="2000" b="0" baseline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404966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000" b="0" baseline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摩托罗拉</a:t>
                      </a:r>
                      <a:r>
                        <a:rPr lang="zh-CN" altLang="en-US" sz="2000" b="0" baseline="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编译器</a:t>
                      </a:r>
                      <a:endParaRPr lang="zh-CN" altLang="en-US" sz="2000" b="0" baseline="0" dirty="0" smtClean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000" b="0" baseline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摩托罗拉</a:t>
                      </a:r>
                    </a:p>
                  </a:txBody>
                  <a:tcPr/>
                </a:tc>
              </a:tr>
              <a:tr h="404966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000" b="0" baseline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自动并行编译器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000" b="0" baseline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曙光</a:t>
                      </a:r>
                    </a:p>
                  </a:txBody>
                  <a:tcPr/>
                </a:tc>
              </a:tr>
              <a:tr h="404966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000" b="0" baseline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自动并行编译器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000" b="0" baseline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日立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8B1DA-075B-4F40-8E8C-A67C4BBD69AF}" type="slidenum">
              <a:rPr kumimoji="1" lang="zh-CN" altLang="en-US" smtClean="0"/>
              <a:t>22</a:t>
            </a:fld>
            <a:endParaRPr kumimoji="1" lang="zh-CN" altLang="en-US"/>
          </a:p>
        </p:txBody>
      </p:sp>
      <p:sp>
        <p:nvSpPr>
          <p:cNvPr id="4" name="Text Box 75"/>
          <p:cNvSpPr txBox="1">
            <a:spLocks noChangeArrowheads="1"/>
          </p:cNvSpPr>
          <p:nvPr/>
        </p:nvSpPr>
        <p:spPr bwMode="auto">
          <a:xfrm>
            <a:off x="1564413" y="843800"/>
            <a:ext cx="5547588" cy="64135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/>
          <a:lstStyle/>
          <a:p>
            <a:pPr marL="0" lvl="1" algn="ctr">
              <a:lnSpc>
                <a:spcPct val="90000"/>
              </a:lnSpc>
            </a:pPr>
            <a:r>
              <a:rPr lang="zh-CN" altLang="en-US" sz="35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合作伙伴</a:t>
            </a:r>
            <a:endParaRPr lang="zh-CN" altLang="en-US" sz="35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41170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内容占位符 2">
            <a:extLst>
              <a:ext uri="{FF2B5EF4-FFF2-40B4-BE49-F238E27FC236}">
                <a16:creationId xmlns:a16="http://schemas.microsoft.com/office/drawing/2014/main" xmlns="" id="{325FACE3-970D-4C6F-80B9-34EAE8F7F0CD}"/>
              </a:ext>
            </a:extLst>
          </p:cNvPr>
          <p:cNvSpPr txBox="1">
            <a:spLocks/>
          </p:cNvSpPr>
          <p:nvPr/>
        </p:nvSpPr>
        <p:spPr>
          <a:xfrm>
            <a:off x="164173" y="1625432"/>
            <a:ext cx="4500959" cy="3235815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华为高通量项目</a:t>
            </a:r>
            <a:endParaRPr lang="en-US" altLang="zh-CN" dirty="0" smtClean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/>
            <a:r>
              <a:rPr lang="zh-CN" altLang="en-US" sz="20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“面向资源利用率的行为分析及优化”专利群</a:t>
            </a:r>
            <a:endParaRPr lang="en-US" altLang="zh-CN" sz="2000" dirty="0" smtClean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2"/>
            <a:r>
              <a:rPr lang="zh-CN" altLang="en-US" sz="1700" dirty="0"/>
              <a:t>山顶专利</a:t>
            </a:r>
            <a:endParaRPr lang="en-US" altLang="zh-CN" sz="1700" dirty="0"/>
          </a:p>
          <a:p>
            <a:pPr lvl="2"/>
            <a:r>
              <a:rPr lang="zh-CN" altLang="en-US" sz="1700" dirty="0"/>
              <a:t>申请美国专利</a:t>
            </a:r>
            <a:r>
              <a:rPr lang="en-US" altLang="zh-CN" sz="1700" dirty="0"/>
              <a:t>1</a:t>
            </a:r>
            <a:r>
              <a:rPr lang="zh-CN" altLang="en-US" sz="1700" dirty="0"/>
              <a:t>项，欧洲专利</a:t>
            </a:r>
            <a:r>
              <a:rPr lang="en-US" altLang="zh-CN" sz="1700" dirty="0"/>
              <a:t>1</a:t>
            </a:r>
            <a:r>
              <a:rPr lang="zh-CN" altLang="en-US" sz="1700" dirty="0"/>
              <a:t>项，</a:t>
            </a:r>
            <a:r>
              <a:rPr lang="en-US" altLang="zh-CN" sz="1700" dirty="0"/>
              <a:t>PCT</a:t>
            </a:r>
            <a:r>
              <a:rPr lang="zh-CN" altLang="en-US" sz="1700" dirty="0"/>
              <a:t>专利</a:t>
            </a:r>
            <a:r>
              <a:rPr lang="en-US" altLang="zh-CN" sz="1700" dirty="0"/>
              <a:t>3</a:t>
            </a:r>
            <a:r>
              <a:rPr lang="zh-CN" altLang="en-US" sz="1700" dirty="0"/>
              <a:t>项</a:t>
            </a:r>
            <a:endParaRPr lang="en-US" altLang="zh-CN" sz="1700" dirty="0"/>
          </a:p>
          <a:p>
            <a:pPr lvl="2"/>
            <a:r>
              <a:rPr lang="zh-CN" altLang="en-US" sz="1700" dirty="0"/>
              <a:t>华为优秀贡献奖</a:t>
            </a:r>
            <a:endParaRPr lang="en-US" altLang="zh-CN" sz="1700" dirty="0"/>
          </a:p>
          <a:p>
            <a:pPr lvl="1"/>
            <a:endParaRPr lang="en-US" altLang="zh-CN" sz="2000" dirty="0" smtClean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/>
            <a:r>
              <a:rPr lang="zh-CN" altLang="en-US" sz="20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在华为部署，并促成了后续与华为合作的重研专项</a:t>
            </a:r>
            <a:endParaRPr lang="en-US" altLang="zh-CN" sz="2000" dirty="0" smtClean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/>
            <a:r>
              <a:rPr lang="zh-CN" altLang="en-US" sz="20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被评为优秀合作团队</a:t>
            </a:r>
            <a:endParaRPr lang="en-US" altLang="zh-CN" sz="2000" dirty="0" smtClean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/>
            <a:r>
              <a:rPr lang="en-US" altLang="zh-CN" sz="20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PCT</a:t>
            </a:r>
            <a:r>
              <a:rPr lang="zh-CN" altLang="en-US" sz="20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专利</a:t>
            </a:r>
            <a:r>
              <a:rPr lang="en-US" altLang="zh-CN" sz="20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0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项，国内专利</a:t>
            </a:r>
            <a:r>
              <a:rPr lang="en-US" altLang="zh-CN" sz="20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0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</a:t>
            </a:r>
            <a:endParaRPr lang="en-US" altLang="zh-CN" sz="2000" dirty="0" smtClean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</a:t>
            </a:r>
            <a:endParaRPr lang="en-US" altLang="zh-CN" dirty="0" smtClean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/>
            <a:r>
              <a:rPr lang="en-US" altLang="zh-CN" sz="20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TACO/MICRO/ICS/CF</a:t>
            </a:r>
          </a:p>
          <a:p>
            <a:pPr lvl="1"/>
            <a:r>
              <a:rPr lang="zh-CN" altLang="en-US" sz="20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论文被评为领跑者</a:t>
            </a:r>
            <a:r>
              <a:rPr lang="en-US" altLang="zh-CN" sz="20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5000</a:t>
            </a:r>
            <a:r>
              <a:rPr lang="zh-CN" altLang="en-US" sz="20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中国精品科技期刊顶尖学术论文</a:t>
            </a:r>
            <a:endParaRPr lang="en-US" altLang="zh-CN" sz="2000" dirty="0" smtClean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/>
            <a:endParaRPr lang="zh-CN" altLang="en-US" sz="20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8B1DA-075B-4F40-8E8C-A67C4BBD69AF}" type="slidenum">
              <a:rPr kumimoji="1" lang="zh-CN" altLang="en-US" smtClean="0"/>
              <a:t>23</a:t>
            </a:fld>
            <a:endParaRPr kumimoji="1" lang="zh-CN" altLang="en-US"/>
          </a:p>
        </p:txBody>
      </p:sp>
      <p:pic>
        <p:nvPicPr>
          <p:cNvPr id="7" name="图片 6" descr="图片包含 室内&#10;&#10;已生成高可信度的说明">
            <a:extLst>
              <a:ext uri="{FF2B5EF4-FFF2-40B4-BE49-F238E27FC236}">
                <a16:creationId xmlns:a16="http://schemas.microsoft.com/office/drawing/2014/main" xmlns="" id="{E41F15B5-610C-4906-A3F4-941F28A4898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2867" y="3629917"/>
            <a:ext cx="2088232" cy="2784309"/>
          </a:xfrm>
          <a:prstGeom prst="rect">
            <a:avLst/>
          </a:prstGeom>
        </p:spPr>
      </p:pic>
      <p:pic>
        <p:nvPicPr>
          <p:cNvPr id="8" name="图片 7" descr="图片包含 文字, 白板&#10;&#10;已生成极高可信度的说明">
            <a:extLst>
              <a:ext uri="{FF2B5EF4-FFF2-40B4-BE49-F238E27FC236}">
                <a16:creationId xmlns:a16="http://schemas.microsoft.com/office/drawing/2014/main" xmlns="" id="{BCCDCC11-0774-4FE4-B138-C7396C8A6B3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514524" y="3922077"/>
            <a:ext cx="2784309" cy="2199989"/>
          </a:xfrm>
          <a:prstGeom prst="rect">
            <a:avLst/>
          </a:prstGeom>
        </p:spPr>
      </p:pic>
      <p:pic>
        <p:nvPicPr>
          <p:cNvPr id="9" name="图片 8" descr="图片包含 屏幕截图&#10;&#10;已生成极高可信度的说明">
            <a:extLst>
              <a:ext uri="{FF2B5EF4-FFF2-40B4-BE49-F238E27FC236}">
                <a16:creationId xmlns:a16="http://schemas.microsoft.com/office/drawing/2014/main" xmlns="" id="{04E36220-FEDE-4D41-94BA-D7B9759EA44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2867" y="939632"/>
            <a:ext cx="4273806" cy="2681817"/>
          </a:xfrm>
          <a:prstGeom prst="rect">
            <a:avLst/>
          </a:prstGeom>
          <a:ln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46710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93372" y="1099705"/>
            <a:ext cx="7480607" cy="4595242"/>
          </a:xfrm>
        </p:spPr>
        <p:txBody>
          <a:bodyPr>
            <a:normAutofit/>
          </a:bodyPr>
          <a:lstStyle/>
          <a:p>
            <a:pPr marL="342900" lvl="1" indent="-34290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>
                <a:schemeClr val="bg1">
                  <a:lumMod val="75000"/>
                </a:schemeClr>
              </a:buClr>
              <a:buFont typeface="Wingdings" panose="05000000000000000000" pitchFamily="2" charset="2"/>
              <a:buChar char="n"/>
              <a:defRPr/>
            </a:pPr>
            <a:r>
              <a:rPr lang="zh-CN" altLang="en-US" sz="2400" kern="100" dirty="0">
                <a:solidFill>
                  <a:schemeClr val="bg1">
                    <a:lumMod val="85000"/>
                  </a:schemeClr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芯片  </a:t>
            </a:r>
            <a:r>
              <a:rPr lang="en-US" altLang="zh-CN" sz="2400" kern="100" dirty="0">
                <a:solidFill>
                  <a:schemeClr val="bg1">
                    <a:lumMod val="85000"/>
                  </a:schemeClr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vs </a:t>
            </a:r>
            <a:r>
              <a:rPr lang="en-US" altLang="zh-CN" sz="2400" kern="100" dirty="0" smtClean="0">
                <a:solidFill>
                  <a:schemeClr val="bg1">
                    <a:lumMod val="85000"/>
                  </a:schemeClr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 </a:t>
            </a:r>
            <a:r>
              <a:rPr lang="zh-CN" altLang="en-US" sz="2400" kern="100" dirty="0" smtClean="0">
                <a:solidFill>
                  <a:schemeClr val="bg1">
                    <a:lumMod val="85000"/>
                  </a:schemeClr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编译  </a:t>
            </a:r>
            <a:endParaRPr lang="en-US" altLang="zh-CN" sz="2400" kern="100" dirty="0">
              <a:solidFill>
                <a:schemeClr val="bg1">
                  <a:lumMod val="85000"/>
                </a:schemeClr>
              </a:solidFill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  <a:p>
            <a:pPr marL="0" lvl="1" indent="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endParaRPr lang="en-US" altLang="zh-CN" sz="2400" b="1" kern="100" dirty="0">
              <a:solidFill>
                <a:schemeClr val="bg1">
                  <a:lumMod val="85000"/>
                </a:schemeClr>
              </a:solidFill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  <a:p>
            <a:pPr marL="342900" lvl="1" indent="-34290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>
                <a:schemeClr val="bg1">
                  <a:lumMod val="75000"/>
                </a:schemeClr>
              </a:buClr>
              <a:buFont typeface="Wingdings" panose="05000000000000000000" pitchFamily="2" charset="2"/>
              <a:buChar char="n"/>
              <a:defRPr/>
            </a:pPr>
            <a:r>
              <a:rPr lang="zh-CN" altLang="en-US" sz="2400" kern="100" dirty="0" smtClean="0">
                <a:solidFill>
                  <a:schemeClr val="bg1">
                    <a:lumMod val="85000"/>
                  </a:schemeClr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编译之路：</a:t>
            </a:r>
            <a:r>
              <a:rPr lang="zh-CN" altLang="en-US" sz="2400" b="1" kern="100" dirty="0" smtClean="0">
                <a:solidFill>
                  <a:schemeClr val="bg1">
                    <a:lumMod val="85000"/>
                  </a:schemeClr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雕</a:t>
            </a:r>
            <a:r>
              <a:rPr lang="en-US" altLang="zh-CN" sz="2400" b="1" kern="100" dirty="0" smtClean="0">
                <a:solidFill>
                  <a:schemeClr val="bg1">
                    <a:lumMod val="85000"/>
                  </a:schemeClr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+</a:t>
            </a:r>
            <a:r>
              <a:rPr lang="zh-CN" altLang="en-US" sz="2400" b="1" kern="100" dirty="0" smtClean="0">
                <a:solidFill>
                  <a:schemeClr val="bg1">
                    <a:lumMod val="85000"/>
                  </a:schemeClr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琢</a:t>
            </a:r>
            <a:endParaRPr lang="en-US" altLang="zh-CN" sz="2400" b="1" kern="100" dirty="0">
              <a:solidFill>
                <a:schemeClr val="bg1">
                  <a:lumMod val="85000"/>
                </a:schemeClr>
              </a:solidFill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  <a:p>
            <a:pPr marL="742950" lvl="2" indent="-34290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>
                <a:schemeClr val="bg1">
                  <a:lumMod val="75000"/>
                </a:schemeClr>
              </a:buClr>
              <a:buFont typeface="Wingdings" panose="05000000000000000000" pitchFamily="2" charset="2"/>
              <a:buChar char="n"/>
              <a:defRPr/>
            </a:pPr>
            <a:r>
              <a:rPr lang="zh-CN" altLang="en-US" kern="100" dirty="0" smtClean="0">
                <a:solidFill>
                  <a:schemeClr val="bg1">
                    <a:lumMod val="85000"/>
                  </a:schemeClr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传统编译技术的深度挖掘</a:t>
            </a:r>
            <a:endParaRPr lang="en-US" altLang="zh-CN" kern="100" dirty="0" smtClean="0">
              <a:solidFill>
                <a:schemeClr val="bg1">
                  <a:lumMod val="85000"/>
                </a:schemeClr>
              </a:solidFill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  <a:p>
            <a:pPr marL="742950" lvl="2" indent="-34290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>
                <a:schemeClr val="bg1">
                  <a:lumMod val="75000"/>
                </a:schemeClr>
              </a:buClr>
              <a:buFont typeface="Wingdings" panose="05000000000000000000" pitchFamily="2" charset="2"/>
              <a:buChar char="n"/>
              <a:defRPr/>
            </a:pPr>
            <a:r>
              <a:rPr lang="zh-CN" altLang="en-US" kern="100" dirty="0" smtClean="0">
                <a:solidFill>
                  <a:schemeClr val="bg1">
                    <a:lumMod val="85000"/>
                  </a:schemeClr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新型结构上的摸索</a:t>
            </a:r>
            <a:endParaRPr lang="en-US" altLang="zh-CN" kern="100" dirty="0" smtClean="0">
              <a:solidFill>
                <a:schemeClr val="bg1">
                  <a:lumMod val="85000"/>
                </a:schemeClr>
              </a:solidFill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  <a:p>
            <a:pPr marL="742950" lvl="2" indent="-34290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>
                <a:schemeClr val="bg1">
                  <a:lumMod val="75000"/>
                </a:schemeClr>
              </a:buClr>
              <a:buFont typeface="Wingdings" panose="05000000000000000000" pitchFamily="2" charset="2"/>
              <a:buChar char="n"/>
              <a:defRPr/>
            </a:pPr>
            <a:r>
              <a:rPr lang="zh-CN" altLang="en-US" kern="100" dirty="0" smtClean="0">
                <a:solidFill>
                  <a:schemeClr val="bg1">
                    <a:lumMod val="85000"/>
                  </a:schemeClr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编译方法学的延伸</a:t>
            </a:r>
            <a:endParaRPr lang="en-US" altLang="zh-CN" kern="100" dirty="0" smtClean="0">
              <a:solidFill>
                <a:schemeClr val="bg1">
                  <a:lumMod val="85000"/>
                </a:schemeClr>
              </a:solidFill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  <a:p>
            <a:pPr marL="742950" lvl="2" indent="-34290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>
                <a:schemeClr val="bg1">
                  <a:lumMod val="75000"/>
                </a:schemeClr>
              </a:buClr>
              <a:buFont typeface="Wingdings" panose="05000000000000000000" pitchFamily="2" charset="2"/>
              <a:buChar char="n"/>
              <a:defRPr/>
            </a:pPr>
            <a:endParaRPr lang="en-US" altLang="zh-CN" kern="100" dirty="0">
              <a:solidFill>
                <a:schemeClr val="bg1">
                  <a:lumMod val="85000"/>
                </a:schemeClr>
              </a:solidFill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  <a:p>
            <a:pPr marL="342900" lvl="1" indent="-34290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>
                <a:schemeClr val="bg1">
                  <a:lumMod val="75000"/>
                </a:schemeClr>
              </a:buClr>
              <a:buFont typeface="Wingdings" panose="05000000000000000000" pitchFamily="2" charset="2"/>
              <a:buChar char="n"/>
              <a:defRPr/>
            </a:pPr>
            <a:r>
              <a:rPr lang="zh-CN" altLang="en-US" sz="2400" kern="100" dirty="0" smtClean="0">
                <a:solidFill>
                  <a:schemeClr val="bg1">
                    <a:lumMod val="85000"/>
                  </a:schemeClr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既有成果</a:t>
            </a:r>
            <a:endParaRPr lang="en-US" altLang="zh-CN" sz="2400" kern="100" dirty="0" smtClean="0">
              <a:solidFill>
                <a:schemeClr val="bg1">
                  <a:lumMod val="85000"/>
                </a:schemeClr>
              </a:solidFill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  <a:p>
            <a:pPr marL="742950" lvl="2" indent="-34290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>
                <a:schemeClr val="bg1">
                  <a:lumMod val="75000"/>
                </a:schemeClr>
              </a:buClr>
              <a:buFont typeface="Wingdings" panose="05000000000000000000" pitchFamily="2" charset="2"/>
              <a:buChar char="n"/>
              <a:defRPr/>
            </a:pPr>
            <a:r>
              <a:rPr lang="zh-CN" altLang="en-US" kern="100" dirty="0">
                <a:solidFill>
                  <a:schemeClr val="bg1">
                    <a:lumMod val="85000"/>
                  </a:schemeClr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与</a:t>
            </a:r>
            <a:r>
              <a:rPr lang="zh-CN" altLang="en-US" kern="100" dirty="0" smtClean="0">
                <a:solidFill>
                  <a:schemeClr val="bg1">
                    <a:lumMod val="85000"/>
                  </a:schemeClr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应用的对接</a:t>
            </a:r>
            <a:endParaRPr lang="en-US" altLang="zh-CN" kern="100" dirty="0" smtClean="0">
              <a:solidFill>
                <a:schemeClr val="bg1">
                  <a:lumMod val="85000"/>
                </a:schemeClr>
              </a:solidFill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  <a:p>
            <a:pPr marL="400050" lvl="2" indent="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>
                <a:schemeClr val="bg1">
                  <a:lumMod val="75000"/>
                </a:schemeClr>
              </a:buClr>
              <a:buNone/>
              <a:defRPr/>
            </a:pPr>
            <a:endParaRPr lang="en-US" altLang="zh-CN" kern="100" dirty="0" smtClean="0">
              <a:solidFill>
                <a:schemeClr val="bg1">
                  <a:lumMod val="75000"/>
                </a:schemeClr>
              </a:solidFill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  <a:p>
            <a:pPr marL="342900" lvl="1" indent="-34290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>
                <a:schemeClr val="bg1">
                  <a:lumMod val="75000"/>
                </a:schemeClr>
              </a:buClr>
              <a:buFont typeface="Wingdings" panose="05000000000000000000" pitchFamily="2" charset="2"/>
              <a:buChar char="n"/>
              <a:defRPr/>
            </a:pPr>
            <a:r>
              <a:rPr lang="zh-CN" altLang="en-US" sz="2400" kern="100" dirty="0"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对未来的思索</a:t>
            </a:r>
            <a:endParaRPr lang="en-US" altLang="zh-CN" sz="2400" kern="100" dirty="0"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8B1DA-075B-4F40-8E8C-A67C4BBD69AF}" type="slidenum">
              <a:rPr kumimoji="1" lang="zh-CN" altLang="en-US" smtClean="0"/>
              <a:t>24</a:t>
            </a:fld>
            <a:endParaRPr kumimoji="1"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307112" y="206000"/>
            <a:ext cx="8547234" cy="641350"/>
            <a:chOff x="0" y="408232"/>
            <a:chExt cx="9152718" cy="641350"/>
          </a:xfrm>
        </p:grpSpPr>
        <p:sp>
          <p:nvSpPr>
            <p:cNvPr id="6" name="Text Box 75"/>
            <p:cNvSpPr txBox="1">
              <a:spLocks noChangeArrowheads="1"/>
            </p:cNvSpPr>
            <p:nvPr/>
          </p:nvSpPr>
          <p:spPr bwMode="auto">
            <a:xfrm>
              <a:off x="0" y="408232"/>
              <a:ext cx="9144000" cy="641350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/>
            <a:lstStyle/>
            <a:p>
              <a:pPr marL="0" lvl="1" algn="ctr">
                <a:lnSpc>
                  <a:spcPct val="90000"/>
                </a:lnSpc>
              </a:pPr>
              <a:r>
                <a:rPr lang="zh-CN" altLang="en-US" sz="3500" b="1" dirty="0" smtClean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编译之路</a:t>
              </a:r>
              <a:endParaRPr lang="zh-CN" altLang="en-US" sz="35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7" name="直接连接符 6"/>
            <p:cNvCxnSpPr/>
            <p:nvPr/>
          </p:nvCxnSpPr>
          <p:spPr>
            <a:xfrm>
              <a:off x="0" y="719180"/>
              <a:ext cx="119063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>
              <a:off x="8993648" y="715276"/>
              <a:ext cx="159070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圆角矩形 8"/>
          <p:cNvSpPr/>
          <p:nvPr/>
        </p:nvSpPr>
        <p:spPr>
          <a:xfrm>
            <a:off x="769832" y="962527"/>
            <a:ext cx="7886700" cy="4869598"/>
          </a:xfrm>
          <a:prstGeom prst="roundRect">
            <a:avLst>
              <a:gd name="adj" fmla="val 6660"/>
            </a:avLst>
          </a:prstGeom>
          <a:noFill/>
          <a:ln w="6350" cap="flat" cmpd="sng" algn="ctr">
            <a:solidFill>
              <a:sysClr val="window" lastClr="FFFFFF">
                <a:lumMod val="50000"/>
              </a:sysClr>
            </a:solidFill>
            <a:prstDash val="solid"/>
          </a:ln>
          <a:effectLst/>
        </p:spPr>
        <p:txBody>
          <a:bodyPr anchor="ctr"/>
          <a:lstStyle/>
          <a:p>
            <a:pPr>
              <a:defRPr/>
            </a:pPr>
            <a:endParaRPr lang="zh-CN" altLang="en-US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09426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355600" y="1453765"/>
            <a:ext cx="4556922" cy="3721100"/>
          </a:xfrm>
          <a:prstGeom prst="rect">
            <a:avLst/>
          </a:prstGeom>
          <a:solidFill>
            <a:schemeClr val="accent2">
              <a:lumMod val="40000"/>
              <a:lumOff val="60000"/>
              <a:alpha val="1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endParaRPr lang="en-US" altLang="zh-CN" dirty="0" smtClean="0">
              <a:solidFill>
                <a:schemeClr val="tx1"/>
              </a:solidFill>
            </a:endParaRPr>
          </a:p>
          <a:p>
            <a:pPr lvl="1"/>
            <a:endParaRPr lang="en-US" altLang="zh-CN" dirty="0">
              <a:solidFill>
                <a:schemeClr val="tx1"/>
              </a:solidFill>
            </a:endParaRPr>
          </a:p>
          <a:p>
            <a:pPr lvl="1"/>
            <a:r>
              <a:rPr lang="zh-CN" altLang="en-US" dirty="0" smtClean="0">
                <a:solidFill>
                  <a:schemeClr val="tx1"/>
                </a:solidFill>
              </a:rPr>
              <a:t>❶编程</a:t>
            </a:r>
            <a:r>
              <a:rPr lang="zh-CN" altLang="en-US" dirty="0">
                <a:solidFill>
                  <a:schemeClr val="tx1"/>
                </a:solidFill>
              </a:rPr>
              <a:t>接口</a:t>
            </a:r>
            <a:endParaRPr lang="en-US" altLang="zh-CN" dirty="0">
              <a:solidFill>
                <a:schemeClr val="tx1"/>
              </a:solidFill>
            </a:endParaRPr>
          </a:p>
          <a:p>
            <a:pPr lvl="2"/>
            <a:r>
              <a:rPr lang="zh-CN" altLang="en-US" dirty="0" smtClean="0">
                <a:solidFill>
                  <a:schemeClr val="tx1"/>
                </a:solidFill>
              </a:rPr>
              <a:t>以</a:t>
            </a:r>
            <a:r>
              <a:rPr lang="zh-CN" altLang="en-US" dirty="0">
                <a:solidFill>
                  <a:schemeClr val="tx1"/>
                </a:solidFill>
              </a:rPr>
              <a:t>简单的视图</a:t>
            </a:r>
            <a:r>
              <a:rPr lang="zh-CN" altLang="en-US" dirty="0" smtClean="0">
                <a:solidFill>
                  <a:schemeClr val="tx1"/>
                </a:solidFill>
              </a:rPr>
              <a:t>编程　</a:t>
            </a:r>
            <a:r>
              <a:rPr lang="en-US" altLang="zh-CN" dirty="0" smtClean="0">
                <a:solidFill>
                  <a:schemeClr val="tx1"/>
                </a:solidFill>
              </a:rPr>
              <a:t> </a:t>
            </a:r>
            <a:r>
              <a:rPr lang="en-US" altLang="zh-CN" dirty="0">
                <a:solidFill>
                  <a:schemeClr val="tx1"/>
                </a:solidFill>
              </a:rPr>
              <a:t>(</a:t>
            </a:r>
            <a:r>
              <a:rPr lang="zh-CN" altLang="en-US" dirty="0">
                <a:solidFill>
                  <a:schemeClr val="tx1"/>
                </a:solidFill>
              </a:rPr>
              <a:t>屏蔽异构</a:t>
            </a:r>
            <a:r>
              <a:rPr lang="en-US" altLang="zh-CN" dirty="0" smtClean="0">
                <a:solidFill>
                  <a:schemeClr val="tx1"/>
                </a:solidFill>
              </a:rPr>
              <a:t>)</a:t>
            </a:r>
          </a:p>
          <a:p>
            <a:pPr lvl="2"/>
            <a:endParaRPr lang="en-US" altLang="zh-CN" dirty="0" smtClean="0">
              <a:solidFill>
                <a:schemeClr val="tx1"/>
              </a:solidFill>
            </a:endParaRPr>
          </a:p>
          <a:p>
            <a:pPr lvl="1"/>
            <a:r>
              <a:rPr lang="zh-CN" altLang="en-US" dirty="0" smtClean="0">
                <a:solidFill>
                  <a:schemeClr val="tx1"/>
                </a:solidFill>
              </a:rPr>
              <a:t>❷ 编译系统</a:t>
            </a:r>
            <a:endParaRPr lang="en-US" altLang="zh-CN" dirty="0">
              <a:solidFill>
                <a:schemeClr val="tx1"/>
              </a:solidFill>
            </a:endParaRPr>
          </a:p>
          <a:p>
            <a:pPr lvl="2"/>
            <a:r>
              <a:rPr lang="zh-CN" altLang="en-US" dirty="0" smtClean="0">
                <a:solidFill>
                  <a:schemeClr val="tx1"/>
                </a:solidFill>
              </a:rPr>
              <a:t>匹配结构＋内存异构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 lvl="2"/>
            <a:r>
              <a:rPr lang="zh-CN" altLang="en-US" dirty="0" smtClean="0">
                <a:solidFill>
                  <a:schemeClr val="tx1"/>
                </a:solidFill>
              </a:rPr>
              <a:t>挖掘</a:t>
            </a:r>
            <a:r>
              <a:rPr lang="zh-CN" altLang="en-US" dirty="0">
                <a:solidFill>
                  <a:schemeClr val="tx1"/>
                </a:solidFill>
              </a:rPr>
              <a:t>结构＋内存</a:t>
            </a:r>
            <a:r>
              <a:rPr lang="zh-CN" altLang="en-US" dirty="0" smtClean="0">
                <a:solidFill>
                  <a:schemeClr val="tx1"/>
                </a:solidFill>
              </a:rPr>
              <a:t>异构的性能优势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 lvl="2"/>
            <a:endParaRPr lang="en-US" altLang="zh-CN" dirty="0">
              <a:solidFill>
                <a:schemeClr val="tx1"/>
              </a:solidFill>
            </a:endParaRPr>
          </a:p>
          <a:p>
            <a:pPr lvl="1"/>
            <a:r>
              <a:rPr lang="zh-CN" altLang="en-US" dirty="0">
                <a:solidFill>
                  <a:schemeClr val="tx1"/>
                </a:solidFill>
              </a:rPr>
              <a:t>❷ 运行时系统</a:t>
            </a:r>
            <a:endParaRPr lang="en-US" altLang="zh-CN" dirty="0">
              <a:solidFill>
                <a:schemeClr val="tx1"/>
              </a:solidFill>
            </a:endParaRPr>
          </a:p>
          <a:p>
            <a:pPr lvl="2"/>
            <a:r>
              <a:rPr lang="zh-CN" altLang="en-US" dirty="0">
                <a:solidFill>
                  <a:schemeClr val="tx1"/>
                </a:solidFill>
              </a:rPr>
              <a:t>匹配二级异构的支撑环境</a:t>
            </a:r>
            <a:endParaRPr lang="en-US" altLang="zh-CN" dirty="0">
              <a:solidFill>
                <a:schemeClr val="tx1"/>
              </a:solidFill>
            </a:endParaRPr>
          </a:p>
          <a:p>
            <a:pPr lvl="2"/>
            <a:r>
              <a:rPr lang="zh-CN" altLang="en-US" dirty="0">
                <a:solidFill>
                  <a:schemeClr val="tx1"/>
                </a:solidFill>
              </a:rPr>
              <a:t>挖掘二级异构的性能优势</a:t>
            </a:r>
            <a:endParaRPr lang="en-US" altLang="zh-CN" dirty="0">
              <a:solidFill>
                <a:schemeClr val="tx1"/>
              </a:solidFill>
            </a:endParaRPr>
          </a:p>
          <a:p>
            <a:pPr algn="ctr"/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78622" y="1442599"/>
            <a:ext cx="4470400" cy="36753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25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编译器面对越来越宽泛的</a:t>
            </a:r>
            <a:r>
              <a:rPr lang="en-US" altLang="zh-CN" sz="25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gap </a:t>
            </a:r>
            <a:endParaRPr lang="zh-CN" altLang="en-US" sz="25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8B1DA-075B-4F40-8E8C-A67C4BBD69AF}" type="slidenum">
              <a:rPr kumimoji="1" lang="zh-CN" altLang="en-US" smtClean="0"/>
              <a:t>25</a:t>
            </a:fld>
            <a:endParaRPr kumimoji="1" lang="zh-CN" altLang="en-US"/>
          </a:p>
        </p:txBody>
      </p:sp>
      <p:pic>
        <p:nvPicPr>
          <p:cNvPr id="5" name="Picture 3">
            <a:extLst>
              <a:ext uri="{FF2B5EF4-FFF2-40B4-BE49-F238E27FC236}">
                <a16:creationId xmlns="" xmlns:a16="http://schemas.microsoft.com/office/drawing/2014/main" id="{7A8DC25D-9B61-455B-A9B6-8EF5213AFF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3622" y="914400"/>
            <a:ext cx="3786978" cy="5062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 rot="818187">
            <a:off x="3111500" y="941864"/>
            <a:ext cx="271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越来越抽象的高级应用</a:t>
            </a:r>
            <a:endParaRPr lang="zh-CN" altLang="en-US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 rot="20949025">
            <a:off x="2832101" y="5792407"/>
            <a:ext cx="271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越来越多样化的体系结构</a:t>
            </a:r>
            <a:endParaRPr lang="zh-CN" altLang="en-US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355600" y="1453765"/>
            <a:ext cx="4556922" cy="0"/>
          </a:xfrm>
          <a:prstGeom prst="line">
            <a:avLst/>
          </a:prstGeom>
          <a:ln w="25400"/>
          <a:effectLst>
            <a:outerShdw blurRad="50800" dist="38100" dir="5400000" sx="98000" sy="98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335361" y="5200265"/>
            <a:ext cx="4556922" cy="12700"/>
          </a:xfrm>
          <a:prstGeom prst="line">
            <a:avLst/>
          </a:prstGeom>
          <a:ln w="25400"/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193183" y="270456"/>
            <a:ext cx="4533363" cy="633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defTabSz="685800">
              <a:lnSpc>
                <a:spcPct val="90000"/>
              </a:lnSpc>
              <a:spcBef>
                <a:spcPct val="0"/>
              </a:spcBef>
              <a:buNone/>
              <a:defRPr sz="3800" b="1">
                <a:solidFill>
                  <a:srgbClr val="002060"/>
                </a:solidFill>
                <a:latin typeface="华文隶书" panose="02010800040101010101" pitchFamily="2" charset="-122"/>
                <a:ea typeface="华文隶书" panose="02010800040101010101" pitchFamily="2" charset="-122"/>
                <a:cs typeface="+mj-cs"/>
              </a:defRPr>
            </a:lvl1pPr>
          </a:lstStyle>
          <a:p>
            <a:r>
              <a:rPr lang="zh-CN" altLang="en-US" dirty="0"/>
              <a:t>新型应用</a:t>
            </a:r>
            <a:r>
              <a:rPr lang="en-US" altLang="zh-CN" dirty="0"/>
              <a:t>+</a:t>
            </a:r>
            <a:r>
              <a:rPr lang="zh-CN" altLang="en-US" dirty="0"/>
              <a:t>新型结构</a:t>
            </a:r>
          </a:p>
        </p:txBody>
      </p:sp>
    </p:spTree>
    <p:extLst>
      <p:ext uri="{BB962C8B-B14F-4D97-AF65-F5344CB8AC3E}">
        <p14:creationId xmlns:p14="http://schemas.microsoft.com/office/powerpoint/2010/main" val="920826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8B1DA-075B-4F40-8E8C-A67C4BBD69AF}" type="slidenum">
              <a:rPr kumimoji="1" lang="zh-CN" altLang="en-US" smtClean="0"/>
              <a:t>26</a:t>
            </a:fld>
            <a:endParaRPr kumimoji="1"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1841506" y="2195373"/>
            <a:ext cx="5054589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感谢</a:t>
            </a:r>
            <a:r>
              <a:rPr lang="zh-CN" alt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各位专家！</a:t>
            </a:r>
            <a:endParaRPr lang="en-US" altLang="zh-CN" sz="54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zh-CN" alt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感谢各位同仁！</a:t>
            </a:r>
            <a:endParaRPr lang="en-US" altLang="zh-CN" sz="54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zh-CN" alt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欢迎讨论！</a:t>
            </a:r>
            <a:endParaRPr lang="zh-CN" alt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5959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12.5|13.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办公室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办公室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办公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39857</TotalTime>
  <Words>1400</Words>
  <Application>Microsoft Office PowerPoint</Application>
  <PresentationFormat>全屏显示(4:3)</PresentationFormat>
  <Paragraphs>404</Paragraphs>
  <Slides>26</Slides>
  <Notes>22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28" baseType="lpstr">
      <vt:lpstr>Office 主题</vt:lpstr>
      <vt:lpstr>Visio</vt:lpstr>
      <vt:lpstr>编译之路——雕+琢</vt:lpstr>
      <vt:lpstr>PowerPoint 演示文稿</vt:lpstr>
      <vt:lpstr>        任何新型体系结构技术都是“璞玉”，需要编译技术的精雕细琢。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传统优化的深度挖掘——❸面向龙芯体系结构的优化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副研三级申请汇报</dc:title>
  <dc:creator>jianjun li</dc:creator>
  <cp:lastModifiedBy>Amy</cp:lastModifiedBy>
  <cp:revision>1806</cp:revision>
  <dcterms:created xsi:type="dcterms:W3CDTF">2014-09-10T22:48:47Z</dcterms:created>
  <dcterms:modified xsi:type="dcterms:W3CDTF">2017-09-24T02:29:35Z</dcterms:modified>
</cp:coreProperties>
</file>