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emf" ContentType="image/x-emf"/>
  <Default Extension="rels" ContentType="application/vnd.openxmlformats-package.relationships+xml"/>
  <Default Extension="wdp" ContentType="image/vnd.ms-photo"/>
  <Default Extension="gif" ContentType="image/g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37"/>
  </p:notesMasterIdLst>
  <p:sldIdLst>
    <p:sldId id="256" r:id="rId2"/>
    <p:sldId id="342" r:id="rId3"/>
    <p:sldId id="358" r:id="rId4"/>
    <p:sldId id="362" r:id="rId5"/>
    <p:sldId id="364" r:id="rId6"/>
    <p:sldId id="371" r:id="rId7"/>
    <p:sldId id="402" r:id="rId8"/>
    <p:sldId id="400" r:id="rId9"/>
    <p:sldId id="401" r:id="rId10"/>
    <p:sldId id="372" r:id="rId11"/>
    <p:sldId id="373" r:id="rId12"/>
    <p:sldId id="374" r:id="rId13"/>
    <p:sldId id="376" r:id="rId14"/>
    <p:sldId id="319" r:id="rId15"/>
    <p:sldId id="380" r:id="rId16"/>
    <p:sldId id="378" r:id="rId17"/>
    <p:sldId id="320" r:id="rId18"/>
    <p:sldId id="381" r:id="rId19"/>
    <p:sldId id="382" r:id="rId20"/>
    <p:sldId id="403" r:id="rId21"/>
    <p:sldId id="345" r:id="rId22"/>
    <p:sldId id="346" r:id="rId23"/>
    <p:sldId id="386" r:id="rId24"/>
    <p:sldId id="388" r:id="rId25"/>
    <p:sldId id="348" r:id="rId26"/>
    <p:sldId id="393" r:id="rId27"/>
    <p:sldId id="392" r:id="rId28"/>
    <p:sldId id="390" r:id="rId29"/>
    <p:sldId id="353" r:id="rId30"/>
    <p:sldId id="354" r:id="rId31"/>
    <p:sldId id="355" r:id="rId32"/>
    <p:sldId id="395" r:id="rId33"/>
    <p:sldId id="398" r:id="rId34"/>
    <p:sldId id="357" r:id="rId35"/>
    <p:sldId id="399" r:id="rId3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29" autoAdjust="0"/>
    <p:restoredTop sz="84064" autoAdjust="0"/>
  </p:normalViewPr>
  <p:slideViewPr>
    <p:cSldViewPr>
      <p:cViewPr>
        <p:scale>
          <a:sx n="62" d="100"/>
          <a:sy n="62" d="100"/>
        </p:scale>
        <p:origin x="2200" y="3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notesMaster" Target="notesMasters/notesMaster1.xml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8CD7C5-06C1-2742-B00B-2A5054C844AD}" type="doc">
      <dgm:prSet loTypeId="urn:microsoft.com/office/officeart/2005/8/layout/h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F7506F57-4525-5C45-BD54-7C130C804402}">
      <dgm:prSet phldrT="[文本]" custT="1"/>
      <dgm:spPr/>
      <dgm:t>
        <a:bodyPr/>
        <a:lstStyle/>
        <a:p>
          <a:r>
            <a:rPr lang="en-US" altLang="zh-CN" sz="2400" dirty="0" smtClean="0"/>
            <a:t>Element Features</a:t>
          </a:r>
          <a:endParaRPr lang="zh-CN" altLang="en-US" sz="2400" dirty="0"/>
        </a:p>
      </dgm:t>
    </dgm:pt>
    <dgm:pt modelId="{816DD9EC-7B0A-2D4E-9784-159FDF7A6AEF}" type="parTrans" cxnId="{5E6E006A-99B8-9941-859E-3BBCCB6EAC23}">
      <dgm:prSet/>
      <dgm:spPr/>
      <dgm:t>
        <a:bodyPr/>
        <a:lstStyle/>
        <a:p>
          <a:endParaRPr lang="zh-CN" altLang="en-US" sz="1600"/>
        </a:p>
      </dgm:t>
    </dgm:pt>
    <dgm:pt modelId="{2424C2A1-4F00-BB4E-A2EF-1BEE9BA67A56}" type="sibTrans" cxnId="{5E6E006A-99B8-9941-859E-3BBCCB6EAC23}">
      <dgm:prSet/>
      <dgm:spPr/>
      <dgm:t>
        <a:bodyPr/>
        <a:lstStyle/>
        <a:p>
          <a:endParaRPr lang="zh-CN" altLang="en-US" sz="1600"/>
        </a:p>
      </dgm:t>
    </dgm:pt>
    <dgm:pt modelId="{16A8FA51-9847-764B-A239-36506EDF054D}">
      <dgm:prSet phldrT="[文本]" custT="1"/>
      <dgm:spPr/>
      <dgm:t>
        <a:bodyPr/>
        <a:lstStyle/>
        <a:p>
          <a:r>
            <a:rPr lang="en-US" altLang="zh-CN" sz="2400" dirty="0" smtClean="0"/>
            <a:t>Statement</a:t>
          </a:r>
          <a:r>
            <a:rPr lang="en-US" altLang="zh-CN" sz="2400" baseline="0" dirty="0" smtClean="0"/>
            <a:t> type</a:t>
          </a:r>
          <a:endParaRPr lang="zh-CN" altLang="en-US" sz="2400" dirty="0"/>
        </a:p>
      </dgm:t>
    </dgm:pt>
    <dgm:pt modelId="{FF1DD3F2-9E59-6E44-8356-FED142B9284B}" type="parTrans" cxnId="{FDB7939E-62E5-2E45-BAA6-5C82A49C3F04}">
      <dgm:prSet/>
      <dgm:spPr/>
      <dgm:t>
        <a:bodyPr/>
        <a:lstStyle/>
        <a:p>
          <a:endParaRPr lang="zh-CN" altLang="en-US" sz="1600"/>
        </a:p>
      </dgm:t>
    </dgm:pt>
    <dgm:pt modelId="{C51A37E5-418C-6746-B0E4-D622E6F21D21}" type="sibTrans" cxnId="{FDB7939E-62E5-2E45-BAA6-5C82A49C3F04}">
      <dgm:prSet/>
      <dgm:spPr/>
      <dgm:t>
        <a:bodyPr/>
        <a:lstStyle/>
        <a:p>
          <a:endParaRPr lang="zh-CN" altLang="en-US" sz="1600"/>
        </a:p>
      </dgm:t>
    </dgm:pt>
    <dgm:pt modelId="{67444DDA-08B6-0446-9259-D871119684D6}">
      <dgm:prSet phldrT="[文本]" custT="1"/>
      <dgm:spPr/>
      <dgm:t>
        <a:bodyPr/>
        <a:lstStyle/>
        <a:p>
          <a:r>
            <a:rPr lang="en-US" altLang="zh-CN" sz="2400" dirty="0" smtClean="0"/>
            <a:t>Variable type</a:t>
          </a:r>
          <a:endParaRPr lang="zh-CN" altLang="en-US" sz="2400" dirty="0"/>
        </a:p>
      </dgm:t>
    </dgm:pt>
    <dgm:pt modelId="{E24BCC1A-8D37-0D45-86D8-BAAFECC2D977}" type="parTrans" cxnId="{A9DFB672-1B85-744C-89C2-A0C849A92871}">
      <dgm:prSet/>
      <dgm:spPr/>
      <dgm:t>
        <a:bodyPr/>
        <a:lstStyle/>
        <a:p>
          <a:endParaRPr lang="zh-CN" altLang="en-US" sz="1600"/>
        </a:p>
      </dgm:t>
    </dgm:pt>
    <dgm:pt modelId="{55E000D8-5F52-EB4C-853E-A039D1CD4275}" type="sibTrans" cxnId="{A9DFB672-1B85-744C-89C2-A0C849A92871}">
      <dgm:prSet/>
      <dgm:spPr/>
      <dgm:t>
        <a:bodyPr/>
        <a:lstStyle/>
        <a:p>
          <a:endParaRPr lang="zh-CN" altLang="en-US" sz="1600"/>
        </a:p>
      </dgm:t>
    </dgm:pt>
    <dgm:pt modelId="{DCE06DA5-C5DD-BB40-BFDF-CD0B411AF81B}">
      <dgm:prSet phldrT="[文本]" custT="1"/>
      <dgm:spPr/>
      <dgm:t>
        <a:bodyPr/>
        <a:lstStyle/>
        <a:p>
          <a:r>
            <a:rPr lang="en-US" altLang="zh-CN" sz="2400" dirty="0" smtClean="0"/>
            <a:t>Usage Features</a:t>
          </a:r>
          <a:endParaRPr lang="zh-CN" altLang="en-US" sz="2400" dirty="0"/>
        </a:p>
      </dgm:t>
    </dgm:pt>
    <dgm:pt modelId="{BFD726A4-09C6-9148-9320-00CD024CBB22}" type="parTrans" cxnId="{9D99F6A1-EBAF-EA45-9580-0A6ACE93E77E}">
      <dgm:prSet/>
      <dgm:spPr/>
      <dgm:t>
        <a:bodyPr/>
        <a:lstStyle/>
        <a:p>
          <a:endParaRPr lang="zh-CN" altLang="en-US" sz="1600"/>
        </a:p>
      </dgm:t>
    </dgm:pt>
    <dgm:pt modelId="{E83C542E-57ED-DC44-B666-32123152458A}" type="sibTrans" cxnId="{9D99F6A1-EBAF-EA45-9580-0A6ACE93E77E}">
      <dgm:prSet/>
      <dgm:spPr/>
      <dgm:t>
        <a:bodyPr/>
        <a:lstStyle/>
        <a:p>
          <a:endParaRPr lang="zh-CN" altLang="en-US" sz="1600"/>
        </a:p>
      </dgm:t>
    </dgm:pt>
    <dgm:pt modelId="{E3C2577F-2062-F445-95A9-EFD952768AA5}">
      <dgm:prSet phldrT="[文本]" custT="1"/>
      <dgm:spPr/>
      <dgm:t>
        <a:bodyPr/>
        <a:lstStyle/>
        <a:p>
          <a:r>
            <a:rPr lang="en-US" altLang="zh-CN" sz="2400" dirty="0" smtClean="0"/>
            <a:t>Address features</a:t>
          </a:r>
          <a:endParaRPr lang="zh-CN" altLang="en-US" sz="2400" dirty="0"/>
        </a:p>
      </dgm:t>
    </dgm:pt>
    <dgm:pt modelId="{A41DDEF2-7F47-9342-96ED-FD9C8664C91F}" type="parTrans" cxnId="{637A4D20-F967-9C4B-80F4-F9804AC053E7}">
      <dgm:prSet/>
      <dgm:spPr/>
      <dgm:t>
        <a:bodyPr/>
        <a:lstStyle/>
        <a:p>
          <a:endParaRPr lang="zh-CN" altLang="en-US" sz="1600"/>
        </a:p>
      </dgm:t>
    </dgm:pt>
    <dgm:pt modelId="{59B638C0-E7CE-E641-8121-C511CB5D8776}" type="sibTrans" cxnId="{637A4D20-F967-9C4B-80F4-F9804AC053E7}">
      <dgm:prSet/>
      <dgm:spPr/>
      <dgm:t>
        <a:bodyPr/>
        <a:lstStyle/>
        <a:p>
          <a:endParaRPr lang="zh-CN" altLang="en-US" sz="1600"/>
        </a:p>
      </dgm:t>
    </dgm:pt>
    <dgm:pt modelId="{68CB5336-E359-D44A-B295-DD821B36F3E9}">
      <dgm:prSet phldrT="[文本]" custT="1"/>
      <dgm:spPr/>
      <dgm:t>
        <a:bodyPr/>
        <a:lstStyle/>
        <a:p>
          <a:r>
            <a:rPr lang="mr-IN" altLang="zh-CN" sz="2400" dirty="0" smtClean="0"/>
            <a:t>…</a:t>
          </a:r>
          <a:endParaRPr lang="zh-CN" altLang="en-US" sz="2400" dirty="0"/>
        </a:p>
      </dgm:t>
    </dgm:pt>
    <dgm:pt modelId="{47A85E19-90E0-D545-915D-DFAC92BA0A67}" type="parTrans" cxnId="{FE85A4FF-B7A3-364B-A681-BE43BD287812}">
      <dgm:prSet/>
      <dgm:spPr/>
      <dgm:t>
        <a:bodyPr/>
        <a:lstStyle/>
        <a:p>
          <a:endParaRPr lang="zh-CN" altLang="en-US" sz="1600"/>
        </a:p>
      </dgm:t>
    </dgm:pt>
    <dgm:pt modelId="{EB23AFF2-1F0F-DE44-BDED-ACD74A13C6F2}" type="sibTrans" cxnId="{FE85A4FF-B7A3-364B-A681-BE43BD287812}">
      <dgm:prSet/>
      <dgm:spPr/>
      <dgm:t>
        <a:bodyPr/>
        <a:lstStyle/>
        <a:p>
          <a:endParaRPr lang="zh-CN" altLang="en-US" sz="1600"/>
        </a:p>
      </dgm:t>
    </dgm:pt>
    <dgm:pt modelId="{BAEF7066-F01E-8144-B2FA-BA87AB541D35}">
      <dgm:prSet phldrT="[文本]" custT="1"/>
      <dgm:spPr/>
      <dgm:t>
        <a:bodyPr/>
        <a:lstStyle/>
        <a:p>
          <a:r>
            <a:rPr lang="en-US" altLang="zh-CN" sz="2400" dirty="0" smtClean="0"/>
            <a:t>Expression type</a:t>
          </a:r>
          <a:endParaRPr lang="zh-CN" altLang="en-US" sz="2400" dirty="0"/>
        </a:p>
      </dgm:t>
    </dgm:pt>
    <dgm:pt modelId="{D45451D9-F980-8441-A089-40DEAF748F66}" type="parTrans" cxnId="{2ECA4D02-5C5C-7D40-BB79-1995FA654B1B}">
      <dgm:prSet/>
      <dgm:spPr/>
      <dgm:t>
        <a:bodyPr/>
        <a:lstStyle/>
        <a:p>
          <a:endParaRPr lang="zh-CN" altLang="en-US" sz="1600"/>
        </a:p>
      </dgm:t>
    </dgm:pt>
    <dgm:pt modelId="{B65F7BB0-D5FF-A34E-A868-FAEDCE51C166}" type="sibTrans" cxnId="{2ECA4D02-5C5C-7D40-BB79-1995FA654B1B}">
      <dgm:prSet/>
      <dgm:spPr/>
      <dgm:t>
        <a:bodyPr/>
        <a:lstStyle/>
        <a:p>
          <a:endParaRPr lang="zh-CN" altLang="en-US" sz="1600"/>
        </a:p>
      </dgm:t>
    </dgm:pt>
    <dgm:pt modelId="{F44AE1AB-E1F9-044F-8ABF-9580DA291B22}">
      <dgm:prSet phldrT="[文本]" custT="1"/>
      <dgm:spPr/>
      <dgm:t>
        <a:bodyPr/>
        <a:lstStyle/>
        <a:p>
          <a:r>
            <a:rPr lang="en-US" altLang="zh-CN" sz="2400" dirty="0" smtClean="0"/>
            <a:t>Operator</a:t>
          </a:r>
          <a:r>
            <a:rPr lang="en-US" altLang="zh-CN" sz="2400" baseline="0" dirty="0" smtClean="0"/>
            <a:t> type</a:t>
          </a:r>
          <a:endParaRPr lang="zh-CN" altLang="en-US" sz="2400" dirty="0"/>
        </a:p>
      </dgm:t>
    </dgm:pt>
    <dgm:pt modelId="{31E6C071-D90B-3047-A62B-BB14830DD3C5}" type="parTrans" cxnId="{67D4C639-A9F3-7D4D-A107-B930F2F0A8C9}">
      <dgm:prSet/>
      <dgm:spPr/>
      <dgm:t>
        <a:bodyPr/>
        <a:lstStyle/>
        <a:p>
          <a:endParaRPr lang="zh-CN" altLang="en-US" sz="1600"/>
        </a:p>
      </dgm:t>
    </dgm:pt>
    <dgm:pt modelId="{F9D2D6D9-C9F7-204C-A5CC-1BF8CBD3BDD4}" type="sibTrans" cxnId="{67D4C639-A9F3-7D4D-A107-B930F2F0A8C9}">
      <dgm:prSet/>
      <dgm:spPr/>
      <dgm:t>
        <a:bodyPr/>
        <a:lstStyle/>
        <a:p>
          <a:endParaRPr lang="zh-CN" altLang="en-US" sz="1600"/>
        </a:p>
      </dgm:t>
    </dgm:pt>
    <dgm:pt modelId="{0C49F8B4-03CB-3947-8CBB-E84C6FF728DD}">
      <dgm:prSet phldrT="[文本]" custT="1"/>
      <dgm:spPr/>
      <dgm:t>
        <a:bodyPr/>
        <a:lstStyle/>
        <a:p>
          <a:r>
            <a:rPr lang="en-US" altLang="zh-CN" sz="2400" dirty="0" smtClean="0"/>
            <a:t>Pointer deference</a:t>
          </a:r>
          <a:r>
            <a:rPr lang="en-US" altLang="zh-CN" sz="2400" baseline="0" dirty="0" smtClean="0"/>
            <a:t> features</a:t>
          </a:r>
          <a:endParaRPr lang="zh-CN" altLang="en-US" sz="2400" dirty="0"/>
        </a:p>
      </dgm:t>
    </dgm:pt>
    <dgm:pt modelId="{CBF257D2-48BF-A64D-8EF1-D096831982E2}" type="parTrans" cxnId="{FB58A63C-EDB8-7B41-9BD6-E6C458AA37A9}">
      <dgm:prSet/>
      <dgm:spPr/>
      <dgm:t>
        <a:bodyPr/>
        <a:lstStyle/>
        <a:p>
          <a:endParaRPr lang="zh-CN" altLang="en-US"/>
        </a:p>
      </dgm:t>
    </dgm:pt>
    <dgm:pt modelId="{BD4B2FFA-1896-6D4D-82E1-0B490D6661A1}" type="sibTrans" cxnId="{FB58A63C-EDB8-7B41-9BD6-E6C458AA37A9}">
      <dgm:prSet/>
      <dgm:spPr/>
      <dgm:t>
        <a:bodyPr/>
        <a:lstStyle/>
        <a:p>
          <a:endParaRPr lang="zh-CN" altLang="en-US"/>
        </a:p>
      </dgm:t>
    </dgm:pt>
    <dgm:pt modelId="{C3F34F68-9754-BE4B-B05B-F8BF28E633E8}" type="pres">
      <dgm:prSet presAssocID="{EC8CD7C5-06C1-2742-B00B-2A5054C844A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E1DCAB5E-49D4-584D-AD54-263D6AA273DD}" type="pres">
      <dgm:prSet presAssocID="{F7506F57-4525-5C45-BD54-7C130C804402}" presName="composite" presStyleCnt="0"/>
      <dgm:spPr/>
    </dgm:pt>
    <dgm:pt modelId="{3AD82F4E-4E62-4F4E-9962-7D262B0A544F}" type="pres">
      <dgm:prSet presAssocID="{F7506F57-4525-5C45-BD54-7C130C804402}" presName="parTx" presStyleLbl="alignNode1" presStyleIdx="0" presStyleCnt="2" custScaleX="104889" custScale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DFBCD77-1512-464F-8AF4-86AF1308CB02}" type="pres">
      <dgm:prSet presAssocID="{F7506F57-4525-5C45-BD54-7C130C804402}" presName="desTx" presStyleLbl="alignAccFollowNode1" presStyleIdx="0" presStyleCnt="2" custScaleY="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640A46F-A03F-D442-95F1-30F4C09FD6AD}" type="pres">
      <dgm:prSet presAssocID="{2424C2A1-4F00-BB4E-A2EF-1BEE9BA67A56}" presName="space" presStyleCnt="0"/>
      <dgm:spPr/>
    </dgm:pt>
    <dgm:pt modelId="{5CA453D6-3297-0D41-8D19-310C685531F6}" type="pres">
      <dgm:prSet presAssocID="{DCE06DA5-C5DD-BB40-BFDF-CD0B411AF81B}" presName="composite" presStyleCnt="0"/>
      <dgm:spPr/>
    </dgm:pt>
    <dgm:pt modelId="{77AEFA77-B6AF-1743-A07B-1B5097EF9D94}" type="pres">
      <dgm:prSet presAssocID="{DCE06DA5-C5DD-BB40-BFDF-CD0B411AF81B}" presName="parTx" presStyleLbl="alignNode1" presStyleIdx="1" presStyleCnt="2" custLinFactNeighborX="-1444" custLinFactNeighborY="-212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BF0C95D-E5EB-414B-BBB3-1443F539AAD2}" type="pres">
      <dgm:prSet presAssocID="{DCE06DA5-C5DD-BB40-BFDF-CD0B411AF81B}" presName="desTx" presStyleLbl="alignAccFollowNode1" presStyleIdx="1" presStyleCnt="2" custLinFactNeighborY="-850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637A4D20-F967-9C4B-80F4-F9804AC053E7}" srcId="{DCE06DA5-C5DD-BB40-BFDF-CD0B411AF81B}" destId="{E3C2577F-2062-F445-95A9-EFD952768AA5}" srcOrd="0" destOrd="0" parTransId="{A41DDEF2-7F47-9342-96ED-FD9C8664C91F}" sibTransId="{59B638C0-E7CE-E641-8121-C511CB5D8776}"/>
    <dgm:cxn modelId="{FB58A63C-EDB8-7B41-9BD6-E6C458AA37A9}" srcId="{DCE06DA5-C5DD-BB40-BFDF-CD0B411AF81B}" destId="{0C49F8B4-03CB-3947-8CBB-E84C6FF728DD}" srcOrd="1" destOrd="0" parTransId="{CBF257D2-48BF-A64D-8EF1-D096831982E2}" sibTransId="{BD4B2FFA-1896-6D4D-82E1-0B490D6661A1}"/>
    <dgm:cxn modelId="{16E77560-A2E7-EE4F-8BF6-A2E07C15B934}" type="presOf" srcId="{0C49F8B4-03CB-3947-8CBB-E84C6FF728DD}" destId="{EBF0C95D-E5EB-414B-BBB3-1443F539AAD2}" srcOrd="0" destOrd="1" presId="urn:microsoft.com/office/officeart/2005/8/layout/hList1"/>
    <dgm:cxn modelId="{5E6E006A-99B8-9941-859E-3BBCCB6EAC23}" srcId="{EC8CD7C5-06C1-2742-B00B-2A5054C844AD}" destId="{F7506F57-4525-5C45-BD54-7C130C804402}" srcOrd="0" destOrd="0" parTransId="{816DD9EC-7B0A-2D4E-9784-159FDF7A6AEF}" sibTransId="{2424C2A1-4F00-BB4E-A2EF-1BEE9BA67A56}"/>
    <dgm:cxn modelId="{E579365D-FC3D-8A49-862B-80BC58BE7CA3}" type="presOf" srcId="{BAEF7066-F01E-8144-B2FA-BA87AB541D35}" destId="{ADFBCD77-1512-464F-8AF4-86AF1308CB02}" srcOrd="0" destOrd="1" presId="urn:microsoft.com/office/officeart/2005/8/layout/hList1"/>
    <dgm:cxn modelId="{5ECDBEC4-9903-C944-9CBC-8EBC11B9DD4A}" type="presOf" srcId="{16A8FA51-9847-764B-A239-36506EDF054D}" destId="{ADFBCD77-1512-464F-8AF4-86AF1308CB02}" srcOrd="0" destOrd="0" presId="urn:microsoft.com/office/officeart/2005/8/layout/hList1"/>
    <dgm:cxn modelId="{9D99F6A1-EBAF-EA45-9580-0A6ACE93E77E}" srcId="{EC8CD7C5-06C1-2742-B00B-2A5054C844AD}" destId="{DCE06DA5-C5DD-BB40-BFDF-CD0B411AF81B}" srcOrd="1" destOrd="0" parTransId="{BFD726A4-09C6-9148-9320-00CD024CBB22}" sibTransId="{E83C542E-57ED-DC44-B666-32123152458A}"/>
    <dgm:cxn modelId="{6C83FD01-1268-094E-A80D-9769E8925B10}" type="presOf" srcId="{EC8CD7C5-06C1-2742-B00B-2A5054C844AD}" destId="{C3F34F68-9754-BE4B-B05B-F8BF28E633E8}" srcOrd="0" destOrd="0" presId="urn:microsoft.com/office/officeart/2005/8/layout/hList1"/>
    <dgm:cxn modelId="{FE85A4FF-B7A3-364B-A681-BE43BD287812}" srcId="{DCE06DA5-C5DD-BB40-BFDF-CD0B411AF81B}" destId="{68CB5336-E359-D44A-B295-DD821B36F3E9}" srcOrd="2" destOrd="0" parTransId="{47A85E19-90E0-D545-915D-DFAC92BA0A67}" sibTransId="{EB23AFF2-1F0F-DE44-BDED-ACD74A13C6F2}"/>
    <dgm:cxn modelId="{30635D16-1F50-B745-B3DB-7BAC588166C7}" type="presOf" srcId="{E3C2577F-2062-F445-95A9-EFD952768AA5}" destId="{EBF0C95D-E5EB-414B-BBB3-1443F539AAD2}" srcOrd="0" destOrd="0" presId="urn:microsoft.com/office/officeart/2005/8/layout/hList1"/>
    <dgm:cxn modelId="{B996519F-6EDA-0D41-90FD-09FA26591138}" type="presOf" srcId="{F44AE1AB-E1F9-044F-8ABF-9580DA291B22}" destId="{ADFBCD77-1512-464F-8AF4-86AF1308CB02}" srcOrd="0" destOrd="3" presId="urn:microsoft.com/office/officeart/2005/8/layout/hList1"/>
    <dgm:cxn modelId="{A9DFB672-1B85-744C-89C2-A0C849A92871}" srcId="{F7506F57-4525-5C45-BD54-7C130C804402}" destId="{67444DDA-08B6-0446-9259-D871119684D6}" srcOrd="2" destOrd="0" parTransId="{E24BCC1A-8D37-0D45-86D8-BAAFECC2D977}" sibTransId="{55E000D8-5F52-EB4C-853E-A039D1CD4275}"/>
    <dgm:cxn modelId="{9C523E77-D00F-A64A-A747-57F2F9DEB189}" type="presOf" srcId="{F7506F57-4525-5C45-BD54-7C130C804402}" destId="{3AD82F4E-4E62-4F4E-9962-7D262B0A544F}" srcOrd="0" destOrd="0" presId="urn:microsoft.com/office/officeart/2005/8/layout/hList1"/>
    <dgm:cxn modelId="{C307542D-0986-4C44-96D7-8761434E0E6C}" type="presOf" srcId="{68CB5336-E359-D44A-B295-DD821B36F3E9}" destId="{EBF0C95D-E5EB-414B-BBB3-1443F539AAD2}" srcOrd="0" destOrd="2" presId="urn:microsoft.com/office/officeart/2005/8/layout/hList1"/>
    <dgm:cxn modelId="{B34AE2C6-B651-8F49-A090-E57539C655AF}" type="presOf" srcId="{67444DDA-08B6-0446-9259-D871119684D6}" destId="{ADFBCD77-1512-464F-8AF4-86AF1308CB02}" srcOrd="0" destOrd="2" presId="urn:microsoft.com/office/officeart/2005/8/layout/hList1"/>
    <dgm:cxn modelId="{67D4C639-A9F3-7D4D-A107-B930F2F0A8C9}" srcId="{F7506F57-4525-5C45-BD54-7C130C804402}" destId="{F44AE1AB-E1F9-044F-8ABF-9580DA291B22}" srcOrd="3" destOrd="0" parTransId="{31E6C071-D90B-3047-A62B-BB14830DD3C5}" sibTransId="{F9D2D6D9-C9F7-204C-A5CC-1BF8CBD3BDD4}"/>
    <dgm:cxn modelId="{2ECA4D02-5C5C-7D40-BB79-1995FA654B1B}" srcId="{F7506F57-4525-5C45-BD54-7C130C804402}" destId="{BAEF7066-F01E-8144-B2FA-BA87AB541D35}" srcOrd="1" destOrd="0" parTransId="{D45451D9-F980-8441-A089-40DEAF748F66}" sibTransId="{B65F7BB0-D5FF-A34E-A868-FAEDCE51C166}"/>
    <dgm:cxn modelId="{FDB7939E-62E5-2E45-BAA6-5C82A49C3F04}" srcId="{F7506F57-4525-5C45-BD54-7C130C804402}" destId="{16A8FA51-9847-764B-A239-36506EDF054D}" srcOrd="0" destOrd="0" parTransId="{FF1DD3F2-9E59-6E44-8356-FED142B9284B}" sibTransId="{C51A37E5-418C-6746-B0E4-D622E6F21D21}"/>
    <dgm:cxn modelId="{1C1BFD67-2B24-0046-A4FC-D8BB408EABDD}" type="presOf" srcId="{DCE06DA5-C5DD-BB40-BFDF-CD0B411AF81B}" destId="{77AEFA77-B6AF-1743-A07B-1B5097EF9D94}" srcOrd="0" destOrd="0" presId="urn:microsoft.com/office/officeart/2005/8/layout/hList1"/>
    <dgm:cxn modelId="{E6B2B721-FEAF-904A-A216-1EBEB7816058}" type="presParOf" srcId="{C3F34F68-9754-BE4B-B05B-F8BF28E633E8}" destId="{E1DCAB5E-49D4-584D-AD54-263D6AA273DD}" srcOrd="0" destOrd="0" presId="urn:microsoft.com/office/officeart/2005/8/layout/hList1"/>
    <dgm:cxn modelId="{281E4C0F-BA33-C044-9AA4-DFB1BB408E9B}" type="presParOf" srcId="{E1DCAB5E-49D4-584D-AD54-263D6AA273DD}" destId="{3AD82F4E-4E62-4F4E-9962-7D262B0A544F}" srcOrd="0" destOrd="0" presId="urn:microsoft.com/office/officeart/2005/8/layout/hList1"/>
    <dgm:cxn modelId="{763283A0-3F40-4D48-96C0-901D3718CF8B}" type="presParOf" srcId="{E1DCAB5E-49D4-584D-AD54-263D6AA273DD}" destId="{ADFBCD77-1512-464F-8AF4-86AF1308CB02}" srcOrd="1" destOrd="0" presId="urn:microsoft.com/office/officeart/2005/8/layout/hList1"/>
    <dgm:cxn modelId="{F919C7B6-DA3E-0C46-902C-4BDCD4093FB1}" type="presParOf" srcId="{C3F34F68-9754-BE4B-B05B-F8BF28E633E8}" destId="{1640A46F-A03F-D442-95F1-30F4C09FD6AD}" srcOrd="1" destOrd="0" presId="urn:microsoft.com/office/officeart/2005/8/layout/hList1"/>
    <dgm:cxn modelId="{B14D548F-763E-0F4B-B8A0-6CD7DC754D9C}" type="presParOf" srcId="{C3F34F68-9754-BE4B-B05B-F8BF28E633E8}" destId="{5CA453D6-3297-0D41-8D19-310C685531F6}" srcOrd="2" destOrd="0" presId="urn:microsoft.com/office/officeart/2005/8/layout/hList1"/>
    <dgm:cxn modelId="{FBB1AD22-2C9F-1843-9EEA-509F9FAAF41B}" type="presParOf" srcId="{5CA453D6-3297-0D41-8D19-310C685531F6}" destId="{77AEFA77-B6AF-1743-A07B-1B5097EF9D94}" srcOrd="0" destOrd="0" presId="urn:microsoft.com/office/officeart/2005/8/layout/hList1"/>
    <dgm:cxn modelId="{C7322F2C-7AFA-1F4F-BAF1-780D3A09EBEE}" type="presParOf" srcId="{5CA453D6-3297-0D41-8D19-310C685531F6}" destId="{EBF0C95D-E5EB-414B-BBB3-1443F539AA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6B0F29-5D4D-B644-B034-E76C12798ECE}" type="doc">
      <dgm:prSet loTypeId="urn:microsoft.com/office/officeart/2005/8/layout/chevron1" loCatId="" qsTypeId="urn:microsoft.com/office/officeart/2005/8/quickstyle/simple2" qsCatId="simple" csTypeId="urn:microsoft.com/office/officeart/2005/8/colors/accent1_1" csCatId="accent1" phldr="1"/>
      <dgm:spPr/>
    </dgm:pt>
    <dgm:pt modelId="{C94D2E35-2B69-2A4A-90FA-FBB42D77EED9}">
      <dgm:prSet phldrT="[文本]" custT="1"/>
      <dgm:spPr/>
      <dgm:t>
        <a:bodyPr/>
        <a:lstStyle/>
        <a:p>
          <a:r>
            <a:rPr lang="en-US" altLang="zh-CN" sz="2200" dirty="0" smtClean="0">
              <a:latin typeface="Century" charset="0"/>
              <a:ea typeface="Century" charset="0"/>
              <a:cs typeface="Century" charset="0"/>
            </a:rPr>
            <a:t>Feature selection</a:t>
          </a:r>
          <a:endParaRPr lang="zh-CN" altLang="en-US" sz="2200" dirty="0">
            <a:latin typeface="Century" charset="0"/>
            <a:ea typeface="Century" charset="0"/>
            <a:cs typeface="Century" charset="0"/>
          </a:endParaRPr>
        </a:p>
      </dgm:t>
    </dgm:pt>
    <dgm:pt modelId="{19CC530B-DD29-374D-8B10-095699FD6F78}" type="parTrans" cxnId="{404A2195-DB72-D741-886E-E3FB01FD9F93}">
      <dgm:prSet/>
      <dgm:spPr/>
      <dgm:t>
        <a:bodyPr/>
        <a:lstStyle/>
        <a:p>
          <a:endParaRPr lang="zh-CN" altLang="en-US"/>
        </a:p>
      </dgm:t>
    </dgm:pt>
    <dgm:pt modelId="{689DE193-C28B-C14D-AE9C-46AB8FCE6E39}" type="sibTrans" cxnId="{404A2195-DB72-D741-886E-E3FB01FD9F93}">
      <dgm:prSet/>
      <dgm:spPr/>
      <dgm:t>
        <a:bodyPr/>
        <a:lstStyle/>
        <a:p>
          <a:endParaRPr lang="zh-CN" altLang="en-US"/>
        </a:p>
      </dgm:t>
    </dgm:pt>
    <dgm:pt modelId="{063C9CE2-1748-8348-A122-8656158DE98B}">
      <dgm:prSet phldrT="[文本]" custT="1"/>
      <dgm:spPr/>
      <dgm:t>
        <a:bodyPr/>
        <a:lstStyle/>
        <a:p>
          <a:r>
            <a:rPr lang="en-US" altLang="zh-CN" sz="2200" dirty="0" smtClean="0">
              <a:latin typeface="Century" charset="0"/>
              <a:ea typeface="Century" charset="0"/>
              <a:cs typeface="Century" charset="0"/>
            </a:rPr>
            <a:t>Normalization</a:t>
          </a:r>
          <a:endParaRPr lang="zh-CN" altLang="en-US" sz="2200" dirty="0">
            <a:latin typeface="Century" charset="0"/>
            <a:ea typeface="Century" charset="0"/>
            <a:cs typeface="Century" charset="0"/>
          </a:endParaRPr>
        </a:p>
      </dgm:t>
    </dgm:pt>
    <dgm:pt modelId="{B0C5EA61-7D32-A74E-BCC6-974C764C6CC5}" type="parTrans" cxnId="{B6789F36-31EA-A84F-B768-27C2FB1FBA8E}">
      <dgm:prSet/>
      <dgm:spPr/>
      <dgm:t>
        <a:bodyPr/>
        <a:lstStyle/>
        <a:p>
          <a:endParaRPr lang="zh-CN" altLang="en-US"/>
        </a:p>
      </dgm:t>
    </dgm:pt>
    <dgm:pt modelId="{D2E32504-2319-8545-ABED-F7E49460D3E4}" type="sibTrans" cxnId="{B6789F36-31EA-A84F-B768-27C2FB1FBA8E}">
      <dgm:prSet/>
      <dgm:spPr/>
      <dgm:t>
        <a:bodyPr/>
        <a:lstStyle/>
        <a:p>
          <a:endParaRPr lang="zh-CN" altLang="en-US"/>
        </a:p>
      </dgm:t>
    </dgm:pt>
    <dgm:pt modelId="{8EB3ECE5-5BFC-384F-A9F3-B7A320FC6E3D}">
      <dgm:prSet phldrT="[文本]" custT="1"/>
      <dgm:spPr/>
      <dgm:t>
        <a:bodyPr/>
        <a:lstStyle/>
        <a:p>
          <a:r>
            <a:rPr lang="en-US" altLang="zh-CN" sz="2200" dirty="0" smtClean="0">
              <a:latin typeface="Century" charset="0"/>
              <a:ea typeface="Century" charset="0"/>
              <a:cs typeface="Century" charset="0"/>
            </a:rPr>
            <a:t>Building the capability model</a:t>
          </a:r>
          <a:endParaRPr lang="zh-CN" altLang="en-US" sz="2200" dirty="0">
            <a:latin typeface="Century" charset="0"/>
            <a:ea typeface="Century" charset="0"/>
            <a:cs typeface="Century" charset="0"/>
          </a:endParaRPr>
        </a:p>
      </dgm:t>
    </dgm:pt>
    <dgm:pt modelId="{0C9CC8D0-8A91-7D41-8104-5B8B1077A8B0}" type="parTrans" cxnId="{9DDF88DE-20BD-5C4B-96EA-E8E61AB2D87A}">
      <dgm:prSet/>
      <dgm:spPr/>
      <dgm:t>
        <a:bodyPr/>
        <a:lstStyle/>
        <a:p>
          <a:endParaRPr lang="zh-CN" altLang="en-US"/>
        </a:p>
      </dgm:t>
    </dgm:pt>
    <dgm:pt modelId="{95B32BA9-1E07-FA48-81C6-ACF56384592E}" type="sibTrans" cxnId="{9DDF88DE-20BD-5C4B-96EA-E8E61AB2D87A}">
      <dgm:prSet/>
      <dgm:spPr/>
      <dgm:t>
        <a:bodyPr/>
        <a:lstStyle/>
        <a:p>
          <a:endParaRPr lang="zh-CN" altLang="en-US"/>
        </a:p>
      </dgm:t>
    </dgm:pt>
    <dgm:pt modelId="{3E6CAA1F-84AB-F54D-B7CA-CC9D39DB730E}" type="pres">
      <dgm:prSet presAssocID="{176B0F29-5D4D-B644-B034-E76C12798ECE}" presName="Name0" presStyleCnt="0">
        <dgm:presLayoutVars>
          <dgm:dir/>
          <dgm:animLvl val="lvl"/>
          <dgm:resizeHandles val="exact"/>
        </dgm:presLayoutVars>
      </dgm:prSet>
      <dgm:spPr/>
    </dgm:pt>
    <dgm:pt modelId="{6E665653-3FA9-0845-A17B-8D5CCD955AF1}" type="pres">
      <dgm:prSet presAssocID="{C94D2E35-2B69-2A4A-90FA-FBB42D77EED9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8BF6FD2-B317-E140-A1F5-11F272AA28A8}" type="pres">
      <dgm:prSet presAssocID="{689DE193-C28B-C14D-AE9C-46AB8FCE6E39}" presName="parTxOnlySpace" presStyleCnt="0"/>
      <dgm:spPr/>
    </dgm:pt>
    <dgm:pt modelId="{12A4CB4F-CE72-3741-B722-67783A1E54A4}" type="pres">
      <dgm:prSet presAssocID="{063C9CE2-1748-8348-A122-8656158DE98B}" presName="parTxOnly" presStyleLbl="node1" presStyleIdx="1" presStyleCnt="3" custScaleX="14518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FA7B9AE-4376-1048-8257-DC59B03048FC}" type="pres">
      <dgm:prSet presAssocID="{D2E32504-2319-8545-ABED-F7E49460D3E4}" presName="parTxOnlySpace" presStyleCnt="0"/>
      <dgm:spPr/>
    </dgm:pt>
    <dgm:pt modelId="{A86304E7-8808-9745-BADF-9E84E23740C8}" type="pres">
      <dgm:prSet presAssocID="{8EB3ECE5-5BFC-384F-A9F3-B7A320FC6E3D}" presName="parTxOnly" presStyleLbl="node1" presStyleIdx="2" presStyleCnt="3" custScaleX="1624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23C9188-6FD8-8441-8680-5530BD6A2FE7}" type="presOf" srcId="{176B0F29-5D4D-B644-B034-E76C12798ECE}" destId="{3E6CAA1F-84AB-F54D-B7CA-CC9D39DB730E}" srcOrd="0" destOrd="0" presId="urn:microsoft.com/office/officeart/2005/8/layout/chevron1"/>
    <dgm:cxn modelId="{2B233E91-F95F-F64C-BEED-09EA3AE1E809}" type="presOf" srcId="{8EB3ECE5-5BFC-384F-A9F3-B7A320FC6E3D}" destId="{A86304E7-8808-9745-BADF-9E84E23740C8}" srcOrd="0" destOrd="0" presId="urn:microsoft.com/office/officeart/2005/8/layout/chevron1"/>
    <dgm:cxn modelId="{404A2195-DB72-D741-886E-E3FB01FD9F93}" srcId="{176B0F29-5D4D-B644-B034-E76C12798ECE}" destId="{C94D2E35-2B69-2A4A-90FA-FBB42D77EED9}" srcOrd="0" destOrd="0" parTransId="{19CC530B-DD29-374D-8B10-095699FD6F78}" sibTransId="{689DE193-C28B-C14D-AE9C-46AB8FCE6E39}"/>
    <dgm:cxn modelId="{498E7184-8BF0-ED45-B0A5-69CEFB9D5853}" type="presOf" srcId="{C94D2E35-2B69-2A4A-90FA-FBB42D77EED9}" destId="{6E665653-3FA9-0845-A17B-8D5CCD955AF1}" srcOrd="0" destOrd="0" presId="urn:microsoft.com/office/officeart/2005/8/layout/chevron1"/>
    <dgm:cxn modelId="{9DDF88DE-20BD-5C4B-96EA-E8E61AB2D87A}" srcId="{176B0F29-5D4D-B644-B034-E76C12798ECE}" destId="{8EB3ECE5-5BFC-384F-A9F3-B7A320FC6E3D}" srcOrd="2" destOrd="0" parTransId="{0C9CC8D0-8A91-7D41-8104-5B8B1077A8B0}" sibTransId="{95B32BA9-1E07-FA48-81C6-ACF56384592E}"/>
    <dgm:cxn modelId="{B6789F36-31EA-A84F-B768-27C2FB1FBA8E}" srcId="{176B0F29-5D4D-B644-B034-E76C12798ECE}" destId="{063C9CE2-1748-8348-A122-8656158DE98B}" srcOrd="1" destOrd="0" parTransId="{B0C5EA61-7D32-A74E-BCC6-974C764C6CC5}" sibTransId="{D2E32504-2319-8545-ABED-F7E49460D3E4}"/>
    <dgm:cxn modelId="{DC32F444-09EA-5E4F-A090-E929ABE113AA}" type="presOf" srcId="{063C9CE2-1748-8348-A122-8656158DE98B}" destId="{12A4CB4F-CE72-3741-B722-67783A1E54A4}" srcOrd="0" destOrd="0" presId="urn:microsoft.com/office/officeart/2005/8/layout/chevron1"/>
    <dgm:cxn modelId="{64E665AF-BB2E-7844-9AAA-FAB6C6CE0A63}" type="presParOf" srcId="{3E6CAA1F-84AB-F54D-B7CA-CC9D39DB730E}" destId="{6E665653-3FA9-0845-A17B-8D5CCD955AF1}" srcOrd="0" destOrd="0" presId="urn:microsoft.com/office/officeart/2005/8/layout/chevron1"/>
    <dgm:cxn modelId="{38D5EF07-E015-6C4E-9C57-15F4823C93EA}" type="presParOf" srcId="{3E6CAA1F-84AB-F54D-B7CA-CC9D39DB730E}" destId="{08BF6FD2-B317-E140-A1F5-11F272AA28A8}" srcOrd="1" destOrd="0" presId="urn:microsoft.com/office/officeart/2005/8/layout/chevron1"/>
    <dgm:cxn modelId="{9C04AC5C-A28B-3F44-8BAA-A525E1C49424}" type="presParOf" srcId="{3E6CAA1F-84AB-F54D-B7CA-CC9D39DB730E}" destId="{12A4CB4F-CE72-3741-B722-67783A1E54A4}" srcOrd="2" destOrd="0" presId="urn:microsoft.com/office/officeart/2005/8/layout/chevron1"/>
    <dgm:cxn modelId="{86BA79B4-5465-2847-A766-F3FFBCD04F27}" type="presParOf" srcId="{3E6CAA1F-84AB-F54D-B7CA-CC9D39DB730E}" destId="{CFA7B9AE-4376-1048-8257-DC59B03048FC}" srcOrd="3" destOrd="0" presId="urn:microsoft.com/office/officeart/2005/8/layout/chevron1"/>
    <dgm:cxn modelId="{F7C58FFB-B3EF-0E4E-A64E-7347B05B220D}" type="presParOf" srcId="{3E6CAA1F-84AB-F54D-B7CA-CC9D39DB730E}" destId="{A86304E7-8808-9745-BADF-9E84E23740C8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10FEBC-FB59-7743-B34C-079E00FDF015}" type="doc">
      <dgm:prSet loTypeId="urn:microsoft.com/office/officeart/2005/8/layout/equation2" loCatId="" qsTypeId="urn:microsoft.com/office/officeart/2005/8/quickstyle/simple4" qsCatId="simple" csTypeId="urn:microsoft.com/office/officeart/2005/8/colors/accent1_1" csCatId="accent1" phldr="1"/>
      <dgm:spPr/>
    </dgm:pt>
    <dgm:pt modelId="{4B2F9607-9ADD-504C-BFC7-15044D180384}">
      <dgm:prSet phldrT="[文本]" custT="1"/>
      <dgm:spPr/>
      <dgm:t>
        <a:bodyPr/>
        <a:lstStyle/>
        <a:p>
          <a:r>
            <a:rPr lang="en-US" altLang="zh-CN" sz="2000" b="1" dirty="0" smtClean="0">
              <a:latin typeface="Century" charset="0"/>
              <a:ea typeface="Century" charset="0"/>
              <a:cs typeface="Century" charset="0"/>
            </a:rPr>
            <a:t>Same features</a:t>
          </a:r>
          <a:endParaRPr lang="zh-CN" altLang="en-US" sz="2000" b="1" dirty="0">
            <a:latin typeface="Century" charset="0"/>
            <a:ea typeface="Century" charset="0"/>
            <a:cs typeface="Century" charset="0"/>
          </a:endParaRPr>
        </a:p>
      </dgm:t>
    </dgm:pt>
    <dgm:pt modelId="{5CC4815E-FD11-7D49-AA27-412DC7133443}" type="parTrans" cxnId="{B0BCF31D-F63B-D942-813F-32876D1AC421}">
      <dgm:prSet/>
      <dgm:spPr/>
      <dgm:t>
        <a:bodyPr/>
        <a:lstStyle/>
        <a:p>
          <a:endParaRPr lang="zh-CN" altLang="en-US" sz="2000" b="1"/>
        </a:p>
      </dgm:t>
    </dgm:pt>
    <dgm:pt modelId="{52E02567-35D0-6440-A22B-4A2C04A22D18}" type="sibTrans" cxnId="{B0BCF31D-F63B-D942-813F-32876D1AC421}">
      <dgm:prSet custT="1"/>
      <dgm:spPr/>
      <dgm:t>
        <a:bodyPr/>
        <a:lstStyle/>
        <a:p>
          <a:endParaRPr lang="zh-CN" altLang="en-US" sz="1600" b="1"/>
        </a:p>
      </dgm:t>
    </dgm:pt>
    <dgm:pt modelId="{C4F9E434-5D8C-7E45-BE99-6B6A0A2AC1B0}">
      <dgm:prSet phldrT="[文本]" custT="1"/>
      <dgm:spPr/>
      <dgm:t>
        <a:bodyPr/>
        <a:lstStyle/>
        <a:p>
          <a:r>
            <a:rPr lang="en-US" altLang="zh-CN" sz="2000" b="1" dirty="0" smtClean="0">
              <a:latin typeface="Century" charset="0"/>
              <a:ea typeface="Century" charset="0"/>
              <a:cs typeface="Century" charset="0"/>
            </a:rPr>
            <a:t>Execution time on previous version</a:t>
          </a:r>
          <a:endParaRPr lang="zh-CN" altLang="en-US" sz="2000" b="1" dirty="0">
            <a:latin typeface="Century" charset="0"/>
            <a:ea typeface="Century" charset="0"/>
            <a:cs typeface="Century" charset="0"/>
          </a:endParaRPr>
        </a:p>
      </dgm:t>
    </dgm:pt>
    <dgm:pt modelId="{0DADE689-2E6C-E841-B0C7-B537CBD7BA44}" type="parTrans" cxnId="{22ED9F9A-CC6F-2947-925F-8C4A88825787}">
      <dgm:prSet/>
      <dgm:spPr/>
      <dgm:t>
        <a:bodyPr/>
        <a:lstStyle/>
        <a:p>
          <a:endParaRPr lang="zh-CN" altLang="en-US" sz="2000" b="1"/>
        </a:p>
      </dgm:t>
    </dgm:pt>
    <dgm:pt modelId="{97BA6A70-AFC4-724B-8B27-F92346FF81D3}" type="sibTrans" cxnId="{22ED9F9A-CC6F-2947-925F-8C4A88825787}">
      <dgm:prSet custT="1"/>
      <dgm:spPr/>
      <dgm:t>
        <a:bodyPr/>
        <a:lstStyle/>
        <a:p>
          <a:endParaRPr lang="zh-CN" altLang="en-US" sz="1800" b="1"/>
        </a:p>
      </dgm:t>
    </dgm:pt>
    <dgm:pt modelId="{DE4F6650-1F4D-104A-9A56-E9264AE84143}">
      <dgm:prSet phldrT="[文本]" custT="1"/>
      <dgm:spPr/>
      <dgm:t>
        <a:bodyPr/>
        <a:lstStyle/>
        <a:p>
          <a:r>
            <a:rPr lang="en-US" altLang="zh-CN" sz="2400" b="1" dirty="0" smtClean="0">
              <a:latin typeface="Century" charset="0"/>
              <a:ea typeface="Century" charset="0"/>
              <a:cs typeface="Century" charset="0"/>
            </a:rPr>
            <a:t>Time Model (Regression model)</a:t>
          </a:r>
          <a:endParaRPr lang="zh-CN" altLang="en-US" sz="2400" b="1" dirty="0">
            <a:latin typeface="Century" charset="0"/>
            <a:ea typeface="Century" charset="0"/>
            <a:cs typeface="Century" charset="0"/>
          </a:endParaRPr>
        </a:p>
      </dgm:t>
    </dgm:pt>
    <dgm:pt modelId="{76F082C8-0961-284A-A3E8-8A04BEF4CEA0}" type="parTrans" cxnId="{64E443EC-4205-D941-8979-72101DCD8002}">
      <dgm:prSet/>
      <dgm:spPr/>
      <dgm:t>
        <a:bodyPr/>
        <a:lstStyle/>
        <a:p>
          <a:endParaRPr lang="zh-CN" altLang="en-US" sz="2000" b="1"/>
        </a:p>
      </dgm:t>
    </dgm:pt>
    <dgm:pt modelId="{537A383C-962D-E943-9F73-15E57DD7869E}" type="sibTrans" cxnId="{64E443EC-4205-D941-8979-72101DCD8002}">
      <dgm:prSet/>
      <dgm:spPr/>
      <dgm:t>
        <a:bodyPr/>
        <a:lstStyle/>
        <a:p>
          <a:endParaRPr lang="zh-CN" altLang="en-US" sz="2000" b="1"/>
        </a:p>
      </dgm:t>
    </dgm:pt>
    <dgm:pt modelId="{3A086485-F12A-9944-A138-81169753000F}" type="pres">
      <dgm:prSet presAssocID="{9010FEBC-FB59-7743-B34C-079E00FDF015}" presName="Name0" presStyleCnt="0">
        <dgm:presLayoutVars>
          <dgm:dir/>
          <dgm:resizeHandles val="exact"/>
        </dgm:presLayoutVars>
      </dgm:prSet>
      <dgm:spPr/>
    </dgm:pt>
    <dgm:pt modelId="{20A0A013-9BEB-F547-9996-9C760571E07A}" type="pres">
      <dgm:prSet presAssocID="{9010FEBC-FB59-7743-B34C-079E00FDF015}" presName="vNodes" presStyleCnt="0"/>
      <dgm:spPr/>
    </dgm:pt>
    <dgm:pt modelId="{56D01FED-B5B3-C04E-AEC1-99D1B2343A1F}" type="pres">
      <dgm:prSet presAssocID="{4B2F9607-9ADD-504C-BFC7-15044D180384}" presName="node" presStyleLbl="node1" presStyleIdx="0" presStyleCnt="3" custScaleX="291020" custScaleY="135693" custLinFactNeighborX="-6195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C938582-A630-004B-BED6-7E6EFE34C04D}" type="pres">
      <dgm:prSet presAssocID="{52E02567-35D0-6440-A22B-4A2C04A22D18}" presName="spacerT" presStyleCnt="0"/>
      <dgm:spPr/>
    </dgm:pt>
    <dgm:pt modelId="{D34F4976-084D-4D41-9BE3-C8E26104B9C9}" type="pres">
      <dgm:prSet presAssocID="{52E02567-35D0-6440-A22B-4A2C04A22D18}" presName="sibTrans" presStyleLbl="sibTrans2D1" presStyleIdx="0" presStyleCnt="2" custLinFactNeighborX="-28318"/>
      <dgm:spPr/>
      <dgm:t>
        <a:bodyPr/>
        <a:lstStyle/>
        <a:p>
          <a:endParaRPr lang="zh-CN" altLang="en-US"/>
        </a:p>
      </dgm:t>
    </dgm:pt>
    <dgm:pt modelId="{8731972A-D352-024F-873E-9AA557566F60}" type="pres">
      <dgm:prSet presAssocID="{52E02567-35D0-6440-A22B-4A2C04A22D18}" presName="spacerB" presStyleCnt="0"/>
      <dgm:spPr/>
    </dgm:pt>
    <dgm:pt modelId="{56BB81F5-C438-514F-8F0D-CAB3AF1AF6F6}" type="pres">
      <dgm:prSet presAssocID="{C4F9E434-5D8C-7E45-BE99-6B6A0A2AC1B0}" presName="node" presStyleLbl="node1" presStyleIdx="1" presStyleCnt="3" custScaleX="316176" custScaleY="166835" custLinFactNeighborX="-6195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9FA087D-B19F-0044-AD21-0A2A8B5C8473}" type="pres">
      <dgm:prSet presAssocID="{9010FEBC-FB59-7743-B34C-079E00FDF015}" presName="sibTransLast" presStyleLbl="sibTrans2D1" presStyleIdx="1" presStyleCnt="2" custScaleX="137744" custLinFactNeighborX="-34591" custLinFactNeighborY="-42451"/>
      <dgm:spPr/>
      <dgm:t>
        <a:bodyPr/>
        <a:lstStyle/>
        <a:p>
          <a:endParaRPr lang="zh-CN" altLang="en-US"/>
        </a:p>
      </dgm:t>
    </dgm:pt>
    <dgm:pt modelId="{2626BE5F-E0B0-6B45-9052-D6B0CFA420A7}" type="pres">
      <dgm:prSet presAssocID="{9010FEBC-FB59-7743-B34C-079E00FDF015}" presName="connectorText" presStyleLbl="sibTrans2D1" presStyleIdx="1" presStyleCnt="2"/>
      <dgm:spPr/>
      <dgm:t>
        <a:bodyPr/>
        <a:lstStyle/>
        <a:p>
          <a:endParaRPr lang="zh-CN" altLang="en-US"/>
        </a:p>
      </dgm:t>
    </dgm:pt>
    <dgm:pt modelId="{507E131B-63A1-9E46-926A-1B4F2A25C17C}" type="pres">
      <dgm:prSet presAssocID="{9010FEBC-FB59-7743-B34C-079E00FDF015}" presName="lastNode" presStyleLbl="node1" presStyleIdx="2" presStyleCnt="3" custScaleX="204008" custScaleY="126042" custLinFactX="20685" custLinFactNeighborX="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7A04EFC-4504-C84C-91CA-CB6DB457DB39}" type="presOf" srcId="{DE4F6650-1F4D-104A-9A56-E9264AE84143}" destId="{507E131B-63A1-9E46-926A-1B4F2A25C17C}" srcOrd="0" destOrd="0" presId="urn:microsoft.com/office/officeart/2005/8/layout/equation2"/>
    <dgm:cxn modelId="{805BCF59-89FD-CF45-A193-2535E727CAA5}" type="presOf" srcId="{97BA6A70-AFC4-724B-8B27-F92346FF81D3}" destId="{2626BE5F-E0B0-6B45-9052-D6B0CFA420A7}" srcOrd="1" destOrd="0" presId="urn:microsoft.com/office/officeart/2005/8/layout/equation2"/>
    <dgm:cxn modelId="{B0BCF31D-F63B-D942-813F-32876D1AC421}" srcId="{9010FEBC-FB59-7743-B34C-079E00FDF015}" destId="{4B2F9607-9ADD-504C-BFC7-15044D180384}" srcOrd="0" destOrd="0" parTransId="{5CC4815E-FD11-7D49-AA27-412DC7133443}" sibTransId="{52E02567-35D0-6440-A22B-4A2C04A22D18}"/>
    <dgm:cxn modelId="{F572D584-CA9D-B549-A08F-E61894AECE04}" type="presOf" srcId="{9010FEBC-FB59-7743-B34C-079E00FDF015}" destId="{3A086485-F12A-9944-A138-81169753000F}" srcOrd="0" destOrd="0" presId="urn:microsoft.com/office/officeart/2005/8/layout/equation2"/>
    <dgm:cxn modelId="{2F6F91CA-220D-6447-BE14-870B6E2ED32A}" type="presOf" srcId="{52E02567-35D0-6440-A22B-4A2C04A22D18}" destId="{D34F4976-084D-4D41-9BE3-C8E26104B9C9}" srcOrd="0" destOrd="0" presId="urn:microsoft.com/office/officeart/2005/8/layout/equation2"/>
    <dgm:cxn modelId="{E681F988-2EC9-E845-B1BD-680E9604BC2C}" type="presOf" srcId="{4B2F9607-9ADD-504C-BFC7-15044D180384}" destId="{56D01FED-B5B3-C04E-AEC1-99D1B2343A1F}" srcOrd="0" destOrd="0" presId="urn:microsoft.com/office/officeart/2005/8/layout/equation2"/>
    <dgm:cxn modelId="{FA780EA7-145C-D548-BA14-EDE6254C3F18}" type="presOf" srcId="{97BA6A70-AFC4-724B-8B27-F92346FF81D3}" destId="{39FA087D-B19F-0044-AD21-0A2A8B5C8473}" srcOrd="0" destOrd="0" presId="urn:microsoft.com/office/officeart/2005/8/layout/equation2"/>
    <dgm:cxn modelId="{22ED9F9A-CC6F-2947-925F-8C4A88825787}" srcId="{9010FEBC-FB59-7743-B34C-079E00FDF015}" destId="{C4F9E434-5D8C-7E45-BE99-6B6A0A2AC1B0}" srcOrd="1" destOrd="0" parTransId="{0DADE689-2E6C-E841-B0C7-B537CBD7BA44}" sibTransId="{97BA6A70-AFC4-724B-8B27-F92346FF81D3}"/>
    <dgm:cxn modelId="{64E443EC-4205-D941-8979-72101DCD8002}" srcId="{9010FEBC-FB59-7743-B34C-079E00FDF015}" destId="{DE4F6650-1F4D-104A-9A56-E9264AE84143}" srcOrd="2" destOrd="0" parTransId="{76F082C8-0961-284A-A3E8-8A04BEF4CEA0}" sibTransId="{537A383C-962D-E943-9F73-15E57DD7869E}"/>
    <dgm:cxn modelId="{1EA670BA-FFCD-9045-A82B-B135F820CF21}" type="presOf" srcId="{C4F9E434-5D8C-7E45-BE99-6B6A0A2AC1B0}" destId="{56BB81F5-C438-514F-8F0D-CAB3AF1AF6F6}" srcOrd="0" destOrd="0" presId="urn:microsoft.com/office/officeart/2005/8/layout/equation2"/>
    <dgm:cxn modelId="{46912A02-F661-E049-B55F-2A266C370C39}" type="presParOf" srcId="{3A086485-F12A-9944-A138-81169753000F}" destId="{20A0A013-9BEB-F547-9996-9C760571E07A}" srcOrd="0" destOrd="0" presId="urn:microsoft.com/office/officeart/2005/8/layout/equation2"/>
    <dgm:cxn modelId="{0771472D-8AD4-304B-81C8-4FF486CF371D}" type="presParOf" srcId="{20A0A013-9BEB-F547-9996-9C760571E07A}" destId="{56D01FED-B5B3-C04E-AEC1-99D1B2343A1F}" srcOrd="0" destOrd="0" presId="urn:microsoft.com/office/officeart/2005/8/layout/equation2"/>
    <dgm:cxn modelId="{E0A1C20E-FA2D-C545-810E-F9E9871E5ED7}" type="presParOf" srcId="{20A0A013-9BEB-F547-9996-9C760571E07A}" destId="{6C938582-A630-004B-BED6-7E6EFE34C04D}" srcOrd="1" destOrd="0" presId="urn:microsoft.com/office/officeart/2005/8/layout/equation2"/>
    <dgm:cxn modelId="{0F403C98-75A6-0D4C-A3C7-D079EBEB0F9A}" type="presParOf" srcId="{20A0A013-9BEB-F547-9996-9C760571E07A}" destId="{D34F4976-084D-4D41-9BE3-C8E26104B9C9}" srcOrd="2" destOrd="0" presId="urn:microsoft.com/office/officeart/2005/8/layout/equation2"/>
    <dgm:cxn modelId="{C2E61001-9A68-984D-BB69-D74DB33BB099}" type="presParOf" srcId="{20A0A013-9BEB-F547-9996-9C760571E07A}" destId="{8731972A-D352-024F-873E-9AA557566F60}" srcOrd="3" destOrd="0" presId="urn:microsoft.com/office/officeart/2005/8/layout/equation2"/>
    <dgm:cxn modelId="{8289373D-1EF9-8F45-B6C2-54A875CA7E69}" type="presParOf" srcId="{20A0A013-9BEB-F547-9996-9C760571E07A}" destId="{56BB81F5-C438-514F-8F0D-CAB3AF1AF6F6}" srcOrd="4" destOrd="0" presId="urn:microsoft.com/office/officeart/2005/8/layout/equation2"/>
    <dgm:cxn modelId="{ECA94C66-5C71-E44D-AEAA-2CAF185A94A1}" type="presParOf" srcId="{3A086485-F12A-9944-A138-81169753000F}" destId="{39FA087D-B19F-0044-AD21-0A2A8B5C8473}" srcOrd="1" destOrd="0" presId="urn:microsoft.com/office/officeart/2005/8/layout/equation2"/>
    <dgm:cxn modelId="{6E664B9E-3F35-B341-9C96-B3208CED2FE3}" type="presParOf" srcId="{39FA087D-B19F-0044-AD21-0A2A8B5C8473}" destId="{2626BE5F-E0B0-6B45-9052-D6B0CFA420A7}" srcOrd="0" destOrd="0" presId="urn:microsoft.com/office/officeart/2005/8/layout/equation2"/>
    <dgm:cxn modelId="{3A30F1B6-2ED2-0B4B-9F64-5A1B739D5FF8}" type="presParOf" srcId="{3A086485-F12A-9944-A138-81169753000F}" destId="{507E131B-63A1-9E46-926A-1B4F2A25C17C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82F4E-4E62-4F4E-9962-7D262B0A544F}">
      <dsp:nvSpPr>
        <dsp:cNvPr id="0" name=""/>
        <dsp:cNvSpPr/>
      </dsp:nvSpPr>
      <dsp:spPr>
        <a:xfrm>
          <a:off x="2065" y="18988"/>
          <a:ext cx="2919151" cy="892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kern="1200" dirty="0" smtClean="0"/>
            <a:t>Element Features</a:t>
          </a:r>
          <a:endParaRPr lang="zh-CN" altLang="en-US" sz="2400" kern="1200" dirty="0"/>
        </a:p>
      </dsp:txBody>
      <dsp:txXfrm>
        <a:off x="2065" y="18988"/>
        <a:ext cx="2919151" cy="892800"/>
      </dsp:txXfrm>
    </dsp:sp>
    <dsp:sp modelId="{ADFBCD77-1512-464F-8AF4-86AF1308CB02}">
      <dsp:nvSpPr>
        <dsp:cNvPr id="0" name=""/>
        <dsp:cNvSpPr/>
      </dsp:nvSpPr>
      <dsp:spPr>
        <a:xfrm>
          <a:off x="70098" y="911788"/>
          <a:ext cx="2783085" cy="18295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kern="1200" dirty="0" smtClean="0"/>
            <a:t>Statement</a:t>
          </a:r>
          <a:r>
            <a:rPr lang="en-US" altLang="zh-CN" sz="2400" kern="1200" baseline="0" dirty="0" smtClean="0"/>
            <a:t> type</a:t>
          </a:r>
          <a:endParaRPr lang="zh-CN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kern="1200" dirty="0" smtClean="0"/>
            <a:t>Expression type</a:t>
          </a:r>
          <a:endParaRPr lang="zh-CN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kern="1200" dirty="0" smtClean="0"/>
            <a:t>Variable type</a:t>
          </a:r>
          <a:endParaRPr lang="zh-CN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kern="1200" dirty="0" smtClean="0"/>
            <a:t>Operator</a:t>
          </a:r>
          <a:r>
            <a:rPr lang="en-US" altLang="zh-CN" sz="2400" kern="1200" baseline="0" dirty="0" smtClean="0"/>
            <a:t> type</a:t>
          </a:r>
          <a:endParaRPr lang="zh-CN" altLang="en-US" sz="2400" kern="1200" dirty="0"/>
        </a:p>
      </dsp:txBody>
      <dsp:txXfrm>
        <a:off x="70098" y="911788"/>
        <a:ext cx="2783085" cy="1829542"/>
      </dsp:txXfrm>
    </dsp:sp>
    <dsp:sp modelId="{77AEFA77-B6AF-1743-A07B-1B5097EF9D94}">
      <dsp:nvSpPr>
        <dsp:cNvPr id="0" name=""/>
        <dsp:cNvSpPr/>
      </dsp:nvSpPr>
      <dsp:spPr>
        <a:xfrm>
          <a:off x="3270660" y="34"/>
          <a:ext cx="2783085" cy="892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kern="1200" dirty="0" smtClean="0"/>
            <a:t>Usage Features</a:t>
          </a:r>
          <a:endParaRPr lang="zh-CN" altLang="en-US" sz="2400" kern="1200" dirty="0"/>
        </a:p>
      </dsp:txBody>
      <dsp:txXfrm>
        <a:off x="3270660" y="34"/>
        <a:ext cx="2783085" cy="892800"/>
      </dsp:txXfrm>
    </dsp:sp>
    <dsp:sp modelId="{EBF0C95D-E5EB-414B-BBB3-1443F539AAD2}">
      <dsp:nvSpPr>
        <dsp:cNvPr id="0" name=""/>
        <dsp:cNvSpPr/>
      </dsp:nvSpPr>
      <dsp:spPr>
        <a:xfrm>
          <a:off x="3310848" y="756167"/>
          <a:ext cx="2783085" cy="18295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kern="1200" dirty="0" smtClean="0"/>
            <a:t>Address features</a:t>
          </a:r>
          <a:endParaRPr lang="zh-CN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kern="1200" dirty="0" smtClean="0"/>
            <a:t>Pointer deference</a:t>
          </a:r>
          <a:r>
            <a:rPr lang="en-US" altLang="zh-CN" sz="2400" kern="1200" baseline="0" dirty="0" smtClean="0"/>
            <a:t> features</a:t>
          </a:r>
          <a:endParaRPr lang="zh-CN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r-IN" altLang="zh-CN" sz="2400" kern="1200" dirty="0" smtClean="0"/>
            <a:t>…</a:t>
          </a:r>
          <a:endParaRPr lang="zh-CN" altLang="en-US" sz="2400" kern="1200" dirty="0"/>
        </a:p>
      </dsp:txBody>
      <dsp:txXfrm>
        <a:off x="3310848" y="756167"/>
        <a:ext cx="2783085" cy="18295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665653-3FA9-0845-A17B-8D5CCD955AF1}">
      <dsp:nvSpPr>
        <dsp:cNvPr id="0" name=""/>
        <dsp:cNvSpPr/>
      </dsp:nvSpPr>
      <dsp:spPr>
        <a:xfrm>
          <a:off x="2353" y="497120"/>
          <a:ext cx="2094330" cy="83773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200" kern="1200" dirty="0" smtClean="0">
              <a:latin typeface="Century" charset="0"/>
              <a:ea typeface="Century" charset="0"/>
              <a:cs typeface="Century" charset="0"/>
            </a:rPr>
            <a:t>Feature selection</a:t>
          </a:r>
          <a:endParaRPr lang="zh-CN" altLang="en-US" sz="2200" kern="1200" dirty="0">
            <a:latin typeface="Century" charset="0"/>
            <a:ea typeface="Century" charset="0"/>
            <a:cs typeface="Century" charset="0"/>
          </a:endParaRPr>
        </a:p>
      </dsp:txBody>
      <dsp:txXfrm>
        <a:off x="421219" y="497120"/>
        <a:ext cx="1256598" cy="837732"/>
      </dsp:txXfrm>
    </dsp:sp>
    <dsp:sp modelId="{12A4CB4F-CE72-3741-B722-67783A1E54A4}">
      <dsp:nvSpPr>
        <dsp:cNvPr id="0" name=""/>
        <dsp:cNvSpPr/>
      </dsp:nvSpPr>
      <dsp:spPr>
        <a:xfrm>
          <a:off x="1887251" y="497120"/>
          <a:ext cx="3040695" cy="83773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200" kern="1200" dirty="0" smtClean="0">
              <a:latin typeface="Century" charset="0"/>
              <a:ea typeface="Century" charset="0"/>
              <a:cs typeface="Century" charset="0"/>
            </a:rPr>
            <a:t>Normalization</a:t>
          </a:r>
          <a:endParaRPr lang="zh-CN" altLang="en-US" sz="2200" kern="1200" dirty="0">
            <a:latin typeface="Century" charset="0"/>
            <a:ea typeface="Century" charset="0"/>
            <a:cs typeface="Century" charset="0"/>
          </a:endParaRPr>
        </a:p>
      </dsp:txBody>
      <dsp:txXfrm>
        <a:off x="2306117" y="497120"/>
        <a:ext cx="2202963" cy="837732"/>
      </dsp:txXfrm>
    </dsp:sp>
    <dsp:sp modelId="{A86304E7-8808-9745-BADF-9E84E23740C8}">
      <dsp:nvSpPr>
        <dsp:cNvPr id="0" name=""/>
        <dsp:cNvSpPr/>
      </dsp:nvSpPr>
      <dsp:spPr>
        <a:xfrm>
          <a:off x="4718514" y="497120"/>
          <a:ext cx="3402596" cy="83773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200" kern="1200" dirty="0" smtClean="0">
              <a:latin typeface="Century" charset="0"/>
              <a:ea typeface="Century" charset="0"/>
              <a:cs typeface="Century" charset="0"/>
            </a:rPr>
            <a:t>Building the capability model</a:t>
          </a:r>
          <a:endParaRPr lang="zh-CN" altLang="en-US" sz="2200" kern="1200" dirty="0">
            <a:latin typeface="Century" charset="0"/>
            <a:ea typeface="Century" charset="0"/>
            <a:cs typeface="Century" charset="0"/>
          </a:endParaRPr>
        </a:p>
      </dsp:txBody>
      <dsp:txXfrm>
        <a:off x="5137380" y="497120"/>
        <a:ext cx="2564864" cy="8377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D01FED-B5B3-C04E-AEC1-99D1B2343A1F}">
      <dsp:nvSpPr>
        <dsp:cNvPr id="0" name=""/>
        <dsp:cNvSpPr/>
      </dsp:nvSpPr>
      <dsp:spPr>
        <a:xfrm>
          <a:off x="0" y="74161"/>
          <a:ext cx="2925019" cy="13638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b="1" kern="1200" dirty="0" smtClean="0">
              <a:latin typeface="Century" charset="0"/>
              <a:ea typeface="Century" charset="0"/>
              <a:cs typeface="Century" charset="0"/>
            </a:rPr>
            <a:t>Same features</a:t>
          </a:r>
          <a:endParaRPr lang="zh-CN" altLang="en-US" sz="2000" b="1" kern="1200" dirty="0">
            <a:latin typeface="Century" charset="0"/>
            <a:ea typeface="Century" charset="0"/>
            <a:cs typeface="Century" charset="0"/>
          </a:endParaRPr>
        </a:p>
      </dsp:txBody>
      <dsp:txXfrm>
        <a:off x="428359" y="273891"/>
        <a:ext cx="2068301" cy="964379"/>
      </dsp:txXfrm>
    </dsp:sp>
    <dsp:sp modelId="{D34F4976-084D-4D41-9BE3-C8E26104B9C9}">
      <dsp:nvSpPr>
        <dsp:cNvPr id="0" name=""/>
        <dsp:cNvSpPr/>
      </dsp:nvSpPr>
      <dsp:spPr>
        <a:xfrm>
          <a:off x="1134796" y="1519614"/>
          <a:ext cx="582953" cy="582953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b="1" kern="1200"/>
        </a:p>
      </dsp:txBody>
      <dsp:txXfrm>
        <a:off x="1212066" y="1742535"/>
        <a:ext cx="428413" cy="137111"/>
      </dsp:txXfrm>
    </dsp:sp>
    <dsp:sp modelId="{56BB81F5-C438-514F-8F0D-CAB3AF1AF6F6}">
      <dsp:nvSpPr>
        <dsp:cNvPr id="0" name=""/>
        <dsp:cNvSpPr/>
      </dsp:nvSpPr>
      <dsp:spPr>
        <a:xfrm>
          <a:off x="0" y="2184181"/>
          <a:ext cx="3177860" cy="167684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b="1" kern="1200" dirty="0" smtClean="0">
              <a:latin typeface="Century" charset="0"/>
              <a:ea typeface="Century" charset="0"/>
              <a:cs typeface="Century" charset="0"/>
            </a:rPr>
            <a:t>Execution time on previous version</a:t>
          </a:r>
          <a:endParaRPr lang="zh-CN" altLang="en-US" sz="2000" b="1" kern="1200" dirty="0">
            <a:latin typeface="Century" charset="0"/>
            <a:ea typeface="Century" charset="0"/>
            <a:cs typeface="Century" charset="0"/>
          </a:endParaRPr>
        </a:p>
      </dsp:txBody>
      <dsp:txXfrm>
        <a:off x="465387" y="2429749"/>
        <a:ext cx="2247086" cy="1185709"/>
      </dsp:txXfrm>
    </dsp:sp>
    <dsp:sp modelId="{39FA087D-B19F-0044-AD21-0A2A8B5C8473}">
      <dsp:nvSpPr>
        <dsp:cNvPr id="0" name=""/>
        <dsp:cNvSpPr/>
      </dsp:nvSpPr>
      <dsp:spPr>
        <a:xfrm>
          <a:off x="3157584" y="1621925"/>
          <a:ext cx="443795" cy="37389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/>
        </a:p>
      </dsp:txBody>
      <dsp:txXfrm>
        <a:off x="3157584" y="1696704"/>
        <a:ext cx="331627" cy="224336"/>
      </dsp:txXfrm>
    </dsp:sp>
    <dsp:sp modelId="{507E131B-63A1-9E46-926A-1B4F2A25C17C}">
      <dsp:nvSpPr>
        <dsp:cNvPr id="0" name=""/>
        <dsp:cNvSpPr/>
      </dsp:nvSpPr>
      <dsp:spPr>
        <a:xfrm>
          <a:off x="3785763" y="700755"/>
          <a:ext cx="4100936" cy="253367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1" kern="1200" dirty="0" smtClean="0">
              <a:latin typeface="Century" charset="0"/>
              <a:ea typeface="Century" charset="0"/>
              <a:cs typeface="Century" charset="0"/>
            </a:rPr>
            <a:t>Time Model (Regression model)</a:t>
          </a:r>
          <a:endParaRPr lang="zh-CN" altLang="en-US" sz="2400" b="1" kern="1200" dirty="0">
            <a:latin typeface="Century" charset="0"/>
            <a:ea typeface="Century" charset="0"/>
            <a:cs typeface="Century" charset="0"/>
          </a:endParaRPr>
        </a:p>
      </dsp:txBody>
      <dsp:txXfrm>
        <a:off x="4386331" y="1071803"/>
        <a:ext cx="2899800" cy="1791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9F64F2-C757-0648-8FCB-63EF7572FB19}" type="datetimeFigureOut">
              <a:rPr kumimoji="1" lang="zh-CN" altLang="en-US" smtClean="0"/>
              <a:t>2017/9/24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42ED8-1E47-0C43-AC94-579A15145E7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31347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89673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66933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 smtClean="0"/>
              <a:t>我们组的工作是从</a:t>
            </a:r>
            <a:r>
              <a:rPr kumimoji="1" lang="en-US" altLang="zh-CN" dirty="0" smtClean="0"/>
              <a:t>2015</a:t>
            </a:r>
            <a:r>
              <a:rPr kumimoji="1" lang="zh-CN" altLang="en-US" dirty="0" smtClean="0"/>
              <a:t>年开始，研究工作的第一步是实证研究编译器测试现状</a:t>
            </a:r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81655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 smtClean="0"/>
              <a:t>针对</a:t>
            </a:r>
            <a:r>
              <a:rPr kumimoji="1" lang="en-US" altLang="zh-CN" dirty="0" smtClean="0"/>
              <a:t>GCC</a:t>
            </a:r>
            <a:r>
              <a:rPr kumimoji="1" lang="zh-CN" altLang="en-US" dirty="0" smtClean="0"/>
              <a:t>和</a:t>
            </a:r>
            <a:r>
              <a:rPr kumimoji="1" lang="en-US" altLang="zh-CN" dirty="0" smtClean="0"/>
              <a:t>LLVM</a:t>
            </a:r>
            <a:r>
              <a:rPr kumimoji="1" lang="zh-CN" altLang="en-US" dirty="0" smtClean="0"/>
              <a:t>，我们从多个角度，考虑不同类型的测试输入和测试预言，研究他们的测试效果。测试预言，是。。。</a:t>
            </a:r>
          </a:p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21132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93652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zh-CN" dirty="0" smtClean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28106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5143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9371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100151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1478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44732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749224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53980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526728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220653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100484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521228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060645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474161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26305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297822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275558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zh-CN" dirty="0" smtClean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77624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27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49747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28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885273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29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829985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30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85952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0DE36-16EE-9A48-AEBA-D5E866B2E412}" type="slidenum">
              <a:rPr kumimoji="1" lang="zh-CN" altLang="en-US" smtClean="0"/>
              <a:t>31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686606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34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6948591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2ED8-1E47-0C43-AC94-579A15145E7E}" type="slidenum">
              <a:rPr kumimoji="1" lang="zh-CN" altLang="en-US" smtClean="0"/>
              <a:t>35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0653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788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91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667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83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332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528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708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730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902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260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322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324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5" Type="http://schemas.openxmlformats.org/officeDocument/2006/relationships/image" Target="../media/image5.jpg"/><Relationship Id="rId6" Type="http://schemas.openxmlformats.org/officeDocument/2006/relationships/image" Target="../media/image6.jpg"/><Relationship Id="rId7" Type="http://schemas.openxmlformats.org/officeDocument/2006/relationships/image" Target="../media/image7.jpeg"/><Relationship Id="rId8" Type="http://schemas.openxmlformats.org/officeDocument/2006/relationships/image" Target="../media/image8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jpe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0.png"/><Relationship Id="rId5" Type="http://schemas.openxmlformats.org/officeDocument/2006/relationships/image" Target="../media/image16.jpeg"/><Relationship Id="rId6" Type="http://schemas.microsoft.com/office/2007/relationships/hdphoto" Target="../media/hdphoto1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4" Type="http://schemas.openxmlformats.org/officeDocument/2006/relationships/image" Target="../media/image10.png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4" Type="http://schemas.openxmlformats.org/officeDocument/2006/relationships/image" Target="../media/image10.png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4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Learning to Test Compilers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mtClean="0">
                <a:solidFill>
                  <a:schemeClr val="tx1"/>
                </a:solidFill>
              </a:rPr>
              <a:t>郝丹，北京大学</a:t>
            </a:r>
            <a:endParaRPr lang="en-US" altLang="zh-CN" dirty="0" smtClean="0">
              <a:solidFill>
                <a:schemeClr val="tx1"/>
              </a:solidFill>
            </a:endParaRPr>
          </a:p>
          <a:p>
            <a:r>
              <a:rPr lang="en-US" altLang="zh-CN" dirty="0" smtClean="0">
                <a:solidFill>
                  <a:schemeClr val="tx1"/>
                </a:solidFill>
              </a:rPr>
              <a:t>haodan@pku.edu.cn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48478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455"/>
            <a:ext cx="2076191" cy="2028572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353582" y="144455"/>
            <a:ext cx="2837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b="1" smtClean="0"/>
              <a:t>编译器技术交流会</a:t>
            </a:r>
            <a:r>
              <a:rPr kumimoji="1" lang="en-US" altLang="zh-CN" sz="2000" b="1" dirty="0" smtClean="0"/>
              <a:t>2017</a:t>
            </a:r>
            <a:endParaRPr kumimoji="1"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1965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Most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People Involved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09" y="4365104"/>
            <a:ext cx="1841295" cy="184129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28" t="16398" r="35502" b="35748"/>
          <a:stretch/>
        </p:blipFill>
        <p:spPr>
          <a:xfrm>
            <a:off x="2772273" y="4365104"/>
            <a:ext cx="1537093" cy="181656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878" y="4345926"/>
            <a:ext cx="1516937" cy="183549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752" y="4292848"/>
            <a:ext cx="1865738" cy="186573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00808"/>
            <a:ext cx="2088232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0" t="31100" r="57454" b="47900"/>
          <a:stretch/>
        </p:blipFill>
        <p:spPr>
          <a:xfrm>
            <a:off x="6008689" y="1700808"/>
            <a:ext cx="1619992" cy="202499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1920" y="1700808"/>
            <a:ext cx="1537466" cy="205842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979712" y="3808403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 smtClean="0"/>
              <a:t>陈俊洁</a:t>
            </a:r>
            <a:endParaRPr kumimoji="1" lang="zh-CN" altLang="en-US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4139952" y="377974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 smtClean="0"/>
              <a:t>胡文翔</a:t>
            </a:r>
            <a:endParaRPr kumimoji="1" lang="zh-CN" altLang="en-US" b="1" dirty="0"/>
          </a:p>
        </p:txBody>
      </p:sp>
      <p:sp>
        <p:nvSpPr>
          <p:cNvPr id="14" name="文本框 13"/>
          <p:cNvSpPr txBox="1"/>
          <p:nvPr/>
        </p:nvSpPr>
        <p:spPr>
          <a:xfrm>
            <a:off x="6454150" y="3717032"/>
            <a:ext cx="2222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 smtClean="0"/>
              <a:t>王冠成</a:t>
            </a:r>
            <a:endParaRPr kumimoji="1" lang="zh-CN" altLang="en-US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1259632" y="616530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 dirty="0" smtClean="0"/>
              <a:t>张路</a:t>
            </a:r>
            <a:endParaRPr kumimoji="1" lang="zh-CN" altLang="en-US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3347864" y="616530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 smtClean="0"/>
              <a:t>郝丹</a:t>
            </a:r>
            <a:endParaRPr kumimoji="1" lang="zh-CN" altLang="en-US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5148064" y="619360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 dirty="0" smtClean="0"/>
              <a:t>熊英飞</a:t>
            </a:r>
            <a:endParaRPr kumimoji="1" lang="zh-CN" altLang="en-US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7164288" y="616530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 smtClean="0"/>
              <a:t>张宏宇</a:t>
            </a:r>
            <a:endParaRPr kumimoji="1"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5296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Typical Software Testing Process</a:t>
            </a:r>
            <a:endParaRPr kumimoji="1" lang="zh-CN" altLang="en-US" dirty="0"/>
          </a:p>
        </p:txBody>
      </p:sp>
      <p:grpSp>
        <p:nvGrpSpPr>
          <p:cNvPr id="4" name="组 3"/>
          <p:cNvGrpSpPr/>
          <p:nvPr/>
        </p:nvGrpSpPr>
        <p:grpSpPr>
          <a:xfrm>
            <a:off x="470665" y="2204864"/>
            <a:ext cx="7704856" cy="4392488"/>
            <a:chOff x="611560" y="1772816"/>
            <a:chExt cx="7704856" cy="4392488"/>
          </a:xfrm>
        </p:grpSpPr>
        <p:sp>
          <p:nvSpPr>
            <p:cNvPr id="5" name="圆角矩形 4"/>
            <p:cNvSpPr/>
            <p:nvPr/>
          </p:nvSpPr>
          <p:spPr>
            <a:xfrm>
              <a:off x="1475656" y="1990581"/>
              <a:ext cx="1584176" cy="504056"/>
            </a:xfrm>
            <a:prstGeom prst="roundRec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chemeClr val="tx1"/>
                  </a:solidFill>
                </a:rPr>
                <a:t>Software</a:t>
              </a:r>
              <a:endParaRPr kumimoji="1"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043608" y="3070701"/>
              <a:ext cx="2304256" cy="576064"/>
            </a:xfrm>
            <a:prstGeom prst="round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chemeClr val="tx1"/>
                  </a:solidFill>
                </a:rPr>
                <a:t>Test Input</a:t>
              </a:r>
              <a:endParaRPr kumimoji="1"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1043608" y="3790781"/>
              <a:ext cx="2376264" cy="576064"/>
            </a:xfrm>
            <a:prstGeom prst="round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chemeClr val="tx1"/>
                  </a:solidFill>
                </a:rPr>
                <a:t>Expected Output</a:t>
              </a:r>
              <a:endParaRPr kumimoji="1"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779912" y="2278613"/>
              <a:ext cx="2088232" cy="792088"/>
            </a:xfrm>
            <a:prstGeom prst="ellipse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rgbClr val="000000"/>
                  </a:solidFill>
                </a:rPr>
                <a:t>Execute</a:t>
              </a:r>
              <a:endParaRPr kumimoji="1" lang="zh-CN" alt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5508104" y="3718773"/>
              <a:ext cx="2376264" cy="576064"/>
            </a:xfrm>
            <a:prstGeom prst="round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chemeClr val="tx1"/>
                  </a:solidFill>
                </a:rPr>
                <a:t>Actual Output</a:t>
              </a:r>
              <a:endParaRPr kumimoji="1"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3928" y="4654877"/>
              <a:ext cx="2088232" cy="792088"/>
            </a:xfrm>
            <a:prstGeom prst="ellipse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rgbClr val="000000"/>
                  </a:solidFill>
                </a:rPr>
                <a:t>Compare</a:t>
              </a:r>
              <a:endParaRPr kumimoji="1" lang="zh-CN" altLang="en-US" sz="2400" b="1" dirty="0">
                <a:solidFill>
                  <a:srgbClr val="000000"/>
                </a:solidFill>
              </a:endParaRPr>
            </a:p>
          </p:txBody>
        </p:sp>
        <p:cxnSp>
          <p:nvCxnSpPr>
            <p:cNvPr id="11" name="直线箭头连接符 10"/>
            <p:cNvCxnSpPr/>
            <p:nvPr/>
          </p:nvCxnSpPr>
          <p:spPr>
            <a:xfrm>
              <a:off x="3131840" y="2206605"/>
              <a:ext cx="720080" cy="25202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箭头连接符 11"/>
            <p:cNvCxnSpPr>
              <a:stCxn id="7" idx="3"/>
            </p:cNvCxnSpPr>
            <p:nvPr/>
          </p:nvCxnSpPr>
          <p:spPr>
            <a:xfrm flipV="1">
              <a:off x="3347864" y="2854677"/>
              <a:ext cx="504056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肘形连接符 12"/>
            <p:cNvCxnSpPr>
              <a:stCxn id="9" idx="6"/>
              <a:endCxn id="10" idx="0"/>
            </p:cNvCxnSpPr>
            <p:nvPr/>
          </p:nvCxnSpPr>
          <p:spPr>
            <a:xfrm>
              <a:off x="5868144" y="2674657"/>
              <a:ext cx="828092" cy="1044116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箭头连接符 13"/>
            <p:cNvCxnSpPr/>
            <p:nvPr/>
          </p:nvCxnSpPr>
          <p:spPr>
            <a:xfrm>
              <a:off x="3419872" y="4222829"/>
              <a:ext cx="1152128" cy="43204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箭头连接符 14"/>
            <p:cNvCxnSpPr>
              <a:stCxn id="10" idx="2"/>
            </p:cNvCxnSpPr>
            <p:nvPr/>
          </p:nvCxnSpPr>
          <p:spPr>
            <a:xfrm flipH="1">
              <a:off x="5436096" y="4294837"/>
              <a:ext cx="1260140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箭头连接符 15"/>
            <p:cNvCxnSpPr/>
            <p:nvPr/>
          </p:nvCxnSpPr>
          <p:spPr>
            <a:xfrm>
              <a:off x="5436096" y="5446965"/>
              <a:ext cx="360040" cy="21602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箭头连接符 16"/>
            <p:cNvCxnSpPr/>
            <p:nvPr/>
          </p:nvCxnSpPr>
          <p:spPr>
            <a:xfrm flipH="1">
              <a:off x="4355976" y="5446965"/>
              <a:ext cx="360040" cy="21602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3383868" y="5470448"/>
              <a:ext cx="1584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/>
                <a:t>r</a:t>
              </a:r>
              <a:r>
                <a:rPr kumimoji="1" lang="en-US" altLang="zh-CN" b="1" dirty="0" smtClean="0"/>
                <a:t>evealed </a:t>
              </a:r>
              <a:endParaRPr kumimoji="1" lang="zh-CN" altLang="en-US" b="1" dirty="0" smtClean="0"/>
            </a:p>
            <a:p>
              <a:r>
                <a:rPr kumimoji="1" lang="en-US" altLang="zh-CN" b="1" dirty="0" smtClean="0"/>
                <a:t>faults</a:t>
              </a:r>
              <a:endParaRPr kumimoji="1" lang="zh-CN" altLang="en-US" b="1" dirty="0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5796136" y="5483839"/>
              <a:ext cx="1584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/>
                <a:t>n</a:t>
              </a:r>
              <a:r>
                <a:rPr kumimoji="1" lang="en-US" altLang="zh-CN" b="1" dirty="0" smtClean="0"/>
                <a:t>o revealed faults</a:t>
              </a:r>
              <a:endParaRPr kumimoji="1" lang="zh-CN" altLang="en-US" b="1" dirty="0"/>
            </a:p>
          </p:txBody>
        </p:sp>
        <p:sp>
          <p:nvSpPr>
            <p:cNvPr id="20" name="矩形 19"/>
            <p:cNvSpPr/>
            <p:nvPr/>
          </p:nvSpPr>
          <p:spPr>
            <a:xfrm>
              <a:off x="611560" y="1772816"/>
              <a:ext cx="7704856" cy="439248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2" name="矩形 21"/>
          <p:cNvSpPr/>
          <p:nvPr/>
        </p:nvSpPr>
        <p:spPr>
          <a:xfrm>
            <a:off x="755576" y="3286725"/>
            <a:ext cx="2667417" cy="2130623"/>
          </a:xfrm>
          <a:prstGeom prst="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97803" y="5015369"/>
            <a:ext cx="135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Case</a:t>
            </a:r>
            <a:endParaRPr kumimoji="1"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05309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zh-CN" dirty="0" smtClean="0"/>
              <a:t>Start of Our Compiler Testing Research</a:t>
            </a:r>
            <a:endParaRPr kumimoji="1" lang="zh-CN" altLang="en-US" dirty="0"/>
          </a:p>
        </p:txBody>
      </p:sp>
      <p:sp>
        <p:nvSpPr>
          <p:cNvPr id="24" name="矩形标注 23"/>
          <p:cNvSpPr/>
          <p:nvPr/>
        </p:nvSpPr>
        <p:spPr>
          <a:xfrm>
            <a:off x="539552" y="1299965"/>
            <a:ext cx="7629727" cy="760883"/>
          </a:xfrm>
          <a:prstGeom prst="wedgeRectCallout">
            <a:avLst>
              <a:gd name="adj1" fmla="val -40884"/>
              <a:gd name="adj2" fmla="val 82604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2015, we read Professor Su’s paper on EMI and started our work accordingly</a:t>
            </a:r>
            <a:endParaRPr kumimoji="1" lang="zh-CN" altLang="en-US" b="1" dirty="0"/>
          </a:p>
        </p:txBody>
      </p:sp>
      <p:grpSp>
        <p:nvGrpSpPr>
          <p:cNvPr id="25" name="组 24"/>
          <p:cNvGrpSpPr/>
          <p:nvPr/>
        </p:nvGrpSpPr>
        <p:grpSpPr>
          <a:xfrm>
            <a:off x="470665" y="2204864"/>
            <a:ext cx="7704856" cy="4392488"/>
            <a:chOff x="611560" y="1772816"/>
            <a:chExt cx="7704856" cy="4392488"/>
          </a:xfrm>
        </p:grpSpPr>
        <p:sp>
          <p:nvSpPr>
            <p:cNvPr id="26" name="圆角矩形 25"/>
            <p:cNvSpPr/>
            <p:nvPr/>
          </p:nvSpPr>
          <p:spPr>
            <a:xfrm>
              <a:off x="1475656" y="1990581"/>
              <a:ext cx="1584176" cy="504056"/>
            </a:xfrm>
            <a:prstGeom prst="roundRect">
              <a:avLst/>
            </a:prstGeom>
            <a:solidFill>
              <a:srgbClr val="FF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smtClean="0">
                  <a:solidFill>
                    <a:schemeClr val="tx1"/>
                  </a:solidFill>
                </a:rPr>
                <a:t>Compilers</a:t>
              </a:r>
              <a:endParaRPr kumimoji="1"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1043608" y="3070701"/>
              <a:ext cx="2304256" cy="576064"/>
            </a:xfrm>
            <a:prstGeom prst="round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chemeClr val="tx1"/>
                  </a:solidFill>
                </a:rPr>
                <a:t>Test Input</a:t>
              </a:r>
              <a:endParaRPr kumimoji="1"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1043608" y="3790781"/>
              <a:ext cx="2376264" cy="576064"/>
            </a:xfrm>
            <a:prstGeom prst="round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chemeClr val="tx1"/>
                  </a:solidFill>
                </a:rPr>
                <a:t>Expected Output</a:t>
              </a:r>
              <a:endParaRPr kumimoji="1"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3779912" y="2278613"/>
              <a:ext cx="2088232" cy="792088"/>
            </a:xfrm>
            <a:prstGeom prst="ellipse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rgbClr val="000000"/>
                  </a:solidFill>
                </a:rPr>
                <a:t>Execute</a:t>
              </a:r>
              <a:endParaRPr kumimoji="1" lang="zh-CN" altLang="en-US"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30" name="圆角矩形 29"/>
            <p:cNvSpPr/>
            <p:nvPr/>
          </p:nvSpPr>
          <p:spPr>
            <a:xfrm>
              <a:off x="5508104" y="3718773"/>
              <a:ext cx="2376264" cy="576064"/>
            </a:xfrm>
            <a:prstGeom prst="round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chemeClr val="tx1"/>
                  </a:solidFill>
                </a:rPr>
                <a:t>Actual Output</a:t>
              </a:r>
              <a:endParaRPr kumimoji="1"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3928" y="4654877"/>
              <a:ext cx="2088232" cy="792088"/>
            </a:xfrm>
            <a:prstGeom prst="ellipse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2400" b="1" dirty="0" smtClean="0">
                  <a:solidFill>
                    <a:srgbClr val="000000"/>
                  </a:solidFill>
                </a:rPr>
                <a:t>Compare</a:t>
              </a:r>
              <a:endParaRPr kumimoji="1" lang="zh-CN" altLang="en-US" sz="2400" b="1" dirty="0">
                <a:solidFill>
                  <a:srgbClr val="000000"/>
                </a:solidFill>
              </a:endParaRPr>
            </a:p>
          </p:txBody>
        </p:sp>
        <p:cxnSp>
          <p:nvCxnSpPr>
            <p:cNvPr id="32" name="直线箭头连接符 31"/>
            <p:cNvCxnSpPr/>
            <p:nvPr/>
          </p:nvCxnSpPr>
          <p:spPr>
            <a:xfrm>
              <a:off x="3131840" y="2206605"/>
              <a:ext cx="720080" cy="25202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箭头连接符 32"/>
            <p:cNvCxnSpPr/>
            <p:nvPr/>
          </p:nvCxnSpPr>
          <p:spPr>
            <a:xfrm flipV="1">
              <a:off x="3347864" y="2854677"/>
              <a:ext cx="504056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肘形连接符 33"/>
            <p:cNvCxnSpPr/>
            <p:nvPr/>
          </p:nvCxnSpPr>
          <p:spPr>
            <a:xfrm>
              <a:off x="5868144" y="2674657"/>
              <a:ext cx="828092" cy="1044116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箭头连接符 34"/>
            <p:cNvCxnSpPr/>
            <p:nvPr/>
          </p:nvCxnSpPr>
          <p:spPr>
            <a:xfrm>
              <a:off x="3419872" y="4222829"/>
              <a:ext cx="1152128" cy="43204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箭头连接符 35"/>
            <p:cNvCxnSpPr/>
            <p:nvPr/>
          </p:nvCxnSpPr>
          <p:spPr>
            <a:xfrm flipH="1">
              <a:off x="5436096" y="4294837"/>
              <a:ext cx="1260140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箭头连接符 36"/>
            <p:cNvCxnSpPr/>
            <p:nvPr/>
          </p:nvCxnSpPr>
          <p:spPr>
            <a:xfrm>
              <a:off x="5436096" y="5446965"/>
              <a:ext cx="360040" cy="21602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箭头连接符 37"/>
            <p:cNvCxnSpPr/>
            <p:nvPr/>
          </p:nvCxnSpPr>
          <p:spPr>
            <a:xfrm flipH="1">
              <a:off x="4355976" y="5446965"/>
              <a:ext cx="360040" cy="21602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>
              <a:off x="3383868" y="5470448"/>
              <a:ext cx="1584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/>
                <a:t>r</a:t>
              </a:r>
              <a:r>
                <a:rPr kumimoji="1" lang="en-US" altLang="zh-CN" b="1" dirty="0" smtClean="0"/>
                <a:t>evealed </a:t>
              </a:r>
              <a:endParaRPr kumimoji="1" lang="zh-CN" altLang="en-US" b="1" dirty="0" smtClean="0"/>
            </a:p>
            <a:p>
              <a:r>
                <a:rPr kumimoji="1" lang="en-US" altLang="zh-CN" b="1" dirty="0" smtClean="0"/>
                <a:t>faults</a:t>
              </a:r>
              <a:endParaRPr kumimoji="1" lang="zh-CN" altLang="en-US" b="1" dirty="0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6136" y="5483839"/>
              <a:ext cx="1584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/>
                <a:t>n</a:t>
              </a:r>
              <a:r>
                <a:rPr kumimoji="1" lang="en-US" altLang="zh-CN" b="1" dirty="0" smtClean="0"/>
                <a:t>o revealed faults</a:t>
              </a:r>
              <a:endParaRPr kumimoji="1" lang="zh-CN" altLang="en-US" b="1" dirty="0"/>
            </a:p>
          </p:txBody>
        </p:sp>
        <p:sp>
          <p:nvSpPr>
            <p:cNvPr id="41" name="矩形 40"/>
            <p:cNvSpPr/>
            <p:nvPr/>
          </p:nvSpPr>
          <p:spPr>
            <a:xfrm>
              <a:off x="611560" y="1772816"/>
              <a:ext cx="7704856" cy="439248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>
            <a:off x="755576" y="3286725"/>
            <a:ext cx="2667417" cy="2130623"/>
          </a:xfrm>
          <a:prstGeom prst="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697803" y="5015369"/>
            <a:ext cx="1357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Case</a:t>
            </a:r>
            <a:endParaRPr kumimoji="1"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6435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  <a:p>
            <a:pPr algn="ctr"/>
            <a:r>
              <a:rPr kumimoji="1" lang="mr-IN" altLang="zh-CN" sz="2400" b="1" dirty="0" smtClean="0"/>
              <a:t>…</a:t>
            </a:r>
            <a:endParaRPr kumimoji="1" lang="zh-CN" altLang="en-US" sz="2400" b="1" dirty="0"/>
          </a:p>
        </p:txBody>
      </p:sp>
      <p:sp>
        <p:nvSpPr>
          <p:cNvPr id="39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 smtClean="0"/>
              <a:t>Start</a:t>
            </a:r>
            <a:r>
              <a:rPr kumimoji="1" lang="zh-CN" altLang="en-US" dirty="0" smtClean="0"/>
              <a:t>：</a:t>
            </a:r>
            <a:r>
              <a:rPr kumimoji="1" lang="en-US" altLang="zh-CN" dirty="0" smtClean="0"/>
              <a:t/>
            </a:r>
            <a:br>
              <a:rPr kumimoji="1" lang="en-US" altLang="zh-CN" dirty="0" smtClean="0"/>
            </a:br>
            <a:r>
              <a:rPr kumimoji="1" lang="en-US" altLang="zh-CN" dirty="0" smtClean="0"/>
              <a:t>Empirical Study on Compiler Testing</a:t>
            </a:r>
            <a:endParaRPr kumimoji="1"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183976" y="1609636"/>
            <a:ext cx="3847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Given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the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testing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time</a:t>
            </a:r>
            <a:r>
              <a:rPr kumimoji="1" lang="zh-CN" altLang="en-US" sz="2800" b="1" dirty="0"/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127156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  <a:p>
            <a:pPr algn="ctr"/>
            <a:r>
              <a:rPr kumimoji="1" lang="mr-IN" altLang="zh-CN" sz="2400" b="1" dirty="0" smtClean="0"/>
              <a:t>…</a:t>
            </a:r>
            <a:endParaRPr kumimoji="1" lang="zh-CN" altLang="en-US" sz="2400" b="1" dirty="0"/>
          </a:p>
        </p:txBody>
      </p:sp>
      <p:sp>
        <p:nvSpPr>
          <p:cNvPr id="28" name="矩形 27"/>
          <p:cNvSpPr/>
          <p:nvPr/>
        </p:nvSpPr>
        <p:spPr>
          <a:xfrm>
            <a:off x="2010865" y="929222"/>
            <a:ext cx="2633143" cy="2481775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0" name="文本框 29"/>
          <p:cNvSpPr txBox="1"/>
          <p:nvPr/>
        </p:nvSpPr>
        <p:spPr>
          <a:xfrm>
            <a:off x="2637726" y="929223"/>
            <a:ext cx="123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Input</a:t>
            </a:r>
            <a:endParaRPr kumimoji="1" lang="zh-CN" altLang="en-US" sz="2000" b="1" dirty="0"/>
          </a:p>
        </p:txBody>
      </p:sp>
      <p:sp>
        <p:nvSpPr>
          <p:cNvPr id="31" name="矩形 30"/>
          <p:cNvSpPr/>
          <p:nvPr/>
        </p:nvSpPr>
        <p:spPr>
          <a:xfrm>
            <a:off x="2010863" y="3550151"/>
            <a:ext cx="2633145" cy="3191217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637725" y="3605898"/>
            <a:ext cx="1393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Oracle</a:t>
            </a:r>
            <a:endParaRPr kumimoji="1" lang="zh-CN" altLang="en-US" sz="2000" b="1" dirty="0"/>
          </a:p>
        </p:txBody>
      </p:sp>
      <p:sp>
        <p:nvSpPr>
          <p:cNvPr id="12" name="文本框 11"/>
          <p:cNvSpPr txBox="1"/>
          <p:nvPr/>
        </p:nvSpPr>
        <p:spPr>
          <a:xfrm>
            <a:off x="183976" y="97468"/>
            <a:ext cx="3847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Given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the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testing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time</a:t>
            </a:r>
            <a:r>
              <a:rPr kumimoji="1" lang="zh-CN" altLang="en-US" sz="2800" b="1" dirty="0"/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35768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  <a:p>
            <a:pPr algn="ctr"/>
            <a:r>
              <a:rPr kumimoji="1" lang="mr-IN" altLang="zh-CN" sz="2400" b="1" dirty="0" smtClean="0"/>
              <a:t>…</a:t>
            </a:r>
            <a:endParaRPr kumimoji="1"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2124617" y="4005064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RDT</a:t>
            </a:r>
            <a:endParaRPr kumimoji="1"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2123728" y="4941168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DOL</a:t>
            </a:r>
            <a:endParaRPr kumimoji="1" lang="zh-CN" altLang="en-US" sz="2400" b="1" dirty="0"/>
          </a:p>
        </p:txBody>
      </p:sp>
      <p:sp>
        <p:nvSpPr>
          <p:cNvPr id="26" name="矩形 25"/>
          <p:cNvSpPr/>
          <p:nvPr/>
        </p:nvSpPr>
        <p:spPr>
          <a:xfrm>
            <a:off x="2154778" y="5877272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EMI</a:t>
            </a:r>
            <a:endParaRPr kumimoji="1" lang="zh-CN" altLang="en-US" sz="2400" b="1" dirty="0"/>
          </a:p>
        </p:txBody>
      </p:sp>
      <p:sp>
        <p:nvSpPr>
          <p:cNvPr id="28" name="矩形 27"/>
          <p:cNvSpPr/>
          <p:nvPr/>
        </p:nvSpPr>
        <p:spPr>
          <a:xfrm>
            <a:off x="2010865" y="929222"/>
            <a:ext cx="2633143" cy="2481775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0" name="文本框 29"/>
          <p:cNvSpPr txBox="1"/>
          <p:nvPr/>
        </p:nvSpPr>
        <p:spPr>
          <a:xfrm>
            <a:off x="2637726" y="929223"/>
            <a:ext cx="123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Input</a:t>
            </a:r>
            <a:endParaRPr kumimoji="1" lang="zh-CN" altLang="en-US" sz="2000" b="1" dirty="0"/>
          </a:p>
        </p:txBody>
      </p:sp>
      <p:sp>
        <p:nvSpPr>
          <p:cNvPr id="31" name="矩形 30"/>
          <p:cNvSpPr/>
          <p:nvPr/>
        </p:nvSpPr>
        <p:spPr>
          <a:xfrm>
            <a:off x="2010863" y="3550151"/>
            <a:ext cx="2633145" cy="3191217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637725" y="3605898"/>
            <a:ext cx="1393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Oracle</a:t>
            </a:r>
            <a:endParaRPr kumimoji="1" lang="zh-CN" altLang="en-US" sz="20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183976" y="127552"/>
            <a:ext cx="3847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Given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the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testing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time</a:t>
            </a:r>
            <a:r>
              <a:rPr kumimoji="1" lang="zh-CN" altLang="en-US" sz="2800" b="1" dirty="0"/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176157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FF0000"/>
                </a:solidFill>
              </a:rPr>
              <a:t>E</a:t>
            </a:r>
            <a:r>
              <a:rPr lang="en-US" altLang="zh-CN" dirty="0"/>
              <a:t>quivalence </a:t>
            </a:r>
            <a:r>
              <a:rPr lang="en-US" altLang="zh-CN" dirty="0">
                <a:solidFill>
                  <a:srgbClr val="FF0000"/>
                </a:solidFill>
              </a:rPr>
              <a:t>M</a:t>
            </a:r>
            <a:r>
              <a:rPr lang="en-US" altLang="zh-CN" dirty="0"/>
              <a:t>odulo </a:t>
            </a:r>
            <a:r>
              <a:rPr lang="en-US" altLang="zh-CN" dirty="0" smtClean="0">
                <a:solidFill>
                  <a:srgbClr val="FF0000"/>
                </a:solidFill>
              </a:rPr>
              <a:t>I</a:t>
            </a:r>
            <a:r>
              <a:rPr lang="en-US" altLang="zh-CN" dirty="0" smtClean="0"/>
              <a:t>nputs</a:t>
            </a:r>
            <a:endParaRPr lang="en-US" altLang="zh-CN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3" t="11389" r="40312" b="24167"/>
          <a:stretch/>
        </p:blipFill>
        <p:spPr bwMode="auto">
          <a:xfrm>
            <a:off x="5975648" y="2204864"/>
            <a:ext cx="3024336" cy="373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5903640" y="2060848"/>
            <a:ext cx="3096344" cy="40324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903640" y="1484784"/>
            <a:ext cx="3096344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spc="100" dirty="0" smtClean="0">
                <a:solidFill>
                  <a:schemeClr val="tx1"/>
                </a:solidFill>
              </a:rPr>
              <a:t>EMI</a:t>
            </a:r>
            <a:r>
              <a:rPr lang="en-US" altLang="zh-CN" sz="2400" b="1" spc="100" baseline="30000" dirty="0" smtClean="0">
                <a:solidFill>
                  <a:schemeClr val="tx1"/>
                </a:solidFill>
              </a:rPr>
              <a:t>[2]</a:t>
            </a:r>
            <a:endParaRPr lang="zh-CN" altLang="en-US" sz="2400" b="1" spc="100" baseline="300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6361583"/>
            <a:ext cx="89289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[2] V. Le, M. </a:t>
            </a:r>
            <a:r>
              <a:rPr lang="en-US" altLang="zh-CN" sz="1400" dirty="0" err="1" smtClean="0"/>
              <a:t>Afshari</a:t>
            </a:r>
            <a:r>
              <a:rPr lang="en-US" altLang="zh-CN" sz="1400" dirty="0" smtClean="0"/>
              <a:t>, Z. Su. Compiler validation via equivalence modulo inputs, PLDI, 2014.</a:t>
            </a:r>
            <a:endParaRPr lang="zh-CN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323528" y="1484784"/>
            <a:ext cx="53285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altLang="zh-CN" sz="2000" dirty="0" smtClean="0"/>
              <a:t>Comparison </a:t>
            </a:r>
            <a:r>
              <a:rPr lang="en-US" altLang="zh-CN" sz="2000" dirty="0"/>
              <a:t>between a test program and its variants whose behaviors are regarded as equivalent under a set of test inputs for this test program</a:t>
            </a:r>
            <a:endParaRPr lang="en-US" altLang="zh-CN" sz="20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827584" y="2848868"/>
            <a:ext cx="1512168" cy="20963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1600" dirty="0" smtClean="0"/>
              <a:t>main(){</a:t>
            </a:r>
          </a:p>
          <a:p>
            <a:r>
              <a:rPr lang="en-US" altLang="zh-CN" sz="1600" dirty="0" smtClean="0"/>
              <a:t>  </a:t>
            </a:r>
            <a:r>
              <a:rPr lang="en-US" altLang="zh-CN" sz="1600" dirty="0" err="1" smtClean="0"/>
              <a:t>int</a:t>
            </a:r>
            <a:r>
              <a:rPr lang="en-US" altLang="zh-CN" sz="1600" dirty="0" smtClean="0"/>
              <a:t> x=1;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if(x==1) 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  </a:t>
            </a:r>
            <a:r>
              <a:rPr lang="en-US" altLang="zh-CN" sz="1600" dirty="0" err="1" smtClean="0"/>
              <a:t>printf</a:t>
            </a:r>
            <a:r>
              <a:rPr lang="en-US" altLang="zh-CN" sz="1600" dirty="0" smtClean="0"/>
              <a:t>(“x=1”);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if(x==2)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  </a:t>
            </a:r>
            <a:r>
              <a:rPr lang="en-US" altLang="zh-CN" sz="1600" dirty="0" err="1" smtClean="0"/>
              <a:t>printf</a:t>
            </a:r>
            <a:r>
              <a:rPr lang="en-US" altLang="zh-CN" sz="1600" dirty="0"/>
              <a:t>(“</a:t>
            </a:r>
            <a:r>
              <a:rPr lang="en-US" altLang="zh-CN" sz="1600" dirty="0" smtClean="0"/>
              <a:t>x=2”);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…</a:t>
            </a:r>
          </a:p>
          <a:p>
            <a:r>
              <a:rPr lang="en-US" altLang="zh-CN" sz="1600" dirty="0"/>
              <a:t>}</a:t>
            </a:r>
            <a:endParaRPr lang="zh-CN" alt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2771800" y="2821573"/>
            <a:ext cx="1512168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1600" dirty="0" smtClean="0"/>
              <a:t>main(){</a:t>
            </a:r>
          </a:p>
          <a:p>
            <a:r>
              <a:rPr lang="en-US" altLang="zh-CN" sz="1600" dirty="0" smtClean="0"/>
              <a:t>  </a:t>
            </a:r>
            <a:r>
              <a:rPr lang="en-US" altLang="zh-CN" sz="1600" dirty="0" err="1" smtClean="0"/>
              <a:t>int</a:t>
            </a:r>
            <a:r>
              <a:rPr lang="en-US" altLang="zh-CN" sz="1600" dirty="0" smtClean="0"/>
              <a:t> x=1;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if(x==1) 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  </a:t>
            </a:r>
            <a:r>
              <a:rPr lang="en-US" altLang="zh-CN" sz="1600" dirty="0" err="1" smtClean="0"/>
              <a:t>printf</a:t>
            </a:r>
            <a:r>
              <a:rPr lang="en-US" altLang="zh-CN" sz="1600" dirty="0" smtClean="0"/>
              <a:t>(“x=1”);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if(x==2)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  </a:t>
            </a:r>
            <a:r>
              <a:rPr lang="en-US" altLang="zh-CN" sz="1600" dirty="0" err="1" smtClean="0"/>
              <a:t>printf</a:t>
            </a:r>
            <a:r>
              <a:rPr lang="en-US" altLang="zh-CN" sz="1600" dirty="0"/>
              <a:t>(“</a:t>
            </a:r>
            <a:r>
              <a:rPr lang="en-US" altLang="zh-CN" sz="1600" dirty="0" smtClean="0"/>
              <a:t>x=2”);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…</a:t>
            </a:r>
          </a:p>
          <a:p>
            <a:r>
              <a:rPr lang="en-US" altLang="zh-CN" sz="1600" dirty="0"/>
              <a:t>}</a:t>
            </a:r>
            <a:endParaRPr lang="zh-CN" altLang="en-US" sz="1600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2987824" y="4221088"/>
            <a:ext cx="129614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923928" y="458112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Q</a:t>
            </a:r>
            <a:r>
              <a:rPr lang="en-US" altLang="zh-CN" baseline="-25000" dirty="0" smtClean="0"/>
              <a:t>i</a:t>
            </a:r>
            <a:endParaRPr lang="zh-CN" altLang="en-US" baseline="-25000" dirty="0"/>
          </a:p>
        </p:txBody>
      </p:sp>
      <p:sp>
        <p:nvSpPr>
          <p:cNvPr id="21" name="TextBox 20"/>
          <p:cNvSpPr txBox="1"/>
          <p:nvPr/>
        </p:nvSpPr>
        <p:spPr>
          <a:xfrm>
            <a:off x="2051720" y="458112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P</a:t>
            </a:r>
            <a:endParaRPr lang="zh-CN" altLang="en-US" dirty="0"/>
          </a:p>
        </p:txBody>
      </p:sp>
      <p:sp>
        <p:nvSpPr>
          <p:cNvPr id="13" name="圆角矩形 12"/>
          <p:cNvSpPr/>
          <p:nvPr/>
        </p:nvSpPr>
        <p:spPr>
          <a:xfrm>
            <a:off x="179512" y="5004366"/>
            <a:ext cx="5544616" cy="13769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宋体"/>
                <a:ea typeface="宋体"/>
              </a:rPr>
              <a:t>Test Oracle:</a:t>
            </a:r>
          </a:p>
          <a:p>
            <a:r>
              <a:rPr lang="en-US" altLang="zh-CN" sz="2000" b="1" dirty="0" smtClean="0">
                <a:solidFill>
                  <a:srgbClr val="FF0000"/>
                </a:solidFill>
                <a:latin typeface="宋体"/>
                <a:ea typeface="宋体"/>
              </a:rPr>
              <a:t>Program and its variants with equivalent behaviors under some test inputs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95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  <a:p>
            <a:pPr algn="ctr"/>
            <a:r>
              <a:rPr kumimoji="1" lang="mr-IN" altLang="zh-CN" sz="2400" b="1" dirty="0" smtClean="0"/>
              <a:t>…</a:t>
            </a:r>
            <a:endParaRPr kumimoji="1" lang="zh-CN" altLang="en-US" sz="2400" b="1" dirty="0"/>
          </a:p>
        </p:txBody>
      </p:sp>
      <p:sp>
        <p:nvSpPr>
          <p:cNvPr id="22" name="矩形 21"/>
          <p:cNvSpPr/>
          <p:nvPr/>
        </p:nvSpPr>
        <p:spPr>
          <a:xfrm>
            <a:off x="2123728" y="1417638"/>
            <a:ext cx="2448272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err="1" smtClean="0"/>
              <a:t>Csmith</a:t>
            </a:r>
            <a:endParaRPr kumimoji="1" lang="zh-CN" altLang="en-US" sz="2400" b="1" dirty="0"/>
          </a:p>
        </p:txBody>
      </p:sp>
      <p:sp>
        <p:nvSpPr>
          <p:cNvPr id="23" name="矩形 22"/>
          <p:cNvSpPr/>
          <p:nvPr/>
        </p:nvSpPr>
        <p:spPr>
          <a:xfrm>
            <a:off x="2124617" y="2420888"/>
            <a:ext cx="2447383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 EMI</a:t>
            </a:r>
            <a:endParaRPr kumimoji="1"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2124617" y="4005064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RDT</a:t>
            </a:r>
            <a:endParaRPr kumimoji="1"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2123728" y="4941168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DOL</a:t>
            </a:r>
            <a:endParaRPr kumimoji="1" lang="zh-CN" altLang="en-US" sz="2400" b="1" dirty="0"/>
          </a:p>
        </p:txBody>
      </p:sp>
      <p:sp>
        <p:nvSpPr>
          <p:cNvPr id="26" name="矩形 25"/>
          <p:cNvSpPr/>
          <p:nvPr/>
        </p:nvSpPr>
        <p:spPr>
          <a:xfrm>
            <a:off x="2154778" y="5877272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EMI</a:t>
            </a:r>
            <a:endParaRPr kumimoji="1" lang="zh-CN" altLang="en-US" sz="2400" b="1" dirty="0"/>
          </a:p>
        </p:txBody>
      </p:sp>
      <p:sp>
        <p:nvSpPr>
          <p:cNvPr id="28" name="矩形 27"/>
          <p:cNvSpPr/>
          <p:nvPr/>
        </p:nvSpPr>
        <p:spPr>
          <a:xfrm>
            <a:off x="2010865" y="929222"/>
            <a:ext cx="2633143" cy="2481775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0" name="文本框 29"/>
          <p:cNvSpPr txBox="1"/>
          <p:nvPr/>
        </p:nvSpPr>
        <p:spPr>
          <a:xfrm>
            <a:off x="2637726" y="929223"/>
            <a:ext cx="123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Input</a:t>
            </a:r>
            <a:endParaRPr kumimoji="1" lang="zh-CN" altLang="en-US" sz="2000" b="1" dirty="0"/>
          </a:p>
        </p:txBody>
      </p:sp>
      <p:sp>
        <p:nvSpPr>
          <p:cNvPr id="31" name="矩形 30"/>
          <p:cNvSpPr/>
          <p:nvPr/>
        </p:nvSpPr>
        <p:spPr>
          <a:xfrm>
            <a:off x="2010863" y="3550151"/>
            <a:ext cx="2633145" cy="3191217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637725" y="3605898"/>
            <a:ext cx="1393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Oracle</a:t>
            </a:r>
            <a:endParaRPr kumimoji="1" lang="zh-CN" altLang="en-US" sz="2000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183976" y="127552"/>
            <a:ext cx="3847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Given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the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testing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time</a:t>
            </a:r>
            <a:r>
              <a:rPr kumimoji="1" lang="zh-CN" altLang="en-US" sz="2800" b="1" dirty="0"/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49078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  <a:p>
            <a:pPr algn="ctr"/>
            <a:r>
              <a:rPr kumimoji="1" lang="mr-IN" altLang="zh-CN" sz="2400" b="1" dirty="0" smtClean="0"/>
              <a:t>…</a:t>
            </a:r>
            <a:endParaRPr kumimoji="1" lang="zh-CN" altLang="en-US" sz="2400" b="1" dirty="0"/>
          </a:p>
        </p:txBody>
      </p:sp>
      <p:sp>
        <p:nvSpPr>
          <p:cNvPr id="22" name="矩形 21"/>
          <p:cNvSpPr/>
          <p:nvPr/>
        </p:nvSpPr>
        <p:spPr>
          <a:xfrm>
            <a:off x="2123728" y="1417638"/>
            <a:ext cx="2448272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err="1" smtClean="0"/>
              <a:t>Csmith</a:t>
            </a:r>
            <a:endParaRPr kumimoji="1" lang="zh-CN" altLang="en-US" sz="2400" b="1" dirty="0"/>
          </a:p>
        </p:txBody>
      </p:sp>
      <p:sp>
        <p:nvSpPr>
          <p:cNvPr id="23" name="矩形 22"/>
          <p:cNvSpPr/>
          <p:nvPr/>
        </p:nvSpPr>
        <p:spPr>
          <a:xfrm>
            <a:off x="2124617" y="2420888"/>
            <a:ext cx="2447383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 EMI</a:t>
            </a:r>
            <a:endParaRPr kumimoji="1"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2124617" y="4005064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RDT</a:t>
            </a:r>
            <a:endParaRPr kumimoji="1"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2123728" y="4941168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DOL</a:t>
            </a:r>
            <a:endParaRPr kumimoji="1" lang="zh-CN" altLang="en-US" sz="2400" b="1" dirty="0"/>
          </a:p>
        </p:txBody>
      </p:sp>
      <p:sp>
        <p:nvSpPr>
          <p:cNvPr id="26" name="矩形 25"/>
          <p:cNvSpPr/>
          <p:nvPr/>
        </p:nvSpPr>
        <p:spPr>
          <a:xfrm>
            <a:off x="2154778" y="5877272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EMI</a:t>
            </a:r>
            <a:endParaRPr kumimoji="1" lang="zh-CN" altLang="en-US" sz="2400" b="1" dirty="0"/>
          </a:p>
        </p:txBody>
      </p:sp>
      <p:sp>
        <p:nvSpPr>
          <p:cNvPr id="27" name="矩形 26"/>
          <p:cNvSpPr/>
          <p:nvPr/>
        </p:nvSpPr>
        <p:spPr>
          <a:xfrm>
            <a:off x="5405708" y="980728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#bugs</a:t>
            </a:r>
            <a:endParaRPr kumimoji="1" lang="zh-CN" altLang="en-US" sz="2400" b="1" dirty="0"/>
          </a:p>
        </p:txBody>
      </p:sp>
      <p:sp>
        <p:nvSpPr>
          <p:cNvPr id="28" name="矩形 27"/>
          <p:cNvSpPr/>
          <p:nvPr/>
        </p:nvSpPr>
        <p:spPr>
          <a:xfrm>
            <a:off x="2010865" y="929222"/>
            <a:ext cx="2633143" cy="2481775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0" name="文本框 29"/>
          <p:cNvSpPr txBox="1"/>
          <p:nvPr/>
        </p:nvSpPr>
        <p:spPr>
          <a:xfrm>
            <a:off x="2637726" y="929223"/>
            <a:ext cx="123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Input</a:t>
            </a:r>
            <a:endParaRPr kumimoji="1" lang="zh-CN" altLang="en-US" sz="2000" b="1" dirty="0"/>
          </a:p>
        </p:txBody>
      </p:sp>
      <p:sp>
        <p:nvSpPr>
          <p:cNvPr id="31" name="矩形 30"/>
          <p:cNvSpPr/>
          <p:nvPr/>
        </p:nvSpPr>
        <p:spPr>
          <a:xfrm>
            <a:off x="2010863" y="3550151"/>
            <a:ext cx="2633145" cy="3191217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637725" y="3605898"/>
            <a:ext cx="1393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Oracle</a:t>
            </a:r>
            <a:endParaRPr kumimoji="1" lang="zh-CN" altLang="en-US" sz="2000" b="1" dirty="0"/>
          </a:p>
        </p:txBody>
      </p:sp>
      <p:sp>
        <p:nvSpPr>
          <p:cNvPr id="33" name="矩形 32"/>
          <p:cNvSpPr/>
          <p:nvPr/>
        </p:nvSpPr>
        <p:spPr>
          <a:xfrm>
            <a:off x="5405708" y="1519606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#bug/ 10 hours</a:t>
            </a:r>
            <a:endParaRPr kumimoji="1" lang="zh-CN" altLang="en-US" sz="2400" b="1" dirty="0"/>
          </a:p>
        </p:txBody>
      </p:sp>
      <p:sp>
        <p:nvSpPr>
          <p:cNvPr id="34" name="矩形 33"/>
          <p:cNvSpPr/>
          <p:nvPr/>
        </p:nvSpPr>
        <p:spPr>
          <a:xfrm>
            <a:off x="5405708" y="2058484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#unique bugs</a:t>
            </a:r>
            <a:endParaRPr kumimoji="1" lang="zh-CN" altLang="en-US" sz="2400" b="1" dirty="0"/>
          </a:p>
        </p:txBody>
      </p:sp>
      <p:sp>
        <p:nvSpPr>
          <p:cNvPr id="35" name="矩形 34"/>
          <p:cNvSpPr/>
          <p:nvPr/>
        </p:nvSpPr>
        <p:spPr>
          <a:xfrm>
            <a:off x="5405708" y="2560042"/>
            <a:ext cx="2478660" cy="8052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Time detecting the 1</a:t>
            </a:r>
            <a:r>
              <a:rPr kumimoji="1" lang="en-US" altLang="zh-CN" sz="2400" b="1" baseline="30000" smtClean="0"/>
              <a:t>st</a:t>
            </a:r>
            <a:r>
              <a:rPr kumimoji="1" lang="en-US" altLang="zh-CN" sz="2400" b="1" smtClean="0"/>
              <a:t> bug</a:t>
            </a:r>
            <a:endParaRPr kumimoji="1" lang="zh-CN" altLang="en-US" sz="24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183976" y="127552"/>
            <a:ext cx="3847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Given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the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testing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time</a:t>
            </a:r>
            <a:r>
              <a:rPr kumimoji="1" lang="zh-CN" altLang="en-US" sz="2800" b="1" dirty="0"/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6032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  <a:p>
            <a:pPr algn="ctr"/>
            <a:r>
              <a:rPr kumimoji="1" lang="mr-IN" altLang="zh-CN" sz="2400" b="1" dirty="0" smtClean="0"/>
              <a:t>…</a:t>
            </a:r>
            <a:endParaRPr kumimoji="1" lang="zh-CN" altLang="en-US" sz="2400" b="1" dirty="0"/>
          </a:p>
        </p:txBody>
      </p:sp>
      <p:sp>
        <p:nvSpPr>
          <p:cNvPr id="22" name="矩形 21"/>
          <p:cNvSpPr/>
          <p:nvPr/>
        </p:nvSpPr>
        <p:spPr>
          <a:xfrm>
            <a:off x="2123728" y="1417638"/>
            <a:ext cx="2448272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err="1" smtClean="0"/>
              <a:t>Csmith</a:t>
            </a:r>
            <a:endParaRPr kumimoji="1" lang="zh-CN" altLang="en-US" sz="2400" b="1" dirty="0"/>
          </a:p>
        </p:txBody>
      </p:sp>
      <p:sp>
        <p:nvSpPr>
          <p:cNvPr id="23" name="矩形 22"/>
          <p:cNvSpPr/>
          <p:nvPr/>
        </p:nvSpPr>
        <p:spPr>
          <a:xfrm>
            <a:off x="2124617" y="2420888"/>
            <a:ext cx="2447383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 EMI</a:t>
            </a:r>
            <a:endParaRPr kumimoji="1"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2124617" y="4005064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RDT</a:t>
            </a:r>
            <a:endParaRPr kumimoji="1"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2123728" y="4941168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DOL</a:t>
            </a:r>
            <a:endParaRPr kumimoji="1" lang="zh-CN" altLang="en-US" sz="2400" b="1" dirty="0"/>
          </a:p>
        </p:txBody>
      </p:sp>
      <p:sp>
        <p:nvSpPr>
          <p:cNvPr id="26" name="矩形 25"/>
          <p:cNvSpPr/>
          <p:nvPr/>
        </p:nvSpPr>
        <p:spPr>
          <a:xfrm>
            <a:off x="2154778" y="5877272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EMI</a:t>
            </a:r>
            <a:endParaRPr kumimoji="1" lang="zh-CN" altLang="en-US" sz="2400" b="1" dirty="0"/>
          </a:p>
        </p:txBody>
      </p:sp>
      <p:sp>
        <p:nvSpPr>
          <p:cNvPr id="27" name="矩形 26"/>
          <p:cNvSpPr/>
          <p:nvPr/>
        </p:nvSpPr>
        <p:spPr>
          <a:xfrm>
            <a:off x="5405708" y="980728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#bugs</a:t>
            </a:r>
            <a:endParaRPr kumimoji="1" lang="zh-CN" altLang="en-US" sz="2400" b="1" dirty="0"/>
          </a:p>
        </p:txBody>
      </p:sp>
      <p:sp>
        <p:nvSpPr>
          <p:cNvPr id="28" name="矩形 27"/>
          <p:cNvSpPr/>
          <p:nvPr/>
        </p:nvSpPr>
        <p:spPr>
          <a:xfrm>
            <a:off x="2010865" y="929222"/>
            <a:ext cx="2633143" cy="2481775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0" name="文本框 29"/>
          <p:cNvSpPr txBox="1"/>
          <p:nvPr/>
        </p:nvSpPr>
        <p:spPr>
          <a:xfrm>
            <a:off x="2637726" y="929223"/>
            <a:ext cx="123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Input</a:t>
            </a:r>
            <a:endParaRPr kumimoji="1" lang="zh-CN" altLang="en-US" sz="2000" b="1" dirty="0"/>
          </a:p>
        </p:txBody>
      </p:sp>
      <p:sp>
        <p:nvSpPr>
          <p:cNvPr id="31" name="矩形 30"/>
          <p:cNvSpPr/>
          <p:nvPr/>
        </p:nvSpPr>
        <p:spPr>
          <a:xfrm>
            <a:off x="2010863" y="3550151"/>
            <a:ext cx="2633145" cy="3191217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637725" y="3605898"/>
            <a:ext cx="1393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Oracle</a:t>
            </a:r>
            <a:endParaRPr kumimoji="1" lang="zh-CN" altLang="en-US" sz="2000" b="1" dirty="0"/>
          </a:p>
        </p:txBody>
      </p:sp>
      <p:sp>
        <p:nvSpPr>
          <p:cNvPr id="33" name="矩形 32"/>
          <p:cNvSpPr/>
          <p:nvPr/>
        </p:nvSpPr>
        <p:spPr>
          <a:xfrm>
            <a:off x="5405708" y="1519606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#bug/ 10 hours</a:t>
            </a:r>
            <a:endParaRPr kumimoji="1" lang="zh-CN" altLang="en-US" sz="2400" b="1" dirty="0"/>
          </a:p>
        </p:txBody>
      </p:sp>
      <p:sp>
        <p:nvSpPr>
          <p:cNvPr id="34" name="矩形 33"/>
          <p:cNvSpPr/>
          <p:nvPr/>
        </p:nvSpPr>
        <p:spPr>
          <a:xfrm>
            <a:off x="5405708" y="2058484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#unique bugs</a:t>
            </a:r>
            <a:endParaRPr kumimoji="1" lang="zh-CN" altLang="en-US" sz="2400" b="1" dirty="0"/>
          </a:p>
        </p:txBody>
      </p:sp>
      <p:sp>
        <p:nvSpPr>
          <p:cNvPr id="35" name="矩形 34"/>
          <p:cNvSpPr/>
          <p:nvPr/>
        </p:nvSpPr>
        <p:spPr>
          <a:xfrm>
            <a:off x="5405708" y="2560042"/>
            <a:ext cx="2478660" cy="8052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Time detecting the 1</a:t>
            </a:r>
            <a:r>
              <a:rPr kumimoji="1" lang="en-US" altLang="zh-CN" sz="2400" b="1" baseline="30000" smtClean="0"/>
              <a:t>st</a:t>
            </a:r>
            <a:r>
              <a:rPr kumimoji="1" lang="en-US" altLang="zh-CN" sz="2400" b="1" smtClean="0"/>
              <a:t> bug</a:t>
            </a:r>
            <a:endParaRPr kumimoji="1" lang="zh-CN" altLang="en-US" sz="2400" b="1" dirty="0"/>
          </a:p>
        </p:txBody>
      </p:sp>
      <p:sp>
        <p:nvSpPr>
          <p:cNvPr id="37" name="矩形 36"/>
          <p:cNvSpPr/>
          <p:nvPr/>
        </p:nvSpPr>
        <p:spPr>
          <a:xfrm>
            <a:off x="5389574" y="3501008"/>
            <a:ext cx="2494793" cy="733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#optimization related bugs</a:t>
            </a:r>
            <a:endParaRPr kumimoji="1"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405708" y="4382843"/>
            <a:ext cx="2494793" cy="733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#optimization irrelevant bugs</a:t>
            </a:r>
            <a:endParaRPr kumimoji="1"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183976" y="127552"/>
            <a:ext cx="3847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Given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the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testing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time</a:t>
            </a:r>
            <a:r>
              <a:rPr kumimoji="1" lang="zh-CN" altLang="en-US" sz="2800" b="1" dirty="0"/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41178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  <a:p>
            <a:pPr algn="ctr"/>
            <a:r>
              <a:rPr kumimoji="1" lang="mr-IN" altLang="zh-CN" sz="2400" b="1" dirty="0" smtClean="0"/>
              <a:t>…</a:t>
            </a:r>
            <a:endParaRPr kumimoji="1" lang="zh-CN" altLang="en-US" sz="2400" b="1" dirty="0"/>
          </a:p>
        </p:txBody>
      </p:sp>
      <p:sp>
        <p:nvSpPr>
          <p:cNvPr id="22" name="矩形 21"/>
          <p:cNvSpPr/>
          <p:nvPr/>
        </p:nvSpPr>
        <p:spPr>
          <a:xfrm>
            <a:off x="2123728" y="1417638"/>
            <a:ext cx="2448272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err="1" smtClean="0"/>
              <a:t>Csmith</a:t>
            </a:r>
            <a:endParaRPr kumimoji="1" lang="zh-CN" altLang="en-US" sz="2400" b="1" dirty="0"/>
          </a:p>
        </p:txBody>
      </p:sp>
      <p:sp>
        <p:nvSpPr>
          <p:cNvPr id="23" name="矩形 22"/>
          <p:cNvSpPr/>
          <p:nvPr/>
        </p:nvSpPr>
        <p:spPr>
          <a:xfrm>
            <a:off x="2124617" y="2420888"/>
            <a:ext cx="2447383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 EMI</a:t>
            </a:r>
            <a:endParaRPr kumimoji="1"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2124617" y="4005064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RDT</a:t>
            </a:r>
            <a:endParaRPr kumimoji="1"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2123728" y="4941168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DOL</a:t>
            </a:r>
            <a:endParaRPr kumimoji="1" lang="zh-CN" altLang="en-US" sz="2400" b="1" dirty="0"/>
          </a:p>
        </p:txBody>
      </p:sp>
      <p:sp>
        <p:nvSpPr>
          <p:cNvPr id="26" name="矩形 25"/>
          <p:cNvSpPr/>
          <p:nvPr/>
        </p:nvSpPr>
        <p:spPr>
          <a:xfrm>
            <a:off x="2154778" y="5877272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EMI</a:t>
            </a:r>
            <a:endParaRPr kumimoji="1" lang="zh-CN" altLang="en-US" sz="2400" b="1" dirty="0"/>
          </a:p>
        </p:txBody>
      </p:sp>
      <p:sp>
        <p:nvSpPr>
          <p:cNvPr id="27" name="矩形 26"/>
          <p:cNvSpPr/>
          <p:nvPr/>
        </p:nvSpPr>
        <p:spPr>
          <a:xfrm>
            <a:off x="5405708" y="980728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#bugs</a:t>
            </a:r>
            <a:endParaRPr kumimoji="1" lang="zh-CN" altLang="en-US" sz="2400" b="1" dirty="0"/>
          </a:p>
        </p:txBody>
      </p:sp>
      <p:sp>
        <p:nvSpPr>
          <p:cNvPr id="28" name="矩形 27"/>
          <p:cNvSpPr/>
          <p:nvPr/>
        </p:nvSpPr>
        <p:spPr>
          <a:xfrm>
            <a:off x="2010865" y="929222"/>
            <a:ext cx="2633143" cy="2481775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0" name="文本框 29"/>
          <p:cNvSpPr txBox="1"/>
          <p:nvPr/>
        </p:nvSpPr>
        <p:spPr>
          <a:xfrm>
            <a:off x="2637726" y="929223"/>
            <a:ext cx="123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Input</a:t>
            </a:r>
            <a:endParaRPr kumimoji="1" lang="zh-CN" altLang="en-US" sz="2000" b="1" dirty="0"/>
          </a:p>
        </p:txBody>
      </p:sp>
      <p:sp>
        <p:nvSpPr>
          <p:cNvPr id="31" name="矩形 30"/>
          <p:cNvSpPr/>
          <p:nvPr/>
        </p:nvSpPr>
        <p:spPr>
          <a:xfrm>
            <a:off x="2010863" y="3550151"/>
            <a:ext cx="2633145" cy="3191217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637725" y="3605898"/>
            <a:ext cx="1393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Oracle</a:t>
            </a:r>
            <a:endParaRPr kumimoji="1" lang="zh-CN" altLang="en-US" sz="2000" b="1" dirty="0"/>
          </a:p>
        </p:txBody>
      </p:sp>
      <p:sp>
        <p:nvSpPr>
          <p:cNvPr id="33" name="矩形 32"/>
          <p:cNvSpPr/>
          <p:nvPr/>
        </p:nvSpPr>
        <p:spPr>
          <a:xfrm>
            <a:off x="5405708" y="1519606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#bug/ 10 hours</a:t>
            </a:r>
            <a:endParaRPr kumimoji="1" lang="zh-CN" altLang="en-US" sz="2400" b="1" dirty="0"/>
          </a:p>
        </p:txBody>
      </p:sp>
      <p:sp>
        <p:nvSpPr>
          <p:cNvPr id="34" name="矩形 33"/>
          <p:cNvSpPr/>
          <p:nvPr/>
        </p:nvSpPr>
        <p:spPr>
          <a:xfrm>
            <a:off x="5405708" y="2058484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#unique bugs</a:t>
            </a:r>
            <a:endParaRPr kumimoji="1" lang="zh-CN" altLang="en-US" sz="2400" b="1" dirty="0"/>
          </a:p>
        </p:txBody>
      </p:sp>
      <p:sp>
        <p:nvSpPr>
          <p:cNvPr id="35" name="矩形 34"/>
          <p:cNvSpPr/>
          <p:nvPr/>
        </p:nvSpPr>
        <p:spPr>
          <a:xfrm>
            <a:off x="5405708" y="2560042"/>
            <a:ext cx="2478660" cy="8052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Time detecting the 1</a:t>
            </a:r>
            <a:r>
              <a:rPr kumimoji="1" lang="en-US" altLang="zh-CN" sz="2400" b="1" baseline="30000" smtClean="0"/>
              <a:t>st</a:t>
            </a:r>
            <a:r>
              <a:rPr kumimoji="1" lang="en-US" altLang="zh-CN" sz="2400" b="1" smtClean="0"/>
              <a:t> bug</a:t>
            </a:r>
            <a:endParaRPr kumimoji="1" lang="zh-CN" altLang="en-US" sz="2400" b="1" dirty="0"/>
          </a:p>
        </p:txBody>
      </p:sp>
      <p:sp>
        <p:nvSpPr>
          <p:cNvPr id="36" name="矩形 35"/>
          <p:cNvSpPr/>
          <p:nvPr/>
        </p:nvSpPr>
        <p:spPr>
          <a:xfrm>
            <a:off x="5477716" y="5722551"/>
            <a:ext cx="2478660" cy="46630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#test programs</a:t>
            </a:r>
            <a:endParaRPr kumimoji="1" lang="zh-CN" altLang="en-US" sz="2400" b="1" dirty="0"/>
          </a:p>
        </p:txBody>
      </p:sp>
      <p:sp>
        <p:nvSpPr>
          <p:cNvPr id="37" name="矩形 36"/>
          <p:cNvSpPr/>
          <p:nvPr/>
        </p:nvSpPr>
        <p:spPr>
          <a:xfrm>
            <a:off x="5389574" y="3501008"/>
            <a:ext cx="2494793" cy="733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#optimization related bugs</a:t>
            </a:r>
            <a:endParaRPr kumimoji="1"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405708" y="4382843"/>
            <a:ext cx="2494793" cy="733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#optimization irrelevant bugs</a:t>
            </a:r>
            <a:endParaRPr kumimoji="1" lang="zh-CN" altLang="en-US" sz="2400" b="1" dirty="0"/>
          </a:p>
        </p:txBody>
      </p:sp>
      <p:sp>
        <p:nvSpPr>
          <p:cNvPr id="19" name="文本框 18"/>
          <p:cNvSpPr txBox="1"/>
          <p:nvPr/>
        </p:nvSpPr>
        <p:spPr>
          <a:xfrm>
            <a:off x="183976" y="127552"/>
            <a:ext cx="3847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Given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the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testing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time</a:t>
            </a:r>
            <a:r>
              <a:rPr kumimoji="1" lang="zh-CN" altLang="en-US" sz="2800" b="1" dirty="0"/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212501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  <a:p>
            <a:pPr algn="ctr"/>
            <a:r>
              <a:rPr kumimoji="1" lang="mr-IN" altLang="zh-CN" sz="2400" b="1" dirty="0" smtClean="0"/>
              <a:t>…</a:t>
            </a:r>
            <a:endParaRPr kumimoji="1" lang="zh-CN" altLang="en-US" sz="2400" b="1" dirty="0"/>
          </a:p>
        </p:txBody>
      </p:sp>
      <p:sp>
        <p:nvSpPr>
          <p:cNvPr id="22" name="矩形 21"/>
          <p:cNvSpPr/>
          <p:nvPr/>
        </p:nvSpPr>
        <p:spPr>
          <a:xfrm>
            <a:off x="2123728" y="1417638"/>
            <a:ext cx="2448272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err="1" smtClean="0"/>
              <a:t>Csmith</a:t>
            </a:r>
            <a:endParaRPr kumimoji="1" lang="zh-CN" altLang="en-US" sz="2400" b="1" dirty="0"/>
          </a:p>
        </p:txBody>
      </p:sp>
      <p:sp>
        <p:nvSpPr>
          <p:cNvPr id="23" name="矩形 22"/>
          <p:cNvSpPr/>
          <p:nvPr/>
        </p:nvSpPr>
        <p:spPr>
          <a:xfrm>
            <a:off x="2124617" y="2420888"/>
            <a:ext cx="2447383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 EMI</a:t>
            </a:r>
            <a:endParaRPr kumimoji="1"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2124617" y="4005064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RDT</a:t>
            </a:r>
            <a:endParaRPr kumimoji="1"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2123728" y="4941168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DOL</a:t>
            </a:r>
            <a:endParaRPr kumimoji="1" lang="zh-CN" altLang="en-US" sz="2400" b="1" dirty="0"/>
          </a:p>
        </p:txBody>
      </p:sp>
      <p:sp>
        <p:nvSpPr>
          <p:cNvPr id="26" name="矩形 25"/>
          <p:cNvSpPr/>
          <p:nvPr/>
        </p:nvSpPr>
        <p:spPr>
          <a:xfrm>
            <a:off x="2154778" y="5877272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EMI</a:t>
            </a:r>
            <a:endParaRPr kumimoji="1" lang="zh-CN" altLang="en-US" sz="2400" b="1" dirty="0"/>
          </a:p>
        </p:txBody>
      </p:sp>
      <p:sp>
        <p:nvSpPr>
          <p:cNvPr id="27" name="矩形 26"/>
          <p:cNvSpPr/>
          <p:nvPr/>
        </p:nvSpPr>
        <p:spPr>
          <a:xfrm>
            <a:off x="5405708" y="980728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#bugs</a:t>
            </a:r>
            <a:endParaRPr kumimoji="1" lang="zh-CN" altLang="en-US" sz="2400" b="1" dirty="0"/>
          </a:p>
        </p:txBody>
      </p:sp>
      <p:sp>
        <p:nvSpPr>
          <p:cNvPr id="28" name="矩形 27"/>
          <p:cNvSpPr/>
          <p:nvPr/>
        </p:nvSpPr>
        <p:spPr>
          <a:xfrm>
            <a:off x="2010865" y="929222"/>
            <a:ext cx="2633143" cy="2481775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0" name="文本框 29"/>
          <p:cNvSpPr txBox="1"/>
          <p:nvPr/>
        </p:nvSpPr>
        <p:spPr>
          <a:xfrm>
            <a:off x="2637726" y="929223"/>
            <a:ext cx="123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Input</a:t>
            </a:r>
            <a:endParaRPr kumimoji="1" lang="zh-CN" altLang="en-US" sz="2000" b="1" dirty="0"/>
          </a:p>
        </p:txBody>
      </p:sp>
      <p:sp>
        <p:nvSpPr>
          <p:cNvPr id="31" name="矩形 30"/>
          <p:cNvSpPr/>
          <p:nvPr/>
        </p:nvSpPr>
        <p:spPr>
          <a:xfrm>
            <a:off x="2010863" y="3550151"/>
            <a:ext cx="2633145" cy="3191217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637725" y="3605898"/>
            <a:ext cx="1393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Oracle</a:t>
            </a:r>
            <a:endParaRPr kumimoji="1" lang="zh-CN" altLang="en-US" sz="2000" b="1" dirty="0"/>
          </a:p>
        </p:txBody>
      </p:sp>
      <p:sp>
        <p:nvSpPr>
          <p:cNvPr id="33" name="矩形 32"/>
          <p:cNvSpPr/>
          <p:nvPr/>
        </p:nvSpPr>
        <p:spPr>
          <a:xfrm>
            <a:off x="5405708" y="1519606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#bug/ 10 hours</a:t>
            </a:r>
            <a:endParaRPr kumimoji="1" lang="zh-CN" altLang="en-US" sz="2400" b="1" dirty="0"/>
          </a:p>
        </p:txBody>
      </p:sp>
      <p:sp>
        <p:nvSpPr>
          <p:cNvPr id="34" name="矩形 33"/>
          <p:cNvSpPr/>
          <p:nvPr/>
        </p:nvSpPr>
        <p:spPr>
          <a:xfrm>
            <a:off x="5405708" y="2058484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#unique bugs</a:t>
            </a:r>
            <a:endParaRPr kumimoji="1" lang="zh-CN" altLang="en-US" sz="2400" b="1" dirty="0"/>
          </a:p>
        </p:txBody>
      </p:sp>
      <p:sp>
        <p:nvSpPr>
          <p:cNvPr id="35" name="矩形 34"/>
          <p:cNvSpPr/>
          <p:nvPr/>
        </p:nvSpPr>
        <p:spPr>
          <a:xfrm>
            <a:off x="5405708" y="2560042"/>
            <a:ext cx="2478660" cy="8052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Time detecting the 1</a:t>
            </a:r>
            <a:r>
              <a:rPr kumimoji="1" lang="en-US" altLang="zh-CN" sz="2400" b="1" baseline="30000" smtClean="0"/>
              <a:t>st</a:t>
            </a:r>
            <a:r>
              <a:rPr kumimoji="1" lang="en-US" altLang="zh-CN" sz="2400" b="1" smtClean="0"/>
              <a:t> bug</a:t>
            </a:r>
            <a:endParaRPr kumimoji="1" lang="zh-CN" altLang="en-US" sz="2400" b="1" dirty="0"/>
          </a:p>
        </p:txBody>
      </p:sp>
      <p:sp>
        <p:nvSpPr>
          <p:cNvPr id="36" name="矩形 35"/>
          <p:cNvSpPr/>
          <p:nvPr/>
        </p:nvSpPr>
        <p:spPr>
          <a:xfrm>
            <a:off x="5477716" y="5722551"/>
            <a:ext cx="2478660" cy="46630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#test programs</a:t>
            </a:r>
            <a:endParaRPr kumimoji="1" lang="zh-CN" altLang="en-US" sz="2400" b="1" dirty="0"/>
          </a:p>
        </p:txBody>
      </p:sp>
      <p:sp>
        <p:nvSpPr>
          <p:cNvPr id="37" name="矩形 36"/>
          <p:cNvSpPr/>
          <p:nvPr/>
        </p:nvSpPr>
        <p:spPr>
          <a:xfrm>
            <a:off x="5389574" y="3501008"/>
            <a:ext cx="2494793" cy="733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#optimization related bugs</a:t>
            </a:r>
            <a:endParaRPr kumimoji="1"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405708" y="4382843"/>
            <a:ext cx="2494793" cy="733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#optimization irrelevant bugs</a:t>
            </a:r>
            <a:endParaRPr kumimoji="1" lang="zh-CN" altLang="en-US" sz="2400" b="1" dirty="0"/>
          </a:p>
        </p:txBody>
      </p:sp>
      <p:sp>
        <p:nvSpPr>
          <p:cNvPr id="2" name="圆角矩形标注 1"/>
          <p:cNvSpPr/>
          <p:nvPr/>
        </p:nvSpPr>
        <p:spPr>
          <a:xfrm>
            <a:off x="538663" y="110397"/>
            <a:ext cx="7920880" cy="780653"/>
          </a:xfrm>
          <a:prstGeom prst="wedgeRoundRectCallout">
            <a:avLst>
              <a:gd name="adj1" fmla="val 26675"/>
              <a:gd name="adj2" fmla="val 71511"/>
              <a:gd name="adj3" fmla="val 16667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 smtClean="0">
                <a:solidFill>
                  <a:schemeClr val="tx1"/>
                </a:solidFill>
              </a:rPr>
              <a:t>Foundation of Compiler Testing Research: Measurement</a:t>
            </a:r>
            <a:endParaRPr kumimoji="1" lang="zh-CN" alt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6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Measurement</a:t>
            </a:r>
            <a:r>
              <a:rPr lang="zh-CN" altLang="en-US" dirty="0" smtClean="0"/>
              <a:t>：</a:t>
            </a:r>
            <a:r>
              <a:rPr lang="en-US" altLang="zh-CN" dirty="0" smtClean="0"/>
              <a:t>Ideal</a:t>
            </a:r>
            <a:r>
              <a:rPr lang="zh-CN" altLang="en-US" dirty="0" smtClean="0"/>
              <a:t> </a:t>
            </a:r>
            <a:r>
              <a:rPr lang="en-US" altLang="zh-CN" dirty="0" smtClean="0"/>
              <a:t>V.S.</a:t>
            </a:r>
            <a:r>
              <a:rPr lang="zh-CN" altLang="en-US" dirty="0" smtClean="0"/>
              <a:t> </a:t>
            </a:r>
            <a:r>
              <a:rPr lang="en-US" altLang="zh-CN" dirty="0" smtClean="0"/>
              <a:t>Reality</a:t>
            </a:r>
            <a:endParaRPr lang="zh-CN" altLang="en-US" dirty="0"/>
          </a:p>
        </p:txBody>
      </p:sp>
      <p:sp>
        <p:nvSpPr>
          <p:cNvPr id="16" name="前凸带形 15"/>
          <p:cNvSpPr/>
          <p:nvPr/>
        </p:nvSpPr>
        <p:spPr>
          <a:xfrm>
            <a:off x="899592" y="1340768"/>
            <a:ext cx="6869941" cy="840399"/>
          </a:xfrm>
          <a:prstGeom prst="ribb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solidFill>
                  <a:schemeClr val="tx1"/>
                </a:solidFill>
              </a:rPr>
              <a:t>Ideal: </a:t>
            </a:r>
          </a:p>
          <a:p>
            <a:pPr algn="ctr"/>
            <a:r>
              <a:rPr lang="en-US" altLang="zh-CN" sz="2400" b="1" dirty="0" smtClean="0">
                <a:solidFill>
                  <a:schemeClr val="tx1"/>
                </a:solidFill>
              </a:rPr>
              <a:t>number of detected bugs 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4122" y="3813947"/>
            <a:ext cx="3960440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zh-CN" b="1" dirty="0" smtClean="0"/>
              <a:t>Number of bugs manually identified</a:t>
            </a:r>
          </a:p>
          <a:p>
            <a:pPr marL="285750" indent="-285750">
              <a:buFont typeface="Arial" pitchFamily="34" charset="0"/>
              <a:buChar char="•"/>
            </a:pPr>
            <a:endParaRPr lang="en-US" altLang="zh-CN" b="1" dirty="0"/>
          </a:p>
          <a:p>
            <a:r>
              <a:rPr lang="en-US" altLang="zh-CN" b="1" dirty="0" smtClean="0"/>
              <a:t>           Scalability Problem</a:t>
            </a:r>
            <a:endParaRPr lang="zh-CN" altLang="en-US" b="1" dirty="0"/>
          </a:p>
        </p:txBody>
      </p:sp>
      <p:sp>
        <p:nvSpPr>
          <p:cNvPr id="19" name="圆角矩形 18"/>
          <p:cNvSpPr/>
          <p:nvPr/>
        </p:nvSpPr>
        <p:spPr>
          <a:xfrm>
            <a:off x="162406" y="3068960"/>
            <a:ext cx="8742943" cy="1800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898710" y="3212976"/>
            <a:ext cx="37528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/>
              <a:t>Two Alternative Measurements</a:t>
            </a:r>
            <a:endParaRPr lang="zh-CN" altLang="en-US" sz="2000" b="1" dirty="0"/>
          </a:p>
        </p:txBody>
      </p:sp>
      <p:sp>
        <p:nvSpPr>
          <p:cNvPr id="21" name="下箭头 20"/>
          <p:cNvSpPr/>
          <p:nvPr/>
        </p:nvSpPr>
        <p:spPr>
          <a:xfrm>
            <a:off x="4067944" y="2241790"/>
            <a:ext cx="504056" cy="6831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 descr="屏幕快照 2016-02-29 下午5.46.58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2" b="11535"/>
          <a:stretch/>
        </p:blipFill>
        <p:spPr>
          <a:xfrm>
            <a:off x="505345" y="5392771"/>
            <a:ext cx="1706424" cy="1138395"/>
          </a:xfrm>
          <a:prstGeom prst="rect">
            <a:avLst/>
          </a:prstGeom>
          <a:ln>
            <a:solidFill>
              <a:srgbClr val="4B5A60"/>
            </a:solidFill>
          </a:ln>
        </p:spPr>
      </p:pic>
      <p:pic>
        <p:nvPicPr>
          <p:cNvPr id="24" name="图片 23" descr="屏幕快照 2016-02-29 下午5.46.58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2" b="11535"/>
          <a:stretch/>
        </p:blipFill>
        <p:spPr>
          <a:xfrm>
            <a:off x="743137" y="5235022"/>
            <a:ext cx="1706424" cy="1138395"/>
          </a:xfrm>
          <a:prstGeom prst="rect">
            <a:avLst/>
          </a:prstGeom>
          <a:ln>
            <a:solidFill>
              <a:srgbClr val="4B5A60"/>
            </a:solidFill>
          </a:ln>
        </p:spPr>
      </p:pic>
      <p:pic>
        <p:nvPicPr>
          <p:cNvPr id="25" name="图片 24" descr="屏幕快照 2016-02-29 下午5.46.58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2" b="11535"/>
          <a:stretch/>
        </p:blipFill>
        <p:spPr>
          <a:xfrm>
            <a:off x="1619672" y="5035355"/>
            <a:ext cx="1706424" cy="1138395"/>
          </a:xfrm>
          <a:prstGeom prst="rect">
            <a:avLst/>
          </a:prstGeom>
          <a:ln>
            <a:solidFill>
              <a:srgbClr val="4B5A60"/>
            </a:solidFill>
          </a:ln>
        </p:spPr>
      </p:pic>
      <p:pic>
        <p:nvPicPr>
          <p:cNvPr id="28" name="图片 27" descr="屏幕快照 2016-02-29 下午5.46.58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2" b="11535"/>
          <a:stretch/>
        </p:blipFill>
        <p:spPr>
          <a:xfrm>
            <a:off x="1225425" y="5171398"/>
            <a:ext cx="1706424" cy="1138395"/>
          </a:xfrm>
          <a:prstGeom prst="rect">
            <a:avLst/>
          </a:prstGeom>
          <a:ln>
            <a:solidFill>
              <a:srgbClr val="4B5A60"/>
            </a:solidFill>
          </a:ln>
        </p:spPr>
      </p:pic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9"/>
          <a:stretch/>
        </p:blipFill>
        <p:spPr>
          <a:xfrm>
            <a:off x="2317261" y="5547339"/>
            <a:ext cx="1008164" cy="807720"/>
          </a:xfrm>
          <a:prstGeom prst="rect">
            <a:avLst/>
          </a:prstGeom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7" t="17007" r="48087" b="24898"/>
          <a:stretch/>
        </p:blipFill>
        <p:spPr bwMode="auto">
          <a:xfrm>
            <a:off x="505345" y="4179097"/>
            <a:ext cx="326687" cy="47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193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4482886" y="3760237"/>
            <a:ext cx="4337406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zh-CN" b="1" dirty="0" smtClean="0"/>
              <a:t>Number of test programs triggering bugs</a:t>
            </a:r>
          </a:p>
          <a:p>
            <a:pPr marL="285750" indent="-285750">
              <a:buFont typeface="Arial" pitchFamily="34" charset="0"/>
              <a:buChar char="•"/>
            </a:pPr>
            <a:endParaRPr lang="en-US" altLang="zh-CN" b="1" dirty="0"/>
          </a:p>
          <a:p>
            <a:r>
              <a:rPr lang="en-US" altLang="zh-CN" b="1" dirty="0" smtClean="0"/>
              <a:t>           Highly Inaccurate</a:t>
            </a:r>
            <a:endParaRPr lang="zh-CN" altLang="en-US" b="1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Measurement</a:t>
            </a:r>
            <a:r>
              <a:rPr lang="zh-CN" altLang="en-US" dirty="0" smtClean="0"/>
              <a:t>：</a:t>
            </a:r>
            <a:r>
              <a:rPr lang="en-US" altLang="zh-CN" dirty="0" smtClean="0"/>
              <a:t>Ideal</a:t>
            </a:r>
            <a:r>
              <a:rPr lang="zh-CN" altLang="en-US" dirty="0" smtClean="0"/>
              <a:t> </a:t>
            </a:r>
            <a:r>
              <a:rPr lang="en-US" altLang="zh-CN" dirty="0" smtClean="0"/>
              <a:t>V.S.</a:t>
            </a:r>
            <a:r>
              <a:rPr lang="zh-CN" altLang="en-US" dirty="0" smtClean="0"/>
              <a:t> </a:t>
            </a:r>
            <a:r>
              <a:rPr lang="en-US" altLang="zh-CN" dirty="0" smtClean="0"/>
              <a:t>Reality</a:t>
            </a:r>
            <a:endParaRPr lang="zh-CN" altLang="en-US" dirty="0"/>
          </a:p>
        </p:txBody>
      </p:sp>
      <p:sp>
        <p:nvSpPr>
          <p:cNvPr id="16" name="前凸带形 15"/>
          <p:cNvSpPr/>
          <p:nvPr/>
        </p:nvSpPr>
        <p:spPr>
          <a:xfrm>
            <a:off x="899592" y="1340768"/>
            <a:ext cx="6869941" cy="840399"/>
          </a:xfrm>
          <a:prstGeom prst="ribb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solidFill>
                  <a:schemeClr val="tx1"/>
                </a:solidFill>
              </a:rPr>
              <a:t>Ideal: </a:t>
            </a:r>
          </a:p>
          <a:p>
            <a:pPr algn="ctr"/>
            <a:r>
              <a:rPr lang="en-US" altLang="zh-CN" sz="2400" b="1" dirty="0" smtClean="0">
                <a:solidFill>
                  <a:schemeClr val="tx1"/>
                </a:solidFill>
              </a:rPr>
              <a:t>number of detected bugs 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26" name="Picture 9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7" t="17007" r="48087" b="24898"/>
          <a:stretch/>
        </p:blipFill>
        <p:spPr bwMode="auto">
          <a:xfrm>
            <a:off x="4770918" y="4210701"/>
            <a:ext cx="326687" cy="47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圆角矩形 18"/>
          <p:cNvSpPr/>
          <p:nvPr/>
        </p:nvSpPr>
        <p:spPr>
          <a:xfrm>
            <a:off x="162406" y="3068960"/>
            <a:ext cx="8742943" cy="1800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898710" y="3212976"/>
            <a:ext cx="37528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/>
              <a:t>Two Alternative Measurements</a:t>
            </a:r>
            <a:endParaRPr lang="zh-CN" altLang="en-US" sz="2000" b="1" dirty="0"/>
          </a:p>
        </p:txBody>
      </p:sp>
      <p:sp>
        <p:nvSpPr>
          <p:cNvPr id="21" name="下箭头 20"/>
          <p:cNvSpPr/>
          <p:nvPr/>
        </p:nvSpPr>
        <p:spPr>
          <a:xfrm>
            <a:off x="4067944" y="2241790"/>
            <a:ext cx="504056" cy="6831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319624"/>
            <a:ext cx="5760640" cy="834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2"/>
          <p:cNvSpPr txBox="1"/>
          <p:nvPr/>
        </p:nvSpPr>
        <p:spPr>
          <a:xfrm>
            <a:off x="1102475" y="6108693"/>
            <a:ext cx="7452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manually check five commits of GCC, each of which fixes only one GCC bug</a:t>
            </a:r>
            <a:endParaRPr lang="zh-CN" altLang="en-US" dirty="0"/>
          </a:p>
        </p:txBody>
      </p:sp>
      <p:sp>
        <p:nvSpPr>
          <p:cNvPr id="3" name="圆角矩形标注 2"/>
          <p:cNvSpPr/>
          <p:nvPr/>
        </p:nvSpPr>
        <p:spPr>
          <a:xfrm>
            <a:off x="755576" y="5319624"/>
            <a:ext cx="7799727" cy="1277728"/>
          </a:xfrm>
          <a:prstGeom prst="wedgeRoundRectCallout">
            <a:avLst>
              <a:gd name="adj1" fmla="val 16141"/>
              <a:gd name="adj2" fmla="val -101273"/>
              <a:gd name="adj3" fmla="val 16667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6722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7" t="17007" r="48087" b="24898"/>
          <a:stretch/>
        </p:blipFill>
        <p:spPr bwMode="auto">
          <a:xfrm>
            <a:off x="502249" y="4680116"/>
            <a:ext cx="326687" cy="47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 New Measurement Is Needed!</a:t>
            </a:r>
            <a:endParaRPr lang="zh-CN" altLang="en-US" dirty="0"/>
          </a:p>
        </p:txBody>
      </p:sp>
      <p:sp>
        <p:nvSpPr>
          <p:cNvPr id="16" name="前凸带形 15"/>
          <p:cNvSpPr/>
          <p:nvPr/>
        </p:nvSpPr>
        <p:spPr>
          <a:xfrm>
            <a:off x="899592" y="1772816"/>
            <a:ext cx="6869941" cy="840399"/>
          </a:xfrm>
          <a:prstGeom prst="ribb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solidFill>
                  <a:schemeClr val="tx1"/>
                </a:solidFill>
              </a:rPr>
              <a:t>Ideal: </a:t>
            </a:r>
          </a:p>
          <a:p>
            <a:pPr algn="ctr"/>
            <a:r>
              <a:rPr lang="en-US" altLang="zh-CN" sz="2400" b="1" dirty="0" smtClean="0">
                <a:solidFill>
                  <a:schemeClr val="tx1"/>
                </a:solidFill>
              </a:rPr>
              <a:t>number of detected bugs 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4414" y="4192285"/>
            <a:ext cx="396044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zh-CN" b="1" dirty="0" smtClean="0"/>
              <a:t>Number of bugs manually identified</a:t>
            </a:r>
          </a:p>
          <a:p>
            <a:pPr marL="285750" indent="-285750">
              <a:buFont typeface="Arial" pitchFamily="34" charset="0"/>
              <a:buChar char="•"/>
            </a:pPr>
            <a:endParaRPr lang="en-US" altLang="zh-CN" b="1" dirty="0"/>
          </a:p>
          <a:p>
            <a:r>
              <a:rPr lang="en-US" altLang="zh-CN" b="1" dirty="0" smtClean="0"/>
              <a:t>           Scalability Problem</a:t>
            </a:r>
            <a:endParaRPr lang="zh-CN" altLang="en-US" b="1" dirty="0"/>
          </a:p>
        </p:txBody>
      </p:sp>
      <p:pic>
        <p:nvPicPr>
          <p:cNvPr id="26" name="Picture 9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7" t="17007" r="48087" b="24898"/>
          <a:stretch/>
        </p:blipFill>
        <p:spPr bwMode="auto">
          <a:xfrm>
            <a:off x="4770918" y="4642749"/>
            <a:ext cx="326687" cy="47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4482886" y="4192285"/>
            <a:ext cx="4337406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zh-CN" b="1" dirty="0" smtClean="0"/>
              <a:t>Number of test programs triggering bugs</a:t>
            </a:r>
          </a:p>
          <a:p>
            <a:pPr marL="285750" indent="-285750">
              <a:buFont typeface="Arial" pitchFamily="34" charset="0"/>
              <a:buChar char="•"/>
            </a:pPr>
            <a:endParaRPr lang="en-US" altLang="zh-CN" b="1" dirty="0"/>
          </a:p>
          <a:p>
            <a:r>
              <a:rPr lang="en-US" altLang="zh-CN" b="1" dirty="0" smtClean="0"/>
              <a:t>           Highly Inaccurate</a:t>
            </a:r>
            <a:endParaRPr lang="zh-CN" altLang="en-US" b="1" dirty="0"/>
          </a:p>
        </p:txBody>
      </p:sp>
      <p:sp>
        <p:nvSpPr>
          <p:cNvPr id="19" name="圆角矩形 18"/>
          <p:cNvSpPr/>
          <p:nvPr/>
        </p:nvSpPr>
        <p:spPr>
          <a:xfrm>
            <a:off x="162406" y="3501008"/>
            <a:ext cx="8742943" cy="1800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898710" y="3645024"/>
            <a:ext cx="37528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/>
              <a:t>Two Alternative Measurements</a:t>
            </a:r>
            <a:endParaRPr lang="zh-CN" altLang="en-US" sz="2000" b="1" dirty="0"/>
          </a:p>
        </p:txBody>
      </p:sp>
      <p:sp>
        <p:nvSpPr>
          <p:cNvPr id="21" name="下箭头 20"/>
          <p:cNvSpPr/>
          <p:nvPr/>
        </p:nvSpPr>
        <p:spPr>
          <a:xfrm>
            <a:off x="4067944" y="2673838"/>
            <a:ext cx="504056" cy="6831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33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r>
              <a:rPr lang="en-US" altLang="zh-CN" sz="4000" dirty="0" smtClean="0"/>
              <a:t>New Measurement</a:t>
            </a:r>
            <a:r>
              <a:rPr lang="zh-CN" altLang="en-US" sz="4000" dirty="0" smtClean="0"/>
              <a:t>：</a:t>
            </a:r>
            <a:r>
              <a:rPr lang="en-US" altLang="zh-CN" sz="4000" dirty="0" smtClean="0"/>
              <a:t>Correcting Commits</a:t>
            </a:r>
            <a:endParaRPr lang="zh-CN" altLang="en-US" sz="4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800" dirty="0" smtClean="0"/>
              <a:t>For any test program triggering a bug of a compiler C whose commit version is x</a:t>
            </a:r>
            <a:r>
              <a:rPr lang="en-US" altLang="zh-CN" sz="2800" dirty="0"/>
              <a:t> </a:t>
            </a:r>
            <a:r>
              <a:rPr lang="en-US" altLang="zh-CN" sz="2800" dirty="0" smtClean="0"/>
              <a:t>(e.g., V0)</a:t>
            </a:r>
          </a:p>
          <a:p>
            <a:r>
              <a:rPr lang="en-US" altLang="zh-CN" sz="2800" dirty="0" smtClean="0"/>
              <a:t>check subsequent commits of the compiler and determine which commit corrects the bug.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84984"/>
            <a:ext cx="2448272" cy="32708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圆角矩形 4"/>
          <p:cNvSpPr/>
          <p:nvPr/>
        </p:nvSpPr>
        <p:spPr>
          <a:xfrm>
            <a:off x="323528" y="3717032"/>
            <a:ext cx="5184576" cy="23042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83568" y="3812848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b="1" dirty="0" smtClean="0"/>
              <a:t>Same Bug:</a:t>
            </a:r>
          </a:p>
          <a:p>
            <a:pPr marL="285750" indent="-285750">
              <a:buFont typeface="Arial"/>
              <a:buChar char="•"/>
            </a:pPr>
            <a:r>
              <a:rPr kumimoji="1" lang="en-US" altLang="zh-CN" sz="2400" b="1" dirty="0" smtClean="0"/>
              <a:t>the version triggering the bug</a:t>
            </a:r>
          </a:p>
          <a:p>
            <a:pPr marL="285750" indent="-285750">
              <a:buFont typeface="Arial"/>
              <a:buChar char="•"/>
            </a:pPr>
            <a:r>
              <a:rPr kumimoji="1" lang="en-US" altLang="zh-CN" sz="2400" b="1" dirty="0" smtClean="0"/>
              <a:t>the version correcting the bug</a:t>
            </a:r>
          </a:p>
        </p:txBody>
      </p:sp>
    </p:spTree>
    <p:extLst>
      <p:ext uri="{BB962C8B-B14F-4D97-AF65-F5344CB8AC3E}">
        <p14:creationId xmlns:p14="http://schemas.microsoft.com/office/powerpoint/2010/main" val="86703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29208" y="2726921"/>
            <a:ext cx="1090464" cy="13681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GCC</a:t>
            </a:r>
            <a:endParaRPr kumimoji="1" lang="zh-CN" altLang="en-US" sz="2400" b="1" dirty="0"/>
          </a:p>
          <a:p>
            <a:pPr algn="ctr"/>
            <a:r>
              <a:rPr kumimoji="1" lang="en-US" altLang="zh-CN" sz="2400" b="1" dirty="0" smtClean="0"/>
              <a:t>LLVM</a:t>
            </a:r>
            <a:endParaRPr kumimoji="1" lang="zh-CN" altLang="en-US" sz="2400" b="1" dirty="0" smtClean="0"/>
          </a:p>
        </p:txBody>
      </p:sp>
      <p:sp>
        <p:nvSpPr>
          <p:cNvPr id="22" name="矩形 21"/>
          <p:cNvSpPr/>
          <p:nvPr/>
        </p:nvSpPr>
        <p:spPr>
          <a:xfrm>
            <a:off x="2123728" y="1417638"/>
            <a:ext cx="2448272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err="1" smtClean="0"/>
              <a:t>Csmith</a:t>
            </a:r>
            <a:endParaRPr kumimoji="1" lang="zh-CN" altLang="en-US" sz="2400" b="1" dirty="0"/>
          </a:p>
        </p:txBody>
      </p:sp>
      <p:sp>
        <p:nvSpPr>
          <p:cNvPr id="23" name="矩形 22"/>
          <p:cNvSpPr/>
          <p:nvPr/>
        </p:nvSpPr>
        <p:spPr>
          <a:xfrm>
            <a:off x="2124617" y="2420888"/>
            <a:ext cx="2447383" cy="8640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Test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programs</a:t>
            </a:r>
            <a:r>
              <a:rPr kumimoji="1" lang="zh-CN" altLang="en-US" sz="2400" b="1" dirty="0" smtClean="0"/>
              <a:t> </a:t>
            </a:r>
            <a:r>
              <a:rPr kumimoji="1" lang="en-US" altLang="zh-CN" sz="2400" b="1" dirty="0" smtClean="0"/>
              <a:t>by EMI</a:t>
            </a:r>
            <a:endParaRPr kumimoji="1"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2124617" y="4005064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RDT</a:t>
            </a:r>
            <a:endParaRPr kumimoji="1"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2123728" y="4941168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DOL</a:t>
            </a:r>
            <a:endParaRPr kumimoji="1" lang="zh-CN" altLang="en-US" sz="2400" b="1" dirty="0"/>
          </a:p>
        </p:txBody>
      </p:sp>
      <p:sp>
        <p:nvSpPr>
          <p:cNvPr id="26" name="矩形 25"/>
          <p:cNvSpPr/>
          <p:nvPr/>
        </p:nvSpPr>
        <p:spPr>
          <a:xfrm>
            <a:off x="2154778" y="5877272"/>
            <a:ext cx="2375375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EMI</a:t>
            </a:r>
            <a:endParaRPr kumimoji="1" lang="zh-CN" altLang="en-US" sz="2400" b="1" dirty="0"/>
          </a:p>
        </p:txBody>
      </p:sp>
      <p:sp>
        <p:nvSpPr>
          <p:cNvPr id="27" name="矩形 26"/>
          <p:cNvSpPr/>
          <p:nvPr/>
        </p:nvSpPr>
        <p:spPr>
          <a:xfrm>
            <a:off x="5261692" y="1461228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#bugs</a:t>
            </a:r>
            <a:endParaRPr kumimoji="1" lang="zh-CN" altLang="en-US" sz="2400" b="1" dirty="0"/>
          </a:p>
        </p:txBody>
      </p:sp>
      <p:sp>
        <p:nvSpPr>
          <p:cNvPr id="28" name="矩形 27"/>
          <p:cNvSpPr/>
          <p:nvPr/>
        </p:nvSpPr>
        <p:spPr>
          <a:xfrm>
            <a:off x="2010865" y="929222"/>
            <a:ext cx="2633143" cy="2481775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0" name="文本框 29"/>
          <p:cNvSpPr txBox="1"/>
          <p:nvPr/>
        </p:nvSpPr>
        <p:spPr>
          <a:xfrm>
            <a:off x="2637726" y="929223"/>
            <a:ext cx="123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Input</a:t>
            </a:r>
            <a:endParaRPr kumimoji="1" lang="zh-CN" altLang="en-US" sz="2000" b="1" dirty="0"/>
          </a:p>
        </p:txBody>
      </p:sp>
      <p:sp>
        <p:nvSpPr>
          <p:cNvPr id="31" name="矩形 30"/>
          <p:cNvSpPr/>
          <p:nvPr/>
        </p:nvSpPr>
        <p:spPr>
          <a:xfrm>
            <a:off x="2010863" y="3550151"/>
            <a:ext cx="2633145" cy="3191217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637725" y="3605898"/>
            <a:ext cx="1393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Oracle</a:t>
            </a:r>
            <a:endParaRPr kumimoji="1" lang="zh-CN" altLang="en-US" sz="2000" b="1" dirty="0"/>
          </a:p>
        </p:txBody>
      </p:sp>
      <p:sp>
        <p:nvSpPr>
          <p:cNvPr id="33" name="矩形 32"/>
          <p:cNvSpPr/>
          <p:nvPr/>
        </p:nvSpPr>
        <p:spPr>
          <a:xfrm>
            <a:off x="5261692" y="2000106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#bug/ 10 hours</a:t>
            </a:r>
            <a:endParaRPr kumimoji="1" lang="zh-CN" altLang="en-US" sz="2400" b="1" dirty="0"/>
          </a:p>
        </p:txBody>
      </p:sp>
      <p:sp>
        <p:nvSpPr>
          <p:cNvPr id="34" name="矩形 33"/>
          <p:cNvSpPr/>
          <p:nvPr/>
        </p:nvSpPr>
        <p:spPr>
          <a:xfrm>
            <a:off x="5261692" y="2538984"/>
            <a:ext cx="2478660" cy="4271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#unique bugs</a:t>
            </a:r>
            <a:endParaRPr kumimoji="1" lang="zh-CN" altLang="en-US" sz="2400" b="1" dirty="0"/>
          </a:p>
        </p:txBody>
      </p:sp>
      <p:sp>
        <p:nvSpPr>
          <p:cNvPr id="35" name="矩形 34"/>
          <p:cNvSpPr/>
          <p:nvPr/>
        </p:nvSpPr>
        <p:spPr>
          <a:xfrm>
            <a:off x="5261692" y="3040542"/>
            <a:ext cx="2478660" cy="8052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smtClean="0"/>
              <a:t>Time detecting the 1</a:t>
            </a:r>
            <a:r>
              <a:rPr kumimoji="1" lang="en-US" altLang="zh-CN" sz="2400" b="1" baseline="30000" smtClean="0"/>
              <a:t>st</a:t>
            </a:r>
            <a:r>
              <a:rPr kumimoji="1" lang="en-US" altLang="zh-CN" sz="2400" b="1" smtClean="0"/>
              <a:t> bug</a:t>
            </a:r>
            <a:endParaRPr kumimoji="1" lang="zh-CN" altLang="en-US" sz="2400" b="1" dirty="0"/>
          </a:p>
        </p:txBody>
      </p:sp>
      <p:sp>
        <p:nvSpPr>
          <p:cNvPr id="36" name="矩形 35"/>
          <p:cNvSpPr/>
          <p:nvPr/>
        </p:nvSpPr>
        <p:spPr>
          <a:xfrm>
            <a:off x="5333700" y="5805264"/>
            <a:ext cx="2478660" cy="46630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#test programs</a:t>
            </a:r>
            <a:endParaRPr kumimoji="1" lang="zh-CN" altLang="en-US" sz="2400" b="1" dirty="0"/>
          </a:p>
        </p:txBody>
      </p:sp>
      <p:sp>
        <p:nvSpPr>
          <p:cNvPr id="37" name="矩形 36"/>
          <p:cNvSpPr/>
          <p:nvPr/>
        </p:nvSpPr>
        <p:spPr>
          <a:xfrm>
            <a:off x="5245558" y="3981508"/>
            <a:ext cx="2494793" cy="733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#optimization related bugs</a:t>
            </a:r>
            <a:endParaRPr kumimoji="1"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261692" y="4863343"/>
            <a:ext cx="2494793" cy="733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 dirty="0" smtClean="0"/>
              <a:t>#optimization irrelevant bugs</a:t>
            </a:r>
            <a:endParaRPr kumimoji="1" lang="zh-CN" altLang="en-US" sz="2400" b="1" dirty="0"/>
          </a:p>
        </p:txBody>
      </p:sp>
      <p:sp>
        <p:nvSpPr>
          <p:cNvPr id="20" name="文本框 19"/>
          <p:cNvSpPr txBox="1"/>
          <p:nvPr/>
        </p:nvSpPr>
        <p:spPr>
          <a:xfrm>
            <a:off x="5508104" y="944044"/>
            <a:ext cx="16863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Measurement</a:t>
            </a:r>
            <a:endParaRPr kumimoji="1" lang="zh-CN" altLang="en-US" sz="2000" b="1" dirty="0"/>
          </a:p>
        </p:txBody>
      </p:sp>
      <p:sp>
        <p:nvSpPr>
          <p:cNvPr id="39" name="矩形 38"/>
          <p:cNvSpPr/>
          <p:nvPr/>
        </p:nvSpPr>
        <p:spPr>
          <a:xfrm>
            <a:off x="5172539" y="929221"/>
            <a:ext cx="2639821" cy="5740139"/>
          </a:xfrm>
          <a:prstGeom prst="rect">
            <a:avLst/>
          </a:prstGeom>
          <a:noFill/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 sz="2400" b="1" dirty="0"/>
          </a:p>
        </p:txBody>
      </p:sp>
      <p:sp>
        <p:nvSpPr>
          <p:cNvPr id="3" name="圆角矩形 2"/>
          <p:cNvSpPr/>
          <p:nvPr/>
        </p:nvSpPr>
        <p:spPr>
          <a:xfrm>
            <a:off x="251520" y="116632"/>
            <a:ext cx="8712968" cy="6624736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778651" y="188640"/>
            <a:ext cx="34858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b="1" dirty="0" smtClean="0">
                <a:solidFill>
                  <a:schemeClr val="accent1">
                    <a:lumMod val="75000"/>
                  </a:schemeClr>
                </a:solidFill>
              </a:rPr>
              <a:t>Empirical Study</a:t>
            </a:r>
            <a:endParaRPr kumimoji="1" lang="zh-CN" altLang="en-US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1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Some Findings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Some bugs can be triggered by only lower optimization</a:t>
            </a:r>
          </a:p>
          <a:p>
            <a:r>
              <a:rPr kumimoji="1" lang="en-US" altLang="zh-CN" dirty="0" smtClean="0"/>
              <a:t>The existence of many optimization-related bugs</a:t>
            </a:r>
          </a:p>
          <a:p>
            <a:r>
              <a:rPr kumimoji="1" lang="en-US" altLang="zh-CN" dirty="0" smtClean="0"/>
              <a:t>Test programs generated by EMI are also useful for compiler testing</a:t>
            </a:r>
            <a:endParaRPr kumimoji="1" lang="zh-CN" altLang="en-US" dirty="0" smtClean="0"/>
          </a:p>
          <a:p>
            <a:r>
              <a:rPr kumimoji="1" lang="en-US" altLang="zh-CN" b="1" dirty="0">
                <a:solidFill>
                  <a:srgbClr val="FF0000"/>
                </a:solidFill>
              </a:rPr>
              <a:t>#test</a:t>
            </a:r>
            <a:r>
              <a:rPr kumimoji="1" lang="zh-CN" altLang="en-US" b="1" dirty="0">
                <a:solidFill>
                  <a:srgbClr val="FF0000"/>
                </a:solidFill>
              </a:rPr>
              <a:t> </a:t>
            </a:r>
            <a:r>
              <a:rPr kumimoji="1" lang="en-US" altLang="zh-CN" b="1" dirty="0">
                <a:solidFill>
                  <a:srgbClr val="FF0000"/>
                </a:solidFill>
              </a:rPr>
              <a:t>program</a:t>
            </a:r>
            <a:r>
              <a:rPr kumimoji="1" lang="zh-CN" altLang="en-US" b="1" dirty="0">
                <a:solidFill>
                  <a:srgbClr val="FF0000"/>
                </a:solidFill>
              </a:rPr>
              <a:t> </a:t>
            </a:r>
            <a:r>
              <a:rPr kumimoji="1" lang="en-US" altLang="zh-CN" b="1" dirty="0">
                <a:solidFill>
                  <a:srgbClr val="FF0000"/>
                </a:solidFill>
              </a:rPr>
              <a:t>has significant impact on the effectiveness of compiler </a:t>
            </a:r>
            <a:r>
              <a:rPr kumimoji="1" lang="en-US" altLang="zh-CN" b="1" dirty="0" smtClean="0">
                <a:solidFill>
                  <a:srgbClr val="FF0000"/>
                </a:solidFill>
              </a:rPr>
              <a:t>testing</a:t>
            </a:r>
            <a:endParaRPr kumimoji="1" lang="en-US" altLang="zh-CN" dirty="0" smtClean="0"/>
          </a:p>
          <a:p>
            <a:endParaRPr kumimoji="1"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593812" y="6021288"/>
            <a:ext cx="8154652" cy="646331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dirty="0" err="1"/>
              <a:t>Junjie</a:t>
            </a:r>
            <a:r>
              <a:rPr kumimoji="1" lang="en-US" altLang="zh-CN" dirty="0"/>
              <a:t> Chen, </a:t>
            </a:r>
            <a:r>
              <a:rPr kumimoji="1" lang="en-US" altLang="zh-CN" dirty="0" err="1"/>
              <a:t>Wenxiang</a:t>
            </a:r>
            <a:r>
              <a:rPr kumimoji="1" lang="en-US" altLang="zh-CN" dirty="0"/>
              <a:t> Hu, Dan </a:t>
            </a:r>
            <a:r>
              <a:rPr kumimoji="1" lang="en-US" altLang="zh-CN" dirty="0" err="1"/>
              <a:t>Hao</a:t>
            </a:r>
            <a:r>
              <a:rPr kumimoji="1" lang="en-US" altLang="zh-CN" dirty="0"/>
              <a:t>, </a:t>
            </a:r>
            <a:r>
              <a:rPr kumimoji="1" lang="en-US" altLang="zh-CN" dirty="0" err="1"/>
              <a:t>Yingfei</a:t>
            </a:r>
            <a:r>
              <a:rPr kumimoji="1" lang="en-US" altLang="zh-CN" dirty="0"/>
              <a:t> </a:t>
            </a:r>
            <a:r>
              <a:rPr kumimoji="1" lang="en-US" altLang="zh-CN" dirty="0" err="1"/>
              <a:t>Xiong</a:t>
            </a:r>
            <a:r>
              <a:rPr kumimoji="1" lang="en-US" altLang="zh-CN" dirty="0"/>
              <a:t>, </a:t>
            </a:r>
            <a:r>
              <a:rPr kumimoji="1" lang="en-US" altLang="zh-CN" dirty="0" err="1"/>
              <a:t>Hongyu</a:t>
            </a:r>
            <a:r>
              <a:rPr kumimoji="1" lang="en-US" altLang="zh-CN" dirty="0"/>
              <a:t> Zhang, Lu Zhang, Bing </a:t>
            </a:r>
            <a:r>
              <a:rPr kumimoji="1" lang="en-US" altLang="zh-CN" dirty="0" err="1"/>
              <a:t>Xie</a:t>
            </a:r>
            <a:r>
              <a:rPr kumimoji="1" lang="en-US" altLang="zh-CN" dirty="0"/>
              <a:t>, </a:t>
            </a:r>
            <a:endParaRPr kumimoji="1" lang="en-US" altLang="zh-CN" dirty="0" smtClean="0"/>
          </a:p>
          <a:p>
            <a:r>
              <a:rPr kumimoji="1" lang="en-US" altLang="zh-CN" dirty="0" smtClean="0"/>
              <a:t>An </a:t>
            </a:r>
            <a:r>
              <a:rPr kumimoji="1" lang="en-US" altLang="zh-CN" dirty="0"/>
              <a:t>Empirical Comparison of Compiler Testing </a:t>
            </a:r>
            <a:r>
              <a:rPr kumimoji="1" lang="en-US" altLang="zh-CN" dirty="0" smtClean="0"/>
              <a:t>Techniques, ICSE 2016.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499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Some Findings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Some bugs can be triggered by only lower optimization</a:t>
            </a:r>
          </a:p>
          <a:p>
            <a:r>
              <a:rPr kumimoji="1" lang="en-US" altLang="zh-CN" dirty="0" smtClean="0"/>
              <a:t>The existence of many optimization-related bugs</a:t>
            </a:r>
          </a:p>
          <a:p>
            <a:r>
              <a:rPr kumimoji="1" lang="en-US" altLang="zh-CN" dirty="0" smtClean="0"/>
              <a:t>Test programs generated by EMI are also useful for compiler testing</a:t>
            </a:r>
            <a:endParaRPr kumimoji="1" lang="zh-CN" altLang="en-US" dirty="0" smtClean="0"/>
          </a:p>
          <a:p>
            <a:r>
              <a:rPr kumimoji="1" lang="en-US" altLang="zh-CN" b="1" dirty="0">
                <a:solidFill>
                  <a:srgbClr val="FF0000"/>
                </a:solidFill>
              </a:rPr>
              <a:t>#test</a:t>
            </a:r>
            <a:r>
              <a:rPr kumimoji="1" lang="zh-CN" altLang="en-US" b="1" dirty="0">
                <a:solidFill>
                  <a:srgbClr val="FF0000"/>
                </a:solidFill>
              </a:rPr>
              <a:t> </a:t>
            </a:r>
            <a:r>
              <a:rPr kumimoji="1" lang="en-US" altLang="zh-CN" b="1" dirty="0">
                <a:solidFill>
                  <a:srgbClr val="FF0000"/>
                </a:solidFill>
              </a:rPr>
              <a:t>program</a:t>
            </a:r>
            <a:r>
              <a:rPr kumimoji="1" lang="zh-CN" altLang="en-US" b="1" dirty="0">
                <a:solidFill>
                  <a:srgbClr val="FF0000"/>
                </a:solidFill>
              </a:rPr>
              <a:t> </a:t>
            </a:r>
            <a:r>
              <a:rPr kumimoji="1" lang="en-US" altLang="zh-CN" b="1" dirty="0">
                <a:solidFill>
                  <a:srgbClr val="FF0000"/>
                </a:solidFill>
              </a:rPr>
              <a:t>has significant impact on the effectiveness of compiler </a:t>
            </a:r>
            <a:r>
              <a:rPr kumimoji="1" lang="en-US" altLang="zh-CN" b="1" dirty="0" smtClean="0">
                <a:solidFill>
                  <a:srgbClr val="FF0000"/>
                </a:solidFill>
              </a:rPr>
              <a:t>testing</a:t>
            </a:r>
            <a:endParaRPr kumimoji="1" lang="en-US" altLang="zh-CN" dirty="0" smtClean="0"/>
          </a:p>
          <a:p>
            <a:endParaRPr kumimoji="1"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593812" y="6021288"/>
            <a:ext cx="8154652" cy="646331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dirty="0" err="1"/>
              <a:t>Junjie</a:t>
            </a:r>
            <a:r>
              <a:rPr kumimoji="1" lang="en-US" altLang="zh-CN" dirty="0"/>
              <a:t> Chen, </a:t>
            </a:r>
            <a:r>
              <a:rPr kumimoji="1" lang="en-US" altLang="zh-CN" dirty="0" err="1"/>
              <a:t>Wenxiang</a:t>
            </a:r>
            <a:r>
              <a:rPr kumimoji="1" lang="en-US" altLang="zh-CN" dirty="0"/>
              <a:t> Hu, Dan </a:t>
            </a:r>
            <a:r>
              <a:rPr kumimoji="1" lang="en-US" altLang="zh-CN" dirty="0" err="1"/>
              <a:t>Hao</a:t>
            </a:r>
            <a:r>
              <a:rPr kumimoji="1" lang="en-US" altLang="zh-CN" dirty="0"/>
              <a:t>, </a:t>
            </a:r>
            <a:r>
              <a:rPr kumimoji="1" lang="en-US" altLang="zh-CN" dirty="0" err="1"/>
              <a:t>Yingfei</a:t>
            </a:r>
            <a:r>
              <a:rPr kumimoji="1" lang="en-US" altLang="zh-CN" dirty="0"/>
              <a:t> </a:t>
            </a:r>
            <a:r>
              <a:rPr kumimoji="1" lang="en-US" altLang="zh-CN" dirty="0" err="1"/>
              <a:t>Xiong</a:t>
            </a:r>
            <a:r>
              <a:rPr kumimoji="1" lang="en-US" altLang="zh-CN" dirty="0"/>
              <a:t>, </a:t>
            </a:r>
            <a:r>
              <a:rPr kumimoji="1" lang="en-US" altLang="zh-CN" dirty="0" err="1"/>
              <a:t>Hongyu</a:t>
            </a:r>
            <a:r>
              <a:rPr kumimoji="1" lang="en-US" altLang="zh-CN" dirty="0"/>
              <a:t> Zhang, Lu Zhang, Bing </a:t>
            </a:r>
            <a:r>
              <a:rPr kumimoji="1" lang="en-US" altLang="zh-CN" dirty="0" err="1"/>
              <a:t>Xie</a:t>
            </a:r>
            <a:r>
              <a:rPr kumimoji="1" lang="en-US" altLang="zh-CN" dirty="0"/>
              <a:t>, </a:t>
            </a:r>
            <a:endParaRPr kumimoji="1" lang="en-US" altLang="zh-CN" dirty="0" smtClean="0"/>
          </a:p>
          <a:p>
            <a:r>
              <a:rPr kumimoji="1" lang="en-US" altLang="zh-CN" dirty="0" smtClean="0"/>
              <a:t>An </a:t>
            </a:r>
            <a:r>
              <a:rPr kumimoji="1" lang="en-US" altLang="zh-CN" dirty="0"/>
              <a:t>Empirical Comparison of Compiler Testing </a:t>
            </a:r>
            <a:r>
              <a:rPr kumimoji="1" lang="en-US" altLang="zh-CN" dirty="0" smtClean="0"/>
              <a:t>Techniques, ICSE 2016.</a:t>
            </a:r>
            <a:endParaRPr kumimoji="1" lang="zh-CN" altLang="en-US" dirty="0"/>
          </a:p>
        </p:txBody>
      </p:sp>
      <p:sp>
        <p:nvSpPr>
          <p:cNvPr id="5" name="圆角矩形标注 4"/>
          <p:cNvSpPr/>
          <p:nvPr/>
        </p:nvSpPr>
        <p:spPr>
          <a:xfrm>
            <a:off x="593812" y="1985353"/>
            <a:ext cx="8092988" cy="1906818"/>
          </a:xfrm>
          <a:prstGeom prst="wedgeRoundRectCallout">
            <a:avLst>
              <a:gd name="adj1" fmla="val -10641"/>
              <a:gd name="adj2" fmla="val 105543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Efficiency</a:t>
            </a:r>
            <a:r>
              <a:rPr kumimoji="1" lang="zh-CN" altLang="en-US" sz="3600" b="1" dirty="0" smtClean="0"/>
              <a:t> </a:t>
            </a:r>
            <a:r>
              <a:rPr kumimoji="1" lang="en-US" altLang="zh-CN" sz="3600" b="1" dirty="0" smtClean="0"/>
              <a:t>Problem</a:t>
            </a:r>
            <a:r>
              <a:rPr kumimoji="1" lang="zh-CN" altLang="en-US" sz="3600" b="1" dirty="0" smtClean="0"/>
              <a:t>！</a:t>
            </a:r>
            <a:endParaRPr kumimoji="1"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76083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altLang="zh-CN" smtClean="0">
                <a:latin typeface="Century" charset="0"/>
                <a:ea typeface="Century" charset="0"/>
                <a:cs typeface="Century" charset="0"/>
              </a:rPr>
              <a:t>Necessity: </a:t>
            </a:r>
            <a:r>
              <a:rPr lang="en-US" altLang="zh-CN" dirty="0" smtClean="0">
                <a:latin typeface="Century" charset="0"/>
                <a:ea typeface="Century" charset="0"/>
                <a:cs typeface="Century" charset="0"/>
              </a:rPr>
              <a:t/>
            </a:r>
            <a:br>
              <a:rPr lang="en-US" altLang="zh-CN" dirty="0" smtClean="0">
                <a:latin typeface="Century" charset="0"/>
                <a:ea typeface="Century" charset="0"/>
                <a:cs typeface="Century" charset="0"/>
              </a:rPr>
            </a:br>
            <a:r>
              <a:rPr lang="en-US" altLang="zh-CN" dirty="0" smtClean="0">
                <a:latin typeface="Century" charset="0"/>
                <a:ea typeface="Century" charset="0"/>
                <a:cs typeface="Century" charset="0"/>
              </a:rPr>
              <a:t>Compiler Testing Acceleration</a:t>
            </a:r>
            <a:endParaRPr lang="zh-CN" altLang="en-US" dirty="0"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27373"/>
            <a:ext cx="8229600" cy="4525963"/>
          </a:xfrm>
        </p:spPr>
        <p:txBody>
          <a:bodyPr/>
          <a:lstStyle/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en-US" altLang="zh-CN" smtClean="0"/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688670" y="1892448"/>
            <a:ext cx="2384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dirty="0">
                <a:latin typeface="Century" charset="0"/>
                <a:ea typeface="Century" charset="0"/>
                <a:cs typeface="Century" charset="0"/>
              </a:rPr>
              <a:t>Compiler Testing</a:t>
            </a:r>
            <a:endParaRPr kumimoji="1" lang="zh-CN" altLang="en-US" sz="2000" b="1" dirty="0">
              <a:latin typeface="Century" charset="0"/>
              <a:ea typeface="Century" charset="0"/>
              <a:cs typeface="Century" charset="0"/>
            </a:endParaRPr>
          </a:p>
        </p:txBody>
      </p:sp>
      <p:pic>
        <p:nvPicPr>
          <p:cNvPr id="6" name="内容占位符 4" descr="屏幕快照 2016-02-29 下午5.43.27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2" t="14031" r="12552" b="10865"/>
          <a:stretch/>
        </p:blipFill>
        <p:spPr>
          <a:xfrm>
            <a:off x="230875" y="1896623"/>
            <a:ext cx="3094678" cy="2167053"/>
          </a:xfrm>
          <a:prstGeom prst="rect">
            <a:avLst/>
          </a:prstGeom>
        </p:spPr>
      </p:pic>
      <p:grpSp>
        <p:nvGrpSpPr>
          <p:cNvPr id="11" name="组 10"/>
          <p:cNvGrpSpPr/>
          <p:nvPr/>
        </p:nvGrpSpPr>
        <p:grpSpPr>
          <a:xfrm>
            <a:off x="6425700" y="2212136"/>
            <a:ext cx="2426504" cy="1512168"/>
            <a:chOff x="5508104" y="1052736"/>
            <a:chExt cx="2426504" cy="1512168"/>
          </a:xfrm>
        </p:grpSpPr>
        <p:pic>
          <p:nvPicPr>
            <p:cNvPr id="7" name="图片 6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5508104" y="1426509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8" name="图片 7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5745896" y="1268760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9" name="图片 8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6012160" y="1052736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10" name="图片 9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6228184" y="1205136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</p:grpSp>
      <p:sp>
        <p:nvSpPr>
          <p:cNvPr id="14" name="左箭头 13"/>
          <p:cNvSpPr/>
          <p:nvPr/>
        </p:nvSpPr>
        <p:spPr>
          <a:xfrm rot="10800000">
            <a:off x="3303176" y="2159971"/>
            <a:ext cx="2948953" cy="431019"/>
          </a:xfrm>
          <a:prstGeom prst="leftArrow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 sz="135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5">
            <a:clrChange>
              <a:clrFrom>
                <a:srgbClr val="C5E0E7"/>
              </a:clrFrom>
              <a:clrTo>
                <a:srgbClr val="C5E0E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713" y="2628275"/>
            <a:ext cx="2236489" cy="1714642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0" y="4797269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Century" charset="0"/>
                <a:ea typeface="Century" charset="0"/>
                <a:cs typeface="Century" charset="0"/>
              </a:rPr>
              <a:t>Consuming 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an extremely long period of time to find </a:t>
            </a:r>
            <a:r>
              <a:rPr lang="en-US" altLang="zh-CN" sz="2000" dirty="0" smtClean="0">
                <a:latin typeface="Century" charset="0"/>
                <a:ea typeface="Century" charset="0"/>
                <a:cs typeface="Century" charset="0"/>
              </a:rPr>
              <a:t>a 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small number of </a:t>
            </a:r>
            <a:r>
              <a:rPr lang="en-US" altLang="zh-CN" sz="2000" dirty="0" smtClean="0">
                <a:latin typeface="Century" charset="0"/>
                <a:ea typeface="Century" charset="0"/>
                <a:cs typeface="Century" charset="0"/>
              </a:rPr>
              <a:t>bugs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Yang et al. </a:t>
            </a:r>
            <a:r>
              <a:rPr lang="en-US" altLang="zh-CN" sz="2000" dirty="0" smtClean="0">
                <a:latin typeface="Century" charset="0"/>
                <a:ea typeface="Century" charset="0"/>
                <a:cs typeface="Century" charset="0"/>
              </a:rPr>
              <a:t>[1] 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spent </a:t>
            </a:r>
            <a:r>
              <a:rPr lang="en-US" altLang="zh-CN" sz="2400" b="1" dirty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three years</a:t>
            </a:r>
            <a:r>
              <a:rPr lang="en-US" altLang="zh-CN" sz="2000" b="1" dirty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 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on detecting </a:t>
            </a:r>
            <a:r>
              <a:rPr lang="en-US" altLang="zh-CN" sz="2400" b="1" dirty="0">
                <a:solidFill>
                  <a:srgbClr val="0070C0"/>
                </a:solidFill>
                <a:latin typeface="Century" charset="0"/>
                <a:ea typeface="Century" charset="0"/>
                <a:cs typeface="Century" charset="0"/>
              </a:rPr>
              <a:t>325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 C compiler </a:t>
            </a:r>
            <a:r>
              <a:rPr lang="en-US" altLang="zh-CN" sz="2000" dirty="0" smtClean="0">
                <a:latin typeface="Century" charset="0"/>
                <a:ea typeface="Century" charset="0"/>
                <a:cs typeface="Century" charset="0"/>
              </a:rPr>
              <a:t>bugs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zh-CN" sz="2000" dirty="0" smtClean="0">
                <a:latin typeface="Century" charset="0"/>
                <a:ea typeface="Century" charset="0"/>
                <a:cs typeface="Century" charset="0"/>
              </a:rPr>
              <a:t>Le 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et al. </a:t>
            </a:r>
            <a:r>
              <a:rPr lang="en-US" altLang="zh-CN" sz="2000" dirty="0" smtClean="0">
                <a:latin typeface="Century" charset="0"/>
                <a:ea typeface="Century" charset="0"/>
                <a:cs typeface="Century" charset="0"/>
              </a:rPr>
              <a:t>[2] 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spent </a:t>
            </a:r>
            <a:r>
              <a:rPr lang="en-US" altLang="zh-CN" sz="2400" b="1" dirty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eleven months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 on detecting </a:t>
            </a:r>
            <a:r>
              <a:rPr lang="en-US" altLang="zh-CN" sz="2400" b="1" dirty="0">
                <a:solidFill>
                  <a:srgbClr val="0070C0"/>
                </a:solidFill>
                <a:latin typeface="Century" charset="0"/>
                <a:ea typeface="Century" charset="0"/>
                <a:cs typeface="Century" charset="0"/>
              </a:rPr>
              <a:t>147</a:t>
            </a:r>
            <a:r>
              <a:rPr lang="en-US" altLang="zh-CN" sz="2000" dirty="0">
                <a:latin typeface="Century" charset="0"/>
                <a:ea typeface="Century" charset="0"/>
                <a:cs typeface="Century" charset="0"/>
              </a:rPr>
              <a:t> C compiler bugs</a:t>
            </a:r>
            <a:r>
              <a:rPr kumimoji="1" lang="en-US" altLang="zh-CN" sz="2000" b="1" dirty="0" smtClean="0">
                <a:latin typeface="Century" charset="0"/>
                <a:ea typeface="Century" charset="0"/>
                <a:cs typeface="Century" charset="0"/>
              </a:rPr>
              <a:t> </a:t>
            </a:r>
            <a:endParaRPr kumimoji="1" lang="zh-CN" altLang="en-US" sz="2000" b="1" dirty="0"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5268" y="6288693"/>
            <a:ext cx="91772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latin typeface="Century" charset="0"/>
                <a:ea typeface="Century" charset="0"/>
                <a:cs typeface="Century" charset="0"/>
              </a:rPr>
              <a:t>[1] X. Yang, Y. Chen, E. </a:t>
            </a:r>
            <a:r>
              <a:rPr lang="en-US" altLang="zh-CN" sz="1100" dirty="0" err="1">
                <a:latin typeface="Century" charset="0"/>
                <a:ea typeface="Century" charset="0"/>
                <a:cs typeface="Century" charset="0"/>
              </a:rPr>
              <a:t>Eide</a:t>
            </a:r>
            <a:r>
              <a:rPr lang="en-US" altLang="zh-CN" sz="1100" dirty="0">
                <a:latin typeface="Century" charset="0"/>
                <a:ea typeface="Century" charset="0"/>
                <a:cs typeface="Century" charset="0"/>
              </a:rPr>
              <a:t>, and J. </a:t>
            </a:r>
            <a:r>
              <a:rPr lang="en-US" altLang="zh-CN" sz="1100" dirty="0" err="1">
                <a:latin typeface="Century" charset="0"/>
                <a:ea typeface="Century" charset="0"/>
                <a:cs typeface="Century" charset="0"/>
              </a:rPr>
              <a:t>Regehr</a:t>
            </a:r>
            <a:r>
              <a:rPr lang="en-US" altLang="zh-CN" sz="1100" dirty="0">
                <a:latin typeface="Century" charset="0"/>
                <a:ea typeface="Century" charset="0"/>
                <a:cs typeface="Century" charset="0"/>
              </a:rPr>
              <a:t>, </a:t>
            </a:r>
            <a:r>
              <a:rPr lang="en-US" altLang="zh-CN" sz="1100" dirty="0" smtClean="0">
                <a:latin typeface="Century" charset="0"/>
                <a:ea typeface="Century" charset="0"/>
                <a:cs typeface="Century" charset="0"/>
              </a:rPr>
              <a:t>Finding </a:t>
            </a:r>
            <a:r>
              <a:rPr lang="en-US" altLang="zh-CN" sz="1100" dirty="0">
                <a:latin typeface="Century" charset="0"/>
                <a:ea typeface="Century" charset="0"/>
                <a:cs typeface="Century" charset="0"/>
              </a:rPr>
              <a:t>and understanding bugs in </a:t>
            </a:r>
            <a:r>
              <a:rPr lang="en-US" altLang="zh-CN" sz="1100" dirty="0" smtClean="0">
                <a:latin typeface="Century" charset="0"/>
                <a:ea typeface="Century" charset="0"/>
                <a:cs typeface="Century" charset="0"/>
              </a:rPr>
              <a:t>C compilers, PLDI 2011</a:t>
            </a:r>
            <a:endParaRPr lang="en-US" altLang="zh-CN" sz="1100" dirty="0">
              <a:latin typeface="Century" charset="0"/>
              <a:ea typeface="Century" charset="0"/>
              <a:cs typeface="Century" charset="0"/>
            </a:endParaRPr>
          </a:p>
          <a:p>
            <a:r>
              <a:rPr lang="en-US" altLang="zh-CN" sz="1100" dirty="0">
                <a:latin typeface="Century" charset="0"/>
                <a:ea typeface="Century" charset="0"/>
                <a:cs typeface="Century" charset="0"/>
              </a:rPr>
              <a:t>[2] V. Le, M. </a:t>
            </a:r>
            <a:r>
              <a:rPr lang="en-US" altLang="zh-CN" sz="1100" dirty="0" err="1">
                <a:latin typeface="Century" charset="0"/>
                <a:ea typeface="Century" charset="0"/>
                <a:cs typeface="Century" charset="0"/>
              </a:rPr>
              <a:t>Afshari</a:t>
            </a:r>
            <a:r>
              <a:rPr lang="en-US" altLang="zh-CN" sz="1100" dirty="0">
                <a:latin typeface="Century" charset="0"/>
                <a:ea typeface="Century" charset="0"/>
                <a:cs typeface="Century" charset="0"/>
              </a:rPr>
              <a:t>, Z. Su. Compiler validation via equivalence modulo inputs, PLDI, 2014.</a:t>
            </a:r>
            <a:endParaRPr lang="zh-CN" altLang="en-US" sz="1100" dirty="0">
              <a:latin typeface="Century" charset="0"/>
              <a:ea typeface="Century" charset="0"/>
              <a:cs typeface="Century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5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How? Test Prioritization</a:t>
            </a:r>
            <a:endParaRPr kumimoji="1" lang="zh-CN" altLang="en-US" dirty="0"/>
          </a:p>
        </p:txBody>
      </p:sp>
      <p:pic>
        <p:nvPicPr>
          <p:cNvPr id="13" name="内容占位符 1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574" y="1561300"/>
            <a:ext cx="2873776" cy="1481301"/>
          </a:xfrm>
        </p:spPr>
      </p:pic>
      <p:grpSp>
        <p:nvGrpSpPr>
          <p:cNvPr id="5" name="组 4"/>
          <p:cNvGrpSpPr/>
          <p:nvPr/>
        </p:nvGrpSpPr>
        <p:grpSpPr>
          <a:xfrm>
            <a:off x="559501" y="1688182"/>
            <a:ext cx="2426504" cy="1512168"/>
            <a:chOff x="5508104" y="1052736"/>
            <a:chExt cx="2426504" cy="1512168"/>
          </a:xfrm>
        </p:grpSpPr>
        <p:pic>
          <p:nvPicPr>
            <p:cNvPr id="6" name="图片 5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5508104" y="1426509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7" name="图片 6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5745896" y="1268760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8" name="图片 7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6012160" y="1052736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9" name="图片 8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6228184" y="1205136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</p:grpSp>
      <p:sp>
        <p:nvSpPr>
          <p:cNvPr id="10" name="文本框 9"/>
          <p:cNvSpPr txBox="1"/>
          <p:nvPr/>
        </p:nvSpPr>
        <p:spPr>
          <a:xfrm>
            <a:off x="477857" y="3238864"/>
            <a:ext cx="275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dirty="0" smtClean="0">
                <a:latin typeface="Century" charset="0"/>
                <a:ea typeface="Century" charset="0"/>
                <a:cs typeface="Century" charset="0"/>
              </a:rPr>
              <a:t>Only </a:t>
            </a:r>
            <a:r>
              <a:rPr kumimoji="1" lang="en-US" altLang="zh-CN" sz="2000" b="1" dirty="0">
                <a:latin typeface="Century" charset="0"/>
                <a:ea typeface="Century" charset="0"/>
                <a:cs typeface="Century" charset="0"/>
              </a:rPr>
              <a:t>a subset of test programs </a:t>
            </a:r>
            <a:r>
              <a:rPr kumimoji="1" lang="en-US" altLang="zh-CN" sz="2000" b="1" dirty="0" smtClean="0">
                <a:latin typeface="Century" charset="0"/>
                <a:ea typeface="Century" charset="0"/>
                <a:cs typeface="Century" charset="0"/>
              </a:rPr>
              <a:t>triggering </a:t>
            </a:r>
            <a:r>
              <a:rPr kumimoji="1" lang="en-US" altLang="zh-CN" sz="2000" b="1" dirty="0">
                <a:latin typeface="Century" charset="0"/>
                <a:ea typeface="Century" charset="0"/>
                <a:cs typeface="Century" charset="0"/>
              </a:rPr>
              <a:t>compiler bugs</a:t>
            </a:r>
            <a:endParaRPr kumimoji="1" lang="zh-CN" altLang="en-US" sz="2000" b="1" dirty="0"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11" name="左箭头 10"/>
          <p:cNvSpPr/>
          <p:nvPr/>
        </p:nvSpPr>
        <p:spPr>
          <a:xfrm rot="10800000">
            <a:off x="3118123" y="2788587"/>
            <a:ext cx="2449915" cy="431019"/>
          </a:xfrm>
          <a:prstGeom prst="leftArrow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 sz="1350"/>
          </a:p>
        </p:txBody>
      </p:sp>
      <p:sp>
        <p:nvSpPr>
          <p:cNvPr id="12" name="文本框 11"/>
          <p:cNvSpPr txBox="1"/>
          <p:nvPr/>
        </p:nvSpPr>
        <p:spPr>
          <a:xfrm>
            <a:off x="3600411" y="2409779"/>
            <a:ext cx="275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smtClean="0">
                <a:latin typeface="Century" charset="0"/>
                <a:ea typeface="Century" charset="0"/>
                <a:cs typeface="Century" charset="0"/>
              </a:rPr>
              <a:t>Intuitively</a:t>
            </a:r>
            <a:endParaRPr kumimoji="1" lang="zh-CN" altLang="en-US" sz="2000" b="1" dirty="0"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49683" y="3266077"/>
            <a:ext cx="34126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>
                <a:latin typeface="Century" charset="0"/>
                <a:ea typeface="Century" charset="0"/>
                <a:cs typeface="Century" charset="0"/>
              </a:rPr>
              <a:t>compiler testing can be accelerated by running these test programs earlier</a:t>
            </a:r>
            <a:endParaRPr kumimoji="1" lang="zh-CN" altLang="en-US" sz="2000" b="1" dirty="0">
              <a:latin typeface="Century" charset="0"/>
              <a:ea typeface="Century" charset="0"/>
              <a:cs typeface="Century" charset="0"/>
            </a:endParaRPr>
          </a:p>
        </p:txBody>
      </p:sp>
      <p:pic>
        <p:nvPicPr>
          <p:cNvPr id="15" name="图片 14" descr="屏幕快照 2016-02-21 下午8.37.14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321" y="1280008"/>
            <a:ext cx="616657" cy="72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59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Applying Prioritization Techniques?</a:t>
            </a:r>
            <a:endParaRPr kumimoji="1" lang="zh-CN" altLang="en-US" dirty="0"/>
          </a:p>
        </p:txBody>
      </p:sp>
      <p:pic>
        <p:nvPicPr>
          <p:cNvPr id="13" name="内容占位符 1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574" y="1561300"/>
            <a:ext cx="2873776" cy="1481301"/>
          </a:xfrm>
        </p:spPr>
      </p:pic>
      <p:grpSp>
        <p:nvGrpSpPr>
          <p:cNvPr id="5" name="组 4"/>
          <p:cNvGrpSpPr/>
          <p:nvPr/>
        </p:nvGrpSpPr>
        <p:grpSpPr>
          <a:xfrm>
            <a:off x="559501" y="1688182"/>
            <a:ext cx="2426504" cy="1512168"/>
            <a:chOff x="5508104" y="1052736"/>
            <a:chExt cx="2426504" cy="1512168"/>
          </a:xfrm>
        </p:grpSpPr>
        <p:pic>
          <p:nvPicPr>
            <p:cNvPr id="6" name="图片 5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5508104" y="1426509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7" name="图片 6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5745896" y="1268760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8" name="图片 7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6012160" y="1052736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  <p:pic>
          <p:nvPicPr>
            <p:cNvPr id="9" name="图片 8" descr="屏幕快照 2016-02-29 下午5.46.58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62" b="11535"/>
            <a:stretch/>
          </p:blipFill>
          <p:spPr>
            <a:xfrm>
              <a:off x="6228184" y="1205136"/>
              <a:ext cx="1706424" cy="1138395"/>
            </a:xfrm>
            <a:prstGeom prst="rect">
              <a:avLst/>
            </a:prstGeom>
            <a:ln>
              <a:solidFill>
                <a:srgbClr val="4B5A60"/>
              </a:solidFill>
            </a:ln>
          </p:spPr>
        </p:pic>
      </p:grpSp>
      <p:sp>
        <p:nvSpPr>
          <p:cNvPr id="10" name="文本框 9"/>
          <p:cNvSpPr txBox="1"/>
          <p:nvPr/>
        </p:nvSpPr>
        <p:spPr>
          <a:xfrm>
            <a:off x="477857" y="3238864"/>
            <a:ext cx="275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dirty="0" smtClean="0">
                <a:latin typeface="Century" charset="0"/>
                <a:ea typeface="Century" charset="0"/>
                <a:cs typeface="Century" charset="0"/>
              </a:rPr>
              <a:t>A </a:t>
            </a:r>
            <a:r>
              <a:rPr kumimoji="1" lang="en-US" altLang="zh-CN" sz="2000" b="1" dirty="0">
                <a:latin typeface="Century" charset="0"/>
                <a:ea typeface="Century" charset="0"/>
                <a:cs typeface="Century" charset="0"/>
              </a:rPr>
              <a:t>subset of test programs </a:t>
            </a:r>
            <a:r>
              <a:rPr kumimoji="1" lang="en-US" altLang="zh-CN" sz="2000" b="1" dirty="0" smtClean="0">
                <a:latin typeface="Century" charset="0"/>
                <a:ea typeface="Century" charset="0"/>
                <a:cs typeface="Century" charset="0"/>
              </a:rPr>
              <a:t>triggering </a:t>
            </a:r>
            <a:r>
              <a:rPr kumimoji="1" lang="en-US" altLang="zh-CN" sz="2000" b="1" dirty="0">
                <a:latin typeface="Century" charset="0"/>
                <a:ea typeface="Century" charset="0"/>
                <a:cs typeface="Century" charset="0"/>
              </a:rPr>
              <a:t>compiler bugs</a:t>
            </a:r>
            <a:endParaRPr kumimoji="1" lang="zh-CN" altLang="en-US" sz="2000" b="1" dirty="0"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11" name="左箭头 10"/>
          <p:cNvSpPr/>
          <p:nvPr/>
        </p:nvSpPr>
        <p:spPr>
          <a:xfrm rot="10800000">
            <a:off x="3118123" y="2788587"/>
            <a:ext cx="2449915" cy="431019"/>
          </a:xfrm>
          <a:prstGeom prst="leftArrow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 sz="1350"/>
          </a:p>
        </p:txBody>
      </p:sp>
      <p:sp>
        <p:nvSpPr>
          <p:cNvPr id="12" name="文本框 11"/>
          <p:cNvSpPr txBox="1"/>
          <p:nvPr/>
        </p:nvSpPr>
        <p:spPr>
          <a:xfrm>
            <a:off x="3600411" y="2409779"/>
            <a:ext cx="275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smtClean="0">
                <a:latin typeface="Century" charset="0"/>
                <a:ea typeface="Century" charset="0"/>
                <a:cs typeface="Century" charset="0"/>
              </a:rPr>
              <a:t>Intuitively</a:t>
            </a:r>
            <a:endParaRPr kumimoji="1" lang="zh-CN" altLang="en-US" sz="2000" b="1" dirty="0"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49683" y="3266077"/>
            <a:ext cx="34126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dirty="0" smtClean="0">
                <a:latin typeface="Century" charset="0"/>
                <a:ea typeface="Century" charset="0"/>
                <a:cs typeface="Century" charset="0"/>
              </a:rPr>
              <a:t>Accelerating compiler </a:t>
            </a:r>
            <a:r>
              <a:rPr kumimoji="1" lang="en-US" altLang="zh-CN" sz="2000" b="1" dirty="0">
                <a:latin typeface="Century" charset="0"/>
                <a:ea typeface="Century" charset="0"/>
                <a:cs typeface="Century" charset="0"/>
              </a:rPr>
              <a:t>testing </a:t>
            </a:r>
            <a:r>
              <a:rPr kumimoji="1" lang="en-US" altLang="zh-CN" sz="2000" b="1" dirty="0" smtClean="0">
                <a:latin typeface="Century" charset="0"/>
                <a:ea typeface="Century" charset="0"/>
                <a:cs typeface="Century" charset="0"/>
              </a:rPr>
              <a:t>by </a:t>
            </a:r>
            <a:r>
              <a:rPr kumimoji="1" lang="en-US" altLang="zh-CN" sz="2000" b="1" dirty="0">
                <a:latin typeface="Century" charset="0"/>
                <a:ea typeface="Century" charset="0"/>
                <a:cs typeface="Century" charset="0"/>
              </a:rPr>
              <a:t>running these test programs earlier</a:t>
            </a:r>
            <a:endParaRPr kumimoji="1" lang="zh-CN" altLang="en-US" sz="2000" b="1" dirty="0">
              <a:latin typeface="Century" charset="0"/>
              <a:ea typeface="Century" charset="0"/>
              <a:cs typeface="Century" charset="0"/>
            </a:endParaRPr>
          </a:p>
        </p:txBody>
      </p:sp>
      <p:pic>
        <p:nvPicPr>
          <p:cNvPr id="15" name="图片 14" descr="屏幕快照 2016-02-21 下午8.37.14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321" y="1280008"/>
            <a:ext cx="616657" cy="720394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477857" y="4647803"/>
            <a:ext cx="8165833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000" b="1" dirty="0" smtClean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Test </a:t>
            </a:r>
            <a:r>
              <a:rPr kumimoji="1" lang="en-US" altLang="zh-CN" sz="2000" b="1" dirty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prioritization may be adopted to accelerate compiler 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testing!</a:t>
            </a:r>
          </a:p>
          <a:p>
            <a:endParaRPr kumimoji="1" lang="en-US" altLang="zh-CN" sz="2000" b="1" dirty="0">
              <a:latin typeface="Century" charset="0"/>
              <a:ea typeface="Century" charset="0"/>
              <a:cs typeface="Century" charset="0"/>
            </a:endParaRPr>
          </a:p>
          <a:p>
            <a:r>
              <a:rPr kumimoji="1" lang="en-US" altLang="zh-CN" sz="2000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Unfortunately, existing approaches can hardly be used! </a:t>
            </a:r>
            <a:endParaRPr kumimoji="1" lang="en-US" altLang="zh-CN" sz="2000" b="1" dirty="0">
              <a:solidFill>
                <a:schemeClr val="tx1"/>
              </a:solidFill>
              <a:latin typeface="Century" charset="0"/>
              <a:ea typeface="Century" charset="0"/>
              <a:cs typeface="Century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kumimoji="1" lang="en-US" altLang="zh-CN" i="1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Coverage-based</a:t>
            </a:r>
            <a:r>
              <a:rPr kumimoji="1" lang="en-US" altLang="zh-CN" i="1" dirty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:</a:t>
            </a:r>
            <a:r>
              <a:rPr kumimoji="1" lang="en-US" altLang="zh-CN" dirty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 </a:t>
            </a:r>
            <a:r>
              <a:rPr kumimoji="1" lang="en-US" altLang="zh-CN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structural </a:t>
            </a:r>
            <a:r>
              <a:rPr kumimoji="1" lang="en-US" altLang="zh-CN" dirty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coverage </a:t>
            </a:r>
            <a:r>
              <a:rPr kumimoji="1" lang="en-US" altLang="zh-CN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information is </a:t>
            </a:r>
            <a:r>
              <a:rPr kumimoji="1" lang="en-US" altLang="zh-CN" dirty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not </a:t>
            </a:r>
            <a:r>
              <a:rPr kumimoji="1" lang="en-US" altLang="zh-CN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available</a:t>
            </a:r>
          </a:p>
          <a:p>
            <a:pPr marL="342900" indent="-342900">
              <a:buFont typeface="Arial" charset="0"/>
              <a:buChar char="•"/>
            </a:pPr>
            <a:r>
              <a:rPr kumimoji="1" lang="en-US" altLang="zh-CN" i="1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Input-based</a:t>
            </a:r>
            <a:r>
              <a:rPr kumimoji="1" lang="en-US" altLang="zh-CN" i="1" dirty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: </a:t>
            </a:r>
            <a:r>
              <a:rPr kumimoji="1" lang="en-US" altLang="zh-CN" dirty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low efficiency and </a:t>
            </a:r>
            <a:r>
              <a:rPr kumimoji="1" lang="en-US" altLang="zh-CN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effectiveness</a:t>
            </a:r>
            <a:endParaRPr kumimoji="1" lang="en-US" altLang="zh-CN" dirty="0">
              <a:solidFill>
                <a:schemeClr val="tx1"/>
              </a:solidFill>
              <a:latin typeface="Century" charset="0"/>
              <a:ea typeface="Century" charset="0"/>
              <a:cs typeface="Century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43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1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376" y="2205383"/>
            <a:ext cx="2873776" cy="1481301"/>
          </a:xfrm>
        </p:spPr>
      </p:pic>
      <p:pic>
        <p:nvPicPr>
          <p:cNvPr id="15" name="图片 14" descr="屏幕快照 2016-02-21 下午8.37.14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903" y="1733903"/>
            <a:ext cx="616657" cy="720394"/>
          </a:xfrm>
          <a:prstGeom prst="rect">
            <a:avLst/>
          </a:prstGeom>
        </p:spPr>
      </p:pic>
      <p:sp>
        <p:nvSpPr>
          <p:cNvPr id="18" name="TextBox 16"/>
          <p:cNvSpPr txBox="1"/>
          <p:nvPr/>
        </p:nvSpPr>
        <p:spPr>
          <a:xfrm>
            <a:off x="272536" y="4254187"/>
            <a:ext cx="4011432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Identifying </a:t>
            </a:r>
          </a:p>
          <a:p>
            <a:r>
              <a:rPr lang="en-US" altLang="zh-CN" sz="2400" b="1" dirty="0" smtClean="0"/>
              <a:t>Bug-revealing test programs</a:t>
            </a:r>
            <a:endParaRPr lang="en-US" altLang="zh-CN" sz="2400" b="1" dirty="0"/>
          </a:p>
        </p:txBody>
      </p:sp>
      <p:sp>
        <p:nvSpPr>
          <p:cNvPr id="20" name="TextBox 26"/>
          <p:cNvSpPr txBox="1"/>
          <p:nvPr/>
        </p:nvSpPr>
        <p:spPr>
          <a:xfrm>
            <a:off x="4521008" y="4254187"/>
            <a:ext cx="4337406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Predicting</a:t>
            </a:r>
          </a:p>
          <a:p>
            <a:r>
              <a:rPr lang="en-US" altLang="zh-CN" sz="2400" b="1" dirty="0" smtClean="0"/>
              <a:t>Execution time of test programs</a:t>
            </a:r>
          </a:p>
        </p:txBody>
      </p:sp>
      <p:sp>
        <p:nvSpPr>
          <p:cNvPr id="4" name="左大括号 3"/>
          <p:cNvSpPr/>
          <p:nvPr/>
        </p:nvSpPr>
        <p:spPr>
          <a:xfrm rot="5400000">
            <a:off x="4271962" y="2601234"/>
            <a:ext cx="600077" cy="2736303"/>
          </a:xfrm>
          <a:prstGeom prst="leftBrace">
            <a:avLst>
              <a:gd name="adj1" fmla="val 13969"/>
              <a:gd name="adj2" fmla="val 5223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20472" cy="1143000"/>
          </a:xfrm>
        </p:spPr>
        <p:txBody>
          <a:bodyPr>
            <a:normAutofit fontScale="90000"/>
          </a:bodyPr>
          <a:lstStyle/>
          <a:p>
            <a:pPr algn="l"/>
            <a:r>
              <a:rPr kumimoji="1" lang="en-US" altLang="zh-CN" dirty="0" smtClean="0"/>
              <a:t>Key: </a:t>
            </a:r>
            <a:r>
              <a:rPr kumimoji="1" lang="en-US" altLang="zh-CN" smtClean="0"/>
              <a:t>Identifying Test Programs Satisfying</a:t>
            </a:r>
            <a:r>
              <a:rPr kumimoji="1" lang="mr-IN" altLang="zh-CN" dirty="0" smtClean="0"/>
              <a:t>…</a:t>
            </a:r>
            <a:endParaRPr kumimoji="1" lang="zh-CN" altLang="en-US" dirty="0"/>
          </a:p>
        </p:txBody>
      </p:sp>
      <p:sp>
        <p:nvSpPr>
          <p:cNvPr id="28" name="横卷形 27"/>
          <p:cNvSpPr/>
          <p:nvPr/>
        </p:nvSpPr>
        <p:spPr>
          <a:xfrm>
            <a:off x="755576" y="5484474"/>
            <a:ext cx="7359804" cy="1076492"/>
          </a:xfrm>
          <a:prstGeom prst="horizontalScroll">
            <a:avLst/>
          </a:prstGeom>
          <a:noFill/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200" b="1" dirty="0" smtClean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LET: </a:t>
            </a:r>
            <a:r>
              <a:rPr kumimoji="1" lang="en-US" altLang="zh-CN" sz="2200" b="1" smtClean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LEarn</a:t>
            </a:r>
            <a:r>
              <a:rPr kumimoji="1" lang="en-US" altLang="zh-CN" sz="2200" b="1" dirty="0" smtClean="0">
                <a:solidFill>
                  <a:srgbClr val="FF0000"/>
                </a:solidFill>
                <a:latin typeface="Century" charset="0"/>
                <a:ea typeface="Century" charset="0"/>
                <a:cs typeface="Century" charset="0"/>
              </a:rPr>
              <a:t> to Test compilers</a:t>
            </a:r>
            <a:endParaRPr kumimoji="1" lang="en-US" altLang="zh-CN" sz="2200" b="1" dirty="0">
              <a:solidFill>
                <a:srgbClr val="FF0000"/>
              </a:solidFill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29" name="上箭头 28"/>
          <p:cNvSpPr/>
          <p:nvPr/>
        </p:nvSpPr>
        <p:spPr>
          <a:xfrm>
            <a:off x="1691680" y="5229200"/>
            <a:ext cx="936104" cy="17963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上箭头 29"/>
          <p:cNvSpPr/>
          <p:nvPr/>
        </p:nvSpPr>
        <p:spPr>
          <a:xfrm>
            <a:off x="6221659" y="5221976"/>
            <a:ext cx="936104" cy="17963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2562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Overview of LET 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kumimoji="1" lang="en-US" altLang="zh-CN" sz="2400" dirty="0" smtClean="0"/>
          </a:p>
          <a:p>
            <a:endParaRPr kumimoji="1" lang="en-US" altLang="zh-CN" sz="2400" dirty="0"/>
          </a:p>
          <a:p>
            <a:endParaRPr kumimoji="1" lang="en-US" altLang="zh-CN" sz="2400" dirty="0" smtClean="0"/>
          </a:p>
          <a:p>
            <a:endParaRPr kumimoji="1" lang="en-US" altLang="zh-CN" sz="2400" dirty="0"/>
          </a:p>
          <a:p>
            <a:endParaRPr kumimoji="1" lang="en-US" altLang="zh-CN" sz="2400" dirty="0" smtClean="0"/>
          </a:p>
          <a:p>
            <a:endParaRPr kumimoji="1" lang="en-US" altLang="zh-CN" sz="2400" dirty="0"/>
          </a:p>
          <a:p>
            <a:r>
              <a:rPr kumimoji="1" lang="en-US" altLang="zh-CN" sz="2400" b="1" i="1" dirty="0" smtClean="0">
                <a:solidFill>
                  <a:srgbClr val="FF0000"/>
                </a:solidFill>
              </a:rPr>
              <a:t>Learning process</a:t>
            </a:r>
            <a:r>
              <a:rPr kumimoji="1" lang="en-US" altLang="zh-CN" sz="2400" i="1" dirty="0" smtClean="0"/>
              <a:t>: </a:t>
            </a:r>
            <a:r>
              <a:rPr kumimoji="1" lang="en-US" altLang="zh-CN" sz="2400" dirty="0" smtClean="0"/>
              <a:t>Identifying features, Training a capability model, Training a time model</a:t>
            </a:r>
          </a:p>
          <a:p>
            <a:r>
              <a:rPr kumimoji="1" lang="en-US" altLang="zh-CN" sz="2400" b="1" i="1" dirty="0" smtClean="0">
                <a:solidFill>
                  <a:srgbClr val="FF0000"/>
                </a:solidFill>
              </a:rPr>
              <a:t>Scheduling process</a:t>
            </a:r>
            <a:r>
              <a:rPr kumimoji="1" lang="en-US" altLang="zh-CN" sz="2400" i="1" dirty="0" smtClean="0"/>
              <a:t>: </a:t>
            </a:r>
            <a:r>
              <a:rPr kumimoji="1" lang="en-US" altLang="zh-CN" sz="2400" dirty="0" smtClean="0"/>
              <a:t>Ranking new test programs</a:t>
            </a:r>
            <a:endParaRPr kumimoji="1" lang="zh-CN" altLang="en-US" sz="2400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25</a:t>
            </a:fld>
            <a:endParaRPr 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05079"/>
            <a:ext cx="9144000" cy="252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08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Learn: bug-revealing test programs</a:t>
            </a:r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22" y="1242651"/>
            <a:ext cx="4469978" cy="2618397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4716016" y="1309796"/>
            <a:ext cx="4242532" cy="237626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732711" y="1741845"/>
            <a:ext cx="42258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000" b="1" dirty="0" smtClean="0"/>
              <a:t>Whether a compiler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bug is triggered:</a:t>
            </a:r>
          </a:p>
          <a:p>
            <a:pPr marL="285750" indent="-285750">
              <a:buFont typeface="Arial" charset="0"/>
              <a:buChar char="•"/>
            </a:pPr>
            <a:r>
              <a:rPr kumimoji="1" lang="en-US" altLang="zh-CN" sz="2000" b="1" dirty="0" smtClean="0"/>
              <a:t>Elements in test</a:t>
            </a:r>
            <a:r>
              <a:rPr kumimoji="1" lang="zh-CN" altLang="en-US" sz="2000" b="1" dirty="0" smtClean="0"/>
              <a:t> </a:t>
            </a:r>
            <a:r>
              <a:rPr kumimoji="1" lang="en-US" altLang="zh-CN" sz="2000" b="1" dirty="0" smtClean="0"/>
              <a:t>programs</a:t>
            </a:r>
          </a:p>
          <a:p>
            <a:pPr marL="285750" indent="-285750">
              <a:buFont typeface="Arial" charset="0"/>
              <a:buChar char="•"/>
            </a:pPr>
            <a:r>
              <a:rPr kumimoji="1" lang="en-US" altLang="zh-CN" sz="2000" b="1" dirty="0" smtClean="0"/>
              <a:t>Usage of elements in test programs</a:t>
            </a:r>
            <a:endParaRPr kumimoji="1" lang="zh-CN" altLang="en-US" sz="2000" b="1" dirty="0"/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53366230"/>
              </p:ext>
            </p:extLst>
          </p:nvPr>
        </p:nvGraphicFramePr>
        <p:xfrm>
          <a:off x="1365738" y="3933056"/>
          <a:ext cx="6096000" cy="2760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6432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zh-CN" dirty="0" smtClean="0"/>
              <a:t>Model: bug-revealing test programs</a:t>
            </a:r>
            <a:endParaRPr kumimoji="1" lang="zh-CN" altLang="en-US" dirty="0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340675"/>
              </p:ext>
            </p:extLst>
          </p:nvPr>
        </p:nvGraphicFramePr>
        <p:xfrm>
          <a:off x="489858" y="1988840"/>
          <a:ext cx="8123464" cy="1831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28598" y="3949938"/>
            <a:ext cx="2155374" cy="1323439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000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Filter useless features:</a:t>
            </a:r>
          </a:p>
          <a:p>
            <a:r>
              <a:rPr kumimoji="1" lang="en-US" altLang="zh-CN" sz="2000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&gt;&gt;information gain ratio = 0</a:t>
            </a:r>
            <a:endParaRPr kumimoji="1" lang="en-US" altLang="zh-CN" sz="2000" dirty="0">
              <a:solidFill>
                <a:schemeClr val="tx1"/>
              </a:solidFill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14600" y="3954263"/>
            <a:ext cx="3400716" cy="1323439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000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Normalize </a:t>
            </a:r>
            <a:r>
              <a:rPr kumimoji="1" lang="en-US" altLang="zh-CN" sz="2000" dirty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each value of these features into the interval [0, 1] </a:t>
            </a:r>
            <a:endParaRPr kumimoji="1" lang="en-US" altLang="zh-CN" sz="2000" dirty="0" smtClean="0">
              <a:solidFill>
                <a:schemeClr val="tx1"/>
              </a:solidFill>
              <a:latin typeface="Century" charset="0"/>
              <a:ea typeface="Century" charset="0"/>
              <a:cs typeface="Century" charset="0"/>
            </a:endParaRPr>
          </a:p>
          <a:p>
            <a:r>
              <a:rPr kumimoji="1" lang="en-US" altLang="zh-CN" sz="2000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&gt;&gt; min-max normalization</a:t>
            </a:r>
            <a:endParaRPr kumimoji="1" lang="en-US" altLang="zh-CN" sz="2000" dirty="0">
              <a:solidFill>
                <a:schemeClr val="tx1"/>
              </a:solidFill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029616" y="3954263"/>
            <a:ext cx="2844965" cy="1323439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Use Sequential Minimal Optimization (abbreviated as SMO) </a:t>
            </a:r>
            <a:r>
              <a:rPr kumimoji="1" lang="en-US" altLang="zh-CN" sz="2000" dirty="0" smtClean="0">
                <a:solidFill>
                  <a:schemeClr val="tx1"/>
                </a:solidFill>
                <a:latin typeface="Century" charset="0"/>
                <a:ea typeface="Century" charset="0"/>
                <a:cs typeface="Century" charset="0"/>
              </a:rPr>
              <a:t>algorithm</a:t>
            </a:r>
            <a:endParaRPr kumimoji="1" lang="en-US" altLang="zh-CN" sz="2000" dirty="0">
              <a:solidFill>
                <a:schemeClr val="tx1"/>
              </a:solidFill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7214" y="3689178"/>
            <a:ext cx="360000" cy="36004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00136" y="357842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1</a:t>
            </a:r>
            <a:endParaRPr kumimoji="1" lang="zh-CN" altLang="en-US" sz="2800" b="1" dirty="0"/>
          </a:p>
        </p:txBody>
      </p:sp>
      <p:sp>
        <p:nvSpPr>
          <p:cNvPr id="18" name="椭圆 17"/>
          <p:cNvSpPr/>
          <p:nvPr/>
        </p:nvSpPr>
        <p:spPr>
          <a:xfrm>
            <a:off x="2415483" y="3634205"/>
            <a:ext cx="360000" cy="36004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438405" y="352345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2</a:t>
            </a:r>
            <a:endParaRPr kumimoji="1" lang="zh-CN" altLang="en-US" sz="2800" b="1" dirty="0"/>
          </a:p>
        </p:txBody>
      </p:sp>
      <p:sp>
        <p:nvSpPr>
          <p:cNvPr id="20" name="椭圆 19"/>
          <p:cNvSpPr/>
          <p:nvPr/>
        </p:nvSpPr>
        <p:spPr>
          <a:xfrm>
            <a:off x="5981870" y="3636334"/>
            <a:ext cx="360000" cy="36004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6004792" y="352557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/>
              <a:t>3</a:t>
            </a:r>
            <a:endParaRPr kumimoji="1"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10373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zh-CN" dirty="0" smtClean="0"/>
              <a:t>Learn: </a:t>
            </a:r>
            <a:r>
              <a:rPr kumimoji="1" lang="en-US" altLang="zh-CN" dirty="0"/>
              <a:t>e</a:t>
            </a:r>
            <a:r>
              <a:rPr kumimoji="1" lang="en-US" altLang="zh-CN" dirty="0" smtClean="0"/>
              <a:t>xecution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time of test programs</a:t>
            </a:r>
            <a:endParaRPr kumimoji="1" lang="zh-CN" altLang="en-US" dirty="0"/>
          </a:p>
        </p:txBody>
      </p:sp>
      <p:graphicFrame>
        <p:nvGraphicFramePr>
          <p:cNvPr id="4" name="内容占位符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2931906"/>
              </p:ext>
            </p:extLst>
          </p:nvPr>
        </p:nvGraphicFramePr>
        <p:xfrm>
          <a:off x="477981" y="1864149"/>
          <a:ext cx="7886700" cy="39351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858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Technique Comparison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900" y="1326363"/>
            <a:ext cx="5918200" cy="31369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5114" y="4504894"/>
            <a:ext cx="5410200" cy="812800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7200" y="5301208"/>
            <a:ext cx="8229599" cy="1139086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1. LET accelerates compiler testing </a:t>
            </a:r>
          </a:p>
          <a:p>
            <a:r>
              <a:rPr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2. LET perform </a:t>
            </a:r>
            <a:r>
              <a:rPr lang="en-US" altLang="zh-CN" sz="2400" b="1" dirty="0">
                <a:latin typeface="Century" charset="0"/>
                <a:ea typeface="Century" charset="0"/>
                <a:cs typeface="Century" charset="0"/>
              </a:rPr>
              <a:t>much better and more stable than </a:t>
            </a:r>
            <a:r>
              <a:rPr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TB-G</a:t>
            </a:r>
            <a:endParaRPr lang="en-US" altLang="zh-CN" sz="2400" b="1" dirty="0"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699046" y="1484784"/>
            <a:ext cx="2897290" cy="2802375"/>
          </a:xfrm>
          <a:prstGeom prst="roundRect">
            <a:avLst/>
          </a:pr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6454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9138" y="116632"/>
            <a:ext cx="8515350" cy="1626960"/>
          </a:xfrm>
        </p:spPr>
        <p:txBody>
          <a:bodyPr>
            <a:noAutofit/>
          </a:bodyPr>
          <a:lstStyle/>
          <a:p>
            <a:r>
              <a:rPr kumimoji="1" lang="en-US" altLang="zh-CN" dirty="0" smtClean="0"/>
              <a:t>Across Various Usage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962" y="2343607"/>
            <a:ext cx="7530388" cy="1278164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457200" y="4051065"/>
            <a:ext cx="8229600" cy="1929954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1. LET is effective across compiler </a:t>
            </a:r>
            <a:r>
              <a:rPr kumimoji="1" lang="en-US" altLang="zh-CN" sz="2400" b="1" dirty="0">
                <a:latin typeface="Century" charset="0"/>
                <a:ea typeface="Century" charset="0"/>
                <a:cs typeface="Century" charset="0"/>
              </a:rPr>
              <a:t>testing techniques</a:t>
            </a:r>
            <a:r>
              <a:rPr kumimoji="1"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.</a:t>
            </a:r>
            <a:endParaRPr kumimoji="1" lang="en-US" altLang="zh-CN" sz="2400" b="1" dirty="0">
              <a:latin typeface="Century" charset="0"/>
              <a:ea typeface="Century" charset="0"/>
              <a:cs typeface="Century" charset="0"/>
            </a:endParaRPr>
          </a:p>
          <a:p>
            <a:r>
              <a:rPr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2</a:t>
            </a:r>
            <a:r>
              <a:rPr lang="en-US" altLang="zh-CN" sz="2400" b="1" dirty="0">
                <a:latin typeface="Century" charset="0"/>
                <a:ea typeface="Century" charset="0"/>
                <a:cs typeface="Century" charset="0"/>
              </a:rPr>
              <a:t>. </a:t>
            </a:r>
            <a:r>
              <a:rPr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LET is effective no </a:t>
            </a:r>
            <a:r>
              <a:rPr lang="en-US" altLang="zh-CN" sz="2400" b="1" dirty="0">
                <a:latin typeface="Century" charset="0"/>
                <a:ea typeface="Century" charset="0"/>
                <a:cs typeface="Century" charset="0"/>
              </a:rPr>
              <a:t>matter which </a:t>
            </a:r>
            <a:r>
              <a:rPr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compiler/version </a:t>
            </a:r>
            <a:r>
              <a:rPr lang="en-US" altLang="zh-CN" sz="2400" b="1" dirty="0">
                <a:latin typeface="Century" charset="0"/>
                <a:ea typeface="Century" charset="0"/>
                <a:cs typeface="Century" charset="0"/>
              </a:rPr>
              <a:t>is used </a:t>
            </a:r>
            <a:r>
              <a:rPr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in training</a:t>
            </a:r>
            <a:endParaRPr lang="en-US" altLang="zh-CN" sz="2400" b="1" dirty="0">
              <a:latin typeface="Century" charset="0"/>
              <a:ea typeface="Century" charset="0"/>
              <a:cs typeface="Century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20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/>
          </a:bodyPr>
          <a:lstStyle/>
          <a:p>
            <a:r>
              <a:rPr kumimoji="1" lang="en-US" altLang="zh-CN" dirty="0" smtClean="0"/>
              <a:t>Impact of Various Components</a:t>
            </a:r>
            <a:endParaRPr kumimoji="1"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412776"/>
            <a:ext cx="8113056" cy="2740479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899592" y="4899071"/>
            <a:ext cx="7632848" cy="890573"/>
          </a:xfrm>
          <a:prstGeom prst="round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en-US" altLang="zh-CN" sz="2400" b="1" smtClean="0">
                <a:latin typeface="Century" charset="0"/>
                <a:ea typeface="Century" charset="0"/>
                <a:cs typeface="Century" charset="0"/>
              </a:rPr>
              <a:t>Feature </a:t>
            </a:r>
            <a:r>
              <a:rPr kumimoji="1" lang="en-US" altLang="zh-CN" sz="2400" b="1" dirty="0">
                <a:latin typeface="Century" charset="0"/>
                <a:ea typeface="Century" charset="0"/>
                <a:cs typeface="Century" charset="0"/>
              </a:rPr>
              <a:t>selection and time </a:t>
            </a:r>
            <a:r>
              <a:rPr kumimoji="1" lang="en-US" altLang="zh-CN" sz="2400" b="1">
                <a:latin typeface="Century" charset="0"/>
                <a:ea typeface="Century" charset="0"/>
                <a:cs typeface="Century" charset="0"/>
              </a:rPr>
              <a:t>model </a:t>
            </a:r>
            <a:r>
              <a:rPr kumimoji="1" lang="en-US" altLang="zh-CN" sz="2400" b="1" smtClean="0">
                <a:latin typeface="Century" charset="0"/>
                <a:ea typeface="Century" charset="0"/>
                <a:cs typeface="Century" charset="0"/>
              </a:rPr>
              <a:t>contribute </a:t>
            </a:r>
            <a:r>
              <a:rPr kumimoji="1" lang="en-US" altLang="zh-CN" sz="2400" b="1" dirty="0">
                <a:latin typeface="Century" charset="0"/>
                <a:ea typeface="Century" charset="0"/>
                <a:cs typeface="Century" charset="0"/>
              </a:rPr>
              <a:t>to </a:t>
            </a:r>
            <a:r>
              <a:rPr kumimoji="1" lang="en-US" altLang="zh-CN" sz="2400" b="1" dirty="0" smtClean="0">
                <a:latin typeface="Century" charset="0"/>
                <a:ea typeface="Century" charset="0"/>
                <a:cs typeface="Century" charset="0"/>
              </a:rPr>
              <a:t>LET </a:t>
            </a:r>
            <a:endParaRPr kumimoji="1" lang="en-US" altLang="zh-CN" sz="2400" b="1" dirty="0">
              <a:latin typeface="Century" charset="0"/>
              <a:ea typeface="Century" charset="0"/>
              <a:cs typeface="Century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3801" y="4153255"/>
            <a:ext cx="277011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/>
              <a:t>LET-A</a:t>
            </a:r>
            <a:r>
              <a:rPr kumimoji="1" lang="zh-CN" altLang="en-US" b="1" dirty="0" smtClean="0"/>
              <a:t>：去</a:t>
            </a:r>
            <a:r>
              <a:rPr kumimoji="1" lang="en-US" altLang="zh-CN" b="1" dirty="0" smtClean="0"/>
              <a:t>feature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selection</a:t>
            </a:r>
            <a:endParaRPr kumimoji="1" lang="zh-CN" altLang="en-US" b="1" dirty="0" smtClean="0"/>
          </a:p>
          <a:p>
            <a:r>
              <a:rPr kumimoji="1" lang="en-US" altLang="zh-CN" b="1" dirty="0" smtClean="0"/>
              <a:t>LET-B</a:t>
            </a:r>
            <a:r>
              <a:rPr kumimoji="1" lang="zh-CN" altLang="en-US" b="1" dirty="0" smtClean="0"/>
              <a:t>：去</a:t>
            </a:r>
            <a:r>
              <a:rPr kumimoji="1" lang="en-US" altLang="zh-CN" b="1" dirty="0" smtClean="0"/>
              <a:t>time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model</a:t>
            </a:r>
            <a:endParaRPr kumimoji="1" lang="zh-CN" altLang="en-US" b="1" dirty="0"/>
          </a:p>
        </p:txBody>
      </p:sp>
      <p:sp>
        <p:nvSpPr>
          <p:cNvPr id="8" name="文本框 7"/>
          <p:cNvSpPr txBox="1"/>
          <p:nvPr/>
        </p:nvSpPr>
        <p:spPr>
          <a:xfrm>
            <a:off x="593812" y="6095037"/>
            <a:ext cx="8154652" cy="646331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dirty="0" err="1"/>
              <a:t>Junjie</a:t>
            </a:r>
            <a:r>
              <a:rPr kumimoji="1" lang="en-US" altLang="zh-CN" dirty="0"/>
              <a:t> Chen, </a:t>
            </a:r>
            <a:r>
              <a:rPr kumimoji="1" lang="en-US" altLang="zh-CN" dirty="0" err="1" smtClean="0"/>
              <a:t>Yanwei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Bai, Hu</a:t>
            </a:r>
            <a:r>
              <a:rPr kumimoji="1" lang="en-US" altLang="zh-CN" dirty="0"/>
              <a:t>, Dan </a:t>
            </a:r>
            <a:r>
              <a:rPr kumimoji="1" lang="en-US" altLang="zh-CN" dirty="0" err="1"/>
              <a:t>Hao</a:t>
            </a:r>
            <a:r>
              <a:rPr kumimoji="1" lang="en-US" altLang="zh-CN" dirty="0"/>
              <a:t>, </a:t>
            </a:r>
            <a:r>
              <a:rPr kumimoji="1" lang="en-US" altLang="zh-CN" dirty="0" err="1"/>
              <a:t>Yingfei</a:t>
            </a:r>
            <a:r>
              <a:rPr kumimoji="1" lang="en-US" altLang="zh-CN" dirty="0"/>
              <a:t> </a:t>
            </a:r>
            <a:r>
              <a:rPr kumimoji="1" lang="en-US" altLang="zh-CN" dirty="0" err="1"/>
              <a:t>Xiong</a:t>
            </a:r>
            <a:r>
              <a:rPr kumimoji="1" lang="en-US" altLang="zh-CN" dirty="0"/>
              <a:t>, </a:t>
            </a:r>
            <a:r>
              <a:rPr kumimoji="1" lang="en-US" altLang="zh-CN" dirty="0" err="1"/>
              <a:t>Hongyu</a:t>
            </a:r>
            <a:r>
              <a:rPr kumimoji="1" lang="en-US" altLang="zh-CN" dirty="0"/>
              <a:t> Zhang, </a:t>
            </a:r>
            <a:r>
              <a:rPr kumimoji="1" lang="en-US" altLang="zh-CN" dirty="0" smtClean="0"/>
              <a:t>Bing </a:t>
            </a:r>
            <a:r>
              <a:rPr kumimoji="1" lang="en-US" altLang="zh-CN" dirty="0" err="1"/>
              <a:t>Xie</a:t>
            </a:r>
            <a:r>
              <a:rPr kumimoji="1" lang="en-US" altLang="zh-CN" dirty="0"/>
              <a:t>, </a:t>
            </a:r>
            <a:endParaRPr kumimoji="1" lang="en-US" altLang="zh-CN" dirty="0" smtClean="0"/>
          </a:p>
          <a:p>
            <a:r>
              <a:rPr kumimoji="1" lang="en-US" altLang="zh-CN" dirty="0" smtClean="0"/>
              <a:t>Learning to Prioritize Test Programs for Compiler Testing, ICSE 2017.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8307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Learn</a:t>
            </a:r>
            <a:r>
              <a:rPr kumimoji="1" lang="zh-CN" altLang="en-US" dirty="0" smtClean="0"/>
              <a:t>：</a:t>
            </a:r>
            <a:r>
              <a:rPr kumimoji="1" lang="en-US" altLang="zh-CN" dirty="0" smtClean="0"/>
              <a:t>Presence and Future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en-US" altLang="zh-CN" dirty="0" smtClean="0"/>
              <a:t>Presence</a:t>
            </a:r>
            <a:endParaRPr kumimoji="1" lang="zh-CN" altLang="en-US" dirty="0" smtClean="0"/>
          </a:p>
          <a:p>
            <a:pPr lvl="1"/>
            <a:r>
              <a:rPr kumimoji="1" lang="en-US" altLang="zh-CN" dirty="0" smtClean="0"/>
              <a:t>Empirical study</a:t>
            </a:r>
            <a:endParaRPr kumimoji="1" lang="zh-CN" altLang="en-US" dirty="0" smtClean="0"/>
          </a:p>
          <a:p>
            <a:pPr lvl="1"/>
            <a:r>
              <a:rPr kumimoji="1" lang="en-US" altLang="zh-CN" dirty="0" smtClean="0"/>
              <a:t>Accelerate compiler testing through LET</a:t>
            </a:r>
            <a:endParaRPr kumimoji="1" lang="zh-CN" altLang="en-US" dirty="0" smtClean="0"/>
          </a:p>
          <a:p>
            <a:pPr lvl="1"/>
            <a:endParaRPr kumimoji="1" lang="zh-CN" altLang="en-US" dirty="0" smtClean="0"/>
          </a:p>
          <a:p>
            <a:r>
              <a:rPr kumimoji="1" lang="en-US" altLang="zh-CN" dirty="0" smtClean="0"/>
              <a:t>Future</a:t>
            </a:r>
            <a:endParaRPr kumimoji="1" lang="zh-CN" altLang="en-US" dirty="0" smtClean="0"/>
          </a:p>
          <a:p>
            <a:pPr lvl="1"/>
            <a:r>
              <a:rPr kumimoji="1" lang="en-US" altLang="zh-CN" dirty="0" smtClean="0"/>
              <a:t>Continue: Compiler testing acceleration</a:t>
            </a:r>
            <a:endParaRPr kumimoji="1" lang="zh-CN" altLang="en-US" dirty="0" smtClean="0"/>
          </a:p>
          <a:p>
            <a:pPr lvl="2"/>
            <a:r>
              <a:rPr kumimoji="1" lang="en-US" altLang="zh-CN" dirty="0" smtClean="0"/>
              <a:t>Recognition from the research community</a:t>
            </a:r>
            <a:r>
              <a:rPr kumimoji="1" lang="zh-CN" altLang="en-US" dirty="0" smtClean="0"/>
              <a:t>？</a:t>
            </a:r>
          </a:p>
          <a:p>
            <a:pPr lvl="2"/>
            <a:r>
              <a:rPr kumimoji="1" lang="en-US" altLang="zh-CN" dirty="0" smtClean="0"/>
              <a:t>Characteristics of compiler bugs (new bug</a:t>
            </a:r>
            <a:r>
              <a:rPr kumimoji="1" lang="zh-CN" altLang="en-US" dirty="0" smtClean="0"/>
              <a:t> </a:t>
            </a:r>
            <a:r>
              <a:rPr kumimoji="1" lang="en-US" altLang="zh-CN" dirty="0" err="1" smtClean="0"/>
              <a:t>v.s</a:t>
            </a:r>
            <a:r>
              <a:rPr kumimoji="1" lang="en-US" altLang="zh-CN" dirty="0" smtClean="0"/>
              <a:t>. old bug</a:t>
            </a:r>
            <a:r>
              <a:rPr kumimoji="1" lang="zh-CN" altLang="en-US" dirty="0" smtClean="0"/>
              <a:t>）</a:t>
            </a:r>
          </a:p>
          <a:p>
            <a:pPr lvl="1"/>
            <a:r>
              <a:rPr kumimoji="1" lang="en-US" altLang="zh-CN" dirty="0" smtClean="0"/>
              <a:t>New problem</a:t>
            </a:r>
            <a:endParaRPr kumimoji="1" lang="zh-CN" altLang="en-US" dirty="0" smtClean="0"/>
          </a:p>
          <a:p>
            <a:pPr lvl="2"/>
            <a:r>
              <a:rPr kumimoji="1" lang="en-US" altLang="zh-CN" dirty="0" smtClean="0"/>
              <a:t>Duplicate bugs</a:t>
            </a:r>
            <a:endParaRPr kumimoji="1" lang="zh-CN" altLang="en-US" dirty="0"/>
          </a:p>
          <a:p>
            <a:pPr lvl="2"/>
            <a:r>
              <a:rPr kumimoji="1" lang="mr-IN" altLang="zh-CN" dirty="0" smtClean="0"/>
              <a:t>……</a:t>
            </a:r>
            <a:endParaRPr kumimoji="1"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2848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 smtClean="0"/>
              <a:t>Learn</a:t>
            </a:r>
            <a:r>
              <a:rPr kumimoji="1" lang="zh-CN" altLang="en-US" dirty="0" smtClean="0"/>
              <a:t>：</a:t>
            </a:r>
            <a:r>
              <a:rPr kumimoji="1" lang="en-US" altLang="zh-CN" dirty="0" smtClean="0"/>
              <a:t>Presence and Future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en-US" altLang="zh-CN" dirty="0" smtClean="0"/>
              <a:t>Presence</a:t>
            </a:r>
            <a:endParaRPr kumimoji="1" lang="zh-CN" altLang="en-US" dirty="0" smtClean="0"/>
          </a:p>
          <a:p>
            <a:pPr lvl="1"/>
            <a:r>
              <a:rPr kumimoji="1" lang="en-US" altLang="zh-CN" dirty="0" smtClean="0"/>
              <a:t>Empirical study</a:t>
            </a:r>
            <a:endParaRPr kumimoji="1" lang="zh-CN" altLang="en-US" dirty="0" smtClean="0"/>
          </a:p>
          <a:p>
            <a:pPr lvl="1"/>
            <a:r>
              <a:rPr kumimoji="1" lang="en-US" altLang="zh-CN" dirty="0" smtClean="0"/>
              <a:t>Accelerate compiler testing through LET</a:t>
            </a:r>
            <a:endParaRPr kumimoji="1" lang="zh-CN" altLang="en-US" dirty="0" smtClean="0"/>
          </a:p>
          <a:p>
            <a:pPr lvl="1"/>
            <a:endParaRPr kumimoji="1" lang="zh-CN" altLang="en-US" dirty="0" smtClean="0"/>
          </a:p>
          <a:p>
            <a:r>
              <a:rPr kumimoji="1" lang="en-US" altLang="zh-CN" dirty="0" smtClean="0"/>
              <a:t>Future</a:t>
            </a:r>
            <a:endParaRPr kumimoji="1" lang="zh-CN" altLang="en-US" dirty="0" smtClean="0"/>
          </a:p>
          <a:p>
            <a:pPr lvl="1"/>
            <a:r>
              <a:rPr kumimoji="1" lang="en-US" altLang="zh-CN" dirty="0" smtClean="0"/>
              <a:t>Continue: Compiler testing acceleration</a:t>
            </a:r>
            <a:endParaRPr kumimoji="1" lang="zh-CN" altLang="en-US" dirty="0" smtClean="0"/>
          </a:p>
          <a:p>
            <a:pPr lvl="2"/>
            <a:r>
              <a:rPr kumimoji="1" lang="en-US" altLang="zh-CN" dirty="0" smtClean="0"/>
              <a:t>Recognition from the research community</a:t>
            </a:r>
            <a:r>
              <a:rPr kumimoji="1" lang="zh-CN" altLang="en-US" dirty="0" smtClean="0"/>
              <a:t>？</a:t>
            </a:r>
          </a:p>
          <a:p>
            <a:pPr lvl="2"/>
            <a:r>
              <a:rPr kumimoji="1" lang="en-US" altLang="zh-CN" dirty="0" smtClean="0"/>
              <a:t>Characteristics of compiler bugs (new bug</a:t>
            </a:r>
            <a:r>
              <a:rPr kumimoji="1" lang="zh-CN" altLang="en-US" dirty="0" smtClean="0"/>
              <a:t> </a:t>
            </a:r>
            <a:r>
              <a:rPr kumimoji="1" lang="en-US" altLang="zh-CN" dirty="0" err="1" smtClean="0"/>
              <a:t>v.s</a:t>
            </a:r>
            <a:r>
              <a:rPr kumimoji="1" lang="en-US" altLang="zh-CN" dirty="0" smtClean="0"/>
              <a:t>. old bug</a:t>
            </a:r>
            <a:r>
              <a:rPr kumimoji="1" lang="zh-CN" altLang="en-US" dirty="0" smtClean="0"/>
              <a:t>）</a:t>
            </a:r>
          </a:p>
          <a:p>
            <a:pPr lvl="1"/>
            <a:r>
              <a:rPr kumimoji="1" lang="en-US" altLang="zh-CN" dirty="0" smtClean="0"/>
              <a:t>New problem</a:t>
            </a:r>
            <a:endParaRPr kumimoji="1" lang="zh-CN" altLang="en-US" dirty="0" smtClean="0"/>
          </a:p>
          <a:p>
            <a:pPr lvl="2"/>
            <a:r>
              <a:rPr kumimoji="1" lang="en-US" altLang="zh-CN" dirty="0" smtClean="0"/>
              <a:t>Duplicate bugs</a:t>
            </a:r>
            <a:endParaRPr kumimoji="1" lang="zh-CN" altLang="en-US" dirty="0"/>
          </a:p>
          <a:p>
            <a:pPr lvl="2"/>
            <a:r>
              <a:rPr kumimoji="1" lang="mr-IN" altLang="zh-CN" dirty="0" smtClean="0"/>
              <a:t>……</a:t>
            </a:r>
            <a:endParaRPr kumimoji="1" lang="zh-CN" altLang="en-US" dirty="0" smtClean="0"/>
          </a:p>
        </p:txBody>
      </p:sp>
      <p:sp>
        <p:nvSpPr>
          <p:cNvPr id="4" name="圆角矩形 3"/>
          <p:cNvSpPr/>
          <p:nvPr/>
        </p:nvSpPr>
        <p:spPr>
          <a:xfrm>
            <a:off x="457200" y="5805264"/>
            <a:ext cx="8229600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b="1" dirty="0" smtClean="0">
                <a:solidFill>
                  <a:schemeClr val="tx1"/>
                </a:solidFill>
              </a:rPr>
              <a:t>Cooperation &amp; Supports</a:t>
            </a:r>
            <a:endParaRPr kumimoji="1" lang="zh-CN" altLang="en-US" sz="40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64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108" y="3429000"/>
            <a:ext cx="4534892" cy="33857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2" y="3501008"/>
            <a:ext cx="4575216" cy="33975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497" y="87393"/>
            <a:ext cx="4557688" cy="34105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18"/>
            <a:ext cx="4574311" cy="344880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8047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108" y="3429000"/>
            <a:ext cx="4534892" cy="33857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2" y="3501008"/>
            <a:ext cx="4575216" cy="33975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497" y="87393"/>
            <a:ext cx="4557688" cy="34105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18"/>
            <a:ext cx="4574311" cy="344880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椭圆 5"/>
          <p:cNvSpPr/>
          <p:nvPr/>
        </p:nvSpPr>
        <p:spPr>
          <a:xfrm>
            <a:off x="3059832" y="2852936"/>
            <a:ext cx="2880320" cy="10081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347864" y="3009146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 b="1" smtClean="0">
                <a:solidFill>
                  <a:srgbClr val="FF0000"/>
                </a:solidFill>
              </a:rPr>
              <a:t>Thank You</a:t>
            </a:r>
            <a:endParaRPr kumimoji="1"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25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27788</TotalTime>
  <Words>1407</Words>
  <Application>Microsoft Macintosh PowerPoint</Application>
  <PresentationFormat>全屏显示(4:3)</PresentationFormat>
  <Paragraphs>361</Paragraphs>
  <Slides>35</Slides>
  <Notes>30</Notes>
  <HiddenSlides>1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1" baseType="lpstr">
      <vt:lpstr>Calibri</vt:lpstr>
      <vt:lpstr>Century</vt:lpstr>
      <vt:lpstr>Mangal</vt:lpstr>
      <vt:lpstr>宋体</vt:lpstr>
      <vt:lpstr>Arial</vt:lpstr>
      <vt:lpstr>Office 主题​​</vt:lpstr>
      <vt:lpstr>Learning to Test Compilers</vt:lpstr>
      <vt:lpstr>Most People Involved</vt:lpstr>
      <vt:lpstr>Typical Software Testing Process</vt:lpstr>
      <vt:lpstr>Start of Our Compiler Testing Research</vt:lpstr>
      <vt:lpstr>Start： Empirical Study on Compiler Testing</vt:lpstr>
      <vt:lpstr>PowerPoint 演示文稿</vt:lpstr>
      <vt:lpstr>PowerPoint 演示文稿</vt:lpstr>
      <vt:lpstr>Equivalence Modulo Inputs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Measurement：Ideal V.S. Reality</vt:lpstr>
      <vt:lpstr>Measurement：Ideal V.S. Reality</vt:lpstr>
      <vt:lpstr>A New Measurement Is Needed!</vt:lpstr>
      <vt:lpstr>New Measurement：Correcting Commits</vt:lpstr>
      <vt:lpstr>PowerPoint 演示文稿</vt:lpstr>
      <vt:lpstr>Some Findings</vt:lpstr>
      <vt:lpstr>Some Findings</vt:lpstr>
      <vt:lpstr>Necessity:  Compiler Testing Acceleration</vt:lpstr>
      <vt:lpstr>How? Test Prioritization</vt:lpstr>
      <vt:lpstr>Applying Prioritization Techniques?</vt:lpstr>
      <vt:lpstr>Key: Identifying Test Programs Satisfying…</vt:lpstr>
      <vt:lpstr>Overview of LET </vt:lpstr>
      <vt:lpstr>Learn: bug-revealing test programs</vt:lpstr>
      <vt:lpstr>Model: bug-revealing test programs</vt:lpstr>
      <vt:lpstr>Learn: execution time of test programs</vt:lpstr>
      <vt:lpstr>Technique Comparison</vt:lpstr>
      <vt:lpstr>Across Various Usage</vt:lpstr>
      <vt:lpstr>Impact of Various Components</vt:lpstr>
      <vt:lpstr>Learn：Presence and Future</vt:lpstr>
      <vt:lpstr>Learn：Presence and Future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JJ_Chen</dc:creator>
  <cp:lastModifiedBy>Microsoft Office 用户</cp:lastModifiedBy>
  <cp:revision>341</cp:revision>
  <dcterms:created xsi:type="dcterms:W3CDTF">2016-02-20T10:59:07Z</dcterms:created>
  <dcterms:modified xsi:type="dcterms:W3CDTF">2017-09-24T00:04:50Z</dcterms:modified>
</cp:coreProperties>
</file>