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0" r:id="rId1"/>
  </p:sldMasterIdLst>
  <p:sldIdLst>
    <p:sldId id="256" r:id="rId2"/>
    <p:sldId id="273" r:id="rId3"/>
    <p:sldId id="270" r:id="rId4"/>
    <p:sldId id="271" r:id="rId5"/>
    <p:sldId id="272" r:id="rId6"/>
    <p:sldId id="257" r:id="rId7"/>
    <p:sldId id="267" r:id="rId8"/>
    <p:sldId id="259" r:id="rId9"/>
    <p:sldId id="258" r:id="rId10"/>
    <p:sldId id="260" r:id="rId11"/>
    <p:sldId id="268" r:id="rId12"/>
    <p:sldId id="262" r:id="rId13"/>
    <p:sldId id="263" r:id="rId14"/>
    <p:sldId id="264" r:id="rId15"/>
    <p:sldId id="265" r:id="rId16"/>
    <p:sldId id="266" r:id="rId17"/>
    <p:sldId id="269" r:id="rId18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4" d="100"/>
          <a:sy n="84" d="100"/>
        </p:scale>
        <p:origin x="629" y="7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yihua.jyh\Desktop\&#26032;&#24314;%20Microsoft%20Excel%20&#24037;&#20316;&#34920;.xlsx" TargetMode="External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yihua.jyh\Desktop\&#26032;&#24314;%20Microsoft%20Excel%20&#24037;&#20316;&#34920;.xlsx" TargetMode="External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Sheet1!$G$8</c:f>
              <c:strCache>
                <c:ptCount val="1"/>
                <c:pt idx="0">
                  <c:v>JavaScript(v8 5.5)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Sheet1!$H$7:$L$7</c:f>
              <c:strCache>
                <c:ptCount val="5"/>
                <c:pt idx="0">
                  <c:v>编译时间</c:v>
                </c:pt>
                <c:pt idx="1">
                  <c:v>run-1</c:v>
                </c:pt>
                <c:pt idx="2">
                  <c:v>run-2</c:v>
                </c:pt>
                <c:pt idx="3">
                  <c:v>run-3</c:v>
                </c:pt>
                <c:pt idx="4">
                  <c:v>run-4</c:v>
                </c:pt>
              </c:strCache>
            </c:strRef>
          </c:cat>
          <c:val>
            <c:numRef>
              <c:f>Sheet1!$H$8:$L$8</c:f>
              <c:numCache>
                <c:formatCode>General</c:formatCode>
                <c:ptCount val="5"/>
                <c:pt idx="0">
                  <c:v>75348</c:v>
                </c:pt>
                <c:pt idx="1">
                  <c:v>13693</c:v>
                </c:pt>
                <c:pt idx="2">
                  <c:v>42090</c:v>
                </c:pt>
                <c:pt idx="3">
                  <c:v>1476</c:v>
                </c:pt>
                <c:pt idx="4">
                  <c:v>1111</c:v>
                </c:pt>
              </c:numCache>
            </c:numRef>
          </c:val>
        </c:ser>
        <c:ser>
          <c:idx val="1"/>
          <c:order val="1"/>
          <c:tx>
            <c:strRef>
              <c:f>Sheet1!$G$9</c:f>
              <c:strCache>
                <c:ptCount val="1"/>
                <c:pt idx="0">
                  <c:v>Java (openjdk 8)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Sheet1!$H$7:$L$7</c:f>
              <c:strCache>
                <c:ptCount val="5"/>
                <c:pt idx="0">
                  <c:v>编译时间</c:v>
                </c:pt>
                <c:pt idx="1">
                  <c:v>run-1</c:v>
                </c:pt>
                <c:pt idx="2">
                  <c:v>run-2</c:v>
                </c:pt>
                <c:pt idx="3">
                  <c:v>run-3</c:v>
                </c:pt>
                <c:pt idx="4">
                  <c:v>run-4</c:v>
                </c:pt>
              </c:strCache>
            </c:strRef>
          </c:cat>
          <c:val>
            <c:numRef>
              <c:f>Sheet1!$H$9:$L$9</c:f>
              <c:numCache>
                <c:formatCode>General</c:formatCode>
                <c:ptCount val="5"/>
                <c:pt idx="0">
                  <c:v>0</c:v>
                </c:pt>
                <c:pt idx="1">
                  <c:v>24568</c:v>
                </c:pt>
                <c:pt idx="2">
                  <c:v>1012</c:v>
                </c:pt>
                <c:pt idx="3">
                  <c:v>749</c:v>
                </c:pt>
                <c:pt idx="4">
                  <c:v>722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9355392"/>
        <c:axId val="124660736"/>
      </c:barChart>
      <c:catAx>
        <c:axId val="41935539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124660736"/>
        <c:crosses val="autoZero"/>
        <c:auto val="1"/>
        <c:lblAlgn val="ctr"/>
        <c:lblOffset val="100"/>
        <c:noMultiLvlLbl val="0"/>
      </c:catAx>
      <c:valAx>
        <c:axId val="12466073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1935539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altLang="zh-CN" sz="1400" b="0" i="0" baseline="0">
                <a:effectLst/>
              </a:rPr>
              <a:t>Javascript/Java </a:t>
            </a:r>
            <a:r>
              <a:rPr lang="zh-CN" altLang="zh-CN" sz="1400" b="0" i="0" baseline="0">
                <a:effectLst/>
              </a:rPr>
              <a:t>构造函数执行时间 单位</a:t>
            </a:r>
            <a:r>
              <a:rPr lang="en-US" altLang="zh-CN" sz="1400" b="0" i="0" baseline="0">
                <a:effectLst/>
              </a:rPr>
              <a:t>:nano second</a:t>
            </a:r>
            <a:endParaRPr lang="zh-CN" altLang="zh-CN" sz="1400">
              <a:effectLst/>
            </a:endParaRPr>
          </a:p>
        </c:rich>
      </c:tx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Sheet1!$G$3:$I$3</c:f>
              <c:strCache>
                <c:ptCount val="3"/>
                <c:pt idx="0">
                  <c:v>JavaScript(v8 5.5)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cat>
            <c:strRef>
              <c:f>Sheet1!$J$2:$K$2</c:f>
              <c:strCache>
                <c:ptCount val="2"/>
                <c:pt idx="0">
                  <c:v>round-3</c:v>
                </c:pt>
                <c:pt idx="1">
                  <c:v>round-4</c:v>
                </c:pt>
              </c:strCache>
            </c:strRef>
          </c:cat>
          <c:val>
            <c:numRef>
              <c:f>Sheet1!$J$3:$K$3</c:f>
              <c:numCache>
                <c:formatCode>General</c:formatCode>
                <c:ptCount val="2"/>
                <c:pt idx="0">
                  <c:v>1476</c:v>
                </c:pt>
                <c:pt idx="1">
                  <c:v>1111</c:v>
                </c:pt>
              </c:numCache>
            </c:numRef>
          </c:val>
        </c:ser>
        <c:ser>
          <c:idx val="1"/>
          <c:order val="1"/>
          <c:tx>
            <c:strRef>
              <c:f>Sheet1!$G$4:$I$4</c:f>
              <c:strCache>
                <c:ptCount val="3"/>
                <c:pt idx="0">
                  <c:v>Java (openjdk 8)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</c:spPr>
          <c:invertIfNegative val="0"/>
          <c:cat>
            <c:strRef>
              <c:f>Sheet1!$J$2:$K$2</c:f>
              <c:strCache>
                <c:ptCount val="2"/>
                <c:pt idx="0">
                  <c:v>round-3</c:v>
                </c:pt>
                <c:pt idx="1">
                  <c:v>round-4</c:v>
                </c:pt>
              </c:strCache>
            </c:strRef>
          </c:cat>
          <c:val>
            <c:numRef>
              <c:f>Sheet1!$J$4:$K$4</c:f>
              <c:numCache>
                <c:formatCode>General</c:formatCode>
                <c:ptCount val="2"/>
                <c:pt idx="0">
                  <c:v>749</c:v>
                </c:pt>
                <c:pt idx="1">
                  <c:v>722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19"/>
        <c:overlap val="-27"/>
        <c:axId val="419024112"/>
        <c:axId val="419023552"/>
      </c:barChart>
      <c:catAx>
        <c:axId val="41902411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19023552"/>
        <c:crosses val="autoZero"/>
        <c:auto val="1"/>
        <c:lblAlgn val="ctr"/>
        <c:lblOffset val="100"/>
        <c:noMultiLvlLbl val="0"/>
      </c:catAx>
      <c:valAx>
        <c:axId val="419023552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41902411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b"/>
      <c:layout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zh-CN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0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035147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16214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11031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331546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284200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985725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2903626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862683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21314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341082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595274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9D541A-8E72-4A23-AFCE-C7292F8373FA}" type="datetimeFigureOut">
              <a:rPr lang="zh-CN" altLang="en-US" smtClean="0"/>
              <a:t>2017/9/24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CD49022-A905-4CC4-8A5D-EE77460A480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07151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1" r:id="rId1"/>
    <p:sldLayoutId id="2147483692" r:id="rId2"/>
    <p:sldLayoutId id="2147483693" r:id="rId3"/>
    <p:sldLayoutId id="2147483694" r:id="rId4"/>
    <p:sldLayoutId id="2147483695" r:id="rId5"/>
    <p:sldLayoutId id="2147483696" r:id="rId6"/>
    <p:sldLayoutId id="2147483697" r:id="rId7"/>
    <p:sldLayoutId id="2147483698" r:id="rId8"/>
    <p:sldLayoutId id="2147483699" r:id="rId9"/>
    <p:sldLayoutId id="2147483700" r:id="rId10"/>
    <p:sldLayoutId id="214748370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png"/><Relationship Id="rId4" Type="http://schemas.openxmlformats.org/officeDocument/2006/relationships/image" Target="../media/image1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zh-CN" smtClean="0"/>
              <a:t>JavaScript</a:t>
            </a:r>
            <a:r>
              <a:rPr lang="zh-CN" altLang="en-US" smtClean="0"/>
              <a:t>类型静态化探索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zh-CN" altLang="en-US" smtClean="0"/>
              <a:t>金一华 </a:t>
            </a:r>
            <a:r>
              <a:rPr lang="zh-CN" altLang="en-US" smtClean="0"/>
              <a:t>   </a:t>
            </a:r>
            <a:r>
              <a:rPr lang="en-US" altLang="zh-CN" smtClean="0"/>
              <a:t>yihua.jyh@Alibaba-inc.com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449310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个人介绍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金一华 阿里巴巴 </a:t>
            </a:r>
            <a:r>
              <a:rPr lang="en-US" altLang="zh-CN" smtClean="0"/>
              <a:t>Yunos</a:t>
            </a:r>
            <a:r>
              <a:rPr lang="zh-CN" altLang="en-US" smtClean="0"/>
              <a:t>操作系统事业部  虚拟机组</a:t>
            </a:r>
            <a:endParaRPr lang="en-US" altLang="zh-CN" smtClean="0"/>
          </a:p>
          <a:p>
            <a:r>
              <a:rPr lang="en-US" altLang="zh-CN" smtClean="0"/>
              <a:t>2006 </a:t>
            </a:r>
            <a:r>
              <a:rPr lang="zh-CN" altLang="en-US"/>
              <a:t> </a:t>
            </a:r>
            <a:r>
              <a:rPr lang="zh-CN" altLang="en-US" smtClean="0"/>
              <a:t>复旦大学软件学院 学士</a:t>
            </a:r>
            <a:endParaRPr lang="en-US" altLang="zh-CN" smtClean="0"/>
          </a:p>
          <a:p>
            <a:r>
              <a:rPr lang="en-US" altLang="zh-CN" smtClean="0"/>
              <a:t>2006~2016 Intel</a:t>
            </a:r>
            <a:r>
              <a:rPr lang="zh-CN" altLang="en-US" smtClean="0"/>
              <a:t>亚太研发有限公司 动态编译部门</a:t>
            </a:r>
            <a:endParaRPr lang="en-US" altLang="zh-CN" smtClean="0"/>
          </a:p>
          <a:p>
            <a:pPr lvl="1">
              <a:buFontTx/>
              <a:buChar char="-"/>
            </a:pPr>
            <a:r>
              <a:rPr lang="zh-CN" altLang="en-US" smtClean="0"/>
              <a:t>安腾</a:t>
            </a:r>
            <a:r>
              <a:rPr lang="en-US" altLang="zh-CN" smtClean="0"/>
              <a:t>Linux</a:t>
            </a:r>
            <a:r>
              <a:rPr lang="zh-CN" altLang="en-US"/>
              <a:t> </a:t>
            </a:r>
            <a:r>
              <a:rPr lang="zh-CN" altLang="en-US" smtClean="0"/>
              <a:t>  </a:t>
            </a:r>
            <a:r>
              <a:rPr lang="en-US" altLang="zh-CN" smtClean="0"/>
              <a:t>X86-&gt;Itanium </a:t>
            </a:r>
            <a:r>
              <a:rPr lang="zh-CN" altLang="en-US"/>
              <a:t> </a:t>
            </a:r>
            <a:r>
              <a:rPr lang="zh-CN" altLang="en-US" smtClean="0"/>
              <a:t>  二进制动态编译器</a:t>
            </a:r>
            <a:endParaRPr lang="en-US" altLang="zh-CN" smtClean="0"/>
          </a:p>
          <a:p>
            <a:pPr lvl="1">
              <a:buFontTx/>
              <a:buChar char="-"/>
            </a:pPr>
            <a:r>
              <a:rPr lang="en-US" altLang="zh-CN" smtClean="0"/>
              <a:t>X86</a:t>
            </a:r>
            <a:r>
              <a:rPr lang="zh-CN" altLang="en-US" smtClean="0"/>
              <a:t>安卓      </a:t>
            </a:r>
            <a:r>
              <a:rPr lang="en-US" altLang="zh-CN" smtClean="0"/>
              <a:t>ARM-&gt;X86         </a:t>
            </a:r>
            <a:r>
              <a:rPr lang="zh-CN" altLang="en-US" smtClean="0"/>
              <a:t>应用</a:t>
            </a:r>
            <a:r>
              <a:rPr lang="zh-CN" altLang="en-US"/>
              <a:t>二进制</a:t>
            </a:r>
            <a:r>
              <a:rPr lang="zh-CN" altLang="en-US" smtClean="0"/>
              <a:t>动态转化层</a:t>
            </a:r>
            <a:endParaRPr lang="en-US" altLang="zh-CN" smtClean="0"/>
          </a:p>
          <a:p>
            <a:pPr lvl="1">
              <a:buFontTx/>
              <a:buChar char="-"/>
            </a:pPr>
            <a:r>
              <a:rPr lang="en-US" altLang="zh-CN" smtClean="0"/>
              <a:t>Intel </a:t>
            </a:r>
            <a:r>
              <a:rPr lang="zh-CN" altLang="en-US" smtClean="0"/>
              <a:t>期间专利：</a:t>
            </a:r>
            <a:r>
              <a:rPr lang="en-US" altLang="zh-CN"/>
              <a:t>7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24226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Yunos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501521"/>
            <a:ext cx="10445496" cy="46564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3504" y="508396"/>
            <a:ext cx="6102598" cy="10390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095045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18821"/>
            <a:ext cx="8570976" cy="64240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14875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Yunos</a:t>
            </a:r>
            <a:r>
              <a:rPr lang="zh-CN" altLang="en-US" smtClean="0"/>
              <a:t>应用编程语言</a:t>
            </a:r>
            <a:r>
              <a:rPr lang="en-US" altLang="zh-CN" smtClean="0"/>
              <a:t>-JavaScript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1690688"/>
            <a:ext cx="10774680" cy="50053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16229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问题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33017"/>
            <a:ext cx="10515600" cy="4351338"/>
          </a:xfrm>
        </p:spPr>
        <p:txBody>
          <a:bodyPr/>
          <a:lstStyle/>
          <a:p>
            <a:r>
              <a:rPr lang="en-US" altLang="zh-CN" smtClean="0"/>
              <a:t>JavaScript</a:t>
            </a:r>
            <a:r>
              <a:rPr lang="zh-CN" altLang="en-US" smtClean="0"/>
              <a:t>是</a:t>
            </a:r>
            <a:r>
              <a:rPr lang="zh-CN" altLang="en-US"/>
              <a:t>一种动态</a:t>
            </a:r>
            <a:r>
              <a:rPr lang="zh-CN" altLang="en-US" smtClean="0"/>
              <a:t>类型语言</a:t>
            </a:r>
            <a:endParaRPr lang="en-US" altLang="zh-CN" smtClean="0"/>
          </a:p>
          <a:p>
            <a:r>
              <a:rPr lang="zh-CN" altLang="en-US" smtClean="0"/>
              <a:t>类型的可变性导致解释器</a:t>
            </a:r>
            <a:r>
              <a:rPr lang="en-US" altLang="zh-CN" smtClean="0"/>
              <a:t>/</a:t>
            </a:r>
            <a:r>
              <a:rPr lang="zh-CN" altLang="en-US" smtClean="0"/>
              <a:t>编译器无法高效运行</a:t>
            </a:r>
            <a:r>
              <a:rPr lang="en-US" altLang="zh-CN" smtClean="0"/>
              <a:t>/</a:t>
            </a:r>
            <a:r>
              <a:rPr lang="zh-CN" altLang="en-US" smtClean="0"/>
              <a:t>编译</a:t>
            </a:r>
            <a:r>
              <a:rPr lang="en-US" altLang="zh-CN" smtClean="0"/>
              <a:t>JS</a:t>
            </a:r>
            <a:r>
              <a:rPr lang="zh-CN" altLang="en-US" smtClean="0"/>
              <a:t>代码</a:t>
            </a:r>
            <a:endParaRPr lang="en-US" altLang="zh-CN" smtClean="0"/>
          </a:p>
          <a:p>
            <a:pPr marL="0" indent="0">
              <a:buNone/>
            </a:pPr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65453" y="2628138"/>
            <a:ext cx="3890011" cy="2686915"/>
          </a:xfrm>
          <a:prstGeom prst="rect">
            <a:avLst/>
          </a:prstGeom>
        </p:spPr>
      </p:pic>
      <p:sp>
        <p:nvSpPr>
          <p:cNvPr id="7" name="文本框 6"/>
          <p:cNvSpPr txBox="1"/>
          <p:nvPr/>
        </p:nvSpPr>
        <p:spPr>
          <a:xfrm>
            <a:off x="901445" y="5504688"/>
            <a:ext cx="882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自定义对象支持成员类型可变</a:t>
            </a:r>
            <a:endParaRPr lang="zh-CN" altLang="en-US"/>
          </a:p>
        </p:txBody>
      </p:sp>
      <p:sp>
        <p:nvSpPr>
          <p:cNvPr id="8" name="文本框 7"/>
          <p:cNvSpPr txBox="1"/>
          <p:nvPr/>
        </p:nvSpPr>
        <p:spPr>
          <a:xfrm>
            <a:off x="5227226" y="5513832"/>
            <a:ext cx="882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操作符支持基础类型多态</a:t>
            </a:r>
            <a:endParaRPr lang="zh-CN" altLang="en-US"/>
          </a:p>
        </p:txBody>
      </p:sp>
      <p:pic>
        <p:nvPicPr>
          <p:cNvPr id="9" name="图片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85232" y="2628138"/>
            <a:ext cx="4355880" cy="26869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70728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74746"/>
            <a:ext cx="10515600" cy="1325563"/>
          </a:xfrm>
        </p:spPr>
        <p:txBody>
          <a:bodyPr/>
          <a:lstStyle/>
          <a:p>
            <a:r>
              <a:rPr lang="en-US" altLang="zh-CN" smtClean="0"/>
              <a:t>Client</a:t>
            </a:r>
            <a:r>
              <a:rPr lang="zh-CN" altLang="en-US" smtClean="0"/>
              <a:t>端应用启动的特性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569593"/>
            <a:ext cx="10515600" cy="4351338"/>
          </a:xfrm>
        </p:spPr>
        <p:txBody>
          <a:bodyPr/>
          <a:lstStyle/>
          <a:p>
            <a:r>
              <a:rPr lang="zh-CN" altLang="en-US" smtClean="0"/>
              <a:t>大量的不同类型对象被构造</a:t>
            </a:r>
            <a:r>
              <a:rPr lang="zh-CN" altLang="en-US"/>
              <a:t>。</a:t>
            </a:r>
            <a:r>
              <a:rPr lang="zh-CN" altLang="en-US" smtClean="0"/>
              <a:t>函数热点少，分布散</a:t>
            </a:r>
            <a:endParaRPr lang="en-US" altLang="zh-CN" smtClean="0"/>
          </a:p>
          <a:p>
            <a:r>
              <a:rPr lang="zh-CN" altLang="en-US" smtClean="0"/>
              <a:t>函数和构造函数的首次执行速度很重要</a:t>
            </a:r>
            <a:endParaRPr lang="zh-CN" altLang="en-US"/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8200" y="2856581"/>
            <a:ext cx="7107936" cy="35964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29085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动态类型和</a:t>
            </a:r>
            <a:r>
              <a:rPr lang="zh-CN" altLang="en-US"/>
              <a:t>静态</a:t>
            </a:r>
            <a:r>
              <a:rPr lang="zh-CN" altLang="en-US" smtClean="0"/>
              <a:t>类型</a:t>
            </a:r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016317" y="1592691"/>
            <a:ext cx="4290360" cy="3399187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6427" y="1604994"/>
            <a:ext cx="5983025" cy="4366598"/>
          </a:xfrm>
          <a:prstGeom prst="rect">
            <a:avLst/>
          </a:prstGeom>
        </p:spPr>
      </p:pic>
      <p:sp>
        <p:nvSpPr>
          <p:cNvPr id="6" name="文本框 5"/>
          <p:cNvSpPr txBox="1"/>
          <p:nvPr/>
        </p:nvSpPr>
        <p:spPr>
          <a:xfrm>
            <a:off x="1016317" y="6180756"/>
            <a:ext cx="882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/>
              <a:t>JavaScript class</a:t>
            </a:r>
            <a:r>
              <a:rPr lang="zh-CN" altLang="en-US" smtClean="0"/>
              <a:t>构造函数，无类型申明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5706427" y="6180756"/>
            <a:ext cx="8827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mtClean="0"/>
              <a:t>Java class</a:t>
            </a:r>
            <a:r>
              <a:rPr lang="zh-CN" altLang="en-US" smtClean="0"/>
              <a:t>类型申明和构造函数</a:t>
            </a:r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755922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Javascript/Java</a:t>
            </a:r>
            <a:r>
              <a:rPr lang="en-US" altLang="zh-CN" baseline="0" smtClean="0"/>
              <a:t> </a:t>
            </a:r>
            <a:r>
              <a:rPr lang="zh-CN" altLang="en-US" baseline="0" smtClean="0"/>
              <a:t>构造函数执行时间对比</a:t>
            </a:r>
            <a:endParaRPr lang="zh-CN" altLang="en-US"/>
          </a:p>
        </p:txBody>
      </p:sp>
      <p:graphicFrame>
        <p:nvGraphicFramePr>
          <p:cNvPr id="7" name="图表 6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81213509"/>
              </p:ext>
            </p:extLst>
          </p:nvPr>
        </p:nvGraphicFramePr>
        <p:xfrm>
          <a:off x="930020" y="1525524"/>
          <a:ext cx="10920603" cy="499414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129235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Javascript/Java</a:t>
            </a:r>
            <a:r>
              <a:rPr lang="en-US" altLang="zh-CN" baseline="0" smtClean="0"/>
              <a:t> </a:t>
            </a:r>
            <a:r>
              <a:rPr lang="zh-CN" altLang="en-US" baseline="0" smtClean="0"/>
              <a:t>构造函数执行时间</a:t>
            </a:r>
            <a:r>
              <a:rPr lang="zh-CN" altLang="en-US" baseline="0" smtClean="0"/>
              <a:t>对比</a:t>
            </a:r>
            <a:endParaRPr lang="zh-CN" altLang="en-US"/>
          </a:p>
        </p:txBody>
      </p:sp>
      <p:sp>
        <p:nvSpPr>
          <p:cNvPr id="3" name="文本框 2"/>
          <p:cNvSpPr txBox="1"/>
          <p:nvPr/>
        </p:nvSpPr>
        <p:spPr>
          <a:xfrm>
            <a:off x="952500" y="5719665"/>
            <a:ext cx="780972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第</a:t>
            </a:r>
            <a:r>
              <a:rPr lang="en-US" altLang="zh-CN" smtClean="0"/>
              <a:t>3</a:t>
            </a:r>
            <a:r>
              <a:rPr lang="zh-CN" altLang="en-US" smtClean="0"/>
              <a:t>次之后构造函数的执行速度：</a:t>
            </a:r>
            <a:r>
              <a:rPr lang="en-US" altLang="zh-CN" smtClean="0"/>
              <a:t>JavaScript(v8)</a:t>
            </a:r>
            <a:r>
              <a:rPr lang="zh-CN" altLang="en-US" smtClean="0"/>
              <a:t>已经靠近</a:t>
            </a:r>
            <a:r>
              <a:rPr lang="en-US" altLang="zh-CN" smtClean="0"/>
              <a:t>Java(openjdk)</a:t>
            </a:r>
            <a:endParaRPr lang="zh-CN" altLang="en-US"/>
          </a:p>
        </p:txBody>
      </p:sp>
      <p:graphicFrame>
        <p:nvGraphicFramePr>
          <p:cNvPr id="6" name="图表 5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70978608"/>
              </p:ext>
            </p:extLst>
          </p:nvPr>
        </p:nvGraphicFramePr>
        <p:xfrm>
          <a:off x="952500" y="1483233"/>
          <a:ext cx="8877300" cy="42364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  <p:extLst>
      <p:ext uri="{BB962C8B-B14F-4D97-AF65-F5344CB8AC3E}">
        <p14:creationId xmlns:p14="http://schemas.microsoft.com/office/powerpoint/2010/main" val="26442845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JavaScript</a:t>
            </a:r>
            <a:r>
              <a:rPr lang="zh-CN" altLang="en-US"/>
              <a:t>构造</a:t>
            </a:r>
            <a:r>
              <a:rPr lang="zh-CN" altLang="en-US" smtClean="0"/>
              <a:t>函数执行时间特点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 smtClean="0"/>
              <a:t>首次运行时包含编译时间，总耗时最长</a:t>
            </a:r>
            <a:endParaRPr lang="en-US" altLang="zh-CN" smtClean="0"/>
          </a:p>
          <a:p>
            <a:r>
              <a:rPr lang="zh-CN" altLang="en-US" smtClean="0"/>
              <a:t>从编译后的函数运行时间来看，第二次执行耗时最长</a:t>
            </a:r>
            <a:endParaRPr lang="en-US" altLang="zh-CN" smtClean="0"/>
          </a:p>
          <a:p>
            <a:r>
              <a:rPr lang="zh-CN" altLang="en-US" smtClean="0"/>
              <a:t>第三次之后速度接近</a:t>
            </a:r>
            <a:r>
              <a:rPr lang="en-US" altLang="zh-CN" smtClean="0"/>
              <a:t>Java</a:t>
            </a:r>
          </a:p>
          <a:p>
            <a:r>
              <a:rPr lang="en-US" altLang="zh-CN" smtClean="0"/>
              <a:t>*Java(openjdk-8)</a:t>
            </a:r>
            <a:r>
              <a:rPr lang="zh-CN" altLang="en-US" smtClean="0"/>
              <a:t>首次执行构造函数耗时有待调研</a:t>
            </a:r>
            <a:endParaRPr lang="en-US" altLang="zh-CN" smtClean="0"/>
          </a:p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28037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JavaScript(v8)</a:t>
            </a:r>
            <a:r>
              <a:rPr lang="zh-CN" altLang="en-US" smtClean="0"/>
              <a:t>构造</a:t>
            </a:r>
            <a:r>
              <a:rPr lang="zh-CN" altLang="en-US" smtClean="0"/>
              <a:t>函数</a:t>
            </a:r>
            <a:r>
              <a:rPr lang="zh-CN" altLang="en-US"/>
              <a:t>首次</a:t>
            </a:r>
            <a:r>
              <a:rPr lang="zh-CN" altLang="en-US" smtClean="0"/>
              <a:t>执行耗时原因</a:t>
            </a:r>
            <a:endParaRPr lang="zh-CN" altLang="en-US"/>
          </a:p>
        </p:txBody>
      </p:sp>
      <p:pic>
        <p:nvPicPr>
          <p:cNvPr id="5" name="内容占位符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463131"/>
            <a:ext cx="6877050" cy="1533525"/>
          </a:xfrm>
        </p:spPr>
      </p:pic>
      <p:sp>
        <p:nvSpPr>
          <p:cNvPr id="7" name="文本框 6"/>
          <p:cNvSpPr txBox="1"/>
          <p:nvPr/>
        </p:nvSpPr>
        <p:spPr>
          <a:xfrm>
            <a:off x="946594" y="5065776"/>
            <a:ext cx="9596438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原因</a:t>
            </a:r>
            <a:r>
              <a:rPr lang="en-US" altLang="zh-CN" smtClean="0"/>
              <a:t>1</a:t>
            </a:r>
            <a:r>
              <a:rPr lang="zh-CN" altLang="en-US" smtClean="0"/>
              <a:t>：</a:t>
            </a:r>
            <a:endParaRPr lang="en-US" altLang="zh-CN" smtClean="0"/>
          </a:p>
          <a:p>
            <a:r>
              <a:rPr lang="zh-CN" altLang="en-US" smtClean="0"/>
              <a:t>构造</a:t>
            </a:r>
            <a:r>
              <a:rPr lang="zh-CN" altLang="en-US" smtClean="0"/>
              <a:t>函数的每一步执行都相当于创建一个类型的对象，都要有对应的</a:t>
            </a:r>
            <a:r>
              <a:rPr lang="en-US" altLang="zh-CN" smtClean="0"/>
              <a:t>map</a:t>
            </a:r>
            <a:r>
              <a:rPr lang="zh-CN" altLang="en-US" smtClean="0"/>
              <a:t>结构来描述该对象</a:t>
            </a:r>
            <a:r>
              <a:rPr lang="zh-CN" altLang="en-US"/>
              <a:t>。</a:t>
            </a:r>
            <a:endParaRPr lang="en-US" altLang="zh-CN" smtClean="0"/>
          </a:p>
          <a:p>
            <a:r>
              <a:rPr lang="zh-CN" altLang="en-US" smtClean="0"/>
              <a:t>首次执行构造函数要创建</a:t>
            </a:r>
            <a:r>
              <a:rPr lang="zh-CN" altLang="en-US" smtClean="0"/>
              <a:t>各个对象对应的</a:t>
            </a:r>
            <a:r>
              <a:rPr lang="en-US" altLang="zh-CN" smtClean="0"/>
              <a:t>map</a:t>
            </a:r>
            <a:r>
              <a:rPr lang="zh-CN" altLang="en-US" smtClean="0"/>
              <a:t>结构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594" y="1579244"/>
            <a:ext cx="3786284" cy="16851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2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CN" smtClean="0"/>
              <a:t>JavaScript(v8)</a:t>
            </a:r>
            <a:r>
              <a:rPr lang="zh-CN" altLang="en-US" smtClean="0"/>
              <a:t>构造</a:t>
            </a:r>
            <a:r>
              <a:rPr lang="zh-CN" altLang="en-US" smtClean="0"/>
              <a:t>函数</a:t>
            </a:r>
            <a:r>
              <a:rPr lang="en-US" altLang="zh-CN"/>
              <a:t>2</a:t>
            </a:r>
            <a:r>
              <a:rPr lang="zh-CN" altLang="en-US" smtClean="0"/>
              <a:t>次执行耗时原因</a:t>
            </a:r>
            <a:endParaRPr lang="zh-CN" altLang="en-US"/>
          </a:p>
        </p:txBody>
      </p:sp>
      <p:pic>
        <p:nvPicPr>
          <p:cNvPr id="6" name="内容占位符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87983" y="1444434"/>
            <a:ext cx="6858000" cy="847725"/>
          </a:xfrm>
        </p:spPr>
      </p:pic>
      <p:sp>
        <p:nvSpPr>
          <p:cNvPr id="7" name="文本框 6"/>
          <p:cNvSpPr txBox="1"/>
          <p:nvPr/>
        </p:nvSpPr>
        <p:spPr>
          <a:xfrm>
            <a:off x="946594" y="5065776"/>
            <a:ext cx="100262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mtClean="0"/>
              <a:t>原因</a:t>
            </a:r>
            <a:r>
              <a:rPr lang="en-US" altLang="zh-CN" smtClean="0"/>
              <a:t>2</a:t>
            </a:r>
            <a:r>
              <a:rPr lang="zh-CN" altLang="en-US" smtClean="0"/>
              <a:t>：</a:t>
            </a:r>
            <a:endParaRPr lang="en-US" altLang="zh-CN" smtClean="0"/>
          </a:p>
          <a:p>
            <a:r>
              <a:rPr lang="zh-CN" altLang="en-US" smtClean="0"/>
              <a:t>在第一次执行构造函数创建好</a:t>
            </a:r>
            <a:r>
              <a:rPr lang="en-US" altLang="zh-CN" smtClean="0"/>
              <a:t>map</a:t>
            </a:r>
            <a:r>
              <a:rPr lang="zh-CN" altLang="en-US" smtClean="0"/>
              <a:t>结构之后，</a:t>
            </a:r>
            <a:r>
              <a:rPr lang="zh-CN" altLang="en-US"/>
              <a:t>第二</a:t>
            </a:r>
            <a:r>
              <a:rPr lang="zh-CN" altLang="en-US" smtClean="0"/>
              <a:t>次执行构造函数时，</a:t>
            </a:r>
            <a:r>
              <a:rPr lang="en-US" altLang="zh-CN" smtClean="0"/>
              <a:t>v8</a:t>
            </a:r>
            <a:r>
              <a:rPr lang="zh-CN" altLang="en-US" smtClean="0"/>
              <a:t>会</a:t>
            </a:r>
            <a:r>
              <a:rPr lang="zh-CN" altLang="en-US"/>
              <a:t>比较</a:t>
            </a:r>
            <a:r>
              <a:rPr lang="zh-CN" altLang="en-US" smtClean="0"/>
              <a:t>当前</a:t>
            </a:r>
            <a:r>
              <a:rPr lang="zh-CN" altLang="en-US" smtClean="0"/>
              <a:t>对象的</a:t>
            </a:r>
            <a:r>
              <a:rPr lang="en-US" altLang="zh-CN" smtClean="0"/>
              <a:t>map</a:t>
            </a:r>
            <a:r>
              <a:rPr lang="zh-CN" altLang="en-US" smtClean="0"/>
              <a:t>和缓存的上次执行到统一代码位置时的</a:t>
            </a:r>
            <a:r>
              <a:rPr lang="en-US" altLang="zh-CN" smtClean="0"/>
              <a:t>map</a:t>
            </a:r>
            <a:r>
              <a:rPr lang="zh-CN" altLang="en-US"/>
              <a:t>。</a:t>
            </a:r>
            <a:r>
              <a:rPr lang="zh-CN" altLang="en-US" smtClean="0"/>
              <a:t>如果</a:t>
            </a:r>
            <a:r>
              <a:rPr lang="zh-CN" altLang="en-US" smtClean="0"/>
              <a:t>比对成功，则动态编译出根据</a:t>
            </a:r>
            <a:r>
              <a:rPr lang="en-US" altLang="zh-CN" smtClean="0"/>
              <a:t>offset</a:t>
            </a:r>
            <a:r>
              <a:rPr lang="zh-CN" altLang="en-US" smtClean="0"/>
              <a:t>快速访问对象成员的</a:t>
            </a:r>
            <a:r>
              <a:rPr lang="en-US" altLang="zh-CN" smtClean="0"/>
              <a:t>handler-x</a:t>
            </a:r>
            <a:r>
              <a:rPr lang="zh-CN" altLang="en-US" smtClean="0"/>
              <a:t>和</a:t>
            </a:r>
            <a:r>
              <a:rPr lang="en-US" altLang="zh-CN" smtClean="0"/>
              <a:t>handler-y</a:t>
            </a:r>
            <a:r>
              <a:rPr lang="zh-CN" altLang="en-US" smtClean="0"/>
              <a:t>。</a:t>
            </a:r>
            <a:endParaRPr lang="en-US" altLang="zh-CN" smtClean="0"/>
          </a:p>
          <a:p>
            <a:r>
              <a:rPr lang="zh-CN" altLang="en-US" smtClean="0"/>
              <a:t>所以第三次之后执行，</a:t>
            </a:r>
            <a:r>
              <a:rPr lang="en-US" altLang="zh-CN" smtClean="0"/>
              <a:t>map</a:t>
            </a:r>
            <a:r>
              <a:rPr lang="zh-CN" altLang="en-US" smtClean="0"/>
              <a:t>对比命中并可直接执行</a:t>
            </a:r>
            <a:r>
              <a:rPr lang="en-US" altLang="zh-CN" smtClean="0"/>
              <a:t>handler-x</a:t>
            </a:r>
            <a:r>
              <a:rPr lang="zh-CN" altLang="en-US" smtClean="0"/>
              <a:t>和</a:t>
            </a:r>
            <a:r>
              <a:rPr lang="en-US" altLang="zh-CN" smtClean="0"/>
              <a:t>handler-y</a:t>
            </a:r>
            <a:r>
              <a:rPr lang="zh-CN" altLang="en-US" smtClean="0"/>
              <a:t>来赋值</a:t>
            </a:r>
            <a:r>
              <a:rPr lang="en-US" altLang="zh-CN" smtClean="0"/>
              <a:t>this.x</a:t>
            </a:r>
            <a:r>
              <a:rPr lang="zh-CN" altLang="en-US" smtClean="0"/>
              <a:t>和</a:t>
            </a:r>
            <a:r>
              <a:rPr lang="en-US" altLang="zh-CN" smtClean="0"/>
              <a:t>this.y</a:t>
            </a:r>
            <a:r>
              <a:rPr lang="zh-CN" altLang="en-US" smtClean="0"/>
              <a:t>。</a:t>
            </a:r>
            <a:endParaRPr lang="zh-CN" altLang="en-US"/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46593" y="1444434"/>
            <a:ext cx="4232997" cy="1883981"/>
          </a:xfrm>
          <a:prstGeom prst="rect">
            <a:avLst/>
          </a:prstGeom>
        </p:spPr>
      </p:pic>
      <p:pic>
        <p:nvPicPr>
          <p:cNvPr id="8" name="内容占位符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688" y="3590336"/>
            <a:ext cx="6066282" cy="1352730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05575" y="2501073"/>
            <a:ext cx="5288300" cy="14857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6543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类型</a:t>
            </a:r>
            <a:r>
              <a:rPr lang="en-US" altLang="zh-CN" smtClean="0"/>
              <a:t>:</a:t>
            </a:r>
            <a:r>
              <a:rPr lang="zh-CN" altLang="en-US" smtClean="0"/>
              <a:t> </a:t>
            </a:r>
            <a:r>
              <a:rPr lang="en-US" altLang="zh-CN" smtClean="0"/>
              <a:t>Typescript</a:t>
            </a:r>
            <a:endParaRPr lang="zh-CN" altLang="en-US"/>
          </a:p>
        </p:txBody>
      </p:sp>
      <p:pic>
        <p:nvPicPr>
          <p:cNvPr id="4" name="内容占位符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69455" y="1690688"/>
            <a:ext cx="3172778" cy="2129526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8191" y="1690688"/>
            <a:ext cx="3940260" cy="2129526"/>
          </a:xfrm>
          <a:prstGeom prst="rect">
            <a:avLst/>
          </a:prstGeom>
        </p:spPr>
      </p:pic>
      <p:sp>
        <p:nvSpPr>
          <p:cNvPr id="6" name="右箭头 5"/>
          <p:cNvSpPr/>
          <p:nvPr/>
        </p:nvSpPr>
        <p:spPr>
          <a:xfrm>
            <a:off x="4398264" y="3081528"/>
            <a:ext cx="2624328" cy="475488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53525" y="2755451"/>
            <a:ext cx="2669067" cy="239638"/>
          </a:xfrm>
          <a:prstGeom prst="rect">
            <a:avLst/>
          </a:prstGeom>
        </p:spPr>
      </p:pic>
      <p:sp>
        <p:nvSpPr>
          <p:cNvPr id="8" name="矩形 7"/>
          <p:cNvSpPr/>
          <p:nvPr/>
        </p:nvSpPr>
        <p:spPr>
          <a:xfrm>
            <a:off x="3118104" y="3410712"/>
            <a:ext cx="1014985" cy="4003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a.ts</a:t>
            </a:r>
            <a:endParaRPr lang="zh-CN" altLang="en-US"/>
          </a:p>
        </p:txBody>
      </p:sp>
      <p:sp>
        <p:nvSpPr>
          <p:cNvPr id="9" name="矩形 8"/>
          <p:cNvSpPr/>
          <p:nvPr/>
        </p:nvSpPr>
        <p:spPr>
          <a:xfrm>
            <a:off x="10234322" y="3410712"/>
            <a:ext cx="1014985" cy="4003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a.js</a:t>
            </a:r>
            <a:endParaRPr lang="zh-CN" altLang="en-US"/>
          </a:p>
        </p:txBody>
      </p:sp>
      <p:sp>
        <p:nvSpPr>
          <p:cNvPr id="10" name="文本框 9"/>
          <p:cNvSpPr txBox="1"/>
          <p:nvPr/>
        </p:nvSpPr>
        <p:spPr>
          <a:xfrm>
            <a:off x="658368" y="4617720"/>
            <a:ext cx="10789919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200"/>
              <a:t>TypeScript</a:t>
            </a:r>
            <a:r>
              <a:rPr lang="zh-CN" altLang="en-US" sz="2200"/>
              <a:t>是一种由微软开发的自由</a:t>
            </a:r>
            <a:r>
              <a:rPr lang="zh-CN" altLang="en-US" sz="2200" smtClean="0"/>
              <a:t>和</a:t>
            </a:r>
            <a:r>
              <a:rPr lang="zh-CN" altLang="en-US" sz="2200"/>
              <a:t>开源</a:t>
            </a:r>
            <a:r>
              <a:rPr lang="zh-CN" altLang="en-US" sz="2200" smtClean="0"/>
              <a:t>的</a:t>
            </a:r>
            <a:r>
              <a:rPr lang="zh-CN" altLang="en-US" sz="2200"/>
              <a:t>编程语言。它是</a:t>
            </a:r>
            <a:r>
              <a:rPr lang="en-US" altLang="zh-CN" sz="2200" smtClean="0"/>
              <a:t>JavaScript</a:t>
            </a:r>
            <a:r>
              <a:rPr lang="zh-CN" altLang="en-US" sz="2200" smtClean="0"/>
              <a:t>的</a:t>
            </a:r>
            <a:r>
              <a:rPr lang="zh-CN" altLang="en-US" sz="2200"/>
              <a:t>一个超集，而且本质上向这个语言添加了可选的静态类型和基于</a:t>
            </a:r>
            <a:r>
              <a:rPr lang="zh-CN" altLang="en-US" sz="2200" smtClean="0"/>
              <a:t>类的面向对象编程</a:t>
            </a:r>
            <a:endParaRPr lang="en-US" altLang="zh-CN" sz="220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200" smtClean="0"/>
              <a:t>Typescript</a:t>
            </a:r>
            <a:r>
              <a:rPr lang="zh-CN" altLang="en-US" sz="2200" smtClean="0"/>
              <a:t>语言通过</a:t>
            </a:r>
            <a:r>
              <a:rPr lang="en-US" altLang="zh-CN" sz="2200" smtClean="0"/>
              <a:t>tsc</a:t>
            </a:r>
            <a:r>
              <a:rPr lang="zh-CN" altLang="en-US" sz="2200" smtClean="0"/>
              <a:t>编译器编译为</a:t>
            </a:r>
            <a:r>
              <a:rPr lang="en-US" altLang="zh-CN" sz="2200" smtClean="0"/>
              <a:t>javascript</a:t>
            </a:r>
            <a:r>
              <a:rPr lang="zh-CN" altLang="en-US" sz="2200" smtClean="0"/>
              <a:t>语言后再在</a:t>
            </a:r>
            <a:r>
              <a:rPr lang="en-US" altLang="zh-CN" sz="2200" smtClean="0"/>
              <a:t>Javascript</a:t>
            </a:r>
            <a:r>
              <a:rPr lang="zh-CN" altLang="en-US" sz="2200" smtClean="0"/>
              <a:t>虚拟机</a:t>
            </a:r>
            <a:r>
              <a:rPr lang="en-US" altLang="zh-CN" sz="2200" smtClean="0"/>
              <a:t>(</a:t>
            </a:r>
            <a:r>
              <a:rPr lang="zh-CN" altLang="en-US" sz="2200" smtClean="0"/>
              <a:t>如</a:t>
            </a:r>
            <a:r>
              <a:rPr lang="en-US" altLang="zh-CN" sz="2200" smtClean="0"/>
              <a:t>v8)</a:t>
            </a:r>
            <a:r>
              <a:rPr lang="zh-CN" altLang="en-US" sz="2200" smtClean="0"/>
              <a:t>上执行</a:t>
            </a:r>
            <a:endParaRPr lang="en-US" altLang="zh-CN" sz="220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altLang="zh-CN" sz="2200" smtClean="0"/>
              <a:t>JavaScript</a:t>
            </a:r>
            <a:r>
              <a:rPr lang="zh-CN" altLang="en-US" sz="2200" smtClean="0"/>
              <a:t>虚拟机目前并不支持</a:t>
            </a:r>
            <a:r>
              <a:rPr lang="en-US" altLang="zh-CN" sz="2200" smtClean="0"/>
              <a:t>Typescript</a:t>
            </a:r>
            <a:r>
              <a:rPr lang="zh-CN" altLang="en-US" sz="2200" smtClean="0"/>
              <a:t>语言</a:t>
            </a:r>
            <a:endParaRPr lang="en-US" altLang="zh-CN" sz="2200" smtClean="0"/>
          </a:p>
          <a:p>
            <a:endParaRPr lang="en-US" altLang="zh-CN" sz="2200"/>
          </a:p>
          <a:p>
            <a:endParaRPr lang="en-US" altLang="zh-CN" sz="2200"/>
          </a:p>
          <a:p>
            <a:endParaRPr lang="en-US" altLang="zh-CN" sz="2200"/>
          </a:p>
          <a:p>
            <a:endParaRPr lang="zh-CN" altLang="en-US" sz="2200"/>
          </a:p>
        </p:txBody>
      </p:sp>
    </p:spTree>
    <p:extLst>
      <p:ext uri="{BB962C8B-B14F-4D97-AF65-F5344CB8AC3E}">
        <p14:creationId xmlns:p14="http://schemas.microsoft.com/office/powerpoint/2010/main" val="35614723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类型静态化</a:t>
            </a:r>
            <a:r>
              <a:rPr lang="zh-CN" altLang="en-US" smtClean="0"/>
              <a:t>的</a:t>
            </a:r>
            <a:r>
              <a:rPr lang="zh-CN" altLang="en-US" smtClean="0"/>
              <a:t>探索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CN" altLang="en-US"/>
          </a:p>
        </p:txBody>
      </p:sp>
      <p:pic>
        <p:nvPicPr>
          <p:cNvPr id="4" name="内容占位符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5175" y="2019750"/>
            <a:ext cx="2889313" cy="1939268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880359" y="3549516"/>
            <a:ext cx="1014985" cy="40035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a.ts</a:t>
            </a:r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015175" y="3991107"/>
            <a:ext cx="2889313" cy="964941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mtClean="0"/>
              <a:t>Enhanced V8 </a:t>
            </a:r>
            <a:r>
              <a:rPr lang="en-US" altLang="zh-CN" smtClean="0"/>
              <a:t>frontend </a:t>
            </a:r>
            <a:r>
              <a:rPr lang="en-US" altLang="zh-CN" smtClean="0"/>
              <a:t>optimized for typescript(subset)</a:t>
            </a:r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4044793" y="2019750"/>
            <a:ext cx="690972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2400" smtClean="0"/>
              <a:t>通过增强</a:t>
            </a:r>
            <a:r>
              <a:rPr lang="en-US" altLang="zh-CN" sz="2400" smtClean="0"/>
              <a:t>V8</a:t>
            </a:r>
            <a:r>
              <a:rPr lang="zh-CN" altLang="en-US" sz="2400" smtClean="0"/>
              <a:t>前端</a:t>
            </a:r>
            <a:r>
              <a:rPr lang="en-US" altLang="zh-CN" sz="2400" smtClean="0"/>
              <a:t>parser</a:t>
            </a:r>
            <a:r>
              <a:rPr lang="zh-CN" altLang="en-US" sz="2400" smtClean="0"/>
              <a:t>识别</a:t>
            </a:r>
            <a:r>
              <a:rPr lang="en-US" altLang="zh-CN" sz="2400" smtClean="0"/>
              <a:t>typescript</a:t>
            </a:r>
            <a:r>
              <a:rPr lang="zh-CN" altLang="en-US" sz="2400" smtClean="0"/>
              <a:t>类型定义，我们可以让</a:t>
            </a:r>
            <a:r>
              <a:rPr lang="en-US" altLang="zh-CN" sz="2400" smtClean="0"/>
              <a:t>v8</a:t>
            </a:r>
            <a:r>
              <a:rPr lang="zh-CN" altLang="en-US" sz="2400" smtClean="0"/>
              <a:t>直接产生优化后的对象构造方式：即对象</a:t>
            </a:r>
            <a:r>
              <a:rPr lang="en-US" altLang="zh-CN" sz="2400" smtClean="0"/>
              <a:t>map</a:t>
            </a:r>
            <a:r>
              <a:rPr lang="zh-CN" altLang="en-US" sz="2400" smtClean="0"/>
              <a:t>只</a:t>
            </a:r>
            <a:r>
              <a:rPr lang="zh-CN" altLang="en-US" sz="2400"/>
              <a:t>产生</a:t>
            </a:r>
            <a:r>
              <a:rPr lang="zh-CN" altLang="en-US" sz="2400" smtClean="0"/>
              <a:t>最终形态的一个版本；成员函数的快速访问</a:t>
            </a:r>
            <a:r>
              <a:rPr lang="en-US" altLang="zh-CN" sz="2400" smtClean="0"/>
              <a:t>handler</a:t>
            </a:r>
            <a:r>
              <a:rPr lang="zh-CN" altLang="en-US" sz="2400" smtClean="0"/>
              <a:t>也在首次运行时编译产生。这可使得</a:t>
            </a:r>
            <a:r>
              <a:rPr lang="en-US" altLang="zh-CN" sz="2400" smtClean="0"/>
              <a:t>V8</a:t>
            </a:r>
            <a:r>
              <a:rPr lang="zh-CN" altLang="en-US" sz="2400" smtClean="0"/>
              <a:t>在第</a:t>
            </a:r>
            <a:r>
              <a:rPr lang="en-US" altLang="zh-CN" sz="2400" smtClean="0"/>
              <a:t>2</a:t>
            </a:r>
            <a:r>
              <a:rPr lang="zh-CN" altLang="en-US" sz="2400" smtClean="0"/>
              <a:t>次</a:t>
            </a:r>
            <a:r>
              <a:rPr lang="zh-CN" altLang="en-US" sz="2400"/>
              <a:t>执行</a:t>
            </a:r>
            <a:r>
              <a:rPr lang="zh-CN" altLang="en-US" sz="2400" smtClean="0"/>
              <a:t>构造函数时即可得到</a:t>
            </a:r>
            <a:r>
              <a:rPr lang="en-US" altLang="zh-CN" sz="2400" smtClean="0"/>
              <a:t>3</a:t>
            </a:r>
            <a:r>
              <a:rPr lang="zh-CN" altLang="en-US" sz="2400" smtClean="0"/>
              <a:t>次后的执行速度</a:t>
            </a:r>
            <a:endParaRPr lang="en-US" altLang="zh-CN" sz="240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zh-CN" altLang="en-US" sz="2400" smtClean="0"/>
              <a:t>如果可以</a:t>
            </a:r>
            <a:r>
              <a:rPr lang="en-US" altLang="zh-CN" sz="2400" smtClean="0"/>
              <a:t>offline</a:t>
            </a:r>
            <a:r>
              <a:rPr lang="zh-CN" altLang="en-US" sz="2400" smtClean="0"/>
              <a:t>预编译</a:t>
            </a:r>
            <a:r>
              <a:rPr lang="en-US" altLang="zh-CN" sz="2400" smtClean="0"/>
              <a:t>ts</a:t>
            </a:r>
            <a:r>
              <a:rPr lang="zh-CN" altLang="en-US" sz="2400" smtClean="0"/>
              <a:t>代码</a:t>
            </a:r>
            <a:r>
              <a:rPr lang="en-US" altLang="zh-CN" sz="2400" smtClean="0"/>
              <a:t>(</a:t>
            </a:r>
            <a:r>
              <a:rPr lang="zh-CN" altLang="en-US" sz="2400" smtClean="0"/>
              <a:t>针对</a:t>
            </a:r>
            <a:r>
              <a:rPr lang="en-US" altLang="zh-CN" sz="2400" smtClean="0"/>
              <a:t>nodejs</a:t>
            </a:r>
            <a:r>
              <a:rPr lang="zh-CN" altLang="en-US" sz="2400" smtClean="0"/>
              <a:t>等代码在本地的运行环境</a:t>
            </a:r>
            <a:r>
              <a:rPr lang="en-US" altLang="zh-CN" sz="2400" smtClean="0"/>
              <a:t>)</a:t>
            </a:r>
            <a:r>
              <a:rPr lang="zh-CN" altLang="en-US" sz="2400" smtClean="0"/>
              <a:t>，则首次执行时间也可被优化</a:t>
            </a:r>
            <a:endParaRPr lang="en-US" altLang="zh-CN" sz="2400" smtClean="0"/>
          </a:p>
          <a:p>
            <a:endParaRPr lang="en-US" altLang="zh-CN" sz="2400"/>
          </a:p>
          <a:p>
            <a:endParaRPr lang="en-US" altLang="zh-CN" sz="2400"/>
          </a:p>
          <a:p>
            <a:endParaRPr lang="en-US" altLang="zh-CN" sz="2400"/>
          </a:p>
          <a:p>
            <a:endParaRPr lang="zh-CN" altLang="en-US" sz="2400"/>
          </a:p>
        </p:txBody>
      </p:sp>
    </p:spTree>
    <p:extLst>
      <p:ext uri="{BB962C8B-B14F-4D97-AF65-F5344CB8AC3E}">
        <p14:creationId xmlns:p14="http://schemas.microsoft.com/office/powerpoint/2010/main" val="337144689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更多的</a:t>
            </a:r>
            <a:r>
              <a:rPr lang="en-US" altLang="zh-CN" smtClean="0"/>
              <a:t>Javascript VM</a:t>
            </a:r>
            <a:r>
              <a:rPr lang="zh-CN" altLang="en-US" smtClean="0"/>
              <a:t>方向的探索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zh-CN" altLang="en-US"/>
              <a:t>更</a:t>
            </a:r>
            <a:r>
              <a:rPr lang="zh-CN" altLang="en-US" smtClean="0"/>
              <a:t>完善的</a:t>
            </a:r>
            <a:r>
              <a:rPr lang="en-US" altLang="zh-CN" smtClean="0"/>
              <a:t>Javascript</a:t>
            </a:r>
            <a:r>
              <a:rPr lang="zh-CN" altLang="en-US" smtClean="0"/>
              <a:t>类型静态化系统</a:t>
            </a:r>
            <a:r>
              <a:rPr lang="en-US" altLang="zh-CN" smtClean="0"/>
              <a:t>(more than class annotatoin)</a:t>
            </a:r>
          </a:p>
          <a:p>
            <a:r>
              <a:rPr lang="zh-CN" altLang="en-US" smtClean="0"/>
              <a:t>联合</a:t>
            </a:r>
            <a:r>
              <a:rPr lang="en-US" altLang="zh-CN" smtClean="0"/>
              <a:t>Intel</a:t>
            </a:r>
            <a:r>
              <a:rPr lang="zh-CN" altLang="en-US"/>
              <a:t>关于</a:t>
            </a:r>
            <a:r>
              <a:rPr lang="en-US" altLang="zh-CN" smtClean="0"/>
              <a:t>JavaScript</a:t>
            </a:r>
            <a:r>
              <a:rPr lang="zh-CN" altLang="en-US" smtClean="0"/>
              <a:t>多线程探索 </a:t>
            </a:r>
            <a:r>
              <a:rPr lang="en-US" altLang="zh-CN" smtClean="0"/>
              <a:t>(based on webworker spec)</a:t>
            </a:r>
          </a:p>
          <a:p>
            <a:r>
              <a:rPr lang="zh-CN" altLang="en-US" smtClean="0"/>
              <a:t>适用于低端设备的轻量级的</a:t>
            </a:r>
            <a:r>
              <a:rPr lang="en-US" altLang="zh-CN" smtClean="0"/>
              <a:t>JavaScript VM</a:t>
            </a:r>
            <a:r>
              <a:rPr lang="zh-CN" altLang="en-US" smtClean="0"/>
              <a:t>探索</a:t>
            </a:r>
            <a:endParaRPr lang="en-US" altLang="zh-CN" smtClean="0"/>
          </a:p>
          <a:p>
            <a:r>
              <a:rPr lang="zh-CN" altLang="en-US" smtClean="0"/>
              <a:t>更好的</a:t>
            </a:r>
            <a:r>
              <a:rPr lang="en-US" altLang="zh-CN" smtClean="0"/>
              <a:t>JavaScript</a:t>
            </a:r>
            <a:r>
              <a:rPr lang="zh-CN" altLang="en-US" smtClean="0"/>
              <a:t>编程体验和工具</a:t>
            </a:r>
            <a:endParaRPr lang="en-US" altLang="zh-CN" smtClean="0"/>
          </a:p>
          <a:p>
            <a:r>
              <a:rPr lang="en-US" altLang="zh-CN" smtClean="0"/>
              <a:t>……</a:t>
            </a:r>
            <a:endParaRPr lang="zh-CN" altLang="en-US"/>
          </a:p>
        </p:txBody>
      </p:sp>
      <p:sp>
        <p:nvSpPr>
          <p:cNvPr id="4" name="圆角矩形 3"/>
          <p:cNvSpPr/>
          <p:nvPr/>
        </p:nvSpPr>
        <p:spPr>
          <a:xfrm>
            <a:off x="905256" y="4608576"/>
            <a:ext cx="10113264" cy="1453896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smtClean="0"/>
              <a:t>打造</a:t>
            </a:r>
            <a:r>
              <a:rPr lang="en-US" altLang="zh-CN" sz="2800" smtClean="0"/>
              <a:t>Javascript</a:t>
            </a:r>
            <a:r>
              <a:rPr lang="zh-CN" altLang="en-US" sz="2800" smtClean="0"/>
              <a:t>成为轻量级，高效，</a:t>
            </a:r>
            <a:endParaRPr lang="en-US" altLang="zh-CN" sz="2800" smtClean="0"/>
          </a:p>
          <a:p>
            <a:pPr algn="ctr"/>
            <a:r>
              <a:rPr lang="zh-CN" altLang="en-US" sz="2800" smtClean="0"/>
              <a:t>适合智能终端的</a:t>
            </a:r>
            <a:r>
              <a:rPr lang="en-US" altLang="zh-CN" sz="2800" smtClean="0"/>
              <a:t>Yunos</a:t>
            </a:r>
            <a:r>
              <a:rPr lang="zh-CN" altLang="en-US" sz="2800" smtClean="0"/>
              <a:t>框架和应用开发语言</a:t>
            </a:r>
            <a:endParaRPr lang="zh-CN" altLang="en-US" sz="2800"/>
          </a:p>
        </p:txBody>
      </p:sp>
    </p:spTree>
    <p:extLst>
      <p:ext uri="{BB962C8B-B14F-4D97-AF65-F5344CB8AC3E}">
        <p14:creationId xmlns:p14="http://schemas.microsoft.com/office/powerpoint/2010/main" val="2739999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zh-CN" altLang="en-US" sz="4400"/>
              <a:t>希望</a:t>
            </a:r>
            <a:r>
              <a:rPr lang="zh-CN" altLang="en-US" sz="4400" smtClean="0"/>
              <a:t>更多来自</a:t>
            </a:r>
            <a:r>
              <a:rPr lang="zh-CN" altLang="en-US" sz="4400" b="1" i="1" smtClean="0"/>
              <a:t>虚拟机</a:t>
            </a:r>
            <a:r>
              <a:rPr lang="en-US" altLang="zh-CN" sz="4400" b="1" i="1" smtClean="0"/>
              <a:t>/</a:t>
            </a:r>
            <a:r>
              <a:rPr lang="zh-CN" altLang="en-US" sz="4400" b="1" i="1" smtClean="0"/>
              <a:t>编译器</a:t>
            </a:r>
            <a:r>
              <a:rPr lang="en-US" altLang="zh-CN" sz="4400" b="1" i="1" smtClean="0"/>
              <a:t>/</a:t>
            </a:r>
            <a:r>
              <a:rPr lang="zh-CN" altLang="en-US" sz="4400" b="1" i="1" smtClean="0"/>
              <a:t>操作系统</a:t>
            </a:r>
            <a:endParaRPr lang="en-US" altLang="zh-CN" sz="4400" b="1" i="1" smtClean="0"/>
          </a:p>
          <a:p>
            <a:pPr marL="0" indent="0">
              <a:buNone/>
            </a:pPr>
            <a:r>
              <a:rPr lang="zh-CN" altLang="en-US" sz="4400" smtClean="0"/>
              <a:t>领域的同学朋友加入我们</a:t>
            </a:r>
            <a:endParaRPr lang="zh-CN" altLang="en-US" sz="4400"/>
          </a:p>
        </p:txBody>
      </p:sp>
      <p:sp>
        <p:nvSpPr>
          <p:cNvPr id="4" name="标题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40739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328</TotalTime>
  <Words>632</Words>
  <Application>Microsoft Office PowerPoint</Application>
  <PresentationFormat>宽屏</PresentationFormat>
  <Paragraphs>65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2" baseType="lpstr">
      <vt:lpstr>宋体</vt:lpstr>
      <vt:lpstr>Arial</vt:lpstr>
      <vt:lpstr>Calibri</vt:lpstr>
      <vt:lpstr>Calibri Light</vt:lpstr>
      <vt:lpstr>Office 主题</vt:lpstr>
      <vt:lpstr>JavaScript类型静态化探索</vt:lpstr>
      <vt:lpstr>个人介绍</vt:lpstr>
      <vt:lpstr>Yunos</vt:lpstr>
      <vt:lpstr>PowerPoint 演示文稿</vt:lpstr>
      <vt:lpstr>Yunos应用编程语言-JavaScript</vt:lpstr>
      <vt:lpstr>问题</vt:lpstr>
      <vt:lpstr>Client端应用启动的特性</vt:lpstr>
      <vt:lpstr>动态类型和静态类型</vt:lpstr>
      <vt:lpstr>Javascript/Java 构造函数执行时间对比</vt:lpstr>
      <vt:lpstr>Javascript/Java 构造函数执行时间对比</vt:lpstr>
      <vt:lpstr>JavaScript构造函数执行时间特点</vt:lpstr>
      <vt:lpstr>JavaScript(v8)构造函数首次执行耗时原因</vt:lpstr>
      <vt:lpstr>JavaScript(v8)构造函数2次执行耗时原因</vt:lpstr>
      <vt:lpstr>类型: Typescript</vt:lpstr>
      <vt:lpstr>类型静态化的探索</vt:lpstr>
      <vt:lpstr>更多的Javascript VM方向的探索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JavaScript类型静态化探索</dc:title>
  <dc:creator>金一华</dc:creator>
  <cp:lastModifiedBy>金一华</cp:lastModifiedBy>
  <cp:revision>143</cp:revision>
  <dcterms:created xsi:type="dcterms:W3CDTF">2017-09-23T09:08:41Z</dcterms:created>
  <dcterms:modified xsi:type="dcterms:W3CDTF">2017-09-24T03:27:39Z</dcterms:modified>
</cp:coreProperties>
</file>